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23"/>
  </p:notesMasterIdLst>
  <p:sldIdLst>
    <p:sldId id="256" r:id="rId5"/>
    <p:sldId id="257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26" autoAdjust="0"/>
  </p:normalViewPr>
  <p:slideViewPr>
    <p:cSldViewPr>
      <p:cViewPr varScale="1">
        <p:scale>
          <a:sx n="106" d="100"/>
          <a:sy n="106" d="100"/>
        </p:scale>
        <p:origin x="34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12/6/2024 8:58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12/6/2024 8:58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12/6/2024 8:58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12/6/2024 8:58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12/6/2024 8:58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12/6/2024 8:58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</a:t>
            </a:r>
            <a:r>
              <a:rPr lang="cs-CZ" sz="440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DEVELOPMENT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7: C# </a:t>
            </a:r>
            <a:r>
              <a:rPr lang="cs-CZ" sz="3600" cap="none" dirty="0" err="1"/>
              <a:t>and</a:t>
            </a:r>
            <a:r>
              <a:rPr lang="cs-CZ" sz="3600" cap="none" dirty="0"/>
              <a:t> </a:t>
            </a:r>
            <a:r>
              <a:rPr lang="cs-CZ" sz="3600" cap="none" dirty="0" err="1"/>
              <a:t>Graphics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Pen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„</a:t>
            </a:r>
            <a:r>
              <a:rPr lang="cs-CZ" dirty="0" err="1"/>
              <a:t>pen</a:t>
            </a:r>
            <a:r>
              <a:rPr lang="cs-CZ" dirty="0"/>
              <a:t>“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drawing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canvas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Pen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red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Pen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Pen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blue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Pen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2400" dirty="0" err="1">
                <a:latin typeface="Courier New" pitchFamily="49" charset="0"/>
                <a:cs typeface="Courier New" pitchFamily="49" charset="0"/>
              </a:rPr>
              <a:t>Color.Blue</a:t>
            </a:r>
            <a:r>
              <a:rPr lang="cs-CZ" sz="2400" dirty="0">
                <a:latin typeface="Courier New" pitchFamily="49" charset="0"/>
                <a:cs typeface="Courier New" pitchFamily="49" charset="0"/>
              </a:rPr>
              <a:t>, 2);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Brush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/>
              <a:t>„</a:t>
            </a:r>
            <a:r>
              <a:rPr lang="cs-CZ" dirty="0" err="1"/>
              <a:t>brush</a:t>
            </a:r>
            <a:r>
              <a:rPr lang="cs-CZ" dirty="0"/>
              <a:t>“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drawing</a:t>
            </a:r>
            <a:endParaRPr lang="cs-CZ" dirty="0"/>
          </a:p>
          <a:p>
            <a:r>
              <a:rPr lang="cs-CZ" dirty="0" err="1"/>
              <a:t>defines</a:t>
            </a:r>
            <a:r>
              <a:rPr lang="cs-CZ" dirty="0"/>
              <a:t> a </a:t>
            </a:r>
            <a:r>
              <a:rPr lang="cs-CZ" dirty="0" err="1"/>
              <a:t>fill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Brush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a base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SolidBrush</a:t>
            </a:r>
            <a:endParaRPr lang="cs-CZ" dirty="0"/>
          </a:p>
          <a:p>
            <a:pPr lvl="1"/>
            <a:r>
              <a:rPr lang="cs-CZ" dirty="0" err="1"/>
              <a:t>TextureBrush</a:t>
            </a:r>
            <a:endParaRPr lang="cs-CZ" dirty="0"/>
          </a:p>
          <a:p>
            <a:pPr lvl="1"/>
            <a:r>
              <a:rPr lang="cs-CZ" dirty="0"/>
              <a:t>Drawing2D.HatchBrush</a:t>
            </a:r>
          </a:p>
          <a:p>
            <a:pPr lvl="1"/>
            <a:r>
              <a:rPr lang="cs-CZ" dirty="0"/>
              <a:t>Drawing2D.LinearGradientBrush</a:t>
            </a:r>
          </a:p>
          <a:p>
            <a:pPr lvl="1"/>
            <a:r>
              <a:rPr lang="cs-CZ" dirty="0"/>
              <a:t>Drawing2D.PathGradientBrush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Persistence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/>
              <a:t>drawing</a:t>
            </a:r>
            <a:r>
              <a:rPr lang="cs-CZ" dirty="0"/>
              <a:t> in a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handling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() </a:t>
            </a:r>
            <a:r>
              <a:rPr lang="cs-CZ" dirty="0" err="1"/>
              <a:t>event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very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consuming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demanding</a:t>
            </a:r>
            <a:endParaRPr lang="cs-CZ" dirty="0"/>
          </a:p>
          <a:p>
            <a:pPr lvl="2"/>
            <a:r>
              <a:rPr lang="cs-CZ" dirty="0" err="1"/>
              <a:t>flickering</a:t>
            </a:r>
            <a:endParaRPr lang="cs-CZ" dirty="0"/>
          </a:p>
          <a:p>
            <a:r>
              <a:rPr lang="cs-CZ" dirty="0"/>
              <a:t>bitmap in </a:t>
            </a:r>
            <a:r>
              <a:rPr lang="cs-CZ" dirty="0" err="1"/>
              <a:t>memory</a:t>
            </a:r>
            <a:endParaRPr lang="cs-CZ" dirty="0"/>
          </a:p>
          <a:p>
            <a:pPr lvl="2"/>
            <a:r>
              <a:rPr lang="cs-CZ" dirty="0" err="1"/>
              <a:t>drawing</a:t>
            </a:r>
            <a:r>
              <a:rPr lang="cs-CZ" dirty="0"/>
              <a:t> on a bitmap in </a:t>
            </a:r>
            <a:r>
              <a:rPr lang="cs-CZ" dirty="0" err="1"/>
              <a:t>memory</a:t>
            </a:r>
            <a:endParaRPr lang="cs-CZ" dirty="0"/>
          </a:p>
          <a:p>
            <a:pPr lvl="2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nothing</a:t>
            </a:r>
            <a:r>
              <a:rPr lang="cs-CZ" dirty="0"/>
              <a:t> </a:t>
            </a:r>
            <a:r>
              <a:rPr lang="cs-CZ" dirty="0" err="1"/>
              <a:t>changes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bitmap </a:t>
            </a:r>
            <a:r>
              <a:rPr lang="cs-CZ" dirty="0" err="1"/>
              <a:t>remains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endParaRPr lang="cs-CZ" dirty="0"/>
          </a:p>
          <a:p>
            <a:pPr lvl="2"/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drawing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bitmap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()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handler</a:t>
            </a:r>
            <a:endParaRPr lang="cs-CZ" dirty="0"/>
          </a:p>
          <a:p>
            <a:r>
              <a:rPr lang="cs-CZ" dirty="0"/>
              <a:t>double </a:t>
            </a:r>
            <a:r>
              <a:rPr lang="cs-CZ" dirty="0" err="1"/>
              <a:t>buffering</a:t>
            </a:r>
            <a:endParaRPr lang="cs-CZ" dirty="0"/>
          </a:p>
          <a:p>
            <a:pPr lvl="2"/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graphic</a:t>
            </a:r>
            <a:r>
              <a:rPr lang="cs-CZ" dirty="0"/>
              <a:t> </a:t>
            </a:r>
            <a:r>
              <a:rPr lang="cs-CZ" dirty="0" err="1"/>
              <a:t>operation</a:t>
            </a:r>
            <a:r>
              <a:rPr lang="cs-CZ" dirty="0"/>
              <a:t> are </a:t>
            </a:r>
            <a:r>
              <a:rPr lang="cs-CZ" dirty="0" err="1"/>
              <a:t>done</a:t>
            </a:r>
            <a:r>
              <a:rPr lang="cs-CZ" dirty="0"/>
              <a:t> on a </a:t>
            </a:r>
            <a:r>
              <a:rPr lang="cs-CZ" dirty="0" err="1"/>
              <a:t>canvas</a:t>
            </a:r>
            <a:r>
              <a:rPr lang="cs-CZ" dirty="0"/>
              <a:t> (</a:t>
            </a:r>
            <a:r>
              <a:rPr lang="cs-CZ" dirty="0" err="1"/>
              <a:t>back</a:t>
            </a:r>
            <a:r>
              <a:rPr lang="cs-CZ" dirty="0"/>
              <a:t> </a:t>
            </a:r>
            <a:r>
              <a:rPr lang="cs-CZ" dirty="0" err="1"/>
              <a:t>buffer</a:t>
            </a:r>
            <a:r>
              <a:rPr lang="cs-CZ" dirty="0"/>
              <a:t>) in </a:t>
            </a:r>
            <a:r>
              <a:rPr lang="cs-CZ" dirty="0" err="1"/>
              <a:t>memory</a:t>
            </a:r>
            <a:endParaRPr lang="cs-CZ" dirty="0"/>
          </a:p>
          <a:p>
            <a:pPr lvl="2"/>
            <a:r>
              <a:rPr lang="cs-CZ" dirty="0" err="1"/>
              <a:t>once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drawing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done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changed</a:t>
            </a:r>
            <a:r>
              <a:rPr lang="cs-CZ" dirty="0"/>
              <a:t> are </a:t>
            </a:r>
            <a:r>
              <a:rPr lang="cs-CZ" dirty="0" err="1"/>
              <a:t>copied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video </a:t>
            </a:r>
            <a:r>
              <a:rPr lang="cs-CZ" dirty="0" err="1"/>
              <a:t>memory</a:t>
            </a:r>
            <a:r>
              <a:rPr lang="cs-CZ" dirty="0"/>
              <a:t> (front </a:t>
            </a:r>
            <a:r>
              <a:rPr lang="cs-CZ" dirty="0" err="1"/>
              <a:t>buffer</a:t>
            </a:r>
            <a:r>
              <a:rPr lang="cs-CZ" dirty="0"/>
              <a:t>)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shown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Double </a:t>
            </a:r>
            <a:r>
              <a:rPr lang="cs-CZ" dirty="0" err="1"/>
              <a:t>buffering</a:t>
            </a:r>
            <a:r>
              <a:rPr lang="cs-CZ" dirty="0"/>
              <a:t> in .NET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/>
              <a:t>.NET </a:t>
            </a:r>
            <a:r>
              <a:rPr lang="cs-CZ" dirty="0" err="1"/>
              <a:t>allows</a:t>
            </a:r>
            <a:r>
              <a:rPr lang="cs-CZ" dirty="0"/>
              <a:t> to use </a:t>
            </a:r>
            <a:r>
              <a:rPr lang="cs-CZ" dirty="0" err="1"/>
              <a:t>the</a:t>
            </a:r>
            <a:r>
              <a:rPr lang="cs-CZ" dirty="0"/>
              <a:t> double </a:t>
            </a:r>
            <a:r>
              <a:rPr lang="cs-CZ" dirty="0" err="1"/>
              <a:t>buffering</a:t>
            </a:r>
            <a:r>
              <a:rPr lang="cs-CZ" dirty="0"/>
              <a:t> </a:t>
            </a:r>
            <a:r>
              <a:rPr lang="cs-CZ" dirty="0" err="1"/>
              <a:t>technique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 </a:t>
            </a:r>
            <a:r>
              <a:rPr lang="cs-CZ" dirty="0" err="1"/>
              <a:t>event</a:t>
            </a:r>
            <a:r>
              <a:rPr lang="cs-CZ" dirty="0"/>
              <a:t> </a:t>
            </a:r>
            <a:r>
              <a:rPr lang="cs-CZ" dirty="0" err="1"/>
              <a:t>handler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special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styles</a:t>
            </a:r>
            <a:r>
              <a:rPr lang="cs-CZ" dirty="0"/>
              <a:t> </a:t>
            </a:r>
            <a:r>
              <a:rPr lang="cs-CZ" dirty="0" err="1"/>
              <a:t>applied</a:t>
            </a:r>
            <a:r>
              <a:rPr lang="cs-CZ" dirty="0"/>
              <a:t> to </a:t>
            </a:r>
            <a:r>
              <a:rPr lang="cs-CZ" dirty="0" err="1"/>
              <a:t>forms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user </a:t>
            </a:r>
            <a:r>
              <a:rPr lang="cs-CZ" dirty="0" err="1"/>
              <a:t>controls</a:t>
            </a:r>
            <a:endParaRPr lang="cs-CZ" dirty="0"/>
          </a:p>
          <a:p>
            <a:r>
              <a:rPr lang="cs-CZ" dirty="0"/>
              <a:t>double </a:t>
            </a:r>
            <a:r>
              <a:rPr lang="cs-CZ" dirty="0" err="1"/>
              <a:t>buffering</a:t>
            </a:r>
            <a:r>
              <a:rPr lang="cs-CZ" dirty="0"/>
              <a:t> (DB)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used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style </a:t>
            </a:r>
            <a:r>
              <a:rPr lang="cs-CZ" dirty="0" err="1"/>
              <a:t>is</a:t>
            </a:r>
            <a:r>
              <a:rPr lang="cs-CZ" dirty="0"/>
              <a:t> set</a:t>
            </a:r>
          </a:p>
          <a:p>
            <a:pPr lvl="2"/>
            <a:r>
              <a:rPr lang="cs-CZ" dirty="0" err="1"/>
              <a:t>e.g</a:t>
            </a:r>
            <a:r>
              <a:rPr lang="cs-CZ" dirty="0"/>
              <a:t>. </a:t>
            </a:r>
            <a:r>
              <a:rPr lang="cs-CZ" dirty="0" err="1"/>
              <a:t>if</a:t>
            </a:r>
            <a:r>
              <a:rPr lang="cs-CZ" dirty="0"/>
              <a:t> a </a:t>
            </a:r>
            <a:r>
              <a:rPr lang="cs-CZ" dirty="0" err="1"/>
              <a:t>button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placed</a:t>
            </a:r>
            <a:r>
              <a:rPr lang="cs-CZ" dirty="0"/>
              <a:t> on a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has </a:t>
            </a:r>
            <a:r>
              <a:rPr lang="cs-CZ" dirty="0" err="1"/>
              <a:t>the</a:t>
            </a:r>
            <a:r>
              <a:rPr lang="cs-CZ" dirty="0"/>
              <a:t> DB style </a:t>
            </a:r>
            <a:r>
              <a:rPr lang="cs-CZ" dirty="0" err="1"/>
              <a:t>enabled</a:t>
            </a:r>
            <a:r>
              <a:rPr lang="cs-CZ" dirty="0"/>
              <a:t>,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‘s </a:t>
            </a:r>
            <a:r>
              <a:rPr lang="cs-CZ" dirty="0" err="1"/>
              <a:t>Paint</a:t>
            </a:r>
            <a:r>
              <a:rPr lang="cs-CZ" dirty="0"/>
              <a:t> </a:t>
            </a:r>
            <a:r>
              <a:rPr lang="cs-CZ" dirty="0" err="1"/>
              <a:t>handler</a:t>
            </a:r>
            <a:r>
              <a:rPr lang="cs-CZ" dirty="0"/>
              <a:t> </a:t>
            </a:r>
            <a:r>
              <a:rPr lang="cs-CZ" dirty="0" err="1"/>
              <a:t>won</a:t>
            </a:r>
            <a:r>
              <a:rPr lang="cs-CZ" dirty="0"/>
              <a:t>‘t </a:t>
            </a:r>
            <a:r>
              <a:rPr lang="cs-CZ" dirty="0" err="1"/>
              <a:t>flicker</a:t>
            </a:r>
            <a:r>
              <a:rPr lang="cs-CZ" dirty="0"/>
              <a:t> as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button</a:t>
            </a:r>
            <a:r>
              <a:rPr lang="cs-CZ" dirty="0"/>
              <a:t> </a:t>
            </a:r>
            <a:r>
              <a:rPr lang="cs-CZ" dirty="0" err="1"/>
              <a:t>doesn</a:t>
            </a:r>
            <a:r>
              <a:rPr lang="cs-CZ" dirty="0"/>
              <a:t>‘t use </a:t>
            </a:r>
            <a:r>
              <a:rPr lang="cs-CZ" dirty="0" err="1"/>
              <a:t>the</a:t>
            </a:r>
            <a:r>
              <a:rPr lang="cs-CZ" dirty="0"/>
              <a:t> DB </a:t>
            </a:r>
            <a:r>
              <a:rPr lang="cs-CZ" dirty="0" err="1"/>
              <a:t>mechanism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 </a:t>
            </a:r>
            <a:r>
              <a:rPr lang="cs-CZ" dirty="0" err="1"/>
              <a:t>handler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processed</a:t>
            </a:r>
            <a:r>
              <a:rPr lang="cs-CZ" dirty="0"/>
              <a:t> </a:t>
            </a:r>
            <a:r>
              <a:rPr lang="cs-CZ" dirty="0" err="1"/>
              <a:t>separately</a:t>
            </a:r>
            <a:endParaRPr lang="cs-CZ" dirty="0"/>
          </a:p>
          <a:p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constructor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following</a:t>
            </a:r>
            <a:r>
              <a:rPr lang="cs-CZ" dirty="0"/>
              <a:t> to </a:t>
            </a:r>
            <a:r>
              <a:rPr lang="cs-CZ" dirty="0" err="1"/>
              <a:t>enable</a:t>
            </a:r>
            <a:r>
              <a:rPr lang="cs-CZ" dirty="0"/>
              <a:t> DB:</a:t>
            </a:r>
          </a:p>
          <a:p>
            <a:pPr lvl="1"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this.SetStyle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ControlStyles.DoubleBuffer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this.SetStyle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ControlStyles.AllPaintingInWmPaint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this.SetStyle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ControlStyles.UserPaint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cs-CZ" sz="1900" dirty="0" err="1">
                <a:latin typeface="Courier New" pitchFamily="49" charset="0"/>
                <a:cs typeface="Courier New" pitchFamily="49" charset="0"/>
              </a:rPr>
              <a:t>true</a:t>
            </a:r>
            <a:r>
              <a:rPr lang="cs-CZ" sz="19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4001A-7520-423D-B46C-C75D59C9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4D998D-7343-43E8-859C-DEB4BDC011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extending</a:t>
            </a:r>
            <a:r>
              <a:rPr lang="cs-CZ" dirty="0"/>
              <a:t>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(eg. </a:t>
            </a:r>
            <a:r>
              <a:rPr lang="cs-CZ" dirty="0" err="1"/>
              <a:t>Button</a:t>
            </a:r>
            <a:r>
              <a:rPr lang="cs-CZ" dirty="0"/>
              <a:t>)</a:t>
            </a:r>
          </a:p>
          <a:p>
            <a:pPr lvl="2"/>
            <a:r>
              <a:rPr lang="cs-CZ" dirty="0" err="1"/>
              <a:t>creating</a:t>
            </a:r>
            <a:r>
              <a:rPr lang="cs-CZ" dirty="0"/>
              <a:t> a </a:t>
            </a:r>
            <a:r>
              <a:rPr lang="cs-CZ" dirty="0" err="1"/>
              <a:t>derived</a:t>
            </a:r>
            <a:r>
              <a:rPr lang="cs-CZ" dirty="0"/>
              <a:t> type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type</a:t>
            </a:r>
          </a:p>
          <a:p>
            <a:pPr lvl="2"/>
            <a:r>
              <a:rPr lang="cs-CZ" dirty="0" err="1"/>
              <a:t>the</a:t>
            </a:r>
            <a:r>
              <a:rPr lang="cs-CZ" dirty="0"/>
              <a:t> most </a:t>
            </a:r>
            <a:r>
              <a:rPr lang="cs-CZ" dirty="0" err="1"/>
              <a:t>significant</a:t>
            </a:r>
            <a:r>
              <a:rPr lang="cs-CZ" dirty="0"/>
              <a:t> </a:t>
            </a:r>
            <a:r>
              <a:rPr lang="cs-CZ" dirty="0" err="1"/>
              <a:t>portion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functionality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base type and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taken</a:t>
            </a:r>
            <a:r>
              <a:rPr lang="cs-CZ" dirty="0"/>
              <a:t> </a:t>
            </a:r>
            <a:r>
              <a:rPr lang="cs-CZ" dirty="0" err="1"/>
              <a:t>over</a:t>
            </a:r>
            <a:r>
              <a:rPr lang="cs-CZ" dirty="0"/>
              <a:t> and </a:t>
            </a:r>
            <a:r>
              <a:rPr lang="cs-CZ" dirty="0" err="1"/>
              <a:t>extended</a:t>
            </a:r>
            <a:endParaRPr lang="cs-CZ" dirty="0"/>
          </a:p>
          <a:p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entirely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type</a:t>
            </a:r>
          </a:p>
          <a:p>
            <a:pPr lvl="2"/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 </a:t>
            </a:r>
            <a:r>
              <a:rPr lang="cs-CZ" dirty="0" err="1"/>
              <a:t>behaviour</a:t>
            </a:r>
            <a:r>
              <a:rPr lang="cs-CZ" dirty="0"/>
              <a:t> and </a:t>
            </a:r>
            <a:r>
              <a:rPr lang="cs-CZ" dirty="0" err="1"/>
              <a:t>functionality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+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drawn</a:t>
            </a:r>
            <a:endParaRPr lang="cs-CZ" dirty="0"/>
          </a:p>
          <a:p>
            <a:pPr lvl="2"/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events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implemented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374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52580-0705-B0D4-D284-223F574E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Creating</a:t>
            </a:r>
            <a:r>
              <a:rPr lang="cs-CZ" dirty="0"/>
              <a:t> 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B12BAD-2895-37C1-C7BE-810F8A6D4E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/>
              <a:t>new</a:t>
            </a:r>
            <a:r>
              <a:rPr lang="cs-CZ" dirty="0"/>
              <a:t> type (</a:t>
            </a:r>
            <a:r>
              <a:rPr lang="cs-CZ" dirty="0" err="1"/>
              <a:t>class</a:t>
            </a:r>
            <a:r>
              <a:rPr lang="cs-CZ" dirty="0"/>
              <a:t>)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type</a:t>
            </a:r>
          </a:p>
          <a:p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specific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 (</a:t>
            </a:r>
            <a:r>
              <a:rPr lang="cs-CZ" dirty="0" err="1"/>
              <a:t>properties</a:t>
            </a:r>
            <a:r>
              <a:rPr lang="cs-CZ" dirty="0"/>
              <a:t>)</a:t>
            </a:r>
          </a:p>
          <a:p>
            <a:r>
              <a:rPr lang="cs-CZ" dirty="0" err="1"/>
              <a:t>drawing</a:t>
            </a:r>
            <a:r>
              <a:rPr lang="cs-CZ" dirty="0"/>
              <a:t> </a:t>
            </a:r>
            <a:r>
              <a:rPr lang="cs-CZ" dirty="0" err="1"/>
              <a:t>implented</a:t>
            </a:r>
            <a:r>
              <a:rPr lang="cs-CZ" dirty="0"/>
              <a:t> by </a:t>
            </a:r>
            <a:r>
              <a:rPr lang="cs-CZ" dirty="0" err="1"/>
              <a:t>overriding</a:t>
            </a:r>
            <a:r>
              <a:rPr lang="cs-CZ" dirty="0"/>
              <a:t> </a:t>
            </a:r>
            <a:r>
              <a:rPr lang="cs-CZ" dirty="0" err="1"/>
              <a:t>OnPaint</a:t>
            </a:r>
            <a:r>
              <a:rPr lang="cs-CZ" dirty="0"/>
              <a:t>() </a:t>
            </a:r>
            <a:r>
              <a:rPr lang="cs-CZ" dirty="0" err="1"/>
              <a:t>method</a:t>
            </a:r>
            <a:endParaRPr lang="cs-CZ" dirty="0"/>
          </a:p>
          <a:p>
            <a:r>
              <a:rPr lang="cs-CZ" dirty="0" err="1"/>
              <a:t>existing</a:t>
            </a:r>
            <a:r>
              <a:rPr lang="cs-CZ" dirty="0"/>
              <a:t> event </a:t>
            </a:r>
            <a:r>
              <a:rPr lang="cs-CZ" dirty="0" err="1"/>
              <a:t>handlers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overriden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needed</a:t>
            </a:r>
            <a:endParaRPr lang="cs-CZ" dirty="0"/>
          </a:p>
          <a:p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trigger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event,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implemented</a:t>
            </a:r>
            <a:r>
              <a:rPr lang="cs-CZ" dirty="0"/>
              <a:t> </a:t>
            </a:r>
            <a:r>
              <a:rPr lang="cs-CZ" dirty="0" err="1"/>
              <a:t>fully</a:t>
            </a:r>
            <a:r>
              <a:rPr lang="cs-CZ" dirty="0"/>
              <a:t>, not as auto </a:t>
            </a:r>
            <a:r>
              <a:rPr lang="cs-CZ" dirty="0" err="1"/>
              <a:t>property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</a:rPr>
              <a:t>when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overriding</a:t>
            </a:r>
            <a:r>
              <a:rPr lang="cs-CZ" dirty="0">
                <a:solidFill>
                  <a:srgbClr val="FF0000"/>
                </a:solidFill>
              </a:rPr>
              <a:t> event </a:t>
            </a:r>
            <a:r>
              <a:rPr lang="cs-CZ" dirty="0" err="1">
                <a:solidFill>
                  <a:srgbClr val="FF0000"/>
                </a:solidFill>
              </a:rPr>
              <a:t>handlers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be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careful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where</a:t>
            </a:r>
            <a:r>
              <a:rPr lang="cs-CZ" dirty="0">
                <a:solidFill>
                  <a:srgbClr val="FF0000"/>
                </a:solidFill>
              </a:rPr>
              <a:t> do </a:t>
            </a:r>
            <a:r>
              <a:rPr lang="cs-CZ" dirty="0" err="1">
                <a:solidFill>
                  <a:srgbClr val="FF0000"/>
                </a:solidFill>
              </a:rPr>
              <a:t>you</a:t>
            </a:r>
            <a:r>
              <a:rPr lang="cs-CZ" dirty="0">
                <a:solidFill>
                  <a:srgbClr val="FF0000"/>
                </a:solidFill>
              </a:rPr>
              <a:t> call </a:t>
            </a:r>
            <a:r>
              <a:rPr lang="cs-CZ" dirty="0" err="1">
                <a:solidFill>
                  <a:srgbClr val="FF0000"/>
                </a:solidFill>
              </a:rPr>
              <a:t>the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implementation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from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the</a:t>
            </a:r>
            <a:r>
              <a:rPr lang="cs-CZ" dirty="0">
                <a:solidFill>
                  <a:srgbClr val="FF0000"/>
                </a:solidFill>
              </a:rPr>
              <a:t> </a:t>
            </a:r>
            <a:r>
              <a:rPr lang="cs-CZ" dirty="0" err="1">
                <a:solidFill>
                  <a:srgbClr val="FF0000"/>
                </a:solidFill>
              </a:rPr>
              <a:t>parent</a:t>
            </a:r>
            <a:r>
              <a:rPr lang="cs-CZ" dirty="0">
                <a:solidFill>
                  <a:srgbClr val="FF0000"/>
                </a:solidFill>
              </a:rPr>
              <a:t> type </a:t>
            </a:r>
            <a:br>
              <a:rPr lang="cs-CZ" dirty="0">
                <a:solidFill>
                  <a:srgbClr val="FF0000"/>
                </a:solidFill>
              </a:rPr>
            </a:br>
            <a:r>
              <a:rPr lang="cs-CZ" dirty="0">
                <a:solidFill>
                  <a:srgbClr val="FF0000"/>
                </a:solidFill>
              </a:rPr>
              <a:t>[</a:t>
            </a:r>
            <a:r>
              <a:rPr lang="cs-CZ" dirty="0" err="1">
                <a:solidFill>
                  <a:srgbClr val="FF0000"/>
                </a:solidFill>
              </a:rPr>
              <a:t>base.OnXXXX</a:t>
            </a:r>
            <a:r>
              <a:rPr lang="cs-CZ" dirty="0">
                <a:solidFill>
                  <a:srgbClr val="FF0000"/>
                </a:solidFill>
              </a:rPr>
              <a:t>()]!</a:t>
            </a:r>
          </a:p>
          <a:p>
            <a:pPr lvl="2"/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directly</a:t>
            </a:r>
            <a:r>
              <a:rPr lang="cs-CZ" dirty="0"/>
              <a:t> </a:t>
            </a:r>
            <a:r>
              <a:rPr lang="cs-CZ" dirty="0" err="1"/>
              <a:t>influences</a:t>
            </a:r>
            <a:r>
              <a:rPr lang="cs-CZ" dirty="0"/>
              <a:t>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assigned</a:t>
            </a:r>
            <a:r>
              <a:rPr lang="cs-CZ" dirty="0"/>
              <a:t> to event </a:t>
            </a:r>
            <a:r>
              <a:rPr lang="cs-CZ" dirty="0" err="1"/>
              <a:t>handlers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are </a:t>
            </a:r>
            <a:r>
              <a:rPr lang="cs-CZ" dirty="0" err="1"/>
              <a:t>executed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F97214-FC1C-F97D-3371-D678E650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Example</a:t>
            </a:r>
            <a:r>
              <a:rPr lang="cs-CZ" dirty="0"/>
              <a:t> – </a:t>
            </a:r>
            <a:r>
              <a:rPr lang="cs-CZ" dirty="0" err="1"/>
              <a:t>simple</a:t>
            </a:r>
            <a:r>
              <a:rPr lang="cs-CZ" dirty="0"/>
              <a:t> switch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189D0C-7694-5229-6392-A380380F16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628800"/>
            <a:ext cx="8820472" cy="4781128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cs-CZ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050" dirty="0">
                <a:solidFill>
                  <a:srgbClr val="2B91AF"/>
                </a:solidFill>
                <a:latin typeface="Cascadia Mono" panose="020B0609020000020004" pitchFamily="49" charset="0"/>
              </a:rPr>
              <a:t>Switch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:  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</a:t>
            </a: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cs-CZ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_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Brush _green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SolidBrush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Color.Green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Brush _red =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SolidBrush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Color.Red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cs-CZ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OnPaint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PaintEventArgs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Brush b = (State) ? _green : _red;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e.Graphics.FillEllipse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(b, 0, 0, Width, Height);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.OnPaint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OnClick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= !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cs-CZ" sz="10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cs-CZ" sz="10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.OnClick</a:t>
            </a: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cs-CZ" sz="10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cs-CZ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88812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D1BE70-AC1D-AE91-06E2-C4AD90E3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5EB2B4-BA20-D98D-F499-11150F61858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496944" cy="4853136"/>
          </a:xfrm>
        </p:spPr>
        <p:txBody>
          <a:bodyPr>
            <a:normAutofit fontScale="85000" lnSpcReduction="20000"/>
          </a:bodyPr>
          <a:lstStyle/>
          <a:p>
            <a:r>
              <a:rPr lang="cs-CZ" dirty="0" err="1"/>
              <a:t>broadcaster</a:t>
            </a:r>
            <a:endParaRPr lang="cs-CZ" dirty="0"/>
          </a:p>
          <a:p>
            <a:pPr lvl="2"/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containing</a:t>
            </a:r>
            <a:r>
              <a:rPr lang="cs-CZ" dirty="0"/>
              <a:t> a </a:t>
            </a:r>
            <a:r>
              <a:rPr lang="cs-CZ" dirty="0" err="1"/>
              <a:t>delegate</a:t>
            </a:r>
            <a:endParaRPr lang="cs-CZ" dirty="0"/>
          </a:p>
          <a:p>
            <a:pPr lvl="2"/>
            <a:r>
              <a:rPr lang="cs-CZ" dirty="0" err="1"/>
              <a:t>broadcaster</a:t>
            </a:r>
            <a:r>
              <a:rPr lang="cs-CZ" dirty="0"/>
              <a:t> </a:t>
            </a:r>
            <a:r>
              <a:rPr lang="cs-CZ" dirty="0" err="1"/>
              <a:t>fires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event by </a:t>
            </a:r>
            <a:r>
              <a:rPr lang="cs-CZ" dirty="0" err="1"/>
              <a:t>executing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delegate</a:t>
            </a:r>
            <a:endParaRPr lang="cs-CZ" dirty="0"/>
          </a:p>
          <a:p>
            <a:pPr lvl="2"/>
            <a:r>
              <a:rPr lang="cs-CZ" dirty="0" err="1"/>
              <a:t>delegate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events</a:t>
            </a:r>
            <a:r>
              <a:rPr lang="cs-CZ" dirty="0"/>
              <a:t> – </a:t>
            </a:r>
            <a:r>
              <a:rPr lang="cs-CZ" b="1" dirty="0"/>
              <a:t>event </a:t>
            </a:r>
            <a:r>
              <a:rPr lang="cs-CZ" dirty="0" err="1"/>
              <a:t>keyword</a:t>
            </a:r>
            <a:r>
              <a:rPr lang="cs-CZ" dirty="0"/>
              <a:t> </a:t>
            </a:r>
            <a:r>
              <a:rPr lang="cs-CZ" dirty="0" err="1"/>
              <a:t>instead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b="1" dirty="0" err="1"/>
              <a:t>delegate</a:t>
            </a:r>
            <a:endParaRPr lang="cs-CZ" b="1" dirty="0"/>
          </a:p>
          <a:p>
            <a:r>
              <a:rPr lang="cs-CZ" dirty="0" err="1"/>
              <a:t>subscribers</a:t>
            </a:r>
            <a:endParaRPr lang="cs-CZ" dirty="0"/>
          </a:p>
          <a:p>
            <a:pPr lvl="2"/>
            <a:r>
              <a:rPr lang="cs-CZ" dirty="0" err="1"/>
              <a:t>target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executed</a:t>
            </a:r>
            <a:r>
              <a:rPr lang="cs-CZ" dirty="0"/>
              <a:t> by </a:t>
            </a:r>
            <a:r>
              <a:rPr lang="cs-CZ" dirty="0" err="1"/>
              <a:t>the</a:t>
            </a:r>
            <a:r>
              <a:rPr lang="cs-CZ" dirty="0"/>
              <a:t> event</a:t>
            </a:r>
          </a:p>
          <a:p>
            <a:pPr lvl="2"/>
            <a:r>
              <a:rPr lang="cs-CZ" dirty="0" err="1"/>
              <a:t>Subscribing</a:t>
            </a:r>
            <a:r>
              <a:rPr lang="cs-CZ" dirty="0"/>
              <a:t>/</a:t>
            </a:r>
            <a:r>
              <a:rPr lang="cs-CZ" dirty="0" err="1"/>
              <a:t>unsubscribing</a:t>
            </a:r>
            <a:r>
              <a:rPr lang="cs-CZ" dirty="0"/>
              <a:t> to </a:t>
            </a:r>
            <a:r>
              <a:rPr lang="cs-CZ" dirty="0" err="1"/>
              <a:t>an</a:t>
            </a:r>
            <a:r>
              <a:rPr lang="cs-CZ" dirty="0"/>
              <a:t> event </a:t>
            </a:r>
            <a:r>
              <a:rPr lang="cs-CZ" dirty="0" err="1"/>
              <a:t>using</a:t>
            </a:r>
            <a:r>
              <a:rPr lang="cs-CZ" dirty="0"/>
              <a:t> +=/-= on </a:t>
            </a:r>
            <a:r>
              <a:rPr lang="cs-CZ" dirty="0" err="1"/>
              <a:t>target</a:t>
            </a:r>
            <a:r>
              <a:rPr lang="cs-CZ" dirty="0"/>
              <a:t> </a:t>
            </a:r>
            <a:r>
              <a:rPr lang="cs-CZ" dirty="0" err="1"/>
              <a:t>delegate</a:t>
            </a:r>
            <a:endParaRPr lang="cs-CZ" dirty="0"/>
          </a:p>
          <a:p>
            <a:pPr lvl="2"/>
            <a:r>
              <a:rPr lang="cs-CZ" dirty="0" err="1"/>
              <a:t>subscribers</a:t>
            </a:r>
            <a:r>
              <a:rPr lang="cs-CZ" dirty="0"/>
              <a:t> </a:t>
            </a:r>
            <a:r>
              <a:rPr lang="cs-CZ" dirty="0" err="1"/>
              <a:t>don‘t</a:t>
            </a:r>
            <a:r>
              <a:rPr lang="cs-CZ" dirty="0"/>
              <a:t> </a:t>
            </a:r>
            <a:r>
              <a:rPr lang="cs-CZ" dirty="0" err="1"/>
              <a:t>know</a:t>
            </a:r>
            <a:r>
              <a:rPr lang="cs-CZ" dirty="0"/>
              <a:t> </a:t>
            </a:r>
            <a:r>
              <a:rPr lang="cs-CZ" dirty="0" err="1"/>
              <a:t>about</a:t>
            </a:r>
            <a:r>
              <a:rPr lang="cs-CZ" dirty="0"/>
              <a:t>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and </a:t>
            </a:r>
            <a:r>
              <a:rPr lang="cs-CZ" dirty="0" err="1"/>
              <a:t>they</a:t>
            </a:r>
            <a:r>
              <a:rPr lang="cs-CZ" dirty="0"/>
              <a:t> </a:t>
            </a:r>
            <a:r>
              <a:rPr lang="cs-CZ" dirty="0" err="1"/>
              <a:t>cannot</a:t>
            </a:r>
            <a:r>
              <a:rPr lang="cs-CZ" dirty="0"/>
              <a:t> influence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other</a:t>
            </a:r>
            <a:endParaRPr lang="cs-CZ" dirty="0"/>
          </a:p>
          <a:p>
            <a:r>
              <a:rPr lang="cs-CZ" dirty="0" err="1"/>
              <a:t>how</a:t>
            </a:r>
            <a:r>
              <a:rPr lang="cs-CZ" dirty="0"/>
              <a:t> to </a:t>
            </a:r>
            <a:r>
              <a:rPr lang="cs-CZ" dirty="0" err="1"/>
              <a:t>define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event</a:t>
            </a:r>
          </a:p>
          <a:p>
            <a:pPr lvl="2"/>
            <a:r>
              <a:rPr lang="cs-CZ" dirty="0" err="1"/>
              <a:t>define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event </a:t>
            </a:r>
            <a:r>
              <a:rPr lang="cs-CZ" dirty="0" err="1"/>
              <a:t>delegate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EventHandler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EventHandler</a:t>
            </a:r>
            <a:r>
              <a:rPr lang="cs-CZ" dirty="0"/>
              <a:t>&lt;T&gt; type</a:t>
            </a:r>
          </a:p>
          <a:p>
            <a:pPr lvl="2"/>
            <a:r>
              <a:rPr lang="cs-CZ" dirty="0" err="1"/>
              <a:t>define</a:t>
            </a:r>
            <a:r>
              <a:rPr lang="cs-CZ" dirty="0"/>
              <a:t> </a:t>
            </a:r>
            <a:r>
              <a:rPr lang="cs-CZ" dirty="0" err="1"/>
              <a:t>protected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void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OnXXXX</a:t>
            </a:r>
            <a:r>
              <a:rPr lang="cs-CZ" dirty="0"/>
              <a:t>() </a:t>
            </a:r>
            <a:r>
              <a:rPr lang="cs-CZ" dirty="0" err="1"/>
              <a:t>triggering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delegate</a:t>
            </a:r>
            <a:endParaRPr lang="cs-CZ" dirty="0"/>
          </a:p>
          <a:p>
            <a:pPr lvl="2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needed</a:t>
            </a:r>
            <a:r>
              <a:rPr lang="cs-CZ" dirty="0"/>
              <a:t>, </a:t>
            </a:r>
            <a:r>
              <a:rPr lang="cs-CZ" dirty="0" err="1"/>
              <a:t>create</a:t>
            </a:r>
            <a:r>
              <a:rPr lang="cs-CZ" dirty="0"/>
              <a:t> a </a:t>
            </a:r>
            <a:r>
              <a:rPr lang="cs-CZ" dirty="0" err="1"/>
              <a:t>custom</a:t>
            </a:r>
            <a:r>
              <a:rPr lang="cs-CZ" dirty="0"/>
              <a:t> type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EventArgs</a:t>
            </a:r>
            <a:r>
              <a:rPr lang="cs-CZ" dirty="0"/>
              <a:t> type</a:t>
            </a:r>
          </a:p>
          <a:p>
            <a:pPr lvl="2"/>
            <a:r>
              <a:rPr lang="cs-CZ" dirty="0"/>
              <a:t>call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OnXXXX</a:t>
            </a:r>
            <a:r>
              <a:rPr lang="cs-CZ" dirty="0"/>
              <a:t> </a:t>
            </a:r>
            <a:r>
              <a:rPr lang="cs-CZ" dirty="0" err="1"/>
              <a:t>everytime</a:t>
            </a:r>
            <a:r>
              <a:rPr lang="cs-CZ" dirty="0"/>
              <a:t>, </a:t>
            </a:r>
            <a:r>
              <a:rPr lang="cs-CZ" dirty="0" err="1"/>
              <a:t>when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event </a:t>
            </a:r>
            <a:r>
              <a:rPr lang="cs-CZ" dirty="0" err="1"/>
              <a:t>should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fired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856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EA6B53-4069-1F24-A047-9CCE34DF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Events</a:t>
            </a:r>
            <a:r>
              <a:rPr lang="cs-CZ" dirty="0"/>
              <a:t> –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3414CD-24E7-A5C9-FCE3-C4FCD429379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Temperature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{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>
                <a:solidFill>
                  <a:srgbClr val="A52A2A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event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EventHandler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BigChange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cs-CZ" sz="1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protected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A52A2A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virtual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void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OnBigChange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EventArgs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e)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{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BigChange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?.</a:t>
            </a:r>
            <a:r>
              <a:rPr lang="cs-CZ" sz="14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Invoke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this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 e);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}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Temperature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t) =&gt; _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t;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cs-CZ" sz="1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private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_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</a:t>
            </a:r>
            <a:r>
              <a:rPr lang="cs-CZ" sz="1400" b="1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public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{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cs-CZ" sz="1400" dirty="0" err="1">
                <a:solidFill>
                  <a:srgbClr val="8B4513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get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=&gt; _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</a:t>
            </a:r>
            <a:r>
              <a:rPr lang="cs-CZ" sz="1400" dirty="0">
                <a:solidFill>
                  <a:srgbClr val="8B4513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set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{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cs-CZ" sz="1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(_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cs-CZ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cs-CZ" sz="1400" dirty="0">
                <a:solidFill>
                  <a:srgbClr val="00008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cs-CZ" sz="1400" b="1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difference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Math.</a:t>
            </a:r>
            <a:r>
              <a:rPr lang="cs-CZ" sz="14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Abs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(_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- </a:t>
            </a:r>
            <a:r>
              <a:rPr lang="cs-CZ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_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cs-CZ" sz="1400" b="1" dirty="0" err="1"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    </a:t>
            </a:r>
            <a:r>
              <a:rPr lang="cs-CZ" sz="1400" b="1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difference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cs-CZ" sz="1400" dirty="0">
                <a:solidFill>
                  <a:srgbClr val="00008B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cs-CZ" sz="1400" b="1" dirty="0" err="1">
                <a:solidFill>
                  <a:srgbClr val="19197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OnBigChange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cs-CZ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EventArgs.Empty</a:t>
            </a: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    }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    }</a:t>
            </a:r>
            <a:b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cs-CZ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61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C#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cs-CZ" dirty="0"/>
              <a:t>GDI+</a:t>
            </a:r>
          </a:p>
          <a:p>
            <a:pPr lvl="2"/>
            <a:r>
              <a:rPr lang="cs-CZ" dirty="0"/>
              <a:t>basic </a:t>
            </a:r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engine</a:t>
            </a:r>
            <a:r>
              <a:rPr lang="cs-CZ" dirty="0"/>
              <a:t> in Windows </a:t>
            </a:r>
          </a:p>
          <a:p>
            <a:pPr lvl="2"/>
            <a:r>
              <a:rPr lang="cs-CZ" dirty="0" err="1"/>
              <a:t>native</a:t>
            </a:r>
            <a:r>
              <a:rPr lang="cs-CZ" dirty="0"/>
              <a:t> support in .NET</a:t>
            </a:r>
          </a:p>
          <a:p>
            <a:r>
              <a:rPr lang="cs-CZ" dirty="0"/>
              <a:t>WPF</a:t>
            </a:r>
          </a:p>
          <a:p>
            <a:pPr lvl="2"/>
            <a:r>
              <a:rPr lang="cs-CZ" dirty="0" err="1"/>
              <a:t>accelerated</a:t>
            </a:r>
            <a:r>
              <a:rPr lang="cs-CZ" dirty="0"/>
              <a:t> </a:t>
            </a:r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in .NET</a:t>
            </a:r>
          </a:p>
          <a:p>
            <a:r>
              <a:rPr lang="cs-CZ" dirty="0" err="1"/>
              <a:t>DirectX</a:t>
            </a:r>
            <a:r>
              <a:rPr lang="cs-CZ" dirty="0"/>
              <a:t>/Direct3D</a:t>
            </a:r>
          </a:p>
          <a:p>
            <a:pPr lvl="2"/>
            <a:r>
              <a:rPr lang="cs-CZ" dirty="0" err="1"/>
              <a:t>used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as </a:t>
            </a:r>
            <a:r>
              <a:rPr lang="cs-CZ" dirty="0" err="1"/>
              <a:t>Managed</a:t>
            </a:r>
            <a:r>
              <a:rPr lang="cs-CZ" dirty="0"/>
              <a:t> </a:t>
            </a:r>
            <a:r>
              <a:rPr lang="cs-CZ" dirty="0" err="1"/>
              <a:t>DirectX</a:t>
            </a:r>
            <a:r>
              <a:rPr lang="cs-CZ" dirty="0"/>
              <a:t> </a:t>
            </a:r>
            <a:r>
              <a:rPr lang="cs-CZ" dirty="0" err="1"/>
              <a:t>libraries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.NET</a:t>
            </a:r>
          </a:p>
          <a:p>
            <a:pPr lvl="2"/>
            <a:r>
              <a:rPr lang="cs-CZ" dirty="0"/>
              <a:t>last </a:t>
            </a:r>
            <a:r>
              <a:rPr lang="cs-CZ" dirty="0" err="1"/>
              <a:t>version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DX9</a:t>
            </a:r>
          </a:p>
          <a:p>
            <a:pPr lvl="2"/>
            <a:r>
              <a:rPr lang="cs-CZ" dirty="0"/>
              <a:t>not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anymore</a:t>
            </a:r>
            <a:endParaRPr lang="cs-CZ" dirty="0"/>
          </a:p>
          <a:p>
            <a:r>
              <a:rPr lang="cs-CZ" dirty="0"/>
              <a:t>Direct2D</a:t>
            </a:r>
          </a:p>
          <a:p>
            <a:pPr lvl="2"/>
            <a:r>
              <a:rPr lang="cs-CZ" dirty="0" err="1"/>
              <a:t>accelerated</a:t>
            </a:r>
            <a:r>
              <a:rPr lang="cs-CZ" dirty="0"/>
              <a:t> 2D </a:t>
            </a:r>
            <a:r>
              <a:rPr lang="cs-CZ" dirty="0" err="1"/>
              <a:t>graphics</a:t>
            </a:r>
            <a:r>
              <a:rPr lang="cs-CZ" dirty="0"/>
              <a:t> – Windows Vista + 7</a:t>
            </a:r>
          </a:p>
          <a:p>
            <a:pPr lvl="2"/>
            <a:r>
              <a:rPr lang="cs-CZ" dirty="0"/>
              <a:t>not </a:t>
            </a:r>
            <a:r>
              <a:rPr lang="cs-CZ" dirty="0" err="1"/>
              <a:t>yet</a:t>
            </a:r>
            <a:r>
              <a:rPr lang="cs-CZ" dirty="0"/>
              <a:t>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natively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.NET</a:t>
            </a:r>
          </a:p>
          <a:p>
            <a:r>
              <a:rPr lang="cs-CZ" dirty="0"/>
              <a:t>XNA</a:t>
            </a:r>
          </a:p>
          <a:p>
            <a:pPr lvl="2"/>
            <a:r>
              <a:rPr lang="cs-CZ" dirty="0" err="1"/>
              <a:t>native</a:t>
            </a:r>
            <a:r>
              <a:rPr lang="cs-CZ" dirty="0"/>
              <a:t> support </a:t>
            </a:r>
            <a:r>
              <a:rPr lang="cs-CZ" dirty="0" err="1"/>
              <a:t>of</a:t>
            </a:r>
            <a:r>
              <a:rPr lang="cs-CZ" dirty="0"/>
              <a:t> C#</a:t>
            </a:r>
          </a:p>
          <a:p>
            <a:pPr lvl="2"/>
            <a:r>
              <a:rPr lang="cs-CZ" dirty="0"/>
              <a:t>XNA Game Studio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WinForms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.NET </a:t>
            </a:r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client</a:t>
            </a:r>
            <a:r>
              <a:rPr lang="cs-CZ" dirty="0"/>
              <a:t> </a:t>
            </a:r>
            <a:r>
              <a:rPr lang="cs-CZ" dirty="0" err="1"/>
              <a:t>apps</a:t>
            </a:r>
            <a:endParaRPr lang="cs-CZ" dirty="0"/>
          </a:p>
          <a:p>
            <a:pPr lvl="3"/>
            <a:r>
              <a:rPr lang="cs-CZ" dirty="0" err="1"/>
              <a:t>graphically</a:t>
            </a:r>
            <a:r>
              <a:rPr lang="cs-CZ" dirty="0"/>
              <a:t> </a:t>
            </a:r>
            <a:r>
              <a:rPr lang="cs-CZ" dirty="0" err="1"/>
              <a:t>rich</a:t>
            </a:r>
            <a:r>
              <a:rPr lang="cs-CZ" dirty="0"/>
              <a:t>, </a:t>
            </a:r>
            <a:r>
              <a:rPr lang="cs-CZ" dirty="0" err="1"/>
              <a:t>easy</a:t>
            </a:r>
            <a:r>
              <a:rPr lang="cs-CZ" dirty="0"/>
              <a:t> to </a:t>
            </a:r>
            <a:r>
              <a:rPr lang="cs-CZ" dirty="0" err="1"/>
              <a:t>deploy</a:t>
            </a:r>
            <a:r>
              <a:rPr lang="cs-CZ" dirty="0"/>
              <a:t> and update, network-</a:t>
            </a:r>
            <a:r>
              <a:rPr lang="cs-CZ" dirty="0" err="1"/>
              <a:t>enabled</a:t>
            </a:r>
            <a:r>
              <a:rPr lang="cs-CZ" dirty="0"/>
              <a:t>, </a:t>
            </a:r>
            <a:r>
              <a:rPr lang="cs-CZ" dirty="0" err="1"/>
              <a:t>safer</a:t>
            </a:r>
            <a:r>
              <a:rPr lang="cs-CZ" dirty="0"/>
              <a:t> </a:t>
            </a:r>
            <a:r>
              <a:rPr lang="cs-CZ" dirty="0" err="1"/>
              <a:t>access</a:t>
            </a:r>
            <a:r>
              <a:rPr lang="cs-CZ" dirty="0"/>
              <a:t> to </a:t>
            </a:r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resources</a:t>
            </a:r>
            <a:endParaRPr lang="cs-CZ" dirty="0"/>
          </a:p>
          <a:p>
            <a:r>
              <a:rPr lang="cs-CZ" dirty="0" err="1"/>
              <a:t>Form</a:t>
            </a:r>
            <a:r>
              <a:rPr lang="cs-CZ" dirty="0"/>
              <a:t> </a:t>
            </a:r>
          </a:p>
          <a:p>
            <a:pPr lvl="3"/>
            <a:r>
              <a:rPr lang="cs-CZ" dirty="0" err="1"/>
              <a:t>visible</a:t>
            </a:r>
            <a:r>
              <a:rPr lang="cs-CZ" dirty="0"/>
              <a:t> „</a:t>
            </a:r>
            <a:r>
              <a:rPr lang="cs-CZ" dirty="0" err="1"/>
              <a:t>canvas</a:t>
            </a:r>
            <a:r>
              <a:rPr lang="cs-CZ" dirty="0"/>
              <a:t>“ </a:t>
            </a:r>
            <a:r>
              <a:rPr lang="cs-CZ" dirty="0" err="1"/>
              <a:t>used</a:t>
            </a:r>
            <a:r>
              <a:rPr lang="cs-CZ" dirty="0"/>
              <a:t> to show </a:t>
            </a:r>
            <a:r>
              <a:rPr lang="cs-CZ" dirty="0" err="1"/>
              <a:t>information</a:t>
            </a:r>
            <a:r>
              <a:rPr lang="cs-CZ" dirty="0"/>
              <a:t> to </a:t>
            </a:r>
            <a:r>
              <a:rPr lang="cs-CZ" dirty="0" err="1"/>
              <a:t>users</a:t>
            </a:r>
            <a:endParaRPr lang="cs-CZ" dirty="0"/>
          </a:p>
          <a:p>
            <a:r>
              <a:rPr lang="cs-CZ" dirty="0" err="1"/>
              <a:t>control</a:t>
            </a:r>
            <a:endParaRPr lang="cs-CZ" dirty="0"/>
          </a:p>
          <a:p>
            <a:pPr lvl="3"/>
            <a:r>
              <a:rPr lang="cs-CZ" dirty="0"/>
              <a:t>single UI element </a:t>
            </a:r>
            <a:r>
              <a:rPr lang="cs-CZ" dirty="0" err="1"/>
              <a:t>capable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data input </a:t>
            </a:r>
            <a:r>
              <a:rPr lang="cs-CZ" dirty="0" err="1"/>
              <a:t>or</a:t>
            </a:r>
            <a:r>
              <a:rPr lang="cs-CZ" dirty="0"/>
              <a:t> output</a:t>
            </a:r>
          </a:p>
          <a:p>
            <a:pPr lvl="3"/>
            <a:r>
              <a:rPr lang="cs-CZ" dirty="0" err="1"/>
              <a:t>user‘s</a:t>
            </a:r>
            <a:r>
              <a:rPr lang="cs-CZ" dirty="0"/>
              <a:t> </a:t>
            </a:r>
            <a:r>
              <a:rPr lang="cs-CZ" dirty="0" err="1"/>
              <a:t>actions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generate</a:t>
            </a:r>
            <a:r>
              <a:rPr lang="cs-CZ" dirty="0"/>
              <a:t> </a:t>
            </a:r>
            <a:r>
              <a:rPr lang="cs-CZ" dirty="0" err="1"/>
              <a:t>events</a:t>
            </a:r>
            <a:endParaRPr lang="cs-CZ" dirty="0"/>
          </a:p>
          <a:p>
            <a:r>
              <a:rPr lang="cs-CZ" dirty="0" err="1"/>
              <a:t>WinForm</a:t>
            </a:r>
            <a:r>
              <a:rPr lang="cs-CZ" dirty="0"/>
              <a:t> </a:t>
            </a:r>
            <a:r>
              <a:rPr lang="cs-CZ" dirty="0" err="1"/>
              <a:t>app</a:t>
            </a:r>
            <a:endParaRPr lang="cs-CZ" dirty="0"/>
          </a:p>
          <a:p>
            <a:pPr lvl="3"/>
            <a:r>
              <a:rPr lang="cs-CZ" dirty="0" err="1"/>
              <a:t>Form</a:t>
            </a:r>
            <a:r>
              <a:rPr lang="cs-CZ" dirty="0"/>
              <a:t> + </a:t>
            </a:r>
            <a:r>
              <a:rPr lang="cs-CZ" dirty="0" err="1"/>
              <a:t>controls</a:t>
            </a:r>
            <a:r>
              <a:rPr lang="cs-CZ" dirty="0"/>
              <a:t> + event </a:t>
            </a:r>
            <a:r>
              <a:rPr lang="cs-CZ" dirty="0" err="1"/>
              <a:t>handling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WinForms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possible</a:t>
            </a:r>
            <a:r>
              <a:rPr lang="cs-CZ" dirty="0"/>
              <a:t> to 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custom</a:t>
            </a:r>
            <a:r>
              <a:rPr lang="cs-CZ" dirty="0"/>
              <a:t> UI </a:t>
            </a:r>
            <a:r>
              <a:rPr lang="cs-CZ" dirty="0" err="1"/>
              <a:t>elements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UserControl</a:t>
            </a:r>
            <a:endParaRPr lang="cs-CZ" dirty="0"/>
          </a:p>
          <a:p>
            <a:pPr lvl="2"/>
            <a:r>
              <a:rPr lang="cs-CZ" dirty="0" err="1"/>
              <a:t>control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by </a:t>
            </a:r>
            <a:r>
              <a:rPr lang="cs-CZ" dirty="0" err="1"/>
              <a:t>combining</a:t>
            </a:r>
            <a:r>
              <a:rPr lang="cs-CZ" dirty="0"/>
              <a:t> </a:t>
            </a:r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already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controls</a:t>
            </a:r>
            <a:r>
              <a:rPr lang="cs-CZ" dirty="0"/>
              <a:t> </a:t>
            </a:r>
            <a:r>
              <a:rPr lang="cs-CZ" dirty="0" err="1"/>
              <a:t>together</a:t>
            </a:r>
            <a:endParaRPr lang="cs-CZ" dirty="0"/>
          </a:p>
          <a:p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controls</a:t>
            </a:r>
            <a:r>
              <a:rPr lang="cs-CZ" dirty="0"/>
              <a:t> </a:t>
            </a:r>
            <a:r>
              <a:rPr lang="cs-CZ" dirty="0" err="1"/>
              <a:t>including</a:t>
            </a:r>
            <a:r>
              <a:rPr lang="cs-CZ" dirty="0"/>
              <a:t> 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graphics</a:t>
            </a:r>
            <a:endParaRPr lang="cs-CZ" dirty="0"/>
          </a:p>
          <a:p>
            <a:pPr lvl="2"/>
            <a:r>
              <a:rPr lang="cs-CZ" dirty="0" err="1"/>
              <a:t>using</a:t>
            </a:r>
            <a:r>
              <a:rPr lang="cs-CZ" dirty="0"/>
              <a:t> GDI+ via </a:t>
            </a:r>
            <a:r>
              <a:rPr lang="cs-CZ" dirty="0" err="1"/>
              <a:t>System.Drawing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GDI+ in </a:t>
            </a:r>
            <a:r>
              <a:rPr lang="cs-CZ" dirty="0" err="1"/>
              <a:t>WinForms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basic </a:t>
            </a:r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engine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Windows, </a:t>
            </a:r>
            <a:r>
              <a:rPr lang="cs-CZ" dirty="0" err="1"/>
              <a:t>native</a:t>
            </a:r>
            <a:r>
              <a:rPr lang="cs-CZ" dirty="0"/>
              <a:t> support in .NET</a:t>
            </a:r>
          </a:p>
          <a:p>
            <a:r>
              <a:rPr lang="cs-CZ" dirty="0"/>
              <a:t>not </a:t>
            </a:r>
            <a:r>
              <a:rPr lang="cs-CZ" dirty="0" err="1"/>
              <a:t>accelerated</a:t>
            </a:r>
            <a:r>
              <a:rPr lang="cs-CZ" dirty="0"/>
              <a:t>!</a:t>
            </a:r>
          </a:p>
          <a:p>
            <a:endParaRPr lang="cs-CZ" dirty="0"/>
          </a:p>
          <a:p>
            <a:r>
              <a:rPr lang="cs-CZ" dirty="0" err="1"/>
              <a:t>System.Drawing</a:t>
            </a:r>
            <a:endParaRPr lang="cs-CZ" dirty="0"/>
          </a:p>
          <a:p>
            <a:pPr lvl="2"/>
            <a:r>
              <a:rPr lang="cs-CZ" dirty="0"/>
              <a:t>basic </a:t>
            </a:r>
            <a:r>
              <a:rPr lang="cs-CZ" dirty="0" err="1"/>
              <a:t>functionality</a:t>
            </a:r>
            <a:endParaRPr lang="cs-CZ" dirty="0"/>
          </a:p>
          <a:p>
            <a:r>
              <a:rPr lang="cs-CZ" dirty="0"/>
              <a:t>System.Drawing.Drawing2D</a:t>
            </a:r>
          </a:p>
          <a:p>
            <a:pPr lvl="2"/>
            <a:r>
              <a:rPr lang="cs-CZ" dirty="0"/>
              <a:t>2D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vector</a:t>
            </a:r>
            <a:r>
              <a:rPr lang="cs-CZ" dirty="0"/>
              <a:t> </a:t>
            </a:r>
            <a:r>
              <a:rPr lang="cs-CZ" dirty="0" err="1"/>
              <a:t>graphics</a:t>
            </a:r>
            <a:r>
              <a:rPr lang="cs-CZ" dirty="0"/>
              <a:t> support</a:t>
            </a:r>
          </a:p>
          <a:p>
            <a:r>
              <a:rPr lang="cs-CZ" dirty="0" err="1"/>
              <a:t>System.Drawing.Imaging</a:t>
            </a:r>
            <a:endParaRPr lang="cs-CZ" dirty="0"/>
          </a:p>
          <a:p>
            <a:pPr lvl="2"/>
            <a:r>
              <a:rPr lang="cs-CZ" dirty="0"/>
              <a:t>image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 err="1"/>
              <a:t>System.Drawing.Text</a:t>
            </a:r>
            <a:endParaRPr lang="cs-CZ" dirty="0"/>
          </a:p>
          <a:p>
            <a:pPr lvl="2"/>
            <a:r>
              <a:rPr lang="cs-CZ" dirty="0"/>
              <a:t>support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typography</a:t>
            </a:r>
            <a:endParaRPr lang="cs-CZ" dirty="0"/>
          </a:p>
          <a:p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System.Drawing.Graphics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presents</a:t>
            </a:r>
            <a:r>
              <a:rPr lang="cs-CZ" dirty="0"/>
              <a:t> </a:t>
            </a:r>
            <a:r>
              <a:rPr lang="cs-CZ" dirty="0" err="1"/>
              <a:t>drawing</a:t>
            </a:r>
            <a:r>
              <a:rPr lang="cs-CZ" dirty="0"/>
              <a:t> </a:t>
            </a:r>
            <a:r>
              <a:rPr lang="cs-CZ" dirty="0" err="1"/>
              <a:t>canvas</a:t>
            </a:r>
            <a:endParaRPr lang="cs-CZ" dirty="0"/>
          </a:p>
          <a:p>
            <a:r>
              <a:rPr lang="cs-CZ" dirty="0" err="1"/>
              <a:t>contained</a:t>
            </a:r>
            <a:r>
              <a:rPr lang="cs-CZ" dirty="0"/>
              <a:t> in </a:t>
            </a:r>
            <a:r>
              <a:rPr lang="cs-CZ" dirty="0" err="1"/>
              <a:t>every</a:t>
            </a:r>
            <a:r>
              <a:rPr lang="cs-CZ" dirty="0"/>
              <a:t> </a:t>
            </a:r>
            <a:r>
              <a:rPr lang="cs-CZ" dirty="0" err="1"/>
              <a:t>graphic</a:t>
            </a:r>
            <a:r>
              <a:rPr lang="cs-CZ" dirty="0"/>
              <a:t> user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 err="1"/>
              <a:t>accessible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via:</a:t>
            </a:r>
          </a:p>
          <a:p>
            <a:pPr lvl="2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PaintEventArgs.Graphics</a:t>
            </a:r>
            <a:r>
              <a:rPr lang="cs-CZ" dirty="0"/>
              <a:t> 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Paint</a:t>
            </a:r>
            <a:r>
              <a:rPr lang="cs-CZ" dirty="0"/>
              <a:t> </a:t>
            </a:r>
            <a:r>
              <a:rPr lang="cs-CZ" dirty="0" err="1"/>
              <a:t>event</a:t>
            </a:r>
            <a:endParaRPr lang="cs-CZ" dirty="0"/>
          </a:p>
          <a:p>
            <a:pPr lvl="2"/>
            <a:r>
              <a:rPr lang="cs-CZ" dirty="0" err="1"/>
              <a:t>calling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CreateGraphics</a:t>
            </a:r>
            <a:r>
              <a:rPr lang="cs-CZ" dirty="0"/>
              <a:t>()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user </a:t>
            </a:r>
            <a:r>
              <a:rPr lang="cs-CZ" dirty="0" err="1"/>
              <a:t>control</a:t>
            </a:r>
            <a:endParaRPr lang="cs-CZ" dirty="0"/>
          </a:p>
          <a:p>
            <a:pPr lvl="2"/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Graphics.FromImage</a:t>
            </a:r>
            <a:r>
              <a:rPr lang="cs-CZ" dirty="0"/>
              <a:t>() </a:t>
            </a:r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image as a </a:t>
            </a:r>
            <a:r>
              <a:rPr lang="cs-CZ" dirty="0" err="1"/>
              <a:t>parameter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Graphics</a:t>
            </a:r>
            <a:r>
              <a:rPr lang="cs-CZ" dirty="0"/>
              <a:t> – </a:t>
            </a:r>
            <a:r>
              <a:rPr lang="cs-CZ" dirty="0" err="1"/>
              <a:t>examples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Paint</a:t>
            </a:r>
            <a:r>
              <a:rPr lang="cs-CZ" dirty="0"/>
              <a:t> </a:t>
            </a:r>
            <a:r>
              <a:rPr lang="cs-CZ" dirty="0" err="1"/>
              <a:t>event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private void Form1_Paint(object sender,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PaintEventArgs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e)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ll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declare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Graphics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assign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particular</a:t>
            </a:r>
            <a:endParaRPr lang="cs-CZ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 instance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that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part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of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PaintEventArgs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to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</a:t>
            </a:r>
            <a:endParaRPr lang="en-US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Graphics g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e.Graphics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now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have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g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variable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our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canvas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we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can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draw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on // </a:t>
            </a:r>
            <a:r>
              <a:rPr lang="cs-CZ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it</a:t>
            </a:r>
            <a:r>
              <a:rPr lang="cs-CZ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  <a:endParaRPr lang="cs-CZ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Graphics</a:t>
            </a:r>
            <a:r>
              <a:rPr lang="cs-CZ" dirty="0"/>
              <a:t> – </a:t>
            </a:r>
            <a:r>
              <a:rPr lang="cs-CZ" dirty="0" err="1"/>
              <a:t>examples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CreateGraphics</a:t>
            </a:r>
            <a:r>
              <a:rPr lang="cs-CZ" dirty="0"/>
              <a:t>() </a:t>
            </a:r>
            <a:r>
              <a:rPr lang="cs-CZ" dirty="0" err="1"/>
              <a:t>method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Graphics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g;</a:t>
            </a:r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g = button1.CreateGraphics();</a:t>
            </a:r>
          </a:p>
          <a:p>
            <a:pPr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g.DrawRectangle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(new Pen(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Color.Red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), 10, 10, 20, 10);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Graphics</a:t>
            </a:r>
            <a:r>
              <a:rPr lang="cs-CZ" dirty="0"/>
              <a:t> – </a:t>
            </a:r>
            <a:r>
              <a:rPr lang="cs-CZ" dirty="0" err="1"/>
              <a:t>examples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getting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Graphics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Image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</a:t>
            </a:r>
            <a:r>
              <a:rPr lang="cs-CZ" dirty="0" err="1"/>
              <a:t>any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classes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Image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Graphics.FromImage</a:t>
            </a:r>
            <a:r>
              <a:rPr lang="cs-CZ" dirty="0"/>
              <a:t>() </a:t>
            </a:r>
            <a:r>
              <a:rPr lang="cs-CZ" dirty="0" err="1"/>
              <a:t>method</a:t>
            </a:r>
            <a:endParaRPr lang="cs-CZ" dirty="0"/>
          </a:p>
          <a:p>
            <a:endParaRPr lang="cs-CZ" dirty="0"/>
          </a:p>
          <a:p>
            <a:pPr>
              <a:buNone/>
            </a:pPr>
            <a:r>
              <a:rPr lang="cs-CZ" sz="2000" dirty="0">
                <a:latin typeface="Courier New" pitchFamily="49" charset="0"/>
                <a:cs typeface="Courier New" pitchFamily="49" charset="0"/>
              </a:rPr>
              <a:t>Bitmap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bitmap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new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Bitmap("C:\\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picture.bmp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>
              <a:buNone/>
            </a:pP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Graphics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 g = </a:t>
            </a:r>
            <a:r>
              <a:rPr lang="cs-CZ" sz="2000" dirty="0" err="1">
                <a:latin typeface="Courier New" pitchFamily="49" charset="0"/>
                <a:cs typeface="Courier New" pitchFamily="49" charset="0"/>
              </a:rPr>
              <a:t>Graphics.FromImage</a:t>
            </a:r>
            <a:r>
              <a:rPr lang="cs-CZ" sz="2000" dirty="0">
                <a:latin typeface="Courier New" pitchFamily="49" charset="0"/>
                <a:cs typeface="Courier New" pitchFamily="49" charset="0"/>
              </a:rPr>
              <a:t>(bitmap);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1295</Words>
  <Application>Microsoft Office PowerPoint</Application>
  <PresentationFormat>Předvádění na obrazovce (4:3)</PresentationFormat>
  <Paragraphs>178</Paragraphs>
  <Slides>18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6" baseType="lpstr">
      <vt:lpstr>Calibri</vt:lpstr>
      <vt:lpstr>Cascadia Code</vt:lpstr>
      <vt:lpstr>Cascadia Mono</vt:lpstr>
      <vt:lpstr>Courier New</vt:lpstr>
      <vt:lpstr>Tw Cen MT</vt:lpstr>
      <vt:lpstr>Wingdings</vt:lpstr>
      <vt:lpstr>Wingdings 2</vt:lpstr>
      <vt:lpstr>EdStudPres</vt:lpstr>
      <vt:lpstr>COMPONENT SOFTWARE DEVELOPMENT  Lecture 7: C# and Graphics</vt:lpstr>
      <vt:lpstr>C# and Graphics</vt:lpstr>
      <vt:lpstr>WinForms</vt:lpstr>
      <vt:lpstr>WinForms</vt:lpstr>
      <vt:lpstr>GDI+ in WinForms</vt:lpstr>
      <vt:lpstr>System.Drawing.Graphics</vt:lpstr>
      <vt:lpstr>Graphics – examples</vt:lpstr>
      <vt:lpstr>Graphics – examples</vt:lpstr>
      <vt:lpstr>Graphics – examples</vt:lpstr>
      <vt:lpstr>Pen</vt:lpstr>
      <vt:lpstr>Brush</vt:lpstr>
      <vt:lpstr>Persistence</vt:lpstr>
      <vt:lpstr>Double buffering in .NET</vt:lpstr>
      <vt:lpstr>Creating custom control</vt:lpstr>
      <vt:lpstr>Creating custom control</vt:lpstr>
      <vt:lpstr>Example – simple switch</vt:lpstr>
      <vt:lpstr>Events</vt:lpstr>
      <vt:lpstr>Events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2024-12-06T08:26:52Z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