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24"/>
  </p:notes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26" autoAdjust="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11/12/2015 8:52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11/12/2015 8:52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11/12/2015 8:52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11/12/2015 8:52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11/12/2015 8:52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11/12/2015 8:52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11/12/2015 8:52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11/12/2015 8:52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11/12/2015 8:52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11/12/2015 8:52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11/12/2015 8:52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 smtClean="0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11/12/2015 8:52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400" kern="1200" cap="all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 SOFTWARE DEVELOPMENT</a:t>
            </a:r>
            <a:br>
              <a:rPr lang="cs-CZ" sz="4400" kern="1200" cap="all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sz="3600" cap="none" dirty="0" err="1" smtClean="0"/>
              <a:t>Lecture</a:t>
            </a:r>
            <a:r>
              <a:rPr lang="cs-CZ" sz="3600" cap="none" dirty="0" smtClean="0"/>
              <a:t> 11: </a:t>
            </a:r>
            <a:r>
              <a:rPr lang="cs-CZ" sz="3600" cap="none" dirty="0" err="1" smtClean="0"/>
              <a:t>Advanced</a:t>
            </a:r>
            <a:r>
              <a:rPr lang="cs-CZ" sz="3600" cap="none" dirty="0" smtClean="0"/>
              <a:t> </a:t>
            </a:r>
            <a:r>
              <a:rPr lang="cs-CZ" sz="3600" cap="none" dirty="0" err="1" smtClean="0"/>
              <a:t>Techniques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6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Jiří Brožek</a:t>
            </a:r>
            <a:endParaRPr lang="cs-CZ" dirty="0" smtClean="0"/>
          </a:p>
          <a:p>
            <a:r>
              <a:rPr lang="cs-CZ" dirty="0" err="1" smtClean="0"/>
              <a:t>brozekj</a:t>
            </a:r>
            <a:r>
              <a:rPr lang="cs-CZ" dirty="0" smtClean="0"/>
              <a:t>@</a:t>
            </a:r>
            <a:r>
              <a:rPr lang="cs-CZ" dirty="0" err="1" smtClean="0"/>
              <a:t>pef.czu.cz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smtClean="0"/>
              <a:t>in </a:t>
            </a:r>
            <a:r>
              <a:rPr lang="cs-CZ" dirty="0" smtClean="0"/>
              <a:t>VS2015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internal</a:t>
            </a:r>
            <a:r>
              <a:rPr lang="cs-CZ" dirty="0" smtClean="0"/>
              <a:t>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framework</a:t>
            </a:r>
            <a:r>
              <a:rPr lang="cs-CZ" dirty="0" smtClean="0"/>
              <a:t> </a:t>
            </a:r>
            <a:r>
              <a:rPr lang="cs-CZ" dirty="0" err="1" smtClean="0"/>
              <a:t>MSTest</a:t>
            </a:r>
            <a:endParaRPr lang="cs-CZ" dirty="0" smtClean="0"/>
          </a:p>
          <a:p>
            <a:r>
              <a:rPr lang="cs-CZ" dirty="0" err="1" smtClean="0"/>
              <a:t>external</a:t>
            </a:r>
            <a:r>
              <a:rPr lang="cs-CZ" dirty="0" smtClean="0"/>
              <a:t> </a:t>
            </a:r>
            <a:r>
              <a:rPr lang="cs-CZ" dirty="0" err="1" smtClean="0"/>
              <a:t>frameworks</a:t>
            </a:r>
            <a:endParaRPr lang="cs-CZ" dirty="0" smtClean="0"/>
          </a:p>
          <a:p>
            <a:pPr lvl="1"/>
            <a:r>
              <a:rPr lang="cs-CZ" dirty="0" err="1" smtClean="0"/>
              <a:t>xUnit</a:t>
            </a:r>
            <a:endParaRPr lang="cs-CZ" dirty="0" smtClean="0"/>
          </a:p>
          <a:p>
            <a:pPr lvl="1"/>
            <a:r>
              <a:rPr lang="cs-CZ" dirty="0" err="1" smtClean="0"/>
              <a:t>NUnit</a:t>
            </a:r>
            <a:endParaRPr lang="cs-CZ" dirty="0" smtClean="0"/>
          </a:p>
          <a:p>
            <a:pPr lvl="1"/>
            <a:r>
              <a:rPr lang="cs-CZ" dirty="0" smtClean="0"/>
              <a:t>…</a:t>
            </a:r>
          </a:p>
          <a:p>
            <a:r>
              <a:rPr lang="cs-CZ" dirty="0" smtClean="0"/>
              <a:t>test </a:t>
            </a:r>
            <a:r>
              <a:rPr lang="cs-CZ" dirty="0" err="1" smtClean="0"/>
              <a:t>can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easily</a:t>
            </a:r>
            <a:r>
              <a:rPr lang="cs-CZ" dirty="0" smtClean="0"/>
              <a:t> </a:t>
            </a:r>
            <a:r>
              <a:rPr lang="cs-CZ" dirty="0" err="1" smtClean="0"/>
              <a:t>created</a:t>
            </a:r>
            <a:r>
              <a:rPr lang="cs-CZ" dirty="0" smtClean="0"/>
              <a:t> </a:t>
            </a:r>
            <a:r>
              <a:rPr lang="cs-CZ" dirty="0" err="1" smtClean="0"/>
              <a:t>using</a:t>
            </a:r>
            <a:r>
              <a:rPr lang="cs-CZ" dirty="0" smtClean="0"/>
              <a:t> </a:t>
            </a:r>
            <a:r>
              <a:rPr lang="cs-CZ" dirty="0" err="1" smtClean="0"/>
              <a:t>built</a:t>
            </a:r>
            <a:r>
              <a:rPr lang="cs-CZ" dirty="0" smtClean="0"/>
              <a:t>-in </a:t>
            </a:r>
            <a:r>
              <a:rPr lang="cs-CZ" dirty="0" err="1" smtClean="0"/>
              <a:t>functions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IDE</a:t>
            </a:r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Example</a:t>
            </a:r>
            <a:r>
              <a:rPr lang="cs-CZ" dirty="0" smtClean="0"/>
              <a:t> –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using</a:t>
            </a:r>
            <a:r>
              <a:rPr lang="cs-CZ" dirty="0" smtClean="0"/>
              <a:t> </a:t>
            </a:r>
            <a:r>
              <a:rPr lang="cs-CZ" dirty="0" err="1" smtClean="0"/>
              <a:t>assertion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TestMethod</a:t>
            </a:r>
            <a:r>
              <a:rPr lang="cs-CZ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cs-CZ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Divide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CorrectInputs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ReturnsQuotient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() 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 </a:t>
            </a:r>
            <a:r>
              <a:rPr lang="cs-CZ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arrange</a:t>
            </a:r>
            <a:endParaRPr lang="cs-CZ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a = 10;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b = 2;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expected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= 5;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cs-CZ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act</a:t>
            </a:r>
            <a:endParaRPr lang="cs-CZ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Calculations.Divide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, b);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cs-CZ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endParaRPr lang="cs-CZ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Assert.AreEqual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expected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cs-CZ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Example</a:t>
            </a:r>
            <a:r>
              <a:rPr lang="cs-CZ" dirty="0" smtClean="0"/>
              <a:t> –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exceptions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cs-CZ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TestMethod</a:t>
            </a:r>
            <a:r>
              <a:rPr lang="cs-CZ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cs-CZ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ExpectedException</a:t>
            </a:r>
            <a:r>
              <a:rPr lang="cs-CZ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cs-CZ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DivideByZeroException</a:t>
            </a:r>
            <a:r>
              <a:rPr lang="cs-CZ" b="1" dirty="0" smtClean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pPr>
              <a:buNone/>
            </a:pPr>
            <a:r>
              <a:rPr lang="cs-CZ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Divide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DividerZero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ThrowsDivideByZeroException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cs-CZ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 </a:t>
            </a:r>
            <a:r>
              <a:rPr lang="cs-CZ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arrange</a:t>
            </a:r>
            <a:endParaRPr lang="cs-CZ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a = 10;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b = 0;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cs-CZ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act</a:t>
            </a:r>
            <a:endParaRPr lang="cs-CZ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cs-CZ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Calculations.Divide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(a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, b);</a:t>
            </a: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cs-CZ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endParaRPr lang="cs-CZ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// - </a:t>
            </a:r>
            <a:r>
              <a:rPr lang="cs-CZ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cs-CZ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cs-CZ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tested</a:t>
            </a:r>
            <a:r>
              <a:rPr lang="cs-CZ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by</a:t>
            </a:r>
            <a:r>
              <a:rPr lang="cs-CZ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ExpectedException</a:t>
            </a:r>
            <a:endParaRPr lang="cs-CZ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cs-CZ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Refactoring</a:t>
            </a:r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Refactoring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techniques</a:t>
            </a:r>
            <a:r>
              <a:rPr lang="cs-CZ" dirty="0" smtClean="0"/>
              <a:t> </a:t>
            </a:r>
            <a:r>
              <a:rPr lang="cs-CZ" dirty="0" err="1" smtClean="0"/>
              <a:t>used</a:t>
            </a:r>
            <a:r>
              <a:rPr lang="cs-CZ" dirty="0" smtClean="0"/>
              <a:t> to </a:t>
            </a:r>
            <a:r>
              <a:rPr lang="cs-CZ" dirty="0" err="1" smtClean="0"/>
              <a:t>modify</a:t>
            </a:r>
            <a:r>
              <a:rPr lang="cs-CZ" dirty="0" smtClean="0"/>
              <a:t> </a:t>
            </a:r>
            <a:r>
              <a:rPr lang="cs-CZ" dirty="0" err="1" smtClean="0"/>
              <a:t>structure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existing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without</a:t>
            </a:r>
            <a:r>
              <a:rPr lang="cs-CZ" dirty="0" smtClean="0"/>
              <a:t> </a:t>
            </a:r>
            <a:r>
              <a:rPr lang="cs-CZ" dirty="0" err="1" smtClean="0"/>
              <a:t>changing</a:t>
            </a:r>
            <a:r>
              <a:rPr lang="cs-CZ" dirty="0" smtClean="0"/>
              <a:t> </a:t>
            </a:r>
            <a:r>
              <a:rPr lang="cs-CZ" dirty="0" err="1" smtClean="0"/>
              <a:t>its</a:t>
            </a:r>
            <a:r>
              <a:rPr lang="cs-CZ" dirty="0" smtClean="0"/>
              <a:t> </a:t>
            </a:r>
            <a:r>
              <a:rPr lang="cs-CZ" dirty="0" err="1" smtClean="0"/>
              <a:t>functionality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err="1" smtClean="0"/>
              <a:t>motivation</a:t>
            </a:r>
            <a:r>
              <a:rPr lang="cs-CZ" dirty="0" smtClean="0"/>
              <a:t> – „</a:t>
            </a:r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smells</a:t>
            </a:r>
            <a:r>
              <a:rPr lang="cs-CZ" dirty="0" smtClean="0"/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Smells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 smtClean="0"/>
              <a:t>symptoms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a </a:t>
            </a:r>
            <a:r>
              <a:rPr lang="cs-CZ" dirty="0" err="1" smtClean="0"/>
              <a:t>problem</a:t>
            </a:r>
            <a:r>
              <a:rPr lang="cs-CZ" dirty="0" smtClean="0"/>
              <a:t> in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source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err="1" smtClean="0"/>
              <a:t>duplicated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endParaRPr lang="cs-CZ" dirty="0" smtClean="0"/>
          </a:p>
          <a:p>
            <a:pPr lvl="2"/>
            <a:r>
              <a:rPr lang="cs-CZ" dirty="0" err="1" smtClean="0"/>
              <a:t>identical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very</a:t>
            </a:r>
            <a:r>
              <a:rPr lang="cs-CZ" dirty="0" smtClean="0"/>
              <a:t> </a:t>
            </a:r>
            <a:r>
              <a:rPr lang="cs-CZ" dirty="0" err="1" smtClean="0"/>
              <a:t>similar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r>
              <a:rPr lang="cs-CZ" dirty="0" smtClean="0"/>
              <a:t> on more </a:t>
            </a:r>
            <a:r>
              <a:rPr lang="cs-CZ" dirty="0" err="1" smtClean="0"/>
              <a:t>than</a:t>
            </a:r>
            <a:r>
              <a:rPr lang="cs-CZ" dirty="0" smtClean="0"/>
              <a:t> </a:t>
            </a:r>
            <a:r>
              <a:rPr lang="cs-CZ" dirty="0" err="1" smtClean="0"/>
              <a:t>one</a:t>
            </a:r>
            <a:r>
              <a:rPr lang="cs-CZ" dirty="0" smtClean="0"/>
              <a:t> </a:t>
            </a:r>
            <a:r>
              <a:rPr lang="cs-CZ" dirty="0" err="1" smtClean="0"/>
              <a:t>place</a:t>
            </a:r>
            <a:endParaRPr lang="cs-CZ" dirty="0" smtClean="0"/>
          </a:p>
          <a:p>
            <a:r>
              <a:rPr lang="cs-CZ" dirty="0" err="1" smtClean="0"/>
              <a:t>long</a:t>
            </a:r>
            <a:r>
              <a:rPr lang="cs-CZ" dirty="0" smtClean="0"/>
              <a:t> </a:t>
            </a:r>
            <a:r>
              <a:rPr lang="cs-CZ" dirty="0" err="1" smtClean="0"/>
              <a:t>method</a:t>
            </a:r>
            <a:endParaRPr lang="cs-CZ" dirty="0" smtClean="0"/>
          </a:p>
          <a:p>
            <a:pPr lvl="2"/>
            <a:r>
              <a:rPr lang="cs-CZ" dirty="0" err="1" smtClean="0"/>
              <a:t>method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function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too</a:t>
            </a:r>
            <a:r>
              <a:rPr lang="cs-CZ" dirty="0" smtClean="0"/>
              <a:t> </a:t>
            </a:r>
            <a:r>
              <a:rPr lang="cs-CZ" dirty="0" err="1" smtClean="0"/>
              <a:t>long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complicated</a:t>
            </a:r>
            <a:endParaRPr lang="cs-CZ" dirty="0" smtClean="0"/>
          </a:p>
          <a:p>
            <a:r>
              <a:rPr lang="cs-CZ" dirty="0" err="1" smtClean="0"/>
              <a:t>big</a:t>
            </a:r>
            <a:r>
              <a:rPr lang="cs-CZ" dirty="0" smtClean="0"/>
              <a:t> </a:t>
            </a:r>
            <a:r>
              <a:rPr lang="cs-CZ" dirty="0" err="1" smtClean="0"/>
              <a:t>class</a:t>
            </a:r>
            <a:endParaRPr lang="cs-CZ" dirty="0" smtClean="0"/>
          </a:p>
          <a:p>
            <a:pPr lvl="2"/>
            <a:r>
              <a:rPr lang="cs-CZ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contains</a:t>
            </a:r>
            <a:r>
              <a:rPr lang="cs-CZ" dirty="0" smtClean="0"/>
              <a:t> </a:t>
            </a:r>
            <a:r>
              <a:rPr lang="cs-CZ" dirty="0" err="1" smtClean="0"/>
              <a:t>too</a:t>
            </a:r>
            <a:r>
              <a:rPr lang="cs-CZ" dirty="0" smtClean="0"/>
              <a:t> much </a:t>
            </a:r>
            <a:r>
              <a:rPr lang="cs-CZ" dirty="0" err="1" smtClean="0"/>
              <a:t>logic</a:t>
            </a:r>
            <a:endParaRPr lang="cs-CZ" dirty="0" smtClean="0"/>
          </a:p>
          <a:p>
            <a:pPr lvl="2"/>
            <a:r>
              <a:rPr lang="cs-CZ" dirty="0" smtClean="0"/>
              <a:t>„</a:t>
            </a:r>
            <a:r>
              <a:rPr lang="cs-CZ" dirty="0" err="1" smtClean="0"/>
              <a:t>God</a:t>
            </a:r>
            <a:r>
              <a:rPr lang="cs-CZ" dirty="0" smtClean="0"/>
              <a:t> </a:t>
            </a:r>
            <a:r>
              <a:rPr lang="cs-CZ" dirty="0" err="1" smtClean="0"/>
              <a:t>object</a:t>
            </a:r>
            <a:r>
              <a:rPr lang="cs-CZ" dirty="0" smtClean="0"/>
              <a:t>“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Smells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 smtClean="0"/>
              <a:t>too</a:t>
            </a:r>
            <a:r>
              <a:rPr lang="cs-CZ" dirty="0" smtClean="0"/>
              <a:t> many </a:t>
            </a:r>
            <a:r>
              <a:rPr lang="cs-CZ" dirty="0" err="1" smtClean="0"/>
              <a:t>parameters</a:t>
            </a:r>
            <a:endParaRPr lang="cs-CZ" dirty="0" smtClean="0"/>
          </a:p>
          <a:p>
            <a:pPr lvl="2"/>
            <a:r>
              <a:rPr lang="cs-CZ" dirty="0" err="1" smtClean="0"/>
              <a:t>method</a:t>
            </a:r>
            <a:r>
              <a:rPr lang="cs-CZ" dirty="0" smtClean="0"/>
              <a:t> </a:t>
            </a:r>
            <a:r>
              <a:rPr lang="cs-CZ" dirty="0" err="1" smtClean="0"/>
              <a:t>requires</a:t>
            </a:r>
            <a:r>
              <a:rPr lang="cs-CZ" dirty="0" smtClean="0"/>
              <a:t> </a:t>
            </a:r>
            <a:r>
              <a:rPr lang="cs-CZ" dirty="0" err="1" smtClean="0"/>
              <a:t>too</a:t>
            </a:r>
            <a:r>
              <a:rPr lang="cs-CZ" dirty="0" smtClean="0"/>
              <a:t> many </a:t>
            </a:r>
            <a:r>
              <a:rPr lang="cs-CZ" dirty="0" err="1" smtClean="0"/>
              <a:t>parameters</a:t>
            </a:r>
            <a:r>
              <a:rPr lang="cs-CZ" dirty="0" smtClean="0"/>
              <a:t> </a:t>
            </a:r>
            <a:r>
              <a:rPr lang="cs-CZ" dirty="0" err="1" smtClean="0"/>
              <a:t>which</a:t>
            </a:r>
            <a:r>
              <a:rPr lang="cs-CZ" dirty="0" smtClean="0"/>
              <a:t> </a:t>
            </a:r>
            <a:r>
              <a:rPr lang="cs-CZ" dirty="0" err="1" smtClean="0"/>
              <a:t>complicates</a:t>
            </a:r>
            <a:r>
              <a:rPr lang="cs-CZ" dirty="0" smtClean="0"/>
              <a:t> </a:t>
            </a:r>
            <a:r>
              <a:rPr lang="cs-CZ" dirty="0" err="1" smtClean="0"/>
              <a:t>its</a:t>
            </a:r>
            <a:r>
              <a:rPr lang="cs-CZ" dirty="0" smtClean="0"/>
              <a:t> </a:t>
            </a:r>
            <a:r>
              <a:rPr lang="cs-CZ" dirty="0" err="1" smtClean="0"/>
              <a:t>usage</a:t>
            </a:r>
            <a:endParaRPr lang="cs-CZ" dirty="0" smtClean="0"/>
          </a:p>
          <a:p>
            <a:r>
              <a:rPr lang="cs-CZ" dirty="0" err="1" smtClean="0"/>
              <a:t>lazy</a:t>
            </a:r>
            <a:r>
              <a:rPr lang="cs-CZ" dirty="0" smtClean="0"/>
              <a:t> </a:t>
            </a:r>
            <a:r>
              <a:rPr lang="cs-CZ" dirty="0" err="1" smtClean="0"/>
              <a:t>class</a:t>
            </a:r>
            <a:r>
              <a:rPr lang="cs-CZ" dirty="0" smtClean="0"/>
              <a:t>/</a:t>
            </a:r>
            <a:r>
              <a:rPr lang="cs-CZ" dirty="0" err="1" smtClean="0"/>
              <a:t>freeloader</a:t>
            </a:r>
            <a:endParaRPr lang="cs-CZ" dirty="0" smtClean="0"/>
          </a:p>
          <a:p>
            <a:pPr lvl="2"/>
            <a:r>
              <a:rPr lang="cs-CZ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that</a:t>
            </a:r>
            <a:r>
              <a:rPr lang="cs-CZ" dirty="0" smtClean="0"/>
              <a:t> </a:t>
            </a:r>
            <a:r>
              <a:rPr lang="cs-CZ" dirty="0" err="1" smtClean="0"/>
              <a:t>does</a:t>
            </a:r>
            <a:r>
              <a:rPr lang="cs-CZ" dirty="0" smtClean="0"/>
              <a:t> </a:t>
            </a:r>
            <a:r>
              <a:rPr lang="cs-CZ" dirty="0" err="1" smtClean="0"/>
              <a:t>too</a:t>
            </a:r>
            <a:r>
              <a:rPr lang="cs-CZ" dirty="0" smtClean="0"/>
              <a:t> </a:t>
            </a:r>
            <a:r>
              <a:rPr lang="cs-CZ" dirty="0" err="1" smtClean="0"/>
              <a:t>litle</a:t>
            </a:r>
            <a:endParaRPr lang="cs-CZ" dirty="0" smtClean="0"/>
          </a:p>
          <a:p>
            <a:r>
              <a:rPr lang="cs-CZ" dirty="0" smtClean="0"/>
              <a:t>…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Refactoring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 smtClean="0"/>
              <a:t>refactoring</a:t>
            </a:r>
            <a:r>
              <a:rPr lang="cs-CZ" dirty="0" smtClean="0"/>
              <a:t> </a:t>
            </a:r>
            <a:r>
              <a:rPr lang="cs-CZ" dirty="0" err="1" smtClean="0"/>
              <a:t>can</a:t>
            </a:r>
            <a:r>
              <a:rPr lang="cs-CZ" dirty="0" smtClean="0"/>
              <a:t> help </a:t>
            </a:r>
            <a:r>
              <a:rPr lang="cs-CZ" dirty="0" err="1" smtClean="0"/>
              <a:t>with</a:t>
            </a:r>
            <a:r>
              <a:rPr lang="cs-CZ" dirty="0" smtClean="0"/>
              <a:t>:</a:t>
            </a:r>
          </a:p>
          <a:p>
            <a:pPr lvl="2"/>
            <a:r>
              <a:rPr lang="cs-CZ" dirty="0" err="1" smtClean="0"/>
              <a:t>maintainability</a:t>
            </a:r>
            <a:r>
              <a:rPr lang="cs-CZ" dirty="0" smtClean="0"/>
              <a:t> – </a:t>
            </a:r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more </a:t>
            </a:r>
            <a:r>
              <a:rPr lang="cs-CZ" dirty="0" err="1" smtClean="0"/>
              <a:t>easily</a:t>
            </a:r>
            <a:r>
              <a:rPr lang="cs-CZ" dirty="0" smtClean="0"/>
              <a:t> </a:t>
            </a:r>
            <a:r>
              <a:rPr lang="cs-CZ" dirty="0" err="1" smtClean="0"/>
              <a:t>readable</a:t>
            </a:r>
            <a:endParaRPr lang="cs-CZ" dirty="0" smtClean="0"/>
          </a:p>
          <a:p>
            <a:pPr lvl="2"/>
            <a:r>
              <a:rPr lang="cs-CZ" dirty="0" err="1" smtClean="0"/>
              <a:t>better</a:t>
            </a:r>
            <a:r>
              <a:rPr lang="cs-CZ" dirty="0" smtClean="0"/>
              <a:t> </a:t>
            </a:r>
            <a:r>
              <a:rPr lang="cs-CZ" dirty="0" err="1" smtClean="0"/>
              <a:t>extensibility</a:t>
            </a:r>
            <a:endParaRPr lang="cs-CZ" dirty="0" smtClean="0"/>
          </a:p>
          <a:p>
            <a:pPr lvl="2"/>
            <a:endParaRPr lang="cs-CZ" dirty="0" smtClean="0"/>
          </a:p>
          <a:p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should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tested</a:t>
            </a:r>
            <a:r>
              <a:rPr lang="cs-CZ" dirty="0" smtClean="0"/>
              <a:t> </a:t>
            </a:r>
            <a:r>
              <a:rPr lang="cs-CZ" dirty="0" err="1" smtClean="0"/>
              <a:t>before</a:t>
            </a:r>
            <a:r>
              <a:rPr lang="cs-CZ" dirty="0" smtClean="0"/>
              <a:t> </a:t>
            </a:r>
            <a:r>
              <a:rPr lang="cs-CZ" dirty="0" err="1" smtClean="0"/>
              <a:t>refactoring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then</a:t>
            </a:r>
            <a:r>
              <a:rPr lang="cs-CZ" dirty="0" smtClean="0"/>
              <a:t> </a:t>
            </a:r>
            <a:r>
              <a:rPr lang="cs-CZ" dirty="0" err="1" smtClean="0"/>
              <a:t>after</a:t>
            </a:r>
            <a:r>
              <a:rPr lang="cs-CZ" dirty="0" smtClean="0"/>
              <a:t> </a:t>
            </a:r>
            <a:r>
              <a:rPr lang="cs-CZ" dirty="0" err="1" smtClean="0"/>
              <a:t>every</a:t>
            </a:r>
            <a:r>
              <a:rPr lang="cs-CZ" dirty="0" smtClean="0"/>
              <a:t> </a:t>
            </a:r>
            <a:r>
              <a:rPr lang="cs-CZ" dirty="0" err="1" smtClean="0"/>
              <a:t>refactoring</a:t>
            </a:r>
            <a:r>
              <a:rPr lang="cs-CZ" dirty="0" smtClean="0"/>
              <a:t> step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Refactoring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 smtClean="0"/>
              <a:t>techniques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increasing</a:t>
            </a:r>
            <a:r>
              <a:rPr lang="cs-CZ" dirty="0" smtClean="0"/>
              <a:t> </a:t>
            </a:r>
            <a:r>
              <a:rPr lang="cs-CZ" dirty="0" err="1" smtClean="0"/>
              <a:t>abstraction</a:t>
            </a:r>
            <a:r>
              <a:rPr lang="cs-CZ" dirty="0" smtClean="0"/>
              <a:t>:</a:t>
            </a:r>
          </a:p>
          <a:p>
            <a:pPr lvl="1"/>
            <a:r>
              <a:rPr lang="cs-CZ" dirty="0" err="1" smtClean="0"/>
              <a:t>variable</a:t>
            </a:r>
            <a:r>
              <a:rPr lang="cs-CZ" dirty="0" smtClean="0"/>
              <a:t> (</a:t>
            </a:r>
            <a:r>
              <a:rPr lang="cs-CZ" dirty="0" err="1" smtClean="0"/>
              <a:t>field</a:t>
            </a:r>
            <a:r>
              <a:rPr lang="cs-CZ" dirty="0" smtClean="0"/>
              <a:t>) </a:t>
            </a:r>
            <a:r>
              <a:rPr lang="cs-CZ" dirty="0" err="1" smtClean="0"/>
              <a:t>encapsulation</a:t>
            </a:r>
            <a:endParaRPr lang="cs-CZ" dirty="0" smtClean="0"/>
          </a:p>
          <a:p>
            <a:pPr lvl="2"/>
            <a:r>
              <a:rPr lang="cs-CZ" dirty="0" err="1" smtClean="0"/>
              <a:t>variable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only</a:t>
            </a:r>
            <a:r>
              <a:rPr lang="cs-CZ" dirty="0" smtClean="0"/>
              <a:t> </a:t>
            </a:r>
            <a:r>
              <a:rPr lang="cs-CZ" dirty="0" err="1" smtClean="0"/>
              <a:t>accessible</a:t>
            </a:r>
            <a:r>
              <a:rPr lang="cs-CZ" dirty="0" smtClean="0"/>
              <a:t> </a:t>
            </a:r>
            <a:r>
              <a:rPr lang="cs-CZ" dirty="0" err="1" smtClean="0"/>
              <a:t>using</a:t>
            </a:r>
            <a:r>
              <a:rPr lang="cs-CZ" dirty="0" smtClean="0"/>
              <a:t> </a:t>
            </a:r>
            <a:r>
              <a:rPr lang="cs-CZ" dirty="0" err="1" smtClean="0"/>
              <a:t>getter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setter</a:t>
            </a:r>
            <a:r>
              <a:rPr lang="cs-CZ" dirty="0" smtClean="0"/>
              <a:t> (</a:t>
            </a:r>
            <a:r>
              <a:rPr lang="cs-CZ" dirty="0" err="1" smtClean="0"/>
              <a:t>it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transformed</a:t>
            </a:r>
            <a:r>
              <a:rPr lang="cs-CZ" dirty="0" smtClean="0"/>
              <a:t> to </a:t>
            </a:r>
            <a:r>
              <a:rPr lang="cs-CZ" dirty="0" err="1" smtClean="0"/>
              <a:t>property</a:t>
            </a:r>
            <a:r>
              <a:rPr lang="cs-CZ" dirty="0" smtClean="0"/>
              <a:t>)</a:t>
            </a:r>
          </a:p>
          <a:p>
            <a:pPr lvl="1"/>
            <a:r>
              <a:rPr lang="cs-CZ" dirty="0" err="1" smtClean="0"/>
              <a:t>substitution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type </a:t>
            </a:r>
            <a:r>
              <a:rPr lang="cs-CZ" dirty="0" err="1" smtClean="0"/>
              <a:t>control</a:t>
            </a:r>
            <a:r>
              <a:rPr lang="cs-CZ" dirty="0" smtClean="0"/>
              <a:t> by </a:t>
            </a:r>
            <a:r>
              <a:rPr lang="cs-CZ" dirty="0" err="1" smtClean="0"/>
              <a:t>state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strategy</a:t>
            </a:r>
            <a:r>
              <a:rPr lang="cs-CZ" dirty="0" smtClean="0"/>
              <a:t> </a:t>
            </a:r>
            <a:r>
              <a:rPr lang="cs-CZ" dirty="0" err="1" smtClean="0"/>
              <a:t>pattern</a:t>
            </a:r>
            <a:endParaRPr lang="cs-CZ" dirty="0" smtClean="0"/>
          </a:p>
          <a:p>
            <a:pPr lvl="1"/>
            <a:r>
              <a:rPr lang="cs-CZ" dirty="0" err="1" smtClean="0"/>
              <a:t>substitution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conditional</a:t>
            </a:r>
            <a:r>
              <a:rPr lang="cs-CZ" dirty="0" smtClean="0"/>
              <a:t> </a:t>
            </a:r>
            <a:r>
              <a:rPr lang="cs-CZ" dirty="0" err="1" smtClean="0"/>
              <a:t>blocks</a:t>
            </a:r>
            <a:r>
              <a:rPr lang="cs-CZ" dirty="0" smtClean="0"/>
              <a:t> by </a:t>
            </a:r>
            <a:r>
              <a:rPr lang="cs-CZ" dirty="0" err="1" smtClean="0"/>
              <a:t>polymorphism</a:t>
            </a:r>
            <a:endParaRPr lang="cs-CZ" dirty="0" smtClean="0"/>
          </a:p>
          <a:p>
            <a:r>
              <a:rPr lang="cs-CZ" dirty="0" err="1" smtClean="0"/>
              <a:t>techniques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breaking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apart</a:t>
            </a:r>
            <a:r>
              <a:rPr lang="cs-CZ" dirty="0" smtClean="0"/>
              <a:t> </a:t>
            </a:r>
          </a:p>
          <a:p>
            <a:pPr lvl="1"/>
            <a:r>
              <a:rPr lang="cs-CZ" dirty="0" err="1" smtClean="0"/>
              <a:t>extract</a:t>
            </a:r>
            <a:r>
              <a:rPr lang="cs-CZ" dirty="0" smtClean="0"/>
              <a:t> </a:t>
            </a:r>
            <a:r>
              <a:rPr lang="cs-CZ" dirty="0" err="1" smtClean="0"/>
              <a:t>class</a:t>
            </a:r>
            <a:endParaRPr lang="cs-CZ" dirty="0" smtClean="0"/>
          </a:p>
          <a:p>
            <a:pPr lvl="1"/>
            <a:r>
              <a:rPr lang="cs-CZ" dirty="0" err="1" smtClean="0"/>
              <a:t>extract</a:t>
            </a:r>
            <a:r>
              <a:rPr lang="cs-CZ" dirty="0" smtClean="0"/>
              <a:t> </a:t>
            </a:r>
            <a:r>
              <a:rPr lang="cs-CZ" dirty="0" err="1" smtClean="0"/>
              <a:t>method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Refactoring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 smtClean="0"/>
              <a:t>techniques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improving</a:t>
            </a:r>
            <a:r>
              <a:rPr lang="cs-CZ" dirty="0" smtClean="0"/>
              <a:t> </a:t>
            </a:r>
            <a:r>
              <a:rPr lang="cs-CZ" dirty="0" err="1" smtClean="0"/>
              <a:t>names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logical</a:t>
            </a:r>
            <a:r>
              <a:rPr lang="cs-CZ" dirty="0" smtClean="0"/>
              <a:t> </a:t>
            </a:r>
            <a:r>
              <a:rPr lang="cs-CZ" dirty="0" err="1" smtClean="0"/>
              <a:t>structure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endParaRPr lang="cs-CZ" dirty="0" smtClean="0"/>
          </a:p>
          <a:p>
            <a:pPr lvl="1"/>
            <a:r>
              <a:rPr lang="cs-CZ" dirty="0" err="1" smtClean="0"/>
              <a:t>move</a:t>
            </a:r>
            <a:r>
              <a:rPr lang="cs-CZ" dirty="0" smtClean="0"/>
              <a:t> </a:t>
            </a:r>
            <a:r>
              <a:rPr lang="cs-CZ" dirty="0" err="1" smtClean="0"/>
              <a:t>method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variable</a:t>
            </a:r>
            <a:r>
              <a:rPr lang="cs-CZ" dirty="0" smtClean="0"/>
              <a:t> (</a:t>
            </a:r>
            <a:r>
              <a:rPr lang="cs-CZ" dirty="0" err="1" smtClean="0"/>
              <a:t>field</a:t>
            </a:r>
            <a:r>
              <a:rPr lang="cs-CZ" dirty="0" smtClean="0"/>
              <a:t>)</a:t>
            </a:r>
          </a:p>
          <a:p>
            <a:pPr lvl="1"/>
            <a:r>
              <a:rPr lang="cs-CZ" dirty="0" err="1" smtClean="0"/>
              <a:t>rename</a:t>
            </a:r>
            <a:r>
              <a:rPr lang="cs-CZ" dirty="0" smtClean="0"/>
              <a:t> </a:t>
            </a:r>
            <a:r>
              <a:rPr lang="cs-CZ" dirty="0" err="1" smtClean="0"/>
              <a:t>method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variable</a:t>
            </a:r>
            <a:r>
              <a:rPr lang="cs-CZ" dirty="0" smtClean="0"/>
              <a:t> (</a:t>
            </a:r>
            <a:r>
              <a:rPr lang="cs-CZ" dirty="0" err="1" smtClean="0"/>
              <a:t>field</a:t>
            </a:r>
            <a:r>
              <a:rPr lang="cs-CZ" dirty="0" smtClean="0"/>
              <a:t>)</a:t>
            </a:r>
          </a:p>
          <a:p>
            <a:pPr lvl="1"/>
            <a:r>
              <a:rPr lang="cs-CZ" dirty="0" err="1" smtClean="0"/>
              <a:t>pull</a:t>
            </a:r>
            <a:r>
              <a:rPr lang="cs-CZ" dirty="0" smtClean="0"/>
              <a:t> </a:t>
            </a:r>
            <a:r>
              <a:rPr lang="cs-CZ" dirty="0" err="1" smtClean="0"/>
              <a:t>up</a:t>
            </a:r>
            <a:endParaRPr lang="cs-CZ" dirty="0" smtClean="0"/>
          </a:p>
          <a:p>
            <a:pPr lvl="2"/>
            <a:r>
              <a:rPr lang="cs-CZ" dirty="0" err="1" smtClean="0"/>
              <a:t>move</a:t>
            </a:r>
            <a:r>
              <a:rPr lang="cs-CZ" dirty="0" smtClean="0"/>
              <a:t> </a:t>
            </a:r>
            <a:r>
              <a:rPr lang="cs-CZ" dirty="0" err="1" smtClean="0"/>
              <a:t>method</a:t>
            </a:r>
            <a:r>
              <a:rPr lang="cs-CZ" dirty="0" smtClean="0"/>
              <a:t>/</a:t>
            </a:r>
            <a:r>
              <a:rPr lang="cs-CZ" dirty="0" err="1" smtClean="0"/>
              <a:t>variable</a:t>
            </a:r>
            <a:r>
              <a:rPr lang="cs-CZ" dirty="0" smtClean="0"/>
              <a:t> to </a:t>
            </a:r>
            <a:r>
              <a:rPr lang="cs-CZ" dirty="0" err="1" smtClean="0"/>
              <a:t>superclass</a:t>
            </a:r>
            <a:endParaRPr lang="cs-CZ" dirty="0" smtClean="0"/>
          </a:p>
          <a:p>
            <a:pPr lvl="1"/>
            <a:r>
              <a:rPr lang="cs-CZ" dirty="0" err="1" smtClean="0"/>
              <a:t>push</a:t>
            </a:r>
            <a:r>
              <a:rPr lang="cs-CZ" dirty="0" smtClean="0"/>
              <a:t> </a:t>
            </a:r>
            <a:r>
              <a:rPr lang="cs-CZ" dirty="0" err="1" smtClean="0"/>
              <a:t>down</a:t>
            </a:r>
            <a:endParaRPr lang="cs-CZ" dirty="0" smtClean="0"/>
          </a:p>
          <a:p>
            <a:pPr lvl="2"/>
            <a:r>
              <a:rPr lang="cs-CZ" dirty="0" err="1" smtClean="0"/>
              <a:t>move</a:t>
            </a:r>
            <a:r>
              <a:rPr lang="cs-CZ" dirty="0" smtClean="0"/>
              <a:t> </a:t>
            </a:r>
            <a:r>
              <a:rPr lang="cs-CZ" dirty="0" err="1" smtClean="0"/>
              <a:t>method</a:t>
            </a:r>
            <a:r>
              <a:rPr lang="cs-CZ" dirty="0" smtClean="0"/>
              <a:t>/</a:t>
            </a:r>
            <a:r>
              <a:rPr lang="cs-CZ" dirty="0" err="1" smtClean="0"/>
              <a:t>variable</a:t>
            </a:r>
            <a:r>
              <a:rPr lang="cs-CZ" dirty="0" smtClean="0"/>
              <a:t> to </a:t>
            </a:r>
            <a:r>
              <a:rPr lang="cs-CZ" dirty="0" err="1" smtClean="0"/>
              <a:t>subclass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text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 smtClean="0"/>
              <a:t>various</a:t>
            </a:r>
            <a:r>
              <a:rPr lang="cs-CZ" dirty="0" smtClean="0"/>
              <a:t> </a:t>
            </a:r>
            <a:r>
              <a:rPr lang="cs-CZ" dirty="0" err="1" smtClean="0"/>
              <a:t>points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view</a:t>
            </a:r>
            <a:r>
              <a:rPr lang="cs-CZ" dirty="0" smtClean="0"/>
              <a:t> </a:t>
            </a:r>
            <a:r>
              <a:rPr lang="cs-CZ" dirty="0" smtClean="0">
                <a:sym typeface="Symbol"/>
              </a:rPr>
              <a:t></a:t>
            </a:r>
            <a:r>
              <a:rPr lang="cs-CZ" dirty="0" smtClean="0"/>
              <a:t> </a:t>
            </a:r>
            <a:r>
              <a:rPr lang="cs-CZ" dirty="0" err="1" smtClean="0"/>
              <a:t>various</a:t>
            </a:r>
            <a:r>
              <a:rPr lang="cs-CZ" dirty="0" smtClean="0"/>
              <a:t> </a:t>
            </a:r>
            <a:r>
              <a:rPr lang="cs-CZ" dirty="0" err="1" smtClean="0"/>
              <a:t>approaches</a:t>
            </a:r>
            <a:endParaRPr lang="cs-CZ" dirty="0" smtClean="0"/>
          </a:p>
          <a:p>
            <a:pPr lvl="1"/>
            <a:r>
              <a:rPr lang="cs-CZ" dirty="0" err="1" smtClean="0"/>
              <a:t>manual</a:t>
            </a:r>
            <a:r>
              <a:rPr lang="cs-CZ" dirty="0" smtClean="0"/>
              <a:t> </a:t>
            </a:r>
            <a:r>
              <a:rPr lang="cs-CZ" dirty="0" err="1" smtClean="0"/>
              <a:t>testing</a:t>
            </a:r>
            <a:endParaRPr lang="cs-CZ" dirty="0" smtClean="0"/>
          </a:p>
          <a:p>
            <a:pPr lvl="2"/>
            <a:r>
              <a:rPr lang="cs-CZ" dirty="0" err="1" smtClean="0"/>
              <a:t>if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test </a:t>
            </a:r>
            <a:r>
              <a:rPr lang="cs-CZ" dirty="0" err="1" smtClean="0"/>
              <a:t>needs</a:t>
            </a:r>
            <a:r>
              <a:rPr lang="cs-CZ" dirty="0" smtClean="0"/>
              <a:t> </a:t>
            </a:r>
            <a:r>
              <a:rPr lang="cs-CZ" dirty="0" err="1" smtClean="0"/>
              <a:t>human</a:t>
            </a:r>
            <a:r>
              <a:rPr lang="cs-CZ" dirty="0" smtClean="0"/>
              <a:t> </a:t>
            </a:r>
            <a:r>
              <a:rPr lang="cs-CZ" dirty="0" err="1" smtClean="0"/>
              <a:t>thinking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interaction</a:t>
            </a:r>
            <a:endParaRPr lang="cs-CZ" dirty="0" smtClean="0"/>
          </a:p>
          <a:p>
            <a:pPr lvl="2"/>
            <a:r>
              <a:rPr lang="cs-CZ" dirty="0" err="1" smtClean="0"/>
              <a:t>if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test </a:t>
            </a:r>
            <a:r>
              <a:rPr lang="cs-CZ" dirty="0" err="1" smtClean="0"/>
              <a:t>is</a:t>
            </a:r>
            <a:r>
              <a:rPr lang="cs-CZ" dirty="0" smtClean="0"/>
              <a:t> not </a:t>
            </a:r>
            <a:r>
              <a:rPr lang="cs-CZ" dirty="0" err="1" smtClean="0"/>
              <a:t>repeated</a:t>
            </a:r>
            <a:r>
              <a:rPr lang="cs-CZ" dirty="0" smtClean="0"/>
              <a:t> </a:t>
            </a:r>
            <a:r>
              <a:rPr lang="cs-CZ" dirty="0" err="1" smtClean="0"/>
              <a:t>very</a:t>
            </a:r>
            <a:r>
              <a:rPr lang="cs-CZ" dirty="0" smtClean="0"/>
              <a:t> </a:t>
            </a:r>
            <a:r>
              <a:rPr lang="cs-CZ" dirty="0" err="1" smtClean="0"/>
              <a:t>often</a:t>
            </a:r>
            <a:endParaRPr lang="cs-CZ" dirty="0" smtClean="0"/>
          </a:p>
          <a:p>
            <a:pPr lvl="1"/>
            <a:r>
              <a:rPr lang="cs-CZ" dirty="0" err="1" smtClean="0"/>
              <a:t>automated</a:t>
            </a:r>
            <a:r>
              <a:rPr lang="cs-CZ" dirty="0" smtClean="0"/>
              <a:t> </a:t>
            </a:r>
            <a:r>
              <a:rPr lang="cs-CZ" dirty="0" err="1" smtClean="0"/>
              <a:t>testing</a:t>
            </a:r>
            <a:endParaRPr lang="cs-CZ" dirty="0" smtClean="0"/>
          </a:p>
          <a:p>
            <a:pPr lvl="2"/>
            <a:r>
              <a:rPr lang="cs-CZ" dirty="0" err="1" smtClean="0"/>
              <a:t>easily</a:t>
            </a:r>
            <a:r>
              <a:rPr lang="cs-CZ" dirty="0" smtClean="0"/>
              <a:t> </a:t>
            </a:r>
            <a:r>
              <a:rPr lang="cs-CZ" dirty="0" err="1" smtClean="0"/>
              <a:t>repeatable</a:t>
            </a:r>
            <a:endParaRPr lang="cs-CZ" dirty="0" smtClean="0"/>
          </a:p>
          <a:p>
            <a:pPr lvl="2"/>
            <a:r>
              <a:rPr lang="cs-CZ" dirty="0" smtClean="0"/>
              <a:t>eg. </a:t>
            </a:r>
            <a:r>
              <a:rPr lang="cs-CZ" dirty="0" err="1" smtClean="0"/>
              <a:t>used</a:t>
            </a:r>
            <a:r>
              <a:rPr lang="cs-CZ" dirty="0" smtClean="0"/>
              <a:t> in </a:t>
            </a:r>
            <a:r>
              <a:rPr lang="cs-CZ" dirty="0" err="1" smtClean="0"/>
              <a:t>integration</a:t>
            </a:r>
            <a:r>
              <a:rPr lang="cs-CZ" dirty="0" smtClean="0"/>
              <a:t> </a:t>
            </a:r>
            <a:r>
              <a:rPr lang="cs-CZ" dirty="0" err="1" smtClean="0"/>
              <a:t>testing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Unit </a:t>
            </a:r>
            <a:r>
              <a:rPr lang="cs-CZ" dirty="0" err="1" smtClean="0"/>
              <a:t>Testing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testing</a:t>
            </a:r>
            <a:r>
              <a:rPr lang="cs-CZ" dirty="0" smtClean="0"/>
              <a:t> by </a:t>
            </a:r>
            <a:r>
              <a:rPr lang="cs-CZ" dirty="0" err="1" smtClean="0"/>
              <a:t>parts</a:t>
            </a:r>
            <a:r>
              <a:rPr lang="cs-CZ" dirty="0" smtClean="0"/>
              <a:t> – </a:t>
            </a:r>
            <a:r>
              <a:rPr lang="cs-CZ" dirty="0" err="1" smtClean="0"/>
              <a:t>units</a:t>
            </a:r>
            <a:endParaRPr lang="cs-CZ" dirty="0" smtClean="0"/>
          </a:p>
          <a:p>
            <a:r>
              <a:rPr lang="cs-CZ" dirty="0" smtClean="0"/>
              <a:t>unit</a:t>
            </a:r>
          </a:p>
          <a:p>
            <a:pPr lvl="2"/>
            <a:r>
              <a:rPr lang="cs-CZ" dirty="0" err="1" smtClean="0"/>
              <a:t>procedural</a:t>
            </a:r>
            <a:r>
              <a:rPr lang="cs-CZ" dirty="0" smtClean="0"/>
              <a:t> </a:t>
            </a:r>
            <a:r>
              <a:rPr lang="cs-CZ" dirty="0" err="1" smtClean="0"/>
              <a:t>programming</a:t>
            </a:r>
            <a:r>
              <a:rPr lang="cs-CZ" dirty="0" smtClean="0"/>
              <a:t> - module, </a:t>
            </a:r>
            <a:r>
              <a:rPr lang="cs-CZ" dirty="0" err="1" smtClean="0"/>
              <a:t>but</a:t>
            </a:r>
            <a:r>
              <a:rPr lang="cs-CZ" dirty="0" smtClean="0"/>
              <a:t> more </a:t>
            </a:r>
            <a:r>
              <a:rPr lang="cs-CZ" dirty="0" err="1" smtClean="0"/>
              <a:t>often</a:t>
            </a:r>
            <a:r>
              <a:rPr lang="cs-CZ" dirty="0" smtClean="0"/>
              <a:t> just </a:t>
            </a:r>
            <a:r>
              <a:rPr lang="cs-CZ" dirty="0" err="1" smtClean="0"/>
              <a:t>one</a:t>
            </a:r>
            <a:r>
              <a:rPr lang="cs-CZ" dirty="0" smtClean="0"/>
              <a:t> </a:t>
            </a:r>
            <a:r>
              <a:rPr lang="cs-CZ" dirty="0" err="1" smtClean="0"/>
              <a:t>function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method</a:t>
            </a:r>
            <a:endParaRPr lang="cs-CZ" dirty="0" smtClean="0"/>
          </a:p>
          <a:p>
            <a:pPr lvl="2"/>
            <a:r>
              <a:rPr lang="cs-CZ" dirty="0" err="1" smtClean="0"/>
              <a:t>object</a:t>
            </a:r>
            <a:r>
              <a:rPr lang="cs-CZ" dirty="0" smtClean="0"/>
              <a:t> </a:t>
            </a:r>
            <a:r>
              <a:rPr lang="cs-CZ" dirty="0" err="1" smtClean="0"/>
              <a:t>oriented</a:t>
            </a:r>
            <a:r>
              <a:rPr lang="cs-CZ" dirty="0" smtClean="0"/>
              <a:t> </a:t>
            </a:r>
            <a:r>
              <a:rPr lang="cs-CZ" dirty="0" err="1" smtClean="0"/>
              <a:t>programming</a:t>
            </a:r>
            <a:r>
              <a:rPr lang="cs-CZ" dirty="0" smtClean="0"/>
              <a:t> – </a:t>
            </a:r>
            <a:r>
              <a:rPr lang="cs-CZ" dirty="0" err="1" smtClean="0"/>
              <a:t>whole</a:t>
            </a:r>
            <a:r>
              <a:rPr lang="cs-CZ" dirty="0" smtClean="0"/>
              <a:t> </a:t>
            </a:r>
            <a:r>
              <a:rPr lang="cs-CZ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one</a:t>
            </a:r>
            <a:r>
              <a:rPr lang="cs-CZ" dirty="0" smtClean="0"/>
              <a:t>/</a:t>
            </a:r>
            <a:r>
              <a:rPr lang="cs-CZ" dirty="0" err="1" smtClean="0"/>
              <a:t>some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its</a:t>
            </a:r>
            <a:r>
              <a:rPr lang="cs-CZ" dirty="0" smtClean="0"/>
              <a:t> </a:t>
            </a:r>
            <a:r>
              <a:rPr lang="cs-CZ" dirty="0" err="1" smtClean="0"/>
              <a:t>methods</a:t>
            </a:r>
            <a:endParaRPr lang="cs-CZ" dirty="0" smtClean="0"/>
          </a:p>
          <a:p>
            <a:r>
              <a:rPr lang="cs-CZ" dirty="0" smtClean="0"/>
              <a:t>unit </a:t>
            </a:r>
            <a:r>
              <a:rPr lang="cs-CZ" dirty="0" err="1" smtClean="0"/>
              <a:t>tests</a:t>
            </a:r>
            <a:r>
              <a:rPr lang="cs-CZ" dirty="0" smtClean="0"/>
              <a:t> are </a:t>
            </a:r>
            <a:r>
              <a:rPr lang="cs-CZ" dirty="0" err="1" smtClean="0"/>
              <a:t>created</a:t>
            </a:r>
            <a:r>
              <a:rPr lang="cs-CZ" dirty="0" smtClean="0"/>
              <a:t> by </a:t>
            </a:r>
            <a:r>
              <a:rPr lang="cs-CZ" dirty="0" err="1" smtClean="0"/>
              <a:t>programmers</a:t>
            </a:r>
            <a:endParaRPr lang="cs-CZ" dirty="0" smtClean="0"/>
          </a:p>
          <a:p>
            <a:r>
              <a:rPr lang="cs-CZ" dirty="0" err="1" smtClean="0"/>
              <a:t>goal</a:t>
            </a:r>
            <a:r>
              <a:rPr lang="cs-CZ" dirty="0" smtClean="0"/>
              <a:t> – to </a:t>
            </a:r>
            <a:r>
              <a:rPr lang="cs-CZ" dirty="0" err="1" smtClean="0"/>
              <a:t>verify</a:t>
            </a:r>
            <a:r>
              <a:rPr lang="cs-CZ" dirty="0" smtClean="0"/>
              <a:t> </a:t>
            </a:r>
            <a:r>
              <a:rPr lang="cs-CZ" dirty="0" err="1" smtClean="0"/>
              <a:t>that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does</a:t>
            </a:r>
            <a:r>
              <a:rPr lang="cs-CZ" dirty="0" smtClean="0"/>
              <a:t> </a:t>
            </a:r>
            <a:r>
              <a:rPr lang="cs-CZ" dirty="0" err="1" smtClean="0"/>
              <a:t>what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should</a:t>
            </a:r>
            <a:r>
              <a:rPr lang="cs-CZ" dirty="0" smtClean="0"/>
              <a:t> do</a:t>
            </a:r>
          </a:p>
          <a:p>
            <a:r>
              <a:rPr lang="cs-CZ" dirty="0" err="1" smtClean="0"/>
              <a:t>easier</a:t>
            </a:r>
            <a:r>
              <a:rPr lang="cs-CZ" dirty="0" smtClean="0"/>
              <a:t> </a:t>
            </a:r>
            <a:r>
              <a:rPr lang="cs-CZ" dirty="0" err="1" smtClean="0"/>
              <a:t>verification</a:t>
            </a:r>
            <a:r>
              <a:rPr lang="cs-CZ" dirty="0" smtClean="0"/>
              <a:t> </a:t>
            </a:r>
            <a:r>
              <a:rPr lang="cs-CZ" dirty="0" err="1" smtClean="0"/>
              <a:t>that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change</a:t>
            </a:r>
            <a:r>
              <a:rPr lang="cs-CZ" dirty="0" smtClean="0"/>
              <a:t> in </a:t>
            </a:r>
            <a:r>
              <a:rPr lang="cs-CZ" dirty="0" err="1" smtClean="0"/>
              <a:t>one</a:t>
            </a:r>
            <a:r>
              <a:rPr lang="cs-CZ" dirty="0" smtClean="0"/>
              <a:t> </a:t>
            </a:r>
            <a:r>
              <a:rPr lang="cs-CZ" dirty="0" err="1" smtClean="0"/>
              <a:t>place</a:t>
            </a:r>
            <a:r>
              <a:rPr lang="cs-CZ" dirty="0" smtClean="0"/>
              <a:t> </a:t>
            </a:r>
            <a:r>
              <a:rPr lang="cs-CZ" dirty="0" err="1" smtClean="0"/>
              <a:t>doesn</a:t>
            </a:r>
            <a:r>
              <a:rPr lang="cs-CZ" dirty="0" smtClean="0"/>
              <a:t>‘t influence </a:t>
            </a:r>
            <a:r>
              <a:rPr lang="cs-CZ" dirty="0" err="1" smtClean="0"/>
              <a:t>any</a:t>
            </a:r>
            <a:r>
              <a:rPr lang="cs-CZ" dirty="0" smtClean="0"/>
              <a:t> </a:t>
            </a:r>
            <a:r>
              <a:rPr lang="cs-CZ" dirty="0" err="1" smtClean="0"/>
              <a:t>other</a:t>
            </a:r>
            <a:r>
              <a:rPr lang="cs-CZ" dirty="0" smtClean="0"/>
              <a:t> part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code</a:t>
            </a:r>
            <a:endParaRPr lang="cs-CZ" dirty="0" smtClean="0"/>
          </a:p>
          <a:p>
            <a:pPr lvl="2"/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Selected</a:t>
            </a:r>
            <a:r>
              <a:rPr lang="cs-CZ" dirty="0" smtClean="0"/>
              <a:t> Unit </a:t>
            </a:r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guidelines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 smtClean="0"/>
              <a:t>One</a:t>
            </a:r>
            <a:r>
              <a:rPr lang="cs-CZ" dirty="0" smtClean="0"/>
              <a:t> test </a:t>
            </a:r>
            <a:r>
              <a:rPr lang="cs-CZ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should</a:t>
            </a:r>
            <a:r>
              <a:rPr lang="cs-CZ" dirty="0" smtClean="0"/>
              <a:t> test </a:t>
            </a:r>
            <a:r>
              <a:rPr lang="cs-CZ" dirty="0" err="1" smtClean="0"/>
              <a:t>one</a:t>
            </a:r>
            <a:r>
              <a:rPr lang="cs-CZ" dirty="0" smtClean="0"/>
              <a:t> </a:t>
            </a:r>
            <a:r>
              <a:rPr lang="cs-CZ" dirty="0" err="1" smtClean="0"/>
              <a:t>class</a:t>
            </a:r>
            <a:r>
              <a:rPr lang="cs-CZ" dirty="0" smtClean="0"/>
              <a:t>/</a:t>
            </a:r>
            <a:r>
              <a:rPr lang="cs-CZ" dirty="0" err="1" smtClean="0"/>
              <a:t>object</a:t>
            </a:r>
            <a:r>
              <a:rPr lang="cs-CZ" dirty="0" smtClean="0"/>
              <a:t> </a:t>
            </a:r>
            <a:r>
              <a:rPr lang="cs-CZ" dirty="0" err="1" smtClean="0"/>
              <a:t>only</a:t>
            </a:r>
            <a:endParaRPr lang="cs-CZ" dirty="0" smtClean="0"/>
          </a:p>
          <a:p>
            <a:r>
              <a:rPr lang="cs-CZ" dirty="0" smtClean="0"/>
              <a:t>Test </a:t>
            </a:r>
            <a:r>
              <a:rPr lang="cs-CZ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name</a:t>
            </a:r>
            <a:r>
              <a:rPr lang="cs-CZ" dirty="0" smtClean="0"/>
              <a:t> </a:t>
            </a:r>
            <a:r>
              <a:rPr lang="cs-CZ" dirty="0" err="1" smtClean="0"/>
              <a:t>should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related</a:t>
            </a:r>
            <a:r>
              <a:rPr lang="cs-CZ" dirty="0" smtClean="0"/>
              <a:t> to </a:t>
            </a:r>
            <a:r>
              <a:rPr lang="cs-CZ" dirty="0" err="1" smtClean="0"/>
              <a:t>tested</a:t>
            </a:r>
            <a:r>
              <a:rPr lang="cs-CZ" dirty="0" smtClean="0"/>
              <a:t> </a:t>
            </a:r>
            <a:r>
              <a:rPr lang="cs-CZ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name</a:t>
            </a:r>
            <a:r>
              <a:rPr lang="cs-CZ" dirty="0" smtClean="0"/>
              <a:t>.</a:t>
            </a:r>
            <a:endParaRPr lang="cs-CZ" dirty="0" smtClean="0"/>
          </a:p>
          <a:p>
            <a:r>
              <a:rPr lang="cs-CZ" dirty="0" err="1" smtClean="0"/>
              <a:t>One</a:t>
            </a:r>
            <a:r>
              <a:rPr lang="cs-CZ" dirty="0" smtClean="0"/>
              <a:t> test </a:t>
            </a:r>
            <a:r>
              <a:rPr lang="cs-CZ" dirty="0" err="1" smtClean="0"/>
              <a:t>method</a:t>
            </a:r>
            <a:r>
              <a:rPr lang="cs-CZ" dirty="0" smtClean="0"/>
              <a:t> </a:t>
            </a:r>
            <a:r>
              <a:rPr lang="cs-CZ" dirty="0" err="1" smtClean="0"/>
              <a:t>should</a:t>
            </a:r>
            <a:r>
              <a:rPr lang="cs-CZ" dirty="0" smtClean="0"/>
              <a:t> </a:t>
            </a:r>
            <a:r>
              <a:rPr lang="cs-CZ" dirty="0" err="1" smtClean="0"/>
              <a:t>only</a:t>
            </a:r>
            <a:r>
              <a:rPr lang="cs-CZ" dirty="0" smtClean="0"/>
              <a:t> do </a:t>
            </a:r>
            <a:r>
              <a:rPr lang="cs-CZ" dirty="0" err="1" smtClean="0"/>
              <a:t>one</a:t>
            </a:r>
            <a:r>
              <a:rPr lang="cs-CZ" dirty="0" smtClean="0"/>
              <a:t> test (</a:t>
            </a:r>
            <a:r>
              <a:rPr lang="cs-CZ" dirty="0" err="1" smtClean="0"/>
              <a:t>but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test </a:t>
            </a:r>
            <a:r>
              <a:rPr lang="cs-CZ" dirty="0" err="1" smtClean="0"/>
              <a:t>can</a:t>
            </a:r>
            <a:r>
              <a:rPr lang="cs-CZ" dirty="0" smtClean="0"/>
              <a:t> </a:t>
            </a:r>
            <a:r>
              <a:rPr lang="cs-CZ" dirty="0" err="1" smtClean="0"/>
              <a:t>consist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more </a:t>
            </a:r>
            <a:r>
              <a:rPr lang="cs-CZ" dirty="0" err="1" smtClean="0"/>
              <a:t>steps</a:t>
            </a:r>
            <a:r>
              <a:rPr lang="cs-CZ" dirty="0" smtClean="0"/>
              <a:t>)</a:t>
            </a:r>
            <a:endParaRPr lang="cs-CZ" dirty="0" smtClean="0"/>
          </a:p>
          <a:p>
            <a:r>
              <a:rPr lang="cs-CZ" dirty="0" smtClean="0"/>
              <a:t>Unit test </a:t>
            </a:r>
            <a:r>
              <a:rPr lang="cs-CZ" dirty="0" err="1" smtClean="0"/>
              <a:t>must</a:t>
            </a:r>
            <a:r>
              <a:rPr lang="cs-CZ" dirty="0" smtClean="0"/>
              <a:t> no </a:t>
            </a:r>
            <a:r>
              <a:rPr lang="cs-CZ" dirty="0" err="1" smtClean="0"/>
              <a:t>affect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change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system</a:t>
            </a:r>
            <a:r>
              <a:rPr lang="cs-CZ" dirty="0" smtClean="0"/>
              <a:t> in </a:t>
            </a:r>
            <a:r>
              <a:rPr lang="cs-CZ" dirty="0" err="1" smtClean="0"/>
              <a:t>any</a:t>
            </a:r>
            <a:r>
              <a:rPr lang="cs-CZ" dirty="0" smtClean="0"/>
              <a:t> </a:t>
            </a:r>
            <a:r>
              <a:rPr lang="cs-CZ" dirty="0" err="1" smtClean="0"/>
              <a:t>way</a:t>
            </a:r>
            <a:endParaRPr lang="cs-CZ" dirty="0" smtClean="0"/>
          </a:p>
          <a:p>
            <a:r>
              <a:rPr lang="cs-CZ" dirty="0" smtClean="0"/>
              <a:t>Test </a:t>
            </a:r>
            <a:r>
              <a:rPr lang="cs-CZ" dirty="0" err="1" smtClean="0"/>
              <a:t>method</a:t>
            </a:r>
            <a:r>
              <a:rPr lang="cs-CZ" dirty="0" smtClean="0"/>
              <a:t> </a:t>
            </a:r>
            <a:r>
              <a:rPr lang="cs-CZ" dirty="0" err="1" smtClean="0"/>
              <a:t>names</a:t>
            </a:r>
            <a:r>
              <a:rPr lang="cs-CZ" dirty="0" smtClean="0"/>
              <a:t> </a:t>
            </a:r>
            <a:r>
              <a:rPr lang="cs-CZ" dirty="0" err="1" smtClean="0"/>
              <a:t>should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descriptive</a:t>
            </a:r>
            <a:endParaRPr lang="cs-CZ" dirty="0" smtClean="0"/>
          </a:p>
          <a:p>
            <a:r>
              <a:rPr lang="cs-CZ" dirty="0" smtClean="0">
                <a:solidFill>
                  <a:srgbClr val="FF0000"/>
                </a:solidFill>
              </a:rPr>
              <a:t>100% </a:t>
            </a:r>
            <a:r>
              <a:rPr lang="cs-CZ" dirty="0" err="1" smtClean="0">
                <a:solidFill>
                  <a:srgbClr val="FF0000"/>
                </a:solidFill>
              </a:rPr>
              <a:t>code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 err="1" smtClean="0">
                <a:solidFill>
                  <a:srgbClr val="FF0000"/>
                </a:solidFill>
              </a:rPr>
              <a:t>coverage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 err="1" smtClean="0">
                <a:solidFill>
                  <a:srgbClr val="FF0000"/>
                </a:solidFill>
              </a:rPr>
              <a:t>doesn</a:t>
            </a:r>
            <a:r>
              <a:rPr lang="cs-CZ" dirty="0" smtClean="0">
                <a:solidFill>
                  <a:srgbClr val="FF0000"/>
                </a:solidFill>
              </a:rPr>
              <a:t>‘t </a:t>
            </a:r>
            <a:r>
              <a:rPr lang="cs-CZ" dirty="0" err="1" smtClean="0">
                <a:solidFill>
                  <a:srgbClr val="FF0000"/>
                </a:solidFill>
              </a:rPr>
              <a:t>mean</a:t>
            </a:r>
            <a:r>
              <a:rPr lang="cs-CZ" dirty="0" smtClean="0">
                <a:solidFill>
                  <a:srgbClr val="FF0000"/>
                </a:solidFill>
              </a:rPr>
              <a:t> 100% </a:t>
            </a:r>
            <a:r>
              <a:rPr lang="cs-CZ" dirty="0" err="1" smtClean="0">
                <a:solidFill>
                  <a:srgbClr val="FF0000"/>
                </a:solidFill>
              </a:rPr>
              <a:t>tested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 err="1" smtClean="0">
                <a:solidFill>
                  <a:srgbClr val="FF0000"/>
                </a:solidFill>
              </a:rPr>
              <a:t>code</a:t>
            </a:r>
            <a:r>
              <a:rPr lang="cs-CZ" dirty="0" smtClean="0">
                <a:solidFill>
                  <a:srgbClr val="FF0000"/>
                </a:solidFill>
              </a:rPr>
              <a:t>!</a:t>
            </a:r>
            <a:endParaRPr lang="cs-CZ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principles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 smtClean="0"/>
              <a:t>Two</a:t>
            </a:r>
            <a:r>
              <a:rPr lang="cs-CZ" dirty="0" smtClean="0"/>
              <a:t> basic </a:t>
            </a:r>
            <a:r>
              <a:rPr lang="cs-CZ" dirty="0" err="1" smtClean="0"/>
              <a:t>types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tests</a:t>
            </a:r>
            <a:endParaRPr lang="cs-CZ" dirty="0" smtClean="0"/>
          </a:p>
          <a:p>
            <a:pPr lvl="1"/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using</a:t>
            </a:r>
            <a:r>
              <a:rPr lang="cs-CZ" dirty="0" smtClean="0"/>
              <a:t> </a:t>
            </a:r>
            <a:r>
              <a:rPr lang="cs-CZ" dirty="0" err="1" smtClean="0"/>
              <a:t>assertion</a:t>
            </a:r>
            <a:endParaRPr lang="cs-CZ" dirty="0" smtClean="0"/>
          </a:p>
          <a:p>
            <a:pPr lvl="2"/>
            <a:r>
              <a:rPr lang="cs-CZ" dirty="0" err="1" smtClean="0"/>
              <a:t>is</a:t>
            </a:r>
            <a:r>
              <a:rPr lang="cs-CZ" dirty="0" smtClean="0"/>
              <a:t> a </a:t>
            </a:r>
            <a:r>
              <a:rPr lang="cs-CZ" dirty="0" err="1" smtClean="0"/>
              <a:t>valid</a:t>
            </a:r>
            <a:r>
              <a:rPr lang="cs-CZ" dirty="0" smtClean="0"/>
              <a:t> </a:t>
            </a:r>
            <a:r>
              <a:rPr lang="cs-CZ" dirty="0" err="1" smtClean="0"/>
              <a:t>result</a:t>
            </a:r>
            <a:r>
              <a:rPr lang="cs-CZ" dirty="0" smtClean="0"/>
              <a:t> </a:t>
            </a:r>
            <a:r>
              <a:rPr lang="cs-CZ" dirty="0" err="1" smtClean="0"/>
              <a:t>generated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correct</a:t>
            </a:r>
            <a:r>
              <a:rPr lang="cs-CZ" dirty="0" smtClean="0"/>
              <a:t> input?</a:t>
            </a:r>
            <a:endParaRPr lang="cs-CZ" dirty="0" smtClean="0"/>
          </a:p>
          <a:p>
            <a:pPr lvl="2"/>
            <a:r>
              <a:rPr lang="cs-CZ" dirty="0" err="1" smtClean="0"/>
              <a:t>using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Assert</a:t>
            </a:r>
            <a:r>
              <a:rPr lang="cs-CZ" dirty="0" smtClean="0"/>
              <a:t> </a:t>
            </a:r>
            <a:r>
              <a:rPr lang="cs-CZ" dirty="0" err="1" smtClean="0"/>
              <a:t>class</a:t>
            </a:r>
            <a:endParaRPr lang="cs-CZ" dirty="0" smtClean="0"/>
          </a:p>
          <a:p>
            <a:pPr lvl="2"/>
            <a:r>
              <a:rPr lang="cs-CZ" dirty="0" smtClean="0"/>
              <a:t>test </a:t>
            </a:r>
            <a:r>
              <a:rPr lang="cs-CZ" dirty="0" err="1" smtClean="0"/>
              <a:t>passed</a:t>
            </a:r>
            <a:r>
              <a:rPr lang="cs-CZ" dirty="0" smtClean="0"/>
              <a:t>: </a:t>
            </a:r>
            <a:r>
              <a:rPr lang="cs-CZ" dirty="0" err="1" smtClean="0"/>
              <a:t>none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assertions</a:t>
            </a:r>
            <a:r>
              <a:rPr lang="cs-CZ" dirty="0" smtClean="0"/>
              <a:t> </a:t>
            </a:r>
            <a:r>
              <a:rPr lang="cs-CZ" dirty="0" err="1" smtClean="0"/>
              <a:t>failed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no </a:t>
            </a:r>
            <a:r>
              <a:rPr lang="cs-CZ" dirty="0" err="1" smtClean="0"/>
              <a:t>exception</a:t>
            </a:r>
            <a:r>
              <a:rPr lang="cs-CZ" dirty="0" smtClean="0"/>
              <a:t> </a:t>
            </a:r>
            <a:r>
              <a:rPr lang="cs-CZ" dirty="0" err="1" smtClean="0"/>
              <a:t>was</a:t>
            </a:r>
            <a:r>
              <a:rPr lang="cs-CZ" dirty="0" smtClean="0"/>
              <a:t> </a:t>
            </a:r>
            <a:r>
              <a:rPr lang="cs-CZ" dirty="0" err="1" smtClean="0"/>
              <a:t>thrown</a:t>
            </a:r>
            <a:endParaRPr lang="cs-CZ" dirty="0" smtClean="0"/>
          </a:p>
          <a:p>
            <a:pPr lvl="1"/>
            <a:r>
              <a:rPr lang="cs-CZ" dirty="0" err="1" smtClean="0"/>
              <a:t>testing</a:t>
            </a:r>
            <a:r>
              <a:rPr lang="cs-CZ" dirty="0" smtClean="0"/>
              <a:t> </a:t>
            </a:r>
            <a:r>
              <a:rPr lang="cs-CZ" dirty="0" err="1" smtClean="0"/>
              <a:t>exceptions</a:t>
            </a:r>
            <a:endParaRPr lang="cs-CZ" dirty="0" smtClean="0"/>
          </a:p>
          <a:p>
            <a:pPr lvl="2"/>
            <a:r>
              <a:rPr lang="cs-CZ" dirty="0" err="1" smtClean="0"/>
              <a:t>we</a:t>
            </a:r>
            <a:r>
              <a:rPr lang="cs-CZ" dirty="0" smtClean="0"/>
              <a:t> are </a:t>
            </a:r>
            <a:r>
              <a:rPr lang="cs-CZ" dirty="0" err="1" smtClean="0"/>
              <a:t>expecting</a:t>
            </a:r>
            <a:r>
              <a:rPr lang="cs-CZ" dirty="0" smtClean="0"/>
              <a:t> </a:t>
            </a:r>
            <a:r>
              <a:rPr lang="cs-CZ" dirty="0" err="1" smtClean="0"/>
              <a:t>an</a:t>
            </a:r>
            <a:r>
              <a:rPr lang="cs-CZ" dirty="0" smtClean="0"/>
              <a:t> </a:t>
            </a:r>
            <a:r>
              <a:rPr lang="cs-CZ" dirty="0" err="1" smtClean="0"/>
              <a:t>exception</a:t>
            </a:r>
            <a:r>
              <a:rPr lang="cs-CZ" dirty="0" smtClean="0"/>
              <a:t> to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thrown</a:t>
            </a:r>
            <a:endParaRPr lang="cs-CZ" dirty="0" smtClean="0"/>
          </a:p>
          <a:p>
            <a:pPr lvl="2"/>
            <a:r>
              <a:rPr lang="cs-CZ" dirty="0" smtClean="0"/>
              <a:t>test </a:t>
            </a:r>
            <a:r>
              <a:rPr lang="cs-CZ" dirty="0" err="1" smtClean="0"/>
              <a:t>passed</a:t>
            </a:r>
            <a:r>
              <a:rPr lang="cs-CZ" dirty="0" smtClean="0"/>
              <a:t>: </a:t>
            </a:r>
            <a:r>
              <a:rPr lang="cs-CZ" dirty="0" err="1" smtClean="0"/>
              <a:t>exception</a:t>
            </a:r>
            <a:r>
              <a:rPr lang="cs-CZ" dirty="0" smtClean="0"/>
              <a:t> </a:t>
            </a:r>
            <a:r>
              <a:rPr lang="cs-CZ" dirty="0" err="1" smtClean="0"/>
              <a:t>was</a:t>
            </a:r>
            <a:r>
              <a:rPr lang="cs-CZ" dirty="0" smtClean="0"/>
              <a:t> </a:t>
            </a:r>
            <a:r>
              <a:rPr lang="cs-CZ" dirty="0" err="1" smtClean="0"/>
              <a:t>thrown</a:t>
            </a:r>
            <a:endParaRPr lang="cs-CZ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AAA </a:t>
            </a:r>
            <a:r>
              <a:rPr lang="cs-CZ" dirty="0" err="1" smtClean="0"/>
              <a:t>principle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AAA = </a:t>
            </a:r>
            <a:r>
              <a:rPr lang="cs-CZ" dirty="0" err="1" smtClean="0"/>
              <a:t>Arrange</a:t>
            </a:r>
            <a:r>
              <a:rPr lang="cs-CZ" dirty="0" smtClean="0"/>
              <a:t>, </a:t>
            </a:r>
            <a:r>
              <a:rPr lang="cs-CZ" dirty="0" err="1" smtClean="0"/>
              <a:t>Act</a:t>
            </a:r>
            <a:r>
              <a:rPr lang="cs-CZ" dirty="0" smtClean="0"/>
              <a:t>, </a:t>
            </a:r>
            <a:r>
              <a:rPr lang="cs-CZ" dirty="0" err="1" smtClean="0"/>
              <a:t>Assert</a:t>
            </a:r>
            <a:endParaRPr lang="cs-CZ" dirty="0" smtClean="0"/>
          </a:p>
          <a:p>
            <a:pPr lvl="1"/>
            <a:r>
              <a:rPr lang="cs-CZ" dirty="0" err="1" smtClean="0"/>
              <a:t>splitting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test </a:t>
            </a:r>
            <a:r>
              <a:rPr lang="cs-CZ" dirty="0" err="1" smtClean="0"/>
              <a:t>code</a:t>
            </a:r>
            <a:r>
              <a:rPr lang="cs-CZ" dirty="0" smtClean="0"/>
              <a:t> to </a:t>
            </a:r>
            <a:r>
              <a:rPr lang="cs-CZ" dirty="0" err="1" smtClean="0"/>
              <a:t>section</a:t>
            </a:r>
            <a:endParaRPr lang="cs-CZ" dirty="0" smtClean="0"/>
          </a:p>
          <a:p>
            <a:pPr lvl="1"/>
            <a:r>
              <a:rPr lang="cs-CZ" dirty="0" err="1" smtClean="0"/>
              <a:t>each</a:t>
            </a:r>
            <a:r>
              <a:rPr lang="cs-CZ" dirty="0" smtClean="0"/>
              <a:t> </a:t>
            </a:r>
            <a:r>
              <a:rPr lang="cs-CZ" dirty="0" err="1" smtClean="0"/>
              <a:t>section</a:t>
            </a:r>
            <a:r>
              <a:rPr lang="cs-CZ" dirty="0" smtClean="0"/>
              <a:t> has a </a:t>
            </a:r>
            <a:r>
              <a:rPr lang="cs-CZ" dirty="0" err="1" smtClean="0"/>
              <a:t>specific</a:t>
            </a:r>
            <a:r>
              <a:rPr lang="cs-CZ" dirty="0" smtClean="0"/>
              <a:t> </a:t>
            </a:r>
            <a:r>
              <a:rPr lang="cs-CZ" dirty="0" err="1" smtClean="0"/>
              <a:t>purpose</a:t>
            </a:r>
            <a:endParaRPr lang="cs-CZ" dirty="0" smtClean="0"/>
          </a:p>
          <a:p>
            <a:pPr lvl="1"/>
            <a:endParaRPr lang="cs-CZ" dirty="0" smtClean="0"/>
          </a:p>
          <a:p>
            <a:r>
              <a:rPr lang="cs-CZ" dirty="0" err="1" smtClean="0"/>
              <a:t>Arrange</a:t>
            </a:r>
            <a:endParaRPr lang="cs-CZ" dirty="0" smtClean="0"/>
          </a:p>
          <a:p>
            <a:pPr lvl="1"/>
            <a:r>
              <a:rPr lang="cs-CZ" dirty="0" err="1" smtClean="0"/>
              <a:t>used</a:t>
            </a:r>
            <a:r>
              <a:rPr lang="cs-CZ" dirty="0" smtClean="0"/>
              <a:t> to </a:t>
            </a:r>
            <a:r>
              <a:rPr lang="cs-CZ" dirty="0" err="1" smtClean="0"/>
              <a:t>prepare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initial</a:t>
            </a:r>
            <a:r>
              <a:rPr lang="cs-CZ" dirty="0" smtClean="0"/>
              <a:t> </a:t>
            </a:r>
            <a:r>
              <a:rPr lang="cs-CZ" dirty="0" err="1" smtClean="0"/>
              <a:t>state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test</a:t>
            </a:r>
            <a:endParaRPr lang="cs-CZ" dirty="0" smtClean="0"/>
          </a:p>
          <a:p>
            <a:pPr lvl="2"/>
            <a:r>
              <a:rPr lang="cs-CZ" dirty="0" err="1" smtClean="0"/>
              <a:t>definition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inputs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expected</a:t>
            </a:r>
            <a:r>
              <a:rPr lang="cs-CZ" dirty="0" smtClean="0"/>
              <a:t> </a:t>
            </a:r>
            <a:r>
              <a:rPr lang="cs-CZ" dirty="0" err="1" smtClean="0"/>
              <a:t>result</a:t>
            </a:r>
            <a:r>
              <a:rPr lang="cs-CZ" dirty="0" smtClean="0"/>
              <a:t>, </a:t>
            </a:r>
            <a:r>
              <a:rPr lang="cs-CZ" dirty="0" err="1" smtClean="0"/>
              <a:t>creation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necessary</a:t>
            </a:r>
            <a:r>
              <a:rPr lang="cs-CZ" dirty="0" smtClean="0"/>
              <a:t> </a:t>
            </a:r>
            <a:r>
              <a:rPr lang="cs-CZ" dirty="0" err="1" smtClean="0"/>
              <a:t>instances</a:t>
            </a:r>
            <a:r>
              <a:rPr lang="cs-CZ" dirty="0" smtClean="0"/>
              <a:t>, </a:t>
            </a:r>
            <a:r>
              <a:rPr lang="cs-CZ" dirty="0" err="1" smtClean="0"/>
              <a:t>etc</a:t>
            </a:r>
            <a:r>
              <a:rPr lang="cs-CZ" dirty="0" smtClean="0"/>
              <a:t>.</a:t>
            </a:r>
            <a:endParaRPr lang="cs-CZ" dirty="0" smtClean="0"/>
          </a:p>
          <a:p>
            <a:r>
              <a:rPr lang="cs-CZ" dirty="0" err="1" smtClean="0"/>
              <a:t>Act</a:t>
            </a:r>
            <a:endParaRPr lang="cs-CZ" dirty="0" smtClean="0"/>
          </a:p>
          <a:p>
            <a:pPr lvl="2"/>
            <a:r>
              <a:rPr lang="cs-CZ" dirty="0" err="1" smtClean="0"/>
              <a:t>executing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tested</a:t>
            </a:r>
            <a:r>
              <a:rPr lang="cs-CZ" dirty="0" smtClean="0"/>
              <a:t> </a:t>
            </a:r>
            <a:r>
              <a:rPr lang="cs-CZ" dirty="0" err="1" smtClean="0"/>
              <a:t>process</a:t>
            </a:r>
            <a:r>
              <a:rPr lang="cs-CZ" dirty="0" smtClean="0"/>
              <a:t>, </a:t>
            </a:r>
            <a:r>
              <a:rPr lang="cs-CZ" dirty="0" err="1" smtClean="0"/>
              <a:t>getting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actual</a:t>
            </a:r>
            <a:r>
              <a:rPr lang="cs-CZ" dirty="0" smtClean="0"/>
              <a:t> </a:t>
            </a:r>
            <a:r>
              <a:rPr lang="cs-CZ" dirty="0" err="1" smtClean="0"/>
              <a:t>result</a:t>
            </a:r>
            <a:r>
              <a:rPr lang="cs-CZ" dirty="0" smtClean="0"/>
              <a:t>, </a:t>
            </a:r>
            <a:r>
              <a:rPr lang="cs-CZ" dirty="0" err="1" smtClean="0"/>
              <a:t>etc</a:t>
            </a:r>
            <a:r>
              <a:rPr lang="cs-CZ" dirty="0" smtClean="0"/>
              <a:t>.</a:t>
            </a:r>
            <a:endParaRPr lang="cs-CZ" dirty="0" smtClean="0"/>
          </a:p>
          <a:p>
            <a:r>
              <a:rPr lang="cs-CZ" dirty="0" err="1" smtClean="0"/>
              <a:t>Assert</a:t>
            </a:r>
            <a:endParaRPr lang="cs-CZ" dirty="0" smtClean="0"/>
          </a:p>
          <a:p>
            <a:pPr lvl="2"/>
            <a:r>
              <a:rPr lang="cs-CZ" dirty="0" err="1" smtClean="0"/>
              <a:t>equality</a:t>
            </a:r>
            <a:r>
              <a:rPr lang="cs-CZ" dirty="0" smtClean="0"/>
              <a:t> </a:t>
            </a:r>
            <a:r>
              <a:rPr lang="cs-CZ" dirty="0" err="1" smtClean="0"/>
              <a:t>check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expected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actual</a:t>
            </a:r>
            <a:r>
              <a:rPr lang="cs-CZ" dirty="0" smtClean="0"/>
              <a:t> </a:t>
            </a:r>
            <a:r>
              <a:rPr lang="cs-CZ" dirty="0" err="1" smtClean="0"/>
              <a:t>result</a:t>
            </a:r>
            <a:endParaRPr lang="cs-CZ" dirty="0" smtClean="0"/>
          </a:p>
          <a:p>
            <a:pPr lvl="2"/>
            <a:r>
              <a:rPr lang="cs-CZ" dirty="0" err="1" smtClean="0">
                <a:solidFill>
                  <a:srgbClr val="FF0000"/>
                </a:solidFill>
              </a:rPr>
              <a:t>this</a:t>
            </a:r>
            <a:r>
              <a:rPr lang="cs-CZ" dirty="0" smtClean="0">
                <a:solidFill>
                  <a:srgbClr val="FF0000"/>
                </a:solidFill>
              </a:rPr>
              <a:t> part </a:t>
            </a:r>
            <a:r>
              <a:rPr lang="cs-CZ" dirty="0" err="1" smtClean="0">
                <a:solidFill>
                  <a:srgbClr val="FF0000"/>
                </a:solidFill>
              </a:rPr>
              <a:t>is</a:t>
            </a:r>
            <a:r>
              <a:rPr lang="cs-CZ" dirty="0" smtClean="0">
                <a:solidFill>
                  <a:srgbClr val="FF0000"/>
                </a:solidFill>
              </a:rPr>
              <a:t> not </a:t>
            </a:r>
            <a:r>
              <a:rPr lang="cs-CZ" dirty="0" err="1" smtClean="0">
                <a:solidFill>
                  <a:srgbClr val="FF0000"/>
                </a:solidFill>
              </a:rPr>
              <a:t>used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 err="1" smtClean="0">
                <a:solidFill>
                  <a:srgbClr val="FF0000"/>
                </a:solidFill>
              </a:rPr>
              <a:t>when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 err="1" smtClean="0">
                <a:solidFill>
                  <a:srgbClr val="FF0000"/>
                </a:solidFill>
              </a:rPr>
              <a:t>testing</a:t>
            </a:r>
            <a:r>
              <a:rPr lang="cs-CZ" dirty="0" smtClean="0">
                <a:solidFill>
                  <a:srgbClr val="FF0000"/>
                </a:solidFill>
              </a:rPr>
              <a:t> </a:t>
            </a:r>
            <a:r>
              <a:rPr lang="cs-CZ" dirty="0" err="1" smtClean="0">
                <a:solidFill>
                  <a:srgbClr val="FF0000"/>
                </a:solidFill>
              </a:rPr>
              <a:t>exceptions</a:t>
            </a:r>
            <a:endParaRPr lang="cs-CZ" dirty="0" smtClean="0">
              <a:solidFill>
                <a:srgbClr val="FF0000"/>
              </a:solidFill>
            </a:endParaRPr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coverage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100% </a:t>
            </a:r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coverage</a:t>
            </a:r>
            <a:r>
              <a:rPr lang="cs-CZ" dirty="0" smtClean="0"/>
              <a:t> = </a:t>
            </a:r>
            <a:r>
              <a:rPr lang="cs-CZ" dirty="0" err="1" smtClean="0"/>
              <a:t>each</a:t>
            </a:r>
            <a:r>
              <a:rPr lang="cs-CZ" dirty="0" smtClean="0"/>
              <a:t> </a:t>
            </a:r>
            <a:r>
              <a:rPr lang="cs-CZ" dirty="0" err="1" smtClean="0"/>
              <a:t>method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</a:t>
            </a:r>
            <a:r>
              <a:rPr lang="cs-CZ" dirty="0" err="1" smtClean="0"/>
              <a:t>covered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a test</a:t>
            </a:r>
            <a:endParaRPr lang="cs-CZ" dirty="0" smtClean="0"/>
          </a:p>
          <a:p>
            <a:r>
              <a:rPr lang="cs-CZ" dirty="0" smtClean="0"/>
              <a:t>100% </a:t>
            </a:r>
            <a:r>
              <a:rPr lang="cs-CZ" dirty="0" err="1" smtClean="0"/>
              <a:t>code</a:t>
            </a:r>
            <a:r>
              <a:rPr lang="cs-CZ" dirty="0" smtClean="0"/>
              <a:t> </a:t>
            </a:r>
            <a:r>
              <a:rPr lang="cs-CZ" dirty="0" err="1" smtClean="0"/>
              <a:t>coverage</a:t>
            </a:r>
            <a:r>
              <a:rPr lang="cs-CZ" dirty="0" smtClean="0"/>
              <a:t> </a:t>
            </a:r>
            <a:r>
              <a:rPr lang="cs-CZ" dirty="0" smtClean="0">
                <a:sym typeface="Symbol"/>
              </a:rPr>
              <a:t> </a:t>
            </a:r>
            <a:r>
              <a:rPr lang="cs-CZ" dirty="0" smtClean="0">
                <a:sym typeface="Symbol"/>
              </a:rPr>
              <a:t>100% </a:t>
            </a:r>
            <a:r>
              <a:rPr lang="cs-CZ" dirty="0" err="1" smtClean="0">
                <a:sym typeface="Symbol"/>
              </a:rPr>
              <a:t>tested</a:t>
            </a:r>
            <a:r>
              <a:rPr lang="cs-CZ" dirty="0" smtClean="0">
                <a:sym typeface="Symbol"/>
              </a:rPr>
              <a:t> </a:t>
            </a:r>
            <a:r>
              <a:rPr lang="cs-CZ" dirty="0" err="1" smtClean="0">
                <a:sym typeface="Symbol"/>
              </a:rPr>
              <a:t>code</a:t>
            </a:r>
            <a:endParaRPr lang="cs-CZ" dirty="0" smtClean="0">
              <a:sym typeface="Symbol"/>
            </a:endParaRPr>
          </a:p>
          <a:p>
            <a:pPr lvl="1"/>
            <a:r>
              <a:rPr lang="cs-CZ" dirty="0" err="1" smtClean="0"/>
              <a:t>reasons</a:t>
            </a:r>
            <a:endParaRPr lang="cs-CZ" dirty="0" smtClean="0"/>
          </a:p>
          <a:p>
            <a:pPr lvl="2"/>
            <a:r>
              <a:rPr lang="cs-CZ" dirty="0" err="1" smtClean="0"/>
              <a:t>cyclomatic</a:t>
            </a:r>
            <a:r>
              <a:rPr lang="cs-CZ" dirty="0" smtClean="0"/>
              <a:t> </a:t>
            </a:r>
            <a:r>
              <a:rPr lang="cs-CZ" dirty="0" err="1" smtClean="0"/>
              <a:t>complexity</a:t>
            </a:r>
            <a:endParaRPr lang="cs-CZ" dirty="0" smtClean="0"/>
          </a:p>
          <a:p>
            <a:pPr lvl="3"/>
            <a:r>
              <a:rPr lang="cs-CZ" dirty="0" err="1" smtClean="0"/>
              <a:t>number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independent </a:t>
            </a:r>
            <a:r>
              <a:rPr lang="cs-CZ" dirty="0" err="1" smtClean="0"/>
              <a:t>paths</a:t>
            </a:r>
            <a:r>
              <a:rPr lang="cs-CZ" dirty="0" smtClean="0"/>
              <a:t> in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algorithm</a:t>
            </a:r>
            <a:endParaRPr lang="cs-CZ" dirty="0" smtClean="0"/>
          </a:p>
          <a:p>
            <a:pPr lvl="2"/>
            <a:r>
              <a:rPr lang="cs-CZ" dirty="0" smtClean="0"/>
              <a:t>PVC (</a:t>
            </a:r>
            <a:r>
              <a:rPr lang="cs-CZ" dirty="0" err="1" smtClean="0"/>
              <a:t>parameter</a:t>
            </a:r>
            <a:r>
              <a:rPr lang="cs-CZ" dirty="0" smtClean="0"/>
              <a:t> </a:t>
            </a:r>
            <a:r>
              <a:rPr lang="cs-CZ" dirty="0" err="1" smtClean="0"/>
              <a:t>value</a:t>
            </a:r>
            <a:r>
              <a:rPr lang="cs-CZ" dirty="0" smtClean="0"/>
              <a:t> </a:t>
            </a:r>
            <a:r>
              <a:rPr lang="cs-CZ" dirty="0" err="1" smtClean="0"/>
              <a:t>coverage</a:t>
            </a:r>
            <a:r>
              <a:rPr lang="cs-CZ" dirty="0" smtClean="0"/>
              <a:t>)</a:t>
            </a:r>
          </a:p>
          <a:p>
            <a:pPr lvl="3"/>
            <a:r>
              <a:rPr lang="cs-CZ" dirty="0" err="1" smtClean="0"/>
              <a:t>how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parameter</a:t>
            </a:r>
            <a:r>
              <a:rPr lang="cs-CZ" dirty="0" smtClean="0"/>
              <a:t> </a:t>
            </a:r>
            <a:r>
              <a:rPr lang="cs-CZ" dirty="0" err="1" smtClean="0"/>
              <a:t>value</a:t>
            </a:r>
            <a:r>
              <a:rPr lang="cs-CZ" dirty="0" smtClean="0"/>
              <a:t> </a:t>
            </a:r>
            <a:r>
              <a:rPr lang="cs-CZ" dirty="0" err="1" smtClean="0"/>
              <a:t>influences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result</a:t>
            </a:r>
            <a:r>
              <a:rPr lang="cs-CZ" dirty="0" smtClean="0"/>
              <a:t>?</a:t>
            </a:r>
            <a:endParaRPr lang="cs-CZ" dirty="0" smtClean="0"/>
          </a:p>
          <a:p>
            <a:pPr lvl="3"/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Cyclomatic</a:t>
            </a:r>
            <a:r>
              <a:rPr lang="cs-CZ" dirty="0" smtClean="0"/>
              <a:t> </a:t>
            </a:r>
            <a:r>
              <a:rPr lang="cs-CZ" dirty="0" err="1" smtClean="0"/>
              <a:t>complexity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PVC </a:t>
            </a:r>
            <a:r>
              <a:rPr lang="cs-CZ" dirty="0" err="1" smtClean="0"/>
              <a:t>connection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cs-CZ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400" b="1" dirty="0" err="1" smtClean="0">
                <a:latin typeface="Courier New" pitchFamily="49" charset="0"/>
                <a:cs typeface="Courier New" pitchFamily="49" charset="0"/>
              </a:rPr>
              <a:t>Divide</a:t>
            </a: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cs-CZ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buNone/>
            </a:pP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cs-CZ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 a / b;</a:t>
            </a:r>
          </a:p>
          <a:p>
            <a:pPr>
              <a:buNone/>
            </a:pP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cs-CZ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cs-CZ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400" b="1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a, </a:t>
            </a:r>
            <a:r>
              <a:rPr lang="cs-CZ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pPr>
              <a:buNone/>
            </a:pP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cs-CZ" sz="2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 a + b;</a:t>
            </a:r>
          </a:p>
          <a:p>
            <a:pPr>
              <a:buNone/>
            </a:pPr>
            <a:r>
              <a:rPr lang="cs-CZ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cs-CZ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3751AF84-E8A5-41EA-BD18-80D799A7C223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8292C34A-8A6E-4491-AC6C-F77D3E5DF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08E572-6EE0-4F2F-8A1D-2C0B4F7DB2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643</Words>
  <Application>Microsoft Office PowerPoint</Application>
  <PresentationFormat>Předvádění na obrazovce (4:3)</PresentationFormat>
  <Paragraphs>143</Paragraphs>
  <Slides>19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0" baseType="lpstr">
      <vt:lpstr>EdStudPres</vt:lpstr>
      <vt:lpstr>COMPONENT SOFTWARE DEVELOPMENT  Lecture 11: Advanced Techniques</vt:lpstr>
      <vt:lpstr>Testing the code</vt:lpstr>
      <vt:lpstr>Testing the code</vt:lpstr>
      <vt:lpstr>Unit Testing</vt:lpstr>
      <vt:lpstr>Selected Unit Testing guidelines</vt:lpstr>
      <vt:lpstr>Testing principles</vt:lpstr>
      <vt:lpstr>AAA principle</vt:lpstr>
      <vt:lpstr>Code coverage</vt:lpstr>
      <vt:lpstr>Cyclomatic complexity and PVC connection</vt:lpstr>
      <vt:lpstr>Unit Testing in VS2015</vt:lpstr>
      <vt:lpstr>Example – testing using assertion</vt:lpstr>
      <vt:lpstr>Example – testing exceptions</vt:lpstr>
      <vt:lpstr>Refactoring</vt:lpstr>
      <vt:lpstr>Refactoring</vt:lpstr>
      <vt:lpstr>Code Smells</vt:lpstr>
      <vt:lpstr>Code Smells</vt:lpstr>
      <vt:lpstr>Refactoring</vt:lpstr>
      <vt:lpstr>Refactoring</vt:lpstr>
      <vt:lpstr>Refactoring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2011-10-03T07:51:57Z</dcterms:created>
  <dcterms:modified xsi:type="dcterms:W3CDTF">2015-11-12T08:16:26Z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