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9f180fd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9f180fd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9f180fd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9f180fd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9f180fd9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9f180fd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9f180fd9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89f180fd9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9f180fd9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9f180fd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Human Computer Interaction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LAB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Contact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cs" sz="2100">
                <a:solidFill>
                  <a:schemeClr val="dk1"/>
                </a:solidFill>
              </a:rPr>
              <a:t>Ing. Alžběta Pokorná </a:t>
            </a:r>
            <a:endParaRPr sz="21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B4CB4"/>
              </a:buClr>
              <a:buSzPts val="1800"/>
              <a:buChar char="●"/>
            </a:pPr>
            <a:r>
              <a:rPr lang="cs" sz="1800">
                <a:solidFill>
                  <a:srgbClr val="0B4CB4"/>
                </a:solidFill>
              </a:rPr>
              <a:t>pokornaa@pef.czu.cz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B4CB4"/>
              </a:buClr>
              <a:buSzPts val="1800"/>
              <a:buChar char="●"/>
            </a:pPr>
            <a:r>
              <a:rPr lang="cs" sz="1800">
                <a:solidFill>
                  <a:schemeClr val="dk1"/>
                </a:solidFill>
              </a:rPr>
              <a:t>E405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B4CB4"/>
              </a:buClr>
              <a:buSzPts val="1800"/>
              <a:buChar char="●"/>
            </a:pPr>
            <a:r>
              <a:rPr lang="cs" sz="1800">
                <a:solidFill>
                  <a:schemeClr val="dk1"/>
                </a:solidFill>
              </a:rPr>
              <a:t>Consultation hours –</a:t>
            </a:r>
            <a:r>
              <a:rPr b="1" lang="cs" sz="1800">
                <a:solidFill>
                  <a:schemeClr val="dk1"/>
                </a:solidFill>
              </a:rPr>
              <a:t> Thursday </a:t>
            </a:r>
            <a:r>
              <a:rPr lang="cs" sz="1800">
                <a:solidFill>
                  <a:schemeClr val="dk1"/>
                </a:solidFill>
              </a:rPr>
              <a:t>15:30 – 16:30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Credit conditions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4194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cs" sz="2100">
                <a:solidFill>
                  <a:schemeClr val="dk1"/>
                </a:solidFill>
              </a:rPr>
              <a:t>Paper prototype </a:t>
            </a:r>
            <a:endParaRPr b="1" sz="2100">
              <a:solidFill>
                <a:schemeClr val="dk1"/>
              </a:solidFill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cs" sz="2100">
                <a:solidFill>
                  <a:schemeClr val="dk1"/>
                </a:solidFill>
              </a:rPr>
              <a:t>Group project</a:t>
            </a:r>
            <a:endParaRPr sz="2100">
              <a:solidFill>
                <a:schemeClr val="dk1"/>
              </a:solidFill>
            </a:endParaRPr>
          </a:p>
          <a:p>
            <a:pPr indent="-34194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cs" sz="2100">
                <a:solidFill>
                  <a:schemeClr val="dk1"/>
                </a:solidFill>
              </a:rPr>
              <a:t>0 point == project submitted in time</a:t>
            </a:r>
            <a:endParaRPr sz="2100">
              <a:solidFill>
                <a:schemeClr val="dk1"/>
              </a:solidFill>
            </a:endParaRPr>
          </a:p>
          <a:p>
            <a:pPr indent="-34194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cs" sz="2100">
                <a:solidFill>
                  <a:schemeClr val="dk1"/>
                </a:solidFill>
              </a:rPr>
              <a:t>1-2 bonus points</a:t>
            </a:r>
            <a:endParaRPr sz="2100">
              <a:solidFill>
                <a:schemeClr val="dk1"/>
              </a:solidFill>
            </a:endParaRPr>
          </a:p>
          <a:p>
            <a:pPr indent="-34194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cs" sz="2100">
                <a:solidFill>
                  <a:schemeClr val="dk1"/>
                </a:solidFill>
              </a:rPr>
              <a:t>-5 points == project submitted after deadline</a:t>
            </a:r>
            <a:endParaRPr sz="2100">
              <a:solidFill>
                <a:schemeClr val="dk1"/>
              </a:solidFill>
            </a:endParaRPr>
          </a:p>
          <a:p>
            <a:pPr indent="-34194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cs" sz="2100">
                <a:solidFill>
                  <a:schemeClr val="dk1"/>
                </a:solidFill>
              </a:rPr>
              <a:t>project not </a:t>
            </a:r>
            <a:r>
              <a:rPr lang="cs" sz="2100">
                <a:solidFill>
                  <a:schemeClr val="dk1"/>
                </a:solidFill>
              </a:rPr>
              <a:t>submitted</a:t>
            </a:r>
            <a:r>
              <a:rPr lang="cs" sz="2100">
                <a:solidFill>
                  <a:schemeClr val="dk1"/>
                </a:solidFill>
              </a:rPr>
              <a:t> == no credit</a:t>
            </a:r>
            <a:endParaRPr sz="2100">
              <a:solidFill>
                <a:schemeClr val="dk1"/>
              </a:solidFill>
            </a:endParaRPr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cs" sz="2100">
                <a:solidFill>
                  <a:schemeClr val="dk1"/>
                </a:solidFill>
              </a:rPr>
              <a:t>UI specification</a:t>
            </a:r>
            <a:endParaRPr b="1" sz="2100">
              <a:solidFill>
                <a:schemeClr val="dk1"/>
              </a:solidFill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cs" sz="2100">
                <a:solidFill>
                  <a:schemeClr val="dk1"/>
                </a:solidFill>
              </a:rPr>
              <a:t>Individual project</a:t>
            </a:r>
            <a:endParaRPr sz="2100">
              <a:solidFill>
                <a:schemeClr val="dk1"/>
              </a:solidFill>
            </a:endParaRPr>
          </a:p>
          <a:p>
            <a:pPr indent="-34194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cs" sz="2100">
                <a:solidFill>
                  <a:schemeClr val="dk1"/>
                </a:solidFill>
              </a:rPr>
              <a:t>0 point == project submitted in time</a:t>
            </a:r>
            <a:endParaRPr sz="2100">
              <a:solidFill>
                <a:schemeClr val="dk1"/>
              </a:solidFill>
            </a:endParaRPr>
          </a:p>
          <a:p>
            <a:pPr indent="-34194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cs" sz="2100">
                <a:solidFill>
                  <a:schemeClr val="dk1"/>
                </a:solidFill>
              </a:rPr>
              <a:t>-5 points == project submitted after deadline</a:t>
            </a:r>
            <a:endParaRPr sz="2100">
              <a:solidFill>
                <a:schemeClr val="dk1"/>
              </a:solidFill>
            </a:endParaRPr>
          </a:p>
          <a:p>
            <a:pPr indent="-34194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cs" sz="2100">
                <a:solidFill>
                  <a:schemeClr val="dk1"/>
                </a:solidFill>
              </a:rPr>
              <a:t>presentation during the exam</a:t>
            </a:r>
            <a:endParaRPr sz="2100">
              <a:solidFill>
                <a:schemeClr val="dk1"/>
              </a:solidFill>
            </a:endParaRPr>
          </a:p>
          <a:p>
            <a:pPr indent="-34194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cs" sz="2100">
                <a:solidFill>
                  <a:schemeClr val="dk1"/>
                </a:solidFill>
              </a:rPr>
              <a:t>Credit if &gt;= -8 points from semester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Exam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cs">
                <a:solidFill>
                  <a:schemeClr val="dk1"/>
                </a:solidFill>
              </a:rPr>
              <a:t>Oral exam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cs">
                <a:solidFill>
                  <a:schemeClr val="dk1"/>
                </a:solidFill>
              </a:rPr>
              <a:t>UI specification presentation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cs">
                <a:solidFill>
                  <a:schemeClr val="dk1"/>
                </a:solidFill>
              </a:rPr>
              <a:t>Theoretical questions from the lectures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Semester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1. lab - introduction + team exercise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2. lab - paper prototype </a:t>
            </a:r>
            <a:r>
              <a:rPr lang="cs"/>
              <a:t>assignment</a:t>
            </a:r>
            <a:r>
              <a:rPr lang="cs"/>
              <a:t> + team 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3. lab - work on a paper prototype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4. lab - </a:t>
            </a:r>
            <a:r>
              <a:rPr b="1" lang="cs"/>
              <a:t>paper prototype deadline</a:t>
            </a:r>
            <a:r>
              <a:rPr lang="cs"/>
              <a:t> + UI specification assignment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5. lab - Figma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6. lab - UI specification consultation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s"/>
              <a:t>6.1. 2026 - </a:t>
            </a:r>
            <a:r>
              <a:rPr b="1" lang="cs"/>
              <a:t>UI specification deadline</a:t>
            </a:r>
            <a:r>
              <a:rPr lang="cs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59175"/>
            <a:ext cx="8520600" cy="44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410">
                <a:solidFill>
                  <a:schemeClr val="dk1"/>
                </a:solidFill>
              </a:rPr>
              <a:t>Task</a:t>
            </a:r>
            <a:endParaRPr b="1" sz="1410">
              <a:solidFill>
                <a:schemeClr val="dk1"/>
              </a:solidFill>
            </a:endParaRPr>
          </a:p>
          <a:p>
            <a:pPr indent="-31813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10"/>
              <a:buChar char="●"/>
            </a:pPr>
            <a:r>
              <a:rPr lang="cs" sz="1410">
                <a:solidFill>
                  <a:schemeClr val="dk1"/>
                </a:solidFill>
              </a:rPr>
              <a:t>Design a single </a:t>
            </a:r>
            <a:r>
              <a:rPr b="1" lang="cs" sz="1410">
                <a:solidFill>
                  <a:schemeClr val="dk1"/>
                </a:solidFill>
              </a:rPr>
              <a:t>webpage</a:t>
            </a:r>
            <a:r>
              <a:rPr lang="cs" sz="1410">
                <a:solidFill>
                  <a:schemeClr val="dk1"/>
                </a:solidFill>
              </a:rPr>
              <a:t> for an </a:t>
            </a:r>
            <a:r>
              <a:rPr i="1" lang="cs" sz="1410">
                <a:solidFill>
                  <a:schemeClr val="dk1"/>
                </a:solidFill>
              </a:rPr>
              <a:t>online learning portal</a:t>
            </a:r>
            <a:r>
              <a:rPr lang="cs" sz="1410">
                <a:solidFill>
                  <a:schemeClr val="dk1"/>
                </a:solidFill>
              </a:rPr>
              <a:t> that is tailored to a specific </a:t>
            </a:r>
            <a:r>
              <a:rPr b="1" lang="cs" sz="1410">
                <a:solidFill>
                  <a:schemeClr val="dk1"/>
                </a:solidFill>
              </a:rPr>
              <a:t>persona group</a:t>
            </a:r>
            <a:r>
              <a:rPr lang="cs" sz="1410">
                <a:solidFill>
                  <a:schemeClr val="dk1"/>
                </a:solidFill>
              </a:rPr>
              <a:t> of your choice.</a:t>
            </a:r>
            <a:endParaRPr sz="1410">
              <a:solidFill>
                <a:schemeClr val="dk1"/>
              </a:solidFill>
            </a:endParaRPr>
          </a:p>
          <a:p>
            <a:pPr indent="-31813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0"/>
              <a:buChar char="●"/>
            </a:pPr>
            <a:r>
              <a:rPr lang="cs" sz="1410">
                <a:solidFill>
                  <a:schemeClr val="dk1"/>
                </a:solidFill>
              </a:rPr>
              <a:t>Your task is to create a </a:t>
            </a:r>
            <a:r>
              <a:rPr b="1" lang="cs" sz="1410">
                <a:solidFill>
                  <a:schemeClr val="dk1"/>
                </a:solidFill>
              </a:rPr>
              <a:t>visual design</a:t>
            </a:r>
            <a:r>
              <a:rPr lang="cs" sz="1410">
                <a:solidFill>
                  <a:schemeClr val="dk1"/>
                </a:solidFill>
              </a:rPr>
              <a:t> that clearly reflects the needs, preferences, and mental model of that group.</a:t>
            </a:r>
            <a:endParaRPr sz="1410">
              <a:solidFill>
                <a:schemeClr val="dk1"/>
              </a:solidFill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"/>
              <a:buChar char="●"/>
            </a:pPr>
            <a:r>
              <a:rPr lang="cs" sz="1270">
                <a:solidFill>
                  <a:schemeClr val="dk1"/>
                </a:solidFill>
              </a:rPr>
              <a:t>Create </a:t>
            </a:r>
            <a:r>
              <a:rPr b="1" lang="cs" sz="1270">
                <a:solidFill>
                  <a:schemeClr val="dk1"/>
                </a:solidFill>
              </a:rPr>
              <a:t>one webpage only</a:t>
            </a:r>
            <a:r>
              <a:rPr lang="cs" sz="1270">
                <a:solidFill>
                  <a:schemeClr val="dk1"/>
                </a:solidFill>
              </a:rPr>
              <a:t> (not a full website).</a:t>
            </a:r>
            <a:endParaRPr sz="1270">
              <a:solidFill>
                <a:schemeClr val="dk1"/>
              </a:solidFill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"/>
              <a:buChar char="●"/>
            </a:pPr>
            <a:r>
              <a:rPr lang="cs" sz="1270">
                <a:solidFill>
                  <a:schemeClr val="dk1"/>
                </a:solidFill>
              </a:rPr>
              <a:t>The page must include:</a:t>
            </a:r>
            <a:br>
              <a:rPr lang="cs" sz="1270">
                <a:solidFill>
                  <a:schemeClr val="dk1"/>
                </a:solidFill>
              </a:rPr>
            </a:br>
            <a:r>
              <a:rPr lang="cs" sz="1270">
                <a:solidFill>
                  <a:schemeClr val="dk1"/>
                </a:solidFill>
              </a:rPr>
              <a:t>	A </a:t>
            </a:r>
            <a:r>
              <a:rPr b="1" lang="cs" sz="1270">
                <a:solidFill>
                  <a:schemeClr val="dk1"/>
                </a:solidFill>
              </a:rPr>
              <a:t>logo</a:t>
            </a:r>
            <a:r>
              <a:rPr lang="cs" sz="1270">
                <a:solidFill>
                  <a:schemeClr val="dk1"/>
                </a:solidFill>
              </a:rPr>
              <a:t> (you can create a simple one).</a:t>
            </a:r>
            <a:endParaRPr sz="1270">
              <a:solidFill>
                <a:schemeClr val="dk1"/>
              </a:solidFill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"/>
              <a:buChar char="○"/>
            </a:pPr>
            <a:r>
              <a:rPr lang="cs" sz="1270">
                <a:solidFill>
                  <a:schemeClr val="dk1"/>
                </a:solidFill>
              </a:rPr>
              <a:t>A </a:t>
            </a:r>
            <a:r>
              <a:rPr b="1" lang="cs" sz="1270">
                <a:solidFill>
                  <a:schemeClr val="dk1"/>
                </a:solidFill>
              </a:rPr>
              <a:t>navigation menu</a:t>
            </a:r>
            <a:r>
              <a:rPr lang="cs" sz="1270">
                <a:solidFill>
                  <a:schemeClr val="dk1"/>
                </a:solidFill>
              </a:rPr>
              <a:t> (with at least 3–4 items).</a:t>
            </a:r>
            <a:br>
              <a:rPr lang="cs" sz="1270">
                <a:solidFill>
                  <a:schemeClr val="dk1"/>
                </a:solidFill>
              </a:rPr>
            </a:br>
            <a:r>
              <a:rPr lang="cs" sz="1270">
                <a:solidFill>
                  <a:schemeClr val="dk1"/>
                </a:solidFill>
              </a:rPr>
              <a:t>A </a:t>
            </a:r>
            <a:r>
              <a:rPr b="1" lang="cs" sz="1270">
                <a:solidFill>
                  <a:schemeClr val="dk1"/>
                </a:solidFill>
              </a:rPr>
              <a:t>short list of courses</a:t>
            </a:r>
            <a:r>
              <a:rPr lang="cs" sz="1270">
                <a:solidFill>
                  <a:schemeClr val="dk1"/>
                </a:solidFill>
              </a:rPr>
              <a:t> (3–5 example courses).</a:t>
            </a:r>
            <a:endParaRPr sz="1270">
              <a:solidFill>
                <a:schemeClr val="dk1"/>
              </a:solidFill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"/>
              <a:buChar char="●"/>
            </a:pPr>
            <a:r>
              <a:rPr lang="cs" sz="1270">
                <a:solidFill>
                  <a:schemeClr val="dk1"/>
                </a:solidFill>
              </a:rPr>
              <a:t>The </a:t>
            </a:r>
            <a:r>
              <a:rPr b="1" lang="cs" sz="1270">
                <a:solidFill>
                  <a:schemeClr val="dk1"/>
                </a:solidFill>
              </a:rPr>
              <a:t>visual and element design</a:t>
            </a:r>
            <a:r>
              <a:rPr lang="cs" sz="1270">
                <a:solidFill>
                  <a:schemeClr val="dk1"/>
                </a:solidFill>
              </a:rPr>
              <a:t> — colors, typography, layout, icons, images — must express and support the selected </a:t>
            </a:r>
            <a:r>
              <a:rPr b="1" lang="cs" sz="1270">
                <a:solidFill>
                  <a:schemeClr val="dk1"/>
                </a:solidFill>
              </a:rPr>
              <a:t>persona group</a:t>
            </a:r>
            <a:r>
              <a:rPr lang="cs" sz="1270">
                <a:solidFill>
                  <a:schemeClr val="dk1"/>
                </a:solidFill>
              </a:rPr>
              <a:t> (for example: children, seniors, gamers etc.).</a:t>
            </a:r>
            <a:endParaRPr sz="1270">
              <a:solidFill>
                <a:schemeClr val="dk1"/>
              </a:solidFill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"/>
              <a:buChar char="●"/>
            </a:pPr>
            <a:r>
              <a:rPr lang="cs" sz="1270">
                <a:solidFill>
                  <a:schemeClr val="dk1"/>
                </a:solidFill>
              </a:rPr>
              <a:t>You can use </a:t>
            </a:r>
            <a:r>
              <a:rPr b="1" lang="cs" sz="1270">
                <a:solidFill>
                  <a:schemeClr val="dk1"/>
                </a:solidFill>
              </a:rPr>
              <a:t>any design tool</a:t>
            </a:r>
            <a:r>
              <a:rPr lang="cs" sz="1270">
                <a:solidFill>
                  <a:schemeClr val="dk1"/>
                </a:solidFill>
              </a:rPr>
              <a:t> (e.g., Figma, Canva, Adobe XD, PowerPoint,  Paper, etc.).</a:t>
            </a:r>
            <a:endParaRPr sz="1270">
              <a:solidFill>
                <a:schemeClr val="dk1"/>
              </a:solidFill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"/>
              <a:buChar char="●"/>
            </a:pPr>
            <a:r>
              <a:rPr lang="cs" sz="1270">
                <a:solidFill>
                  <a:schemeClr val="dk1"/>
                </a:solidFill>
              </a:rPr>
              <a:t>This is a </a:t>
            </a:r>
            <a:r>
              <a:rPr b="1" lang="cs" sz="1270">
                <a:solidFill>
                  <a:schemeClr val="dk1"/>
                </a:solidFill>
              </a:rPr>
              <a:t>graphic design only</a:t>
            </a:r>
            <a:r>
              <a:rPr lang="cs" sz="1270">
                <a:solidFill>
                  <a:schemeClr val="dk1"/>
                </a:solidFill>
              </a:rPr>
              <a:t> — it does </a:t>
            </a:r>
            <a:r>
              <a:rPr b="1" lang="cs" sz="1270">
                <a:solidFill>
                  <a:schemeClr val="dk1"/>
                </a:solidFill>
              </a:rPr>
              <a:t>not</a:t>
            </a:r>
            <a:r>
              <a:rPr lang="cs" sz="1270">
                <a:solidFill>
                  <a:schemeClr val="dk1"/>
                </a:solidFill>
              </a:rPr>
              <a:t> need to be functional or coded.</a:t>
            </a:r>
            <a:br>
              <a:rPr lang="cs" sz="1270">
                <a:solidFill>
                  <a:schemeClr val="dk1"/>
                </a:solidFill>
              </a:rPr>
            </a:br>
            <a:endParaRPr sz="12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1410">
                <a:solidFill>
                  <a:schemeClr val="dk1"/>
                </a:solidFill>
              </a:rPr>
              <a:t>Submission</a:t>
            </a:r>
            <a:endParaRPr b="1" sz="1410">
              <a:solidFill>
                <a:schemeClr val="dk1"/>
              </a:solidFill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70"/>
              <a:buChar char="●"/>
            </a:pPr>
            <a:r>
              <a:rPr lang="cs" sz="1270">
                <a:solidFill>
                  <a:schemeClr val="dk1"/>
                </a:solidFill>
              </a:rPr>
              <a:t>You have </a:t>
            </a:r>
            <a:r>
              <a:rPr b="1" lang="cs" sz="1270">
                <a:solidFill>
                  <a:schemeClr val="dk1"/>
                </a:solidFill>
              </a:rPr>
              <a:t>45 minutes</a:t>
            </a:r>
            <a:r>
              <a:rPr lang="cs" sz="1270">
                <a:solidFill>
                  <a:schemeClr val="dk1"/>
                </a:solidFill>
              </a:rPr>
              <a:t> to complete the design.</a:t>
            </a:r>
            <a:endParaRPr sz="1270">
              <a:solidFill>
                <a:schemeClr val="dk1"/>
              </a:solidFill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"/>
              <a:buChar char="●"/>
            </a:pPr>
            <a:r>
              <a:rPr lang="cs" sz="1270">
                <a:solidFill>
                  <a:schemeClr val="dk1"/>
                </a:solidFill>
              </a:rPr>
              <a:t>Send your finished design to my email: </a:t>
            </a:r>
            <a:r>
              <a:rPr b="1" lang="cs" sz="1270">
                <a:solidFill>
                  <a:schemeClr val="dk1"/>
                </a:solidFill>
              </a:rPr>
              <a:t>pokornaa@pef.czu.cz</a:t>
            </a:r>
            <a:endParaRPr sz="1270">
              <a:solidFill>
                <a:schemeClr val="dk1"/>
              </a:solidFill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"/>
              <a:buChar char="●"/>
            </a:pPr>
            <a:r>
              <a:rPr lang="cs" sz="1270">
                <a:solidFill>
                  <a:schemeClr val="dk1"/>
                </a:solidFill>
              </a:rPr>
              <a:t>Include in the message the </a:t>
            </a:r>
            <a:r>
              <a:rPr b="1" lang="cs" sz="1270">
                <a:solidFill>
                  <a:schemeClr val="dk1"/>
                </a:solidFill>
              </a:rPr>
              <a:t>names of all group members</a:t>
            </a:r>
            <a:r>
              <a:rPr lang="cs" sz="1270">
                <a:solidFill>
                  <a:schemeClr val="dk1"/>
                </a:solidFill>
              </a:rPr>
              <a:t>.</a:t>
            </a:r>
            <a:endParaRPr sz="117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