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91" r:id="rId5"/>
    <p:sldId id="292" r:id="rId6"/>
    <p:sldId id="266" r:id="rId7"/>
    <p:sldId id="268" r:id="rId8"/>
    <p:sldId id="304" r:id="rId9"/>
    <p:sldId id="303" r:id="rId10"/>
  </p:sldIdLst>
  <p:sldSz cx="11522075" cy="6480175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041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арков Андрей Владимирович" initials="МАВ" lastIdx="4" clrIdx="0">
    <p:extLst>
      <p:ext uri="{19B8F6BF-5375-455C-9EA6-DF929625EA0E}">
        <p15:presenceInfo xmlns:p15="http://schemas.microsoft.com/office/powerpoint/2012/main" userId="Марков Андрей Владимирович" providerId="None"/>
      </p:ext>
    </p:extLst>
  </p:cmAuthor>
  <p:cmAuthor id="2" name="Болычев Леонид Игоревич" initials="БИ" lastIdx="12" clrIdx="1">
    <p:extLst>
      <p:ext uri="{19B8F6BF-5375-455C-9EA6-DF929625EA0E}">
        <p15:presenceInfo xmlns:p15="http://schemas.microsoft.com/office/powerpoint/2012/main" userId="S::bolychev.li@students.dvfu.ru::a16c710d-a036-4ad1-82a9-f643c749d6f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BEC4AA-3978-4C07-A0DB-897FE5627D02}" v="1228" dt="2021-01-11T08:45:00.769"/>
    <p1510:client id="{D17AC461-AE2F-984A-F03B-B3282DEFF413}" v="16" dt="2021-01-11T08:43:08.4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64" y="72"/>
      </p:cViewPr>
      <p:guideLst>
        <p:guide orient="horz" pos="2041"/>
        <p:guide pos="36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05E3A76-1788-49C7-A7E5-8AA3B597978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 altLang="ru-RU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D3B7499-3123-4E51-BDF3-5BFCEB3CB8B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 altLang="ru-RU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1E221138-C4F8-48C4-AF90-451C64AECF7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90374972-3322-4334-8E8E-FB5F4E02BE0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C017684E-D5EB-4447-AF54-A4935EAA130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 altLang="ru-RU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7C46EEFA-54FC-4370-9AB2-B4737EF9F4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912BA4D-DD26-49EE-B7E6-9E64EE35E129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247B8A1-01FE-4E4D-AA10-CEA1C31A64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3E2F13-1219-4F46-B38E-67FA6200D88A}" type="slidenum">
              <a:rPr lang="ru-RU" altLang="ru-RU"/>
              <a:pPr/>
              <a:t>1</a:t>
            </a:fld>
            <a:endParaRPr lang="ru-RU" altLang="ru-RU"/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1194A9DD-94AC-49C2-B9FC-648A4712C6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B731408E-F5A6-4A9A-87F9-A19AF43FC6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092184A-0541-4407-9F8D-DCAC2D163F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4AB4A0-49F7-4823-AEA0-1538EF97D675}" type="slidenum">
              <a:rPr lang="ru-RU" altLang="ru-RU"/>
              <a:pPr/>
              <a:t>2</a:t>
            </a:fld>
            <a:endParaRPr lang="ru-RU" altLang="ru-RU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CE4B0C55-2910-47A7-AB6B-1B7417F288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A5CCF332-D323-4D16-AC24-34C298F39C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170287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15A9E9E-C0BD-4403-ACE7-3D5A4933D5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FDCDC4-1BE4-4BC2-991D-7E9158D17C80}" type="slidenum">
              <a:rPr lang="ru-RU" altLang="ru-RU"/>
              <a:pPr/>
              <a:t>3</a:t>
            </a:fld>
            <a:endParaRPr lang="ru-RU" altLang="ru-RU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0DAE532D-98EF-49F3-BAFC-9E5A3A672E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E6B88432-E6A0-4617-8676-6EFDC0C767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0DC1657-40FB-4CD6-AF47-415B0376D0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BC2548-0AC6-4A5F-941F-25E4A6F52799}" type="slidenum">
              <a:rPr lang="ru-RU" altLang="ru-RU"/>
              <a:pPr/>
              <a:t>4</a:t>
            </a:fld>
            <a:endParaRPr lang="ru-RU" altLang="ru-RU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3F581BAF-640F-4F14-B034-596A81FBE6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02FE7AEF-85FD-4C89-B6C4-3EE8ED0AB2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В нашей команде _ человек(а).</a:t>
            </a:r>
          </a:p>
          <a:p>
            <a:r>
              <a:rPr lang="ru-RU" altLang="ru-RU"/>
              <a:t>Каждому участнику были распределены роли в соответствии с классификацией командных ролей по Белбину.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15A9E9E-C0BD-4403-ACE7-3D5A4933D5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FDCDC4-1BE4-4BC2-991D-7E9158D17C80}" type="slidenum">
              <a:rPr lang="ru-RU" altLang="ru-RU"/>
              <a:pPr/>
              <a:t>5</a:t>
            </a:fld>
            <a:endParaRPr lang="ru-RU" altLang="ru-RU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0DAE532D-98EF-49F3-BAFC-9E5A3A672E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E6B88432-E6A0-4617-8676-6EFDC0C767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87843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AD874CEA-3FEA-6313-7C7A-5238BABCDE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812DCC6-A77B-4B6E-B912-153DC2C9DFA2}" type="slidenum">
              <a:rPr lang="ru-RU" altLang="ru-RU" smtClean="0"/>
              <a:pPr/>
              <a:t>6</a:t>
            </a:fld>
            <a:endParaRPr lang="ru-RU" altLang="ru-RU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E73EF6EC-32D4-8B4A-F677-BD40508B3E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D79C20C4-55C3-6337-103C-76DDFE5FFC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ru-RU" altLang="ru-RU" sz="18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72" name="Picture 12">
            <a:extLst>
              <a:ext uri="{FF2B5EF4-FFF2-40B4-BE49-F238E27FC236}">
                <a16:creationId xmlns:a16="http://schemas.microsoft.com/office/drawing/2014/main" id="{2439B299-80FD-456F-A5A0-8B17B5C45CF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304800"/>
            <a:ext cx="2357438" cy="145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573" name="Picture 13">
            <a:extLst>
              <a:ext uri="{FF2B5EF4-FFF2-40B4-BE49-F238E27FC236}">
                <a16:creationId xmlns:a16="http://schemas.microsoft.com/office/drawing/2014/main" id="{08210805-30AD-4123-91D6-109C850C33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358775"/>
            <a:ext cx="2630487" cy="141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1CA8F-5E31-4FF6-92B6-695122E9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59DDCE-4B46-4A59-A6A0-AFADCEC7D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413228-88AF-4A8A-86C1-73544A4E5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1F7C18-98E0-480B-B609-BE2EE7757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AB74D1-A00A-4643-9F6D-5E53F4A60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805EF5-9EA2-4327-ADDC-EE78CADE8FB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56981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6AEE38B-DD04-4A8E-B9BD-AAE5891513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20113" y="71438"/>
            <a:ext cx="2708275" cy="58293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158CDCA-7728-40DC-A670-E422FF748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95288" y="71438"/>
            <a:ext cx="7972425" cy="58293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77752C-D4D5-41BE-963F-1B6AB5066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1BDBD1-FF13-4DE3-A942-8298826A6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0DA634-A502-4829-94E3-957743F8C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6916D0-D359-4CDA-A407-470009C42D0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48527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AC2758-4DA4-47E3-B819-F91903387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71438"/>
            <a:ext cx="10833100" cy="8858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аблица 2">
            <a:extLst>
              <a:ext uri="{FF2B5EF4-FFF2-40B4-BE49-F238E27FC236}">
                <a16:creationId xmlns:a16="http://schemas.microsoft.com/office/drawing/2014/main" id="{AC06CE7E-5ECF-4B54-B4FD-6BC955FD1558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863600" y="1295400"/>
            <a:ext cx="10328275" cy="4605338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1AB80B-8471-4961-B0C8-743A85CC6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263" y="5900738"/>
            <a:ext cx="2687637" cy="45085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4CB73C-C56B-4AA5-8E6D-919E87623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37000" y="5900738"/>
            <a:ext cx="3648075" cy="45085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9C0DAF-8D7A-4FD1-A3EF-9199311BD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3300" y="6053138"/>
            <a:ext cx="2687638" cy="273050"/>
          </a:xfrm>
        </p:spPr>
        <p:txBody>
          <a:bodyPr/>
          <a:lstStyle>
            <a:lvl1pPr>
              <a:defRPr/>
            </a:lvl1pPr>
          </a:lstStyle>
          <a:p>
            <a:fld id="{E8D787EF-2B2B-4F42-890B-1A11AB8794C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24545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7F9C2B-8DFB-494E-8E56-8FF17F6C7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71438"/>
            <a:ext cx="10833100" cy="8858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D6F9ED-B230-46AC-91D1-4147AF8E7C5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63600" y="1295400"/>
            <a:ext cx="5087938" cy="4605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3C314F6-7B36-4AC6-B6AC-9631C410D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03938" y="1295400"/>
            <a:ext cx="5087937" cy="4605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AA4E07-4B9F-46BA-9B3E-19F9E4C429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263" y="5900738"/>
            <a:ext cx="2687637" cy="45085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5710E32-565B-41D5-AB71-34B8BF813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37000" y="5900738"/>
            <a:ext cx="3648075" cy="45085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F2703F-A45A-4CAA-A30F-DA1D2EB59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3300" y="6053138"/>
            <a:ext cx="2687638" cy="273050"/>
          </a:xfrm>
        </p:spPr>
        <p:txBody>
          <a:bodyPr/>
          <a:lstStyle>
            <a:lvl1pPr>
              <a:defRPr/>
            </a:lvl1pPr>
          </a:lstStyle>
          <a:p>
            <a:fld id="{2BA3102F-A373-4B15-8F50-935E8FF5CA9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44870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17C5EE-E51A-4750-86CB-5DC84AB07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60306E-BBD4-4079-A596-A59C0ECDA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DD9B3E-E1C7-44EC-941B-9BB5A66A7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515DF5-B1A3-4A9A-909A-B403E0452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F2798E-5D91-44BC-843D-00232389E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4AD1A3-1175-4AAC-9601-BDE5B520130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25707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AB9D9F-A9E4-4309-A83C-8C41457F1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813" y="1616075"/>
            <a:ext cx="9937750" cy="26955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25DD03-E0F0-4B00-9962-EDB6198AF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5813" y="4337050"/>
            <a:ext cx="9937750" cy="14176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A2F3EC-FAD9-4A1D-A243-225E04FDE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2854BF-1ED3-4A1D-BC78-337B3CA43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B07463-BC2D-4A36-8B43-B69C6A0DD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AAD0EF-C19E-4498-845B-9856E5DDE91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34963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1E48E-E744-4A0E-97EC-B376973C8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B46DF9-CDF3-49FD-9EDA-702C856CCA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3600" y="1295400"/>
            <a:ext cx="5087938" cy="4605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BF65E51-4563-4C1A-8692-52746AE7C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03938" y="1295400"/>
            <a:ext cx="5087937" cy="4605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FA3344-A0F5-4E5F-B960-FB0B5F7C4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3918E9-E9F5-439C-84FC-8DAB4CDD6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FD1ACD4-9820-4D32-BA44-B3C2BC4A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BF2E8C-8B04-46C6-87D5-C48764CB365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6683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F71715-4509-43B4-B405-72A092779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750" y="344488"/>
            <a:ext cx="9937750" cy="125253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9C974F-9BF3-4B38-85E6-B941EF36B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3750" y="1589088"/>
            <a:ext cx="4873625" cy="77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6A4DF2D-D512-4C40-9934-5206F62E8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3750" y="2366963"/>
            <a:ext cx="4873625" cy="34813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5A92153-605F-42D6-891A-AE571D9DFF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32475" y="1589088"/>
            <a:ext cx="4899025" cy="77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47C542C-DAD0-4224-B3ED-62EC5C2033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32475" y="2366963"/>
            <a:ext cx="4899025" cy="34813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F78A119-F6A7-48BD-A4FF-CD90B0E44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623604D-A6DF-4FBA-907A-FB171B1AD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783282E-6EAB-456D-9F2F-E8722D01D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41219D-62C7-4EF3-96D5-3BA02F9029D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35864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A4CF24-EBDB-4FD6-A14D-7B9BE3C40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53210F7-8224-4B43-BAB7-9F21956DD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09527B5-606E-4FAC-85E6-BF4303202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C7BEE6-5ADD-4442-955C-9C0F96F5B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0F08BE-7C74-436C-9FE0-DA2CD3018A8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5399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A96AF1C-885F-42B0-9769-81097F7A1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7697B56-FB39-4DF4-A847-7A411D903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ECCB21-E5C0-4C25-AB6A-598C6B976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B8BD54-9184-4F55-B697-67C74D20552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2977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14F21C-4D29-4981-9C08-7C9647896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750" y="431800"/>
            <a:ext cx="3716338" cy="151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B4CC94-20CA-4C03-9A53-4DBB44B6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9025" y="933450"/>
            <a:ext cx="5832475" cy="46053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82F50C4-8E1C-4949-8E72-59CE922B4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3750" y="1944688"/>
            <a:ext cx="3716338" cy="3600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2CFABD-9893-4EA8-B27D-294BFAC22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25A9EA-CE39-4F42-9F72-3F8F4F5E5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0E7738-4621-49A2-80E6-1D5EB5492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818872-0F21-4C5D-A3D1-A7838B9E50F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25761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90784-D0FA-47BC-872F-3B290414A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750" y="431800"/>
            <a:ext cx="3716338" cy="151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DFB4E80-9E94-485C-998E-BEC9E51844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899025" y="933450"/>
            <a:ext cx="5832475" cy="4605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29B3558-9049-4D71-B679-5D1662762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3750" y="1944688"/>
            <a:ext cx="3716338" cy="3600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1C27E73-E90A-499E-937D-815A229F6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C9A905F-3C0C-46C3-84CF-DD45B7569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2D30FE-245C-4ECC-B356-50A903F9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6F5A20-544C-4BCF-B372-901BE517CFE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15907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291B44D-DEC0-4349-A29E-81CB3072FF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71438"/>
            <a:ext cx="108331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4A206B9-FBD6-4CCD-9DE7-9A486DD16A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63600" y="1295400"/>
            <a:ext cx="103282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24D726F-B390-4C5B-9EA9-C471674FA24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76263" y="5900738"/>
            <a:ext cx="2687637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 altLang="ru-RU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52ECE22-D25F-4412-A5F0-1E1A7BC2F9C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37000" y="5900738"/>
            <a:ext cx="3648075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 altLang="ru-RU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7C63FFC-CF22-438B-9D05-3DF2CFEE923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3300" y="6053138"/>
            <a:ext cx="2687638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430D8B9-EDCA-4EBA-972B-492ACBC6FD6F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B8074806-2F15-4891-A982-1A7ECD2822C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95288" y="1042988"/>
            <a:ext cx="10833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8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88BF52F3-F39E-4A93-92B9-F0733478B58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319881" y="2242489"/>
            <a:ext cx="10882312" cy="716928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</a:pPr>
            <a:r>
              <a:rPr lang="ru-RU" altLang="ru-RU" sz="4000" dirty="0"/>
              <a:t>Проект «</a:t>
            </a:r>
            <a:r>
              <a:rPr lang="en-US" altLang="ru-RU" sz="4000" dirty="0" err="1"/>
              <a:t>SoilMaster</a:t>
            </a:r>
            <a:r>
              <a:rPr lang="ru-RU" altLang="ru-RU" sz="4000" dirty="0"/>
              <a:t>»</a:t>
            </a:r>
          </a:p>
        </p:txBody>
      </p:sp>
      <p:sp>
        <p:nvSpPr>
          <p:cNvPr id="77828" name="Rectangle 4">
            <a:extLst>
              <a:ext uri="{FF2B5EF4-FFF2-40B4-BE49-F238E27FC236}">
                <a16:creationId xmlns:a16="http://schemas.microsoft.com/office/drawing/2014/main" id="{0F52BB61-3CCF-46E1-92EE-9123C4BE3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025" y="4279080"/>
            <a:ext cx="4957762" cy="1381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altLang="ru-RU" sz="2400" dirty="0"/>
              <a:t>Болычев Леонид</a:t>
            </a:r>
            <a:endParaRPr lang="en-US" altLang="ru-RU" sz="2400" dirty="0"/>
          </a:p>
          <a:p>
            <a:pPr algn="ctr">
              <a:lnSpc>
                <a:spcPct val="120000"/>
              </a:lnSpc>
            </a:pPr>
            <a:r>
              <a:rPr lang="ru-RU" altLang="ru-RU" sz="2400" dirty="0"/>
              <a:t>Бондаренко Денис</a:t>
            </a:r>
          </a:p>
          <a:p>
            <a:pPr algn="ctr">
              <a:lnSpc>
                <a:spcPct val="120000"/>
              </a:lnSpc>
            </a:pPr>
            <a:r>
              <a:rPr lang="ru-RU" altLang="ru-RU" sz="2400" dirty="0"/>
              <a:t>Румянцев Никита</a:t>
            </a:r>
          </a:p>
        </p:txBody>
      </p:sp>
      <p:sp>
        <p:nvSpPr>
          <p:cNvPr id="77829" name="Rectangle 5">
            <a:extLst>
              <a:ext uri="{FF2B5EF4-FFF2-40B4-BE49-F238E27FC236}">
                <a16:creationId xmlns:a16="http://schemas.microsoft.com/office/drawing/2014/main" id="{ED2C3B94-A660-43B1-9181-626E92D9B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132191"/>
            <a:ext cx="5178425" cy="181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110000"/>
              </a:lnSpc>
              <a:spcAft>
                <a:spcPct val="35000"/>
              </a:spcAft>
            </a:pPr>
            <a:r>
              <a:rPr lang="ru-RU" altLang="ru-RU" sz="2400" dirty="0"/>
              <a:t>Департамент программной инженерии и искусственного интеллекта ИМКТ</a:t>
            </a:r>
          </a:p>
          <a:p>
            <a:pPr algn="ctr">
              <a:lnSpc>
                <a:spcPct val="110000"/>
              </a:lnSpc>
            </a:pPr>
            <a:r>
              <a:rPr lang="en-US" altLang="ru-RU" sz="2400" dirty="0"/>
              <a:t>Б</a:t>
            </a:r>
            <a:r>
              <a:rPr lang="ru-RU" altLang="ru-RU" sz="2400" dirty="0"/>
              <a:t>9</a:t>
            </a:r>
            <a:r>
              <a:rPr lang="en-US" altLang="ru-RU" sz="2400" dirty="0"/>
              <a:t>119-02.03.03</a:t>
            </a:r>
            <a:r>
              <a:rPr lang="ru-RU" altLang="ru-RU" sz="2400" dirty="0" err="1"/>
              <a:t>техпро</a:t>
            </a:r>
            <a:endParaRPr lang="en-US" altLang="ru-RU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6B2DC3-A0F4-4591-BE35-6C8BD3591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55FDB-4D02-40A6-8A05-D33581C6AC7C}" type="slidenum">
              <a:rPr lang="ru-RU" altLang="ru-RU"/>
              <a:pPr/>
              <a:t>2</a:t>
            </a:fld>
            <a:endParaRPr lang="ru-RU" altLang="ru-RU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A3E88EB-56FF-47B2-B5D7-BB13159809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Во многих сферах человеческой деятельности, таких как строительство, земледелие и скотоводство, требуются знания о почвах. При этом ошибки в случае неверного определения почв могут быть тяжёлые последствия. </a:t>
            </a:r>
          </a:p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Поэтому было бы актуальным создание простого и удобного приложения, которое бы подсказывало пользователю, какие виды почв встречаются на той или иной территории и как с ними работать лучше всего.</a:t>
            </a:r>
            <a:endParaRPr lang="ru-RU" dirty="0">
              <a:cs typeface="Calibri"/>
            </a:endParaRP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488E814E-41B9-43B9-B5A2-B8AF1C2D0D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/>
              <a:t>Введение</a:t>
            </a:r>
          </a:p>
        </p:txBody>
      </p:sp>
    </p:spTree>
    <p:extLst>
      <p:ext uri="{BB962C8B-B14F-4D97-AF65-F5344CB8AC3E}">
        <p14:creationId xmlns:p14="http://schemas.microsoft.com/office/powerpoint/2010/main" val="324062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6854A9-F999-4916-9C55-7AA0557C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F244-C4AF-4869-8722-2F4708B261D0}" type="slidenum">
              <a:rPr lang="ru-RU" altLang="ru-RU"/>
              <a:pPr/>
              <a:t>3</a:t>
            </a:fld>
            <a:endParaRPr lang="ru-RU" altLang="ru-RU"/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4E625289-CFEE-4EA2-B0D8-6D6170807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/>
              <a:t>1. Цель проекта</a:t>
            </a:r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E85E4C19-D04F-414E-BF0D-8C8857A1BA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3800"/>
              </a:lnSpc>
              <a:buNone/>
            </a:pPr>
            <a:r>
              <a:rPr lang="ru-RU" dirty="0">
                <a:ea typeface="+mn-lt"/>
                <a:cs typeface="+mn-lt"/>
              </a:rPr>
              <a:t>Целью проекта «</a:t>
            </a:r>
            <a:r>
              <a:rPr lang="en-US" dirty="0" err="1">
                <a:ea typeface="+mn-lt"/>
                <a:cs typeface="+mn-lt"/>
              </a:rPr>
              <a:t>SoilMaster</a:t>
            </a:r>
            <a:r>
              <a:rPr lang="ru-RU" dirty="0">
                <a:ea typeface="+mn-lt"/>
                <a:cs typeface="+mn-lt"/>
              </a:rPr>
              <a:t>» является разработка документации, прототипа и презентации программного средства</a:t>
            </a:r>
            <a:r>
              <a:rPr lang="ru-RU" dirty="0"/>
              <a:t>, которое будет подсказывать пользователю, какие почвы характерны для определённой местности и какой деятельностью на них заниматься было бы лучше всего.</a:t>
            </a:r>
            <a:endParaRPr lang="ru-RU" dirty="0"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5">
            <a:extLst>
              <a:ext uri="{FF2B5EF4-FFF2-40B4-BE49-F238E27FC236}">
                <a16:creationId xmlns:a16="http://schemas.microsoft.com/office/drawing/2014/main" id="{5C2760CD-4DFD-4203-85EB-A2688999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760C-76E1-4636-91F3-D28C792FAA73}" type="slidenum">
              <a:rPr lang="ru-RU" altLang="ru-RU"/>
              <a:pPr/>
              <a:t>4</a:t>
            </a:fld>
            <a:endParaRPr lang="ru-RU" altLang="ru-RU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A98832AC-D6AE-4FAB-8C37-C49005A710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ru-RU" altLang="ru-RU" dirty="0"/>
              <a:t>2. Команда проекта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D3005243-68F6-4703-A4B9-AAE9D90311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0725" y="4649788"/>
            <a:ext cx="3024188" cy="646331"/>
          </a:xfrm>
          <a:noFill/>
        </p:spPr>
        <p:txBody>
          <a:bodyPr>
            <a:spAutoFit/>
          </a:bodyPr>
          <a:lstStyle/>
          <a:p>
            <a:pPr algn="ctr">
              <a:spcAft>
                <a:spcPct val="30000"/>
              </a:spcAft>
            </a:pPr>
            <a:r>
              <a:rPr lang="ru-RU" altLang="ru-RU" sz="1800" dirty="0"/>
              <a:t>Болычев Леонид – аналитик</a:t>
            </a:r>
          </a:p>
        </p:txBody>
      </p:sp>
      <p:pic>
        <p:nvPicPr>
          <p:cNvPr id="26631" name="Picture 7">
            <a:extLst>
              <a:ext uri="{FF2B5EF4-FFF2-40B4-BE49-F238E27FC236}">
                <a16:creationId xmlns:a16="http://schemas.microsoft.com/office/drawing/2014/main" id="{4143C960-2624-43BE-BE4F-AB8B7E89C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3" y="2203450"/>
            <a:ext cx="1868487" cy="177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34" name="Rectangle 10">
            <a:extLst>
              <a:ext uri="{FF2B5EF4-FFF2-40B4-BE49-F238E27FC236}">
                <a16:creationId xmlns:a16="http://schemas.microsoft.com/office/drawing/2014/main" id="{DCCC2E3C-5B1B-4E65-A424-CA8AE4472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6713" y="4649788"/>
            <a:ext cx="30241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214438" indent="-4953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851025" indent="-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411413" indent="-3810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971800" indent="-3810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429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886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4343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800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Aft>
                <a:spcPct val="30000"/>
              </a:spcAft>
            </a:pPr>
            <a:r>
              <a:rPr lang="ru-RU" altLang="ru-RU" sz="1800" dirty="0">
                <a:latin typeface="+mn-lt"/>
                <a:cs typeface="+mn-cs"/>
              </a:rPr>
              <a:t>Бондаренко Денис – тестировщик</a:t>
            </a:r>
          </a:p>
        </p:txBody>
      </p:sp>
      <p:pic>
        <p:nvPicPr>
          <p:cNvPr id="26635" name="Picture 11">
            <a:extLst>
              <a:ext uri="{FF2B5EF4-FFF2-40B4-BE49-F238E27FC236}">
                <a16:creationId xmlns:a16="http://schemas.microsoft.com/office/drawing/2014/main" id="{01C06305-B9CA-45D7-9DED-502DD0358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150" y="2203450"/>
            <a:ext cx="1868488" cy="177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36" name="Rectangle 12">
            <a:extLst>
              <a:ext uri="{FF2B5EF4-FFF2-40B4-BE49-F238E27FC236}">
                <a16:creationId xmlns:a16="http://schemas.microsoft.com/office/drawing/2014/main" id="{3A3CF485-AE52-4D37-A502-387490CE8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9525" y="4649788"/>
            <a:ext cx="30241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214438" indent="-4953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851025" indent="-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411413" indent="-3810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971800" indent="-3810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429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886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4343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800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Aft>
                <a:spcPct val="30000"/>
              </a:spcAft>
            </a:pPr>
            <a:r>
              <a:rPr lang="ru-RU" altLang="ru-RU" sz="1800" dirty="0">
                <a:latin typeface="+mn-lt"/>
                <a:cs typeface="+mn-cs"/>
              </a:rPr>
              <a:t>Румянцев Никита – тимлид</a:t>
            </a:r>
          </a:p>
        </p:txBody>
      </p:sp>
      <p:pic>
        <p:nvPicPr>
          <p:cNvPr id="26637" name="Picture 13">
            <a:extLst>
              <a:ext uri="{FF2B5EF4-FFF2-40B4-BE49-F238E27FC236}">
                <a16:creationId xmlns:a16="http://schemas.microsoft.com/office/drawing/2014/main" id="{28EEC117-DA6B-4BA8-A7B7-9938FFC32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963" y="2203450"/>
            <a:ext cx="1868487" cy="177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6854A9-F999-4916-9C55-7AA0557C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F244-C4AF-4869-8722-2F4708B261D0}" type="slidenum">
              <a:rPr lang="ru-RU" altLang="ru-RU"/>
              <a:pPr/>
              <a:t>5</a:t>
            </a:fld>
            <a:endParaRPr lang="ru-RU" altLang="ru-RU"/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4E625289-CFEE-4EA2-B0D8-6D6170807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976" y="71438"/>
            <a:ext cx="11308702" cy="885825"/>
          </a:xfrm>
        </p:spPr>
        <p:txBody>
          <a:bodyPr/>
          <a:lstStyle/>
          <a:p>
            <a:r>
              <a:rPr lang="ru-RU" altLang="ru-RU" sz="4600" dirty="0"/>
              <a:t>3.</a:t>
            </a:r>
            <a:r>
              <a:rPr lang="en-US" altLang="ru-RU" sz="4600" dirty="0"/>
              <a:t> </a:t>
            </a:r>
            <a:r>
              <a:rPr lang="ru-RU" altLang="ru-RU" sz="4600" dirty="0"/>
              <a:t>Обзор существующих решений </a:t>
            </a:r>
            <a:r>
              <a:rPr lang="en-US" altLang="ru-RU" sz="4600" dirty="0"/>
              <a:t>(</a:t>
            </a:r>
            <a:r>
              <a:rPr lang="ru-RU" altLang="ru-RU" sz="4600" dirty="0"/>
              <a:t>1</a:t>
            </a:r>
            <a:r>
              <a:rPr lang="en-US" altLang="ru-RU" sz="4600" dirty="0"/>
              <a:t>/2)</a:t>
            </a:r>
            <a:endParaRPr lang="ru-RU" altLang="ru-RU" sz="4600" dirty="0"/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E85E4C19-D04F-414E-BF0D-8C8857A1BA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3800"/>
              </a:lnSpc>
              <a:buNone/>
            </a:pPr>
            <a:r>
              <a:rPr lang="ru-RU" dirty="0">
                <a:ea typeface="+mn-lt"/>
                <a:cs typeface="+mn-lt"/>
              </a:rPr>
              <a:t>Уже существует ряд программных средств для обзора почв. Было проведено их сравнение по ряду критериев, которое показало, что нет ни одного приложения, которое бы соответствовало всем критериям одновременно. </a:t>
            </a:r>
          </a:p>
          <a:p>
            <a:pPr>
              <a:lnSpc>
                <a:spcPts val="3800"/>
              </a:lnSpc>
              <a:buNone/>
            </a:pPr>
            <a:r>
              <a:rPr lang="ru-RU" dirty="0">
                <a:ea typeface="+mn-lt"/>
                <a:cs typeface="+mn-lt"/>
              </a:rPr>
              <a:t>З</a:t>
            </a:r>
            <a:r>
              <a:rPr lang="ru-RU" altLang="ru-RU" sz="2800" dirty="0"/>
              <a:t>начит, является актуальным и осмысленным создание нового программного средства, которое будет иметь все десять выделенных важных свойств одновременно.</a:t>
            </a:r>
          </a:p>
          <a:p>
            <a:pPr>
              <a:lnSpc>
                <a:spcPts val="3800"/>
              </a:lnSpc>
              <a:buNone/>
            </a:pPr>
            <a:r>
              <a:rPr lang="ru-RU" dirty="0">
                <a:ea typeface="+mn-lt"/>
                <a:cs typeface="+mn-lt"/>
              </a:rPr>
              <a:t>Результаты сравнения указаны в Таблице 1.</a:t>
            </a:r>
          </a:p>
        </p:txBody>
      </p:sp>
    </p:spTree>
    <p:extLst>
      <p:ext uri="{BB962C8B-B14F-4D97-AF65-F5344CB8AC3E}">
        <p14:creationId xmlns:p14="http://schemas.microsoft.com/office/powerpoint/2010/main" val="2262628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Номер слайда 5">
            <a:extLst>
              <a:ext uri="{FF2B5EF4-FFF2-40B4-BE49-F238E27FC236}">
                <a16:creationId xmlns:a16="http://schemas.microsoft.com/office/drawing/2014/main" id="{2691F469-FAA3-5E35-F66C-447608025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7285CF1-4AF0-4A66-989C-62E206865B43}" type="slidenum">
              <a:rPr lang="ru-RU" altLang="ru-RU" sz="1400" smtClean="0"/>
              <a:pPr>
                <a:spcBef>
                  <a:spcPct val="0"/>
                </a:spcBef>
              </a:pPr>
              <a:t>6</a:t>
            </a:fld>
            <a:endParaRPr lang="ru-RU" altLang="ru-RU" sz="140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732191B-54F7-0517-8D5E-CBB73BC944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9575" y="1079500"/>
            <a:ext cx="10833100" cy="5329238"/>
          </a:xfrm>
        </p:spPr>
        <p:txBody>
          <a:bodyPr/>
          <a:lstStyle/>
          <a:p>
            <a:pPr algn="ctr"/>
            <a:r>
              <a:rPr lang="ru-RU" altLang="ru-RU" sz="2000" b="1"/>
              <a:t>	</a:t>
            </a:r>
            <a:r>
              <a:rPr lang="ru-RU" altLang="ru-RU" sz="2000"/>
              <a:t>Таблица 1 - Результаты анализа существующих решений</a:t>
            </a:r>
          </a:p>
          <a:p>
            <a:endParaRPr lang="ru-RU" altLang="ru-RU" sz="2000"/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5C542A8D-D61E-B11D-269F-62989BD7D4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4463" y="71438"/>
            <a:ext cx="11304587" cy="885825"/>
          </a:xfrm>
        </p:spPr>
        <p:txBody>
          <a:bodyPr/>
          <a:lstStyle/>
          <a:p>
            <a:pPr eaLnBrk="1" hangingPunct="1"/>
            <a:r>
              <a:rPr lang="ru-RU" altLang="ru-RU" sz="4600" dirty="0"/>
              <a:t>3.</a:t>
            </a:r>
            <a:r>
              <a:rPr lang="en-US" altLang="ru-RU" sz="4600" dirty="0"/>
              <a:t> </a:t>
            </a:r>
            <a:r>
              <a:rPr lang="ru-RU" altLang="ru-RU" sz="4600" dirty="0"/>
              <a:t>Обзор существующих решений </a:t>
            </a:r>
            <a:r>
              <a:rPr lang="en-US" altLang="ru-RU" sz="4600" dirty="0"/>
              <a:t>(</a:t>
            </a:r>
            <a:r>
              <a:rPr lang="ru-RU" altLang="ru-RU" sz="4600" dirty="0"/>
              <a:t>2</a:t>
            </a:r>
            <a:r>
              <a:rPr lang="en-US" altLang="ru-RU" sz="4600" dirty="0"/>
              <a:t>/2)</a:t>
            </a:r>
            <a:endParaRPr lang="ru-RU" altLang="ru-RU" sz="4600" dirty="0"/>
          </a:p>
        </p:txBody>
      </p:sp>
      <p:pic>
        <p:nvPicPr>
          <p:cNvPr id="18437" name="Рисунок 5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641C1AE7-52D2-19AB-1939-E5478EDBD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" y="1454150"/>
            <a:ext cx="10233025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50869DDD7CA004418E7993F54CA22BFD" ma:contentTypeVersion="13" ma:contentTypeDescription="Создание документа." ma:contentTypeScope="" ma:versionID="f880c8dd10d849234dc040632d6440d9">
  <xsd:schema xmlns:xsd="http://www.w3.org/2001/XMLSchema" xmlns:xs="http://www.w3.org/2001/XMLSchema" xmlns:p="http://schemas.microsoft.com/office/2006/metadata/properties" xmlns:ns3="f8deaff8-c79e-41d4-8718-c5a61bbf916e" xmlns:ns4="4a7ee83e-f1bd-4e44-a0e9-8265f476a58f" targetNamespace="http://schemas.microsoft.com/office/2006/metadata/properties" ma:root="true" ma:fieldsID="9c3adf4a300c58df8c8c9fa4b08dbef9" ns3:_="" ns4:_="">
    <xsd:import namespace="f8deaff8-c79e-41d4-8718-c5a61bbf916e"/>
    <xsd:import namespace="4a7ee83e-f1bd-4e44-a0e9-8265f476a58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deaff8-c79e-41d4-8718-c5a61bbf916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Хэш подсказки о совместном доступе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7ee83e-f1bd-4e44-a0e9-8265f476a5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1602EBF-77D0-4BD5-A680-152CDE33C9EB}">
  <ds:schemaRefs>
    <ds:schemaRef ds:uri="4a7ee83e-f1bd-4e44-a0e9-8265f476a58f"/>
    <ds:schemaRef ds:uri="f8deaff8-c79e-41d4-8718-c5a61bbf916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2533CF6-87DC-49B3-866B-73D1A438FAD0}">
  <ds:schemaRefs>
    <ds:schemaRef ds:uri="4a7ee83e-f1bd-4e44-a0e9-8265f476a58f"/>
    <ds:schemaRef ds:uri="f8deaff8-c79e-41d4-8718-c5a61bbf916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C852CE6-138E-4FA5-B10B-9EBF204AB5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263</Words>
  <Application>Microsoft Office PowerPoint</Application>
  <PresentationFormat>Произвольный</PresentationFormat>
  <Paragraphs>34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8" baseType="lpstr">
      <vt:lpstr>Arial</vt:lpstr>
      <vt:lpstr>Оформление по умолчанию</vt:lpstr>
      <vt:lpstr>Проект «SoilMaster»</vt:lpstr>
      <vt:lpstr>Введение</vt:lpstr>
      <vt:lpstr>1. Цель проекта</vt:lpstr>
      <vt:lpstr>2. Команда проекта</vt:lpstr>
      <vt:lpstr>3. Обзор существующих решений (1/2)</vt:lpstr>
      <vt:lpstr>3. Обзор существующих решений (2/2)</vt:lpstr>
    </vt:vector>
  </TitlesOfParts>
  <Manager>Смагин С.В.</Manager>
  <Company>ШЕН ДВФУ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Шаблон презентации</dc:title>
  <dc:subject>Проекты в ИТ</dc:subject>
  <dc:creator>Смагин С.В.</dc:creator>
  <cp:keywords>ПИТ (2020-2021, зима)</cp:keywords>
  <cp:lastModifiedBy>Болычев Леонид Игоревич</cp:lastModifiedBy>
  <cp:revision>32</cp:revision>
  <dcterms:created xsi:type="dcterms:W3CDTF">2020-10-31T04:55:49Z</dcterms:created>
  <dcterms:modified xsi:type="dcterms:W3CDTF">2022-10-21T06:28:10Z</dcterms:modified>
  <cp:category>Б8119-02.03.03, Б8119-09.03.04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0x01010050869DDD7CA004418E7993F54CA22BFD</vt:lpwstr>
  </property>
</Properties>
</file>