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27"/>
  </p:notesMasterIdLst>
  <p:handoutMasterIdLst>
    <p:handoutMasterId r:id="rId28"/>
  </p:handoutMasterIdLst>
  <p:sldIdLst>
    <p:sldId id="257" r:id="rId4"/>
    <p:sldId id="278" r:id="rId5"/>
    <p:sldId id="279" r:id="rId6"/>
    <p:sldId id="264" r:id="rId7"/>
    <p:sldId id="273" r:id="rId8"/>
    <p:sldId id="280" r:id="rId9"/>
    <p:sldId id="286" r:id="rId10"/>
    <p:sldId id="282" r:id="rId11"/>
    <p:sldId id="283" r:id="rId12"/>
    <p:sldId id="272" r:id="rId13"/>
    <p:sldId id="290" r:id="rId14"/>
    <p:sldId id="274" r:id="rId15"/>
    <p:sldId id="291" r:id="rId16"/>
    <p:sldId id="275" r:id="rId17"/>
    <p:sldId id="276" r:id="rId18"/>
    <p:sldId id="292" r:id="rId19"/>
    <p:sldId id="293" r:id="rId20"/>
    <p:sldId id="294" r:id="rId21"/>
    <p:sldId id="295" r:id="rId22"/>
    <p:sldId id="287" r:id="rId23"/>
    <p:sldId id="289" r:id="rId24"/>
    <p:sldId id="284" r:id="rId25"/>
    <p:sldId id="288" r:id="rId2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94660"/>
  </p:normalViewPr>
  <p:slideViewPr>
    <p:cSldViewPr>
      <p:cViewPr varScale="1">
        <p:scale>
          <a:sx n="81" d="100"/>
          <a:sy n="81" d="100"/>
        </p:scale>
        <p:origin x="171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954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003.AI&#53080;&#53584;&#52768;&#48512;\307.K-SRM\02.&#54876;&#46041;&#49457;&#51648;&#49688;\&#44397;&#48124;&#50672;&#44552;&#45936;&#51060;&#53552;%20&#44288;&#47144;_Sampl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003.AI&#53080;&#53584;&#52768;&#48512;\307.K-SRM\02.&#54876;&#46041;&#49457;&#51648;&#49688;\&#54876;&#46041;&#49457;&#51648;&#49688;_ActivityIndex_ver3.0_20122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003.AI&#53080;&#53584;&#52768;&#48512;\307.K-SRM\02.&#54876;&#46041;&#49457;&#51648;&#49688;\&#54876;&#46041;&#49457;&#51648;&#49688;_ActivityIndex_ver3.0_20122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㈜이노엑트</c:v>
                </c:pt>
              </c:strCache>
            </c:strRef>
          </c:tx>
          <c:marker>
            <c:symbol val="diamond"/>
            <c:size val="5"/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Sheet1!$A$2:$A$24</c:f>
              <c:strCache>
                <c:ptCount val="23"/>
                <c:pt idx="0">
                  <c:v>2018년 1월</c:v>
                </c:pt>
                <c:pt idx="1">
                  <c:v>2018년 2월</c:v>
                </c:pt>
                <c:pt idx="2">
                  <c:v>2018년 3월</c:v>
                </c:pt>
                <c:pt idx="3">
                  <c:v>2018년 4월</c:v>
                </c:pt>
                <c:pt idx="4">
                  <c:v>2018년 5월</c:v>
                </c:pt>
                <c:pt idx="5">
                  <c:v>2018년 6월</c:v>
                </c:pt>
                <c:pt idx="6">
                  <c:v>2018년 7월</c:v>
                </c:pt>
                <c:pt idx="7">
                  <c:v>2018년 8월</c:v>
                </c:pt>
                <c:pt idx="8">
                  <c:v>2018년 9월</c:v>
                </c:pt>
                <c:pt idx="9">
                  <c:v>2018년 10월</c:v>
                </c:pt>
                <c:pt idx="10">
                  <c:v>2018년 11월</c:v>
                </c:pt>
                <c:pt idx="11">
                  <c:v>2018년 12월</c:v>
                </c:pt>
                <c:pt idx="12">
                  <c:v>2019년 1월</c:v>
                </c:pt>
                <c:pt idx="13">
                  <c:v>2019년 2월</c:v>
                </c:pt>
                <c:pt idx="14">
                  <c:v>2019년 3월</c:v>
                </c:pt>
                <c:pt idx="15">
                  <c:v>2019년 4월</c:v>
                </c:pt>
                <c:pt idx="16">
                  <c:v>2019년 5월</c:v>
                </c:pt>
                <c:pt idx="17">
                  <c:v>2019년 6월</c:v>
                </c:pt>
                <c:pt idx="18">
                  <c:v>2019년 7월</c:v>
                </c:pt>
                <c:pt idx="19">
                  <c:v>2019년 8월</c:v>
                </c:pt>
                <c:pt idx="20">
                  <c:v>2019년 9월</c:v>
                </c:pt>
                <c:pt idx="21">
                  <c:v>2019년 10월</c:v>
                </c:pt>
                <c:pt idx="22">
                  <c:v>2019년 11월</c:v>
                </c:pt>
              </c:strCache>
            </c:strRef>
          </c:cat>
          <c:val>
            <c:numRef>
              <c:f>Sheet1!$B$2:$B$24</c:f>
              <c:numCache>
                <c:formatCode>General</c:formatCode>
                <c:ptCount val="23"/>
                <c:pt idx="0">
                  <c:v>75.3</c:v>
                </c:pt>
                <c:pt idx="1">
                  <c:v>76.400000000000006</c:v>
                </c:pt>
                <c:pt idx="2">
                  <c:v>78.2</c:v>
                </c:pt>
                <c:pt idx="3">
                  <c:v>81.2</c:v>
                </c:pt>
                <c:pt idx="4">
                  <c:v>79.5</c:v>
                </c:pt>
                <c:pt idx="5">
                  <c:v>63.1</c:v>
                </c:pt>
                <c:pt idx="6">
                  <c:v>80.400000000000006</c:v>
                </c:pt>
                <c:pt idx="7">
                  <c:v>92.4</c:v>
                </c:pt>
                <c:pt idx="8">
                  <c:v>95.4</c:v>
                </c:pt>
                <c:pt idx="9">
                  <c:v>100</c:v>
                </c:pt>
                <c:pt idx="10">
                  <c:v>85.4</c:v>
                </c:pt>
                <c:pt idx="11">
                  <c:v>65.400000000000006</c:v>
                </c:pt>
                <c:pt idx="12">
                  <c:v>43.2</c:v>
                </c:pt>
                <c:pt idx="13">
                  <c:v>25.4</c:v>
                </c:pt>
                <c:pt idx="14">
                  <c:v>20.6</c:v>
                </c:pt>
                <c:pt idx="15">
                  <c:v>32.4</c:v>
                </c:pt>
                <c:pt idx="16">
                  <c:v>35.5</c:v>
                </c:pt>
                <c:pt idx="17">
                  <c:v>36.700000000000003</c:v>
                </c:pt>
                <c:pt idx="18">
                  <c:v>38.799999999999997</c:v>
                </c:pt>
                <c:pt idx="19">
                  <c:v>41.2</c:v>
                </c:pt>
                <c:pt idx="20">
                  <c:v>43.3</c:v>
                </c:pt>
                <c:pt idx="21">
                  <c:v>50.2</c:v>
                </c:pt>
                <c:pt idx="22">
                  <c:v>61.7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75-41BC-9C68-86B7B884A9A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 전문과학기술서비스업</c:v>
                </c:pt>
              </c:strCache>
            </c:strRef>
          </c:tx>
          <c:marker>
            <c:symbol val="square"/>
            <c:size val="4"/>
          </c:marker>
          <c:dLbls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Sheet1!$A$2:$A$24</c:f>
              <c:strCache>
                <c:ptCount val="23"/>
                <c:pt idx="0">
                  <c:v>2018년 1월</c:v>
                </c:pt>
                <c:pt idx="1">
                  <c:v>2018년 2월</c:v>
                </c:pt>
                <c:pt idx="2">
                  <c:v>2018년 3월</c:v>
                </c:pt>
                <c:pt idx="3">
                  <c:v>2018년 4월</c:v>
                </c:pt>
                <c:pt idx="4">
                  <c:v>2018년 5월</c:v>
                </c:pt>
                <c:pt idx="5">
                  <c:v>2018년 6월</c:v>
                </c:pt>
                <c:pt idx="6">
                  <c:v>2018년 7월</c:v>
                </c:pt>
                <c:pt idx="7">
                  <c:v>2018년 8월</c:v>
                </c:pt>
                <c:pt idx="8">
                  <c:v>2018년 9월</c:v>
                </c:pt>
                <c:pt idx="9">
                  <c:v>2018년 10월</c:v>
                </c:pt>
                <c:pt idx="10">
                  <c:v>2018년 11월</c:v>
                </c:pt>
                <c:pt idx="11">
                  <c:v>2018년 12월</c:v>
                </c:pt>
                <c:pt idx="12">
                  <c:v>2019년 1월</c:v>
                </c:pt>
                <c:pt idx="13">
                  <c:v>2019년 2월</c:v>
                </c:pt>
                <c:pt idx="14">
                  <c:v>2019년 3월</c:v>
                </c:pt>
                <c:pt idx="15">
                  <c:v>2019년 4월</c:v>
                </c:pt>
                <c:pt idx="16">
                  <c:v>2019년 5월</c:v>
                </c:pt>
                <c:pt idx="17">
                  <c:v>2019년 6월</c:v>
                </c:pt>
                <c:pt idx="18">
                  <c:v>2019년 7월</c:v>
                </c:pt>
                <c:pt idx="19">
                  <c:v>2019년 8월</c:v>
                </c:pt>
                <c:pt idx="20">
                  <c:v>2019년 9월</c:v>
                </c:pt>
                <c:pt idx="21">
                  <c:v>2019년 10월</c:v>
                </c:pt>
                <c:pt idx="22">
                  <c:v>2019년 11월</c:v>
                </c:pt>
              </c:strCache>
            </c:strRef>
          </c:cat>
          <c:val>
            <c:numRef>
              <c:f>Sheet1!$C$2:$C$24</c:f>
              <c:numCache>
                <c:formatCode>General</c:formatCode>
                <c:ptCount val="23"/>
                <c:pt idx="0">
                  <c:v>65.3</c:v>
                </c:pt>
                <c:pt idx="1">
                  <c:v>66.7</c:v>
                </c:pt>
                <c:pt idx="2">
                  <c:v>68.5</c:v>
                </c:pt>
                <c:pt idx="3">
                  <c:v>70.5</c:v>
                </c:pt>
                <c:pt idx="4">
                  <c:v>72.5</c:v>
                </c:pt>
                <c:pt idx="5">
                  <c:v>75.3</c:v>
                </c:pt>
                <c:pt idx="6">
                  <c:v>77.2</c:v>
                </c:pt>
                <c:pt idx="7">
                  <c:v>80.2</c:v>
                </c:pt>
                <c:pt idx="8">
                  <c:v>81.400000000000006</c:v>
                </c:pt>
                <c:pt idx="9">
                  <c:v>85.6</c:v>
                </c:pt>
                <c:pt idx="10">
                  <c:v>94.4</c:v>
                </c:pt>
                <c:pt idx="11">
                  <c:v>54.5</c:v>
                </c:pt>
                <c:pt idx="12">
                  <c:v>84.5</c:v>
                </c:pt>
                <c:pt idx="13">
                  <c:v>73.2</c:v>
                </c:pt>
                <c:pt idx="14">
                  <c:v>70.2</c:v>
                </c:pt>
                <c:pt idx="15">
                  <c:v>75.5</c:v>
                </c:pt>
                <c:pt idx="16">
                  <c:v>78.599999999999994</c:v>
                </c:pt>
                <c:pt idx="17">
                  <c:v>80.7</c:v>
                </c:pt>
                <c:pt idx="18">
                  <c:v>68.2</c:v>
                </c:pt>
                <c:pt idx="19">
                  <c:v>66.3</c:v>
                </c:pt>
                <c:pt idx="20">
                  <c:v>53.2</c:v>
                </c:pt>
                <c:pt idx="21">
                  <c:v>55.6</c:v>
                </c:pt>
                <c:pt idx="22">
                  <c:v>62.8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75-41BC-9C68-86B7B884A9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0040704"/>
        <c:axId val="720042240"/>
      </c:lineChart>
      <c:catAx>
        <c:axId val="7200407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720042240"/>
        <c:crosses val="autoZero"/>
        <c:auto val="1"/>
        <c:lblAlgn val="ctr"/>
        <c:lblOffset val="100"/>
        <c:noMultiLvlLbl val="0"/>
      </c:catAx>
      <c:valAx>
        <c:axId val="7200422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20040704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900">
          <a:latin typeface="나눔스퀘어OTF" pitchFamily="34" charset="-127"/>
          <a:ea typeface="나눔스퀘어OTF" pitchFamily="34" charset="-127"/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lang="en-US" altLang="en-US" sz="1400" b="1" kern="12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kern="12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rPr>
              <a:t>국민연금 데이터 수집 기업 개수 </a:t>
            </a:r>
            <a:r>
              <a:rPr lang="en-US" altLang="ko-KR" sz="1400" b="1" kern="12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400" b="1" kern="12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rPr>
              <a:t>출처 </a:t>
            </a:r>
            <a:r>
              <a:rPr lang="en-US" altLang="ko-KR" sz="1400" b="1" kern="12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rPr>
              <a:t>: TKP740 table, </a:t>
            </a:r>
            <a:r>
              <a:rPr lang="ko-KR" altLang="en-US" sz="1400" b="1" kern="12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rPr>
              <a:t>주기</a:t>
            </a:r>
            <a:r>
              <a:rPr lang="en-US" altLang="ko-KR" sz="1400" b="1" kern="12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rPr>
              <a:t> : </a:t>
            </a:r>
            <a:r>
              <a:rPr lang="ko-KR" altLang="en-US" sz="1400" b="1" kern="12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rPr>
              <a:t>월</a:t>
            </a:r>
            <a:r>
              <a:rPr lang="en-US" altLang="ko-KR" sz="1400" b="1" kern="12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rPr>
              <a:t>)</a:t>
            </a:r>
            <a:endParaRPr lang="en-US" altLang="en-US" sz="1400" b="1" kern="1200" spc="-150" dirty="0">
              <a:ln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+mn-lt"/>
              <a:ea typeface="+mn-ea"/>
              <a:cs typeface="+mn-cs"/>
            </a:endParaRP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TKP740_cat!$C$1</c:f>
              <c:strCache>
                <c:ptCount val="1"/>
                <c:pt idx="0">
                  <c:v>freq</c:v>
                </c:pt>
              </c:strCache>
            </c:strRef>
          </c:tx>
          <c:spPr>
            <a:ln>
              <a:gradFill>
                <a:gsLst>
                  <a:gs pos="0">
                    <a:srgbClr val="0070C0"/>
                  </a:gs>
                  <a:gs pos="83000">
                    <a:srgbClr val="002060"/>
                  </a:gs>
                  <a:gs pos="100000">
                    <a:srgbClr val="00B0F0"/>
                  </a:gs>
                </a:gsLst>
                <a:lin ang="5400000" scaled="0"/>
              </a:gradFill>
            </a:ln>
          </c:spPr>
          <c:marker>
            <c:symbol val="circle"/>
            <c:size val="5"/>
          </c:marker>
          <c:dLbls>
            <c:dLbl>
              <c:idx val="5"/>
              <c:layout>
                <c:manualLayout>
                  <c:x val="-2.9448462677754889E-2"/>
                  <c:y val="1.9975836023083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2BE-44A3-8704-3380D9CA5D91}"/>
                </c:ext>
              </c:extLst>
            </c:dLbl>
            <c:dLbl>
              <c:idx val="8"/>
              <c:layout>
                <c:manualLayout>
                  <c:x val="-2.9448462677754889E-2"/>
                  <c:y val="2.508798839420652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2BE-44A3-8704-3380D9CA5D91}"/>
                </c:ext>
              </c:extLst>
            </c:dLbl>
            <c:dLbl>
              <c:idx val="11"/>
              <c:layout>
                <c:manualLayout>
                  <c:x val="-2.9448462677754861E-2"/>
                  <c:y val="1.741975983752211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2BE-44A3-8704-3380D9CA5D91}"/>
                </c:ext>
              </c:extLst>
            </c:dLbl>
            <c:dLbl>
              <c:idx val="13"/>
              <c:layout>
                <c:manualLayout>
                  <c:x val="-2.2112945478161936E-2"/>
                  <c:y val="1.741975983752211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2BE-44A3-8704-3380D9CA5D91}"/>
                </c:ext>
              </c:extLst>
            </c:dLbl>
            <c:dLbl>
              <c:idx val="15"/>
              <c:layout>
                <c:manualLayout>
                  <c:x val="-2.9448462677754889E-2"/>
                  <c:y val="5.83169788065056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2BE-44A3-8704-3380D9CA5D91}"/>
                </c:ext>
              </c:extLst>
            </c:dLbl>
            <c:dLbl>
              <c:idx val="16"/>
              <c:layout>
                <c:manualLayout>
                  <c:x val="-2.9448462677754889E-2"/>
                  <c:y val="-3.114568768814582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2BE-44A3-8704-3380D9CA5D91}"/>
                </c:ext>
              </c:extLst>
            </c:dLbl>
            <c:dLbl>
              <c:idx val="18"/>
              <c:layout>
                <c:manualLayout>
                  <c:x val="-4.7053703956777979E-2"/>
                  <c:y val="2.253191220864505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2BE-44A3-8704-3380D9CA5D91}"/>
                </c:ext>
              </c:extLst>
            </c:dLbl>
            <c:dLbl>
              <c:idx val="19"/>
              <c:layout>
                <c:manualLayout>
                  <c:x val="-2.9448462677754889E-2"/>
                  <c:y val="1.741975983752211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2BE-44A3-8704-3380D9CA5D91}"/>
                </c:ext>
              </c:extLst>
            </c:dLbl>
            <c:dLbl>
              <c:idx val="22"/>
              <c:layout>
                <c:manualLayout>
                  <c:x val="-3.8251083317266489E-2"/>
                  <c:y val="3.53122931364524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2BE-44A3-8704-3380D9CA5D91}"/>
                </c:ext>
              </c:extLst>
            </c:dLbl>
            <c:dLbl>
              <c:idx val="31"/>
              <c:layout>
                <c:manualLayout>
                  <c:x val="-3.0915566117673481E-2"/>
                  <c:y val="3.27562169508909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2BE-44A3-8704-3380D9CA5D91}"/>
                </c:ext>
              </c:extLst>
            </c:dLbl>
            <c:dLbl>
              <c:idx val="33"/>
              <c:layout>
                <c:manualLayout>
                  <c:x val="-2.3580048918080524E-2"/>
                  <c:y val="2.253191220864505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2BE-44A3-8704-3380D9CA5D91}"/>
                </c:ext>
              </c:extLst>
            </c:dLbl>
            <c:dLbl>
              <c:idx val="38"/>
              <c:layout>
                <c:manualLayout>
                  <c:x val="-2.5047152357999116E-2"/>
                  <c:y val="5.83169788065056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2BE-44A3-8704-3380D9CA5D91}"/>
                </c:ext>
              </c:extLst>
            </c:dLbl>
            <c:dLbl>
              <c:idx val="42"/>
              <c:layout>
                <c:manualLayout>
                  <c:x val="-1.6244531718487571E-2"/>
                  <c:y val="-3.114568768814582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2BE-44A3-8704-3380D9CA5D91}"/>
                </c:ext>
              </c:extLst>
            </c:dLbl>
            <c:dLbl>
              <c:idx val="43"/>
              <c:layout>
                <c:manualLayout>
                  <c:x val="-2.5047152357999224E-2"/>
                  <c:y val="2.764406457976799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2BE-44A3-8704-3380D9CA5D91}"/>
                </c:ext>
              </c:extLst>
            </c:dLbl>
            <c:dLbl>
              <c:idx val="53"/>
              <c:layout>
                <c:manualLayout>
                  <c:x val="-4.3004498462602667E-2"/>
                  <c:y val="-1.616708124075558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2BE-44A3-8704-3380D9CA5D91}"/>
                </c:ext>
              </c:extLst>
            </c:dLbl>
            <c:dLbl>
              <c:idx val="55"/>
              <c:layout>
                <c:manualLayout>
                  <c:x val="0"/>
                  <c:y val="-3.37017638737073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2BE-44A3-8704-3380D9CA5D91}"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600"/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trendline>
            <c:trendlineType val="poly"/>
            <c:order val="2"/>
            <c:dispRSqr val="0"/>
            <c:dispEq val="0"/>
          </c:trendline>
          <c:cat>
            <c:numRef>
              <c:f>TKP740_cat!$B$2:$B$57</c:f>
              <c:numCache>
                <c:formatCode>General</c:formatCode>
                <c:ptCount val="56"/>
                <c:pt idx="0">
                  <c:v>201511</c:v>
                </c:pt>
                <c:pt idx="1">
                  <c:v>201512</c:v>
                </c:pt>
                <c:pt idx="2">
                  <c:v>201601</c:v>
                </c:pt>
                <c:pt idx="3">
                  <c:v>201602</c:v>
                </c:pt>
                <c:pt idx="4">
                  <c:v>201603</c:v>
                </c:pt>
                <c:pt idx="5">
                  <c:v>201604</c:v>
                </c:pt>
                <c:pt idx="6">
                  <c:v>201605</c:v>
                </c:pt>
                <c:pt idx="7">
                  <c:v>201606</c:v>
                </c:pt>
                <c:pt idx="8">
                  <c:v>201607</c:v>
                </c:pt>
                <c:pt idx="9">
                  <c:v>201608</c:v>
                </c:pt>
                <c:pt idx="10">
                  <c:v>201609</c:v>
                </c:pt>
                <c:pt idx="11">
                  <c:v>201610</c:v>
                </c:pt>
                <c:pt idx="12">
                  <c:v>201611</c:v>
                </c:pt>
                <c:pt idx="13">
                  <c:v>201612</c:v>
                </c:pt>
                <c:pt idx="14">
                  <c:v>201701</c:v>
                </c:pt>
                <c:pt idx="15">
                  <c:v>201702</c:v>
                </c:pt>
                <c:pt idx="16">
                  <c:v>201703</c:v>
                </c:pt>
                <c:pt idx="17">
                  <c:v>201704</c:v>
                </c:pt>
                <c:pt idx="18">
                  <c:v>201705</c:v>
                </c:pt>
                <c:pt idx="19">
                  <c:v>201706</c:v>
                </c:pt>
                <c:pt idx="20">
                  <c:v>201707</c:v>
                </c:pt>
                <c:pt idx="21">
                  <c:v>201708</c:v>
                </c:pt>
                <c:pt idx="22">
                  <c:v>201709</c:v>
                </c:pt>
                <c:pt idx="23">
                  <c:v>201710</c:v>
                </c:pt>
                <c:pt idx="24">
                  <c:v>201711</c:v>
                </c:pt>
                <c:pt idx="25">
                  <c:v>201712</c:v>
                </c:pt>
                <c:pt idx="26">
                  <c:v>201801</c:v>
                </c:pt>
                <c:pt idx="27">
                  <c:v>201802</c:v>
                </c:pt>
                <c:pt idx="28">
                  <c:v>201803</c:v>
                </c:pt>
                <c:pt idx="29">
                  <c:v>201804</c:v>
                </c:pt>
                <c:pt idx="30">
                  <c:v>201805</c:v>
                </c:pt>
                <c:pt idx="31">
                  <c:v>201806</c:v>
                </c:pt>
                <c:pt idx="32">
                  <c:v>201807</c:v>
                </c:pt>
                <c:pt idx="33">
                  <c:v>201808</c:v>
                </c:pt>
                <c:pt idx="34">
                  <c:v>201809</c:v>
                </c:pt>
                <c:pt idx="35">
                  <c:v>201810</c:v>
                </c:pt>
                <c:pt idx="36">
                  <c:v>201811</c:v>
                </c:pt>
                <c:pt idx="37">
                  <c:v>201812</c:v>
                </c:pt>
                <c:pt idx="38">
                  <c:v>201901</c:v>
                </c:pt>
                <c:pt idx="39">
                  <c:v>201902</c:v>
                </c:pt>
                <c:pt idx="40">
                  <c:v>201903</c:v>
                </c:pt>
                <c:pt idx="41">
                  <c:v>201904</c:v>
                </c:pt>
                <c:pt idx="42">
                  <c:v>201905</c:v>
                </c:pt>
                <c:pt idx="43">
                  <c:v>201906</c:v>
                </c:pt>
                <c:pt idx="44">
                  <c:v>201907</c:v>
                </c:pt>
                <c:pt idx="45">
                  <c:v>201908</c:v>
                </c:pt>
                <c:pt idx="46">
                  <c:v>201909</c:v>
                </c:pt>
                <c:pt idx="47">
                  <c:v>201910</c:v>
                </c:pt>
                <c:pt idx="48">
                  <c:v>201911</c:v>
                </c:pt>
                <c:pt idx="49">
                  <c:v>201912</c:v>
                </c:pt>
                <c:pt idx="50">
                  <c:v>202001</c:v>
                </c:pt>
                <c:pt idx="51">
                  <c:v>202002</c:v>
                </c:pt>
                <c:pt idx="52">
                  <c:v>202003</c:v>
                </c:pt>
                <c:pt idx="53">
                  <c:v>202004</c:v>
                </c:pt>
                <c:pt idx="54">
                  <c:v>202005</c:v>
                </c:pt>
                <c:pt idx="55">
                  <c:v>202006</c:v>
                </c:pt>
              </c:numCache>
            </c:numRef>
          </c:cat>
          <c:val>
            <c:numRef>
              <c:f>TKP740_cat!$C$2:$C$57</c:f>
              <c:numCache>
                <c:formatCode>General</c:formatCode>
                <c:ptCount val="56"/>
                <c:pt idx="0">
                  <c:v>352283</c:v>
                </c:pt>
                <c:pt idx="1">
                  <c:v>353243</c:v>
                </c:pt>
                <c:pt idx="2">
                  <c:v>354456</c:v>
                </c:pt>
                <c:pt idx="3">
                  <c:v>355840</c:v>
                </c:pt>
                <c:pt idx="4">
                  <c:v>356735</c:v>
                </c:pt>
                <c:pt idx="5">
                  <c:v>356073</c:v>
                </c:pt>
                <c:pt idx="6">
                  <c:v>357065</c:v>
                </c:pt>
                <c:pt idx="7">
                  <c:v>357411</c:v>
                </c:pt>
                <c:pt idx="8">
                  <c:v>357531</c:v>
                </c:pt>
                <c:pt idx="9">
                  <c:v>358208</c:v>
                </c:pt>
                <c:pt idx="10">
                  <c:v>358752</c:v>
                </c:pt>
                <c:pt idx="11">
                  <c:v>358401</c:v>
                </c:pt>
                <c:pt idx="12">
                  <c:v>359061</c:v>
                </c:pt>
                <c:pt idx="13">
                  <c:v>359488</c:v>
                </c:pt>
                <c:pt idx="14">
                  <c:v>363370</c:v>
                </c:pt>
                <c:pt idx="15">
                  <c:v>360455</c:v>
                </c:pt>
                <c:pt idx="16">
                  <c:v>360374</c:v>
                </c:pt>
                <c:pt idx="17">
                  <c:v>358864</c:v>
                </c:pt>
                <c:pt idx="18">
                  <c:v>358687</c:v>
                </c:pt>
                <c:pt idx="19">
                  <c:v>358282</c:v>
                </c:pt>
                <c:pt idx="20">
                  <c:v>357471</c:v>
                </c:pt>
                <c:pt idx="21">
                  <c:v>357419</c:v>
                </c:pt>
                <c:pt idx="22">
                  <c:v>357414</c:v>
                </c:pt>
                <c:pt idx="23">
                  <c:v>355760</c:v>
                </c:pt>
                <c:pt idx="24">
                  <c:v>355806</c:v>
                </c:pt>
                <c:pt idx="25">
                  <c:v>355413</c:v>
                </c:pt>
                <c:pt idx="26">
                  <c:v>358111</c:v>
                </c:pt>
                <c:pt idx="27">
                  <c:v>359166</c:v>
                </c:pt>
                <c:pt idx="28">
                  <c:v>360486</c:v>
                </c:pt>
                <c:pt idx="29">
                  <c:v>359714</c:v>
                </c:pt>
                <c:pt idx="30">
                  <c:v>361089</c:v>
                </c:pt>
                <c:pt idx="31">
                  <c:v>361988</c:v>
                </c:pt>
                <c:pt idx="32">
                  <c:v>362362</c:v>
                </c:pt>
                <c:pt idx="33">
                  <c:v>363409</c:v>
                </c:pt>
                <c:pt idx="34">
                  <c:v>363788</c:v>
                </c:pt>
                <c:pt idx="35">
                  <c:v>364434</c:v>
                </c:pt>
                <c:pt idx="36">
                  <c:v>362523</c:v>
                </c:pt>
                <c:pt idx="37">
                  <c:v>361711</c:v>
                </c:pt>
                <c:pt idx="38">
                  <c:v>364076</c:v>
                </c:pt>
                <c:pt idx="39">
                  <c:v>363871</c:v>
                </c:pt>
                <c:pt idx="40">
                  <c:v>361923</c:v>
                </c:pt>
                <c:pt idx="41">
                  <c:v>359754</c:v>
                </c:pt>
                <c:pt idx="42">
                  <c:v>360373</c:v>
                </c:pt>
                <c:pt idx="43">
                  <c:v>360295</c:v>
                </c:pt>
                <c:pt idx="44">
                  <c:v>364924</c:v>
                </c:pt>
                <c:pt idx="45">
                  <c:v>367996</c:v>
                </c:pt>
                <c:pt idx="46">
                  <c:v>357093</c:v>
                </c:pt>
                <c:pt idx="47">
                  <c:v>353717</c:v>
                </c:pt>
                <c:pt idx="48">
                  <c:v>350001</c:v>
                </c:pt>
                <c:pt idx="49">
                  <c:v>370084</c:v>
                </c:pt>
                <c:pt idx="50">
                  <c:v>362701</c:v>
                </c:pt>
                <c:pt idx="51">
                  <c:v>359293</c:v>
                </c:pt>
                <c:pt idx="52">
                  <c:v>354130</c:v>
                </c:pt>
                <c:pt idx="53">
                  <c:v>380964</c:v>
                </c:pt>
                <c:pt idx="54">
                  <c:v>381004</c:v>
                </c:pt>
                <c:pt idx="55">
                  <c:v>382013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82BE-44A3-8704-3380D9CA5D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4769024"/>
        <c:axId val="704775680"/>
      </c:lineChart>
      <c:catAx>
        <c:axId val="704769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04775680"/>
        <c:crosses val="autoZero"/>
        <c:auto val="1"/>
        <c:lblAlgn val="ctr"/>
        <c:lblOffset val="100"/>
        <c:noMultiLvlLbl val="0"/>
      </c:catAx>
      <c:valAx>
        <c:axId val="704775680"/>
        <c:scaling>
          <c:orientation val="minMax"/>
        </c:scaling>
        <c:delete val="0"/>
        <c:axPos val="l"/>
        <c:majorGridlines/>
        <c:numFmt formatCode="#,##0_);[Red]\(#,##0\)" sourceLinked="0"/>
        <c:majorTickMark val="out"/>
        <c:minorTickMark val="none"/>
        <c:tickLblPos val="nextTo"/>
        <c:crossAx val="704769024"/>
        <c:crosses val="autoZero"/>
        <c:crossBetween val="between"/>
      </c:valAx>
    </c:plotArea>
    <c:legend>
      <c:legendPos val="b"/>
      <c:overlay val="0"/>
      <c:txPr>
        <a:bodyPr/>
        <a:lstStyle/>
        <a:p>
          <a:pPr>
            <a:defRPr sz="10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6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5"/>
    </mc:Choice>
    <mc:Fallback>
      <c:style val="15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CRETOP피조회수!$D$2</c:f>
              <c:strCache>
                <c:ptCount val="1"/>
                <c:pt idx="0">
                  <c:v>전체 조회건수</c:v>
                </c:pt>
              </c:strCache>
            </c:strRef>
          </c:tx>
          <c:spPr>
            <a:ln>
              <a:solidFill>
                <a:srgbClr val="0070C0"/>
              </a:solidFill>
            </a:ln>
          </c:spPr>
          <c:marker>
            <c:symbol val="circle"/>
            <c:size val="9"/>
            <c:spPr>
              <a:solidFill>
                <a:srgbClr val="FFFF00"/>
              </a:solidFill>
            </c:spPr>
          </c:marker>
          <c:dLbls>
            <c:dLbl>
              <c:idx val="1"/>
              <c:layout>
                <c:manualLayout>
                  <c:x val="-3.5824129702587651E-2"/>
                  <c:y val="4.78716650530893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7A5-4C1C-8CEC-7D4A7255880C}"/>
                </c:ext>
              </c:extLst>
            </c:dLbl>
            <c:dLbl>
              <c:idx val="5"/>
              <c:layout>
                <c:manualLayout>
                  <c:x val="-1.7734971517884529E-2"/>
                  <c:y val="-3.275429714158744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7A5-4C1C-8CEC-7D4A7255880C}"/>
                </c:ext>
              </c:extLst>
            </c:dLbl>
            <c:dLbl>
              <c:idx val="6"/>
              <c:layout>
                <c:manualLayout>
                  <c:x val="3.3690463642691171E-3"/>
                  <c:y val="-7.5586839557509481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7A5-4C1C-8CEC-7D4A7255880C}"/>
                </c:ext>
              </c:extLst>
            </c:dLbl>
            <c:dLbl>
              <c:idx val="10"/>
              <c:layout>
                <c:manualLayout>
                  <c:x val="-2.2257261064060337E-2"/>
                  <c:y val="-2.015649054866919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7A5-4C1C-8CEC-7D4A7255880C}"/>
                </c:ext>
              </c:extLst>
            </c:dLbl>
            <c:dLbl>
              <c:idx val="12"/>
              <c:layout>
                <c:manualLayout>
                  <c:x val="-1.0197822274258226E-2"/>
                  <c:y val="2.771517450442014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7A5-4C1C-8CEC-7D4A7255880C}"/>
                </c:ext>
              </c:extLst>
            </c:dLbl>
            <c:dLbl>
              <c:idx val="13"/>
              <c:layout>
                <c:manualLayout>
                  <c:x val="-8.6903924255329647E-3"/>
                  <c:y val="3.02347358230037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7A5-4C1C-8CEC-7D4A7255880C}"/>
                </c:ext>
              </c:extLst>
            </c:dLbl>
            <c:dLbl>
              <c:idx val="40"/>
              <c:layout>
                <c:manualLayout>
                  <c:x val="-2.6606730306319242E-3"/>
                  <c:y val="1.259780659291824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7A5-4C1C-8CEC-7D4A7255880C}"/>
                </c:ext>
              </c:extLst>
            </c:dLbl>
            <c:dLbl>
              <c:idx val="42"/>
              <c:layout>
                <c:manualLayout>
                  <c:x val="-2.6606730306319242E-3"/>
                  <c:y val="-1.76369292300855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7A5-4C1C-8CEC-7D4A7255880C}"/>
                </c:ext>
              </c:extLst>
            </c:dLbl>
            <c:dLbl>
              <c:idx val="48"/>
              <c:layout>
                <c:manualLayout>
                  <c:x val="-4.3361278946213951E-2"/>
                  <c:y val="2.01564905486692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7A5-4C1C-8CEC-7D4A7255880C}"/>
                </c:ext>
              </c:extLst>
            </c:dLbl>
            <c:dLbl>
              <c:idx val="52"/>
              <c:layout>
                <c:manualLayout>
                  <c:x val="-5.5420717736016034E-2"/>
                  <c:y val="7.054771692034218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7A5-4C1C-8CEC-7D4A7255880C}"/>
                </c:ext>
              </c:extLst>
            </c:dLbl>
            <c:dLbl>
              <c:idx val="58"/>
              <c:layout>
                <c:manualLayout>
                  <c:x val="-3.9296440946257633E-3"/>
                  <c:y val="-5.039122637167298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7A5-4C1C-8CEC-7D4A7255880C}"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600"/>
                </a:pPr>
                <a:endParaRPr lang="ko-KR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trendline>
            <c:trendlineType val="exp"/>
            <c:dispRSqr val="0"/>
            <c:dispEq val="0"/>
          </c:trendline>
          <c:cat>
            <c:numRef>
              <c:f>CRETOP피조회수!$C$3:$C$61</c:f>
              <c:numCache>
                <c:formatCode>General</c:formatCode>
                <c:ptCount val="59"/>
                <c:pt idx="0">
                  <c:v>201601</c:v>
                </c:pt>
                <c:pt idx="1">
                  <c:v>201602</c:v>
                </c:pt>
                <c:pt idx="2">
                  <c:v>201603</c:v>
                </c:pt>
                <c:pt idx="3">
                  <c:v>201604</c:v>
                </c:pt>
                <c:pt idx="4">
                  <c:v>201605</c:v>
                </c:pt>
                <c:pt idx="5">
                  <c:v>201606</c:v>
                </c:pt>
                <c:pt idx="6">
                  <c:v>201607</c:v>
                </c:pt>
                <c:pt idx="7">
                  <c:v>201608</c:v>
                </c:pt>
                <c:pt idx="8">
                  <c:v>201609</c:v>
                </c:pt>
                <c:pt idx="9">
                  <c:v>201610</c:v>
                </c:pt>
                <c:pt idx="10">
                  <c:v>201611</c:v>
                </c:pt>
                <c:pt idx="11">
                  <c:v>201612</c:v>
                </c:pt>
                <c:pt idx="12">
                  <c:v>201701</c:v>
                </c:pt>
                <c:pt idx="13">
                  <c:v>201702</c:v>
                </c:pt>
                <c:pt idx="14">
                  <c:v>201703</c:v>
                </c:pt>
                <c:pt idx="15">
                  <c:v>201704</c:v>
                </c:pt>
                <c:pt idx="16">
                  <c:v>201705</c:v>
                </c:pt>
                <c:pt idx="17">
                  <c:v>201706</c:v>
                </c:pt>
                <c:pt idx="18">
                  <c:v>201707</c:v>
                </c:pt>
                <c:pt idx="19">
                  <c:v>201708</c:v>
                </c:pt>
                <c:pt idx="20">
                  <c:v>201709</c:v>
                </c:pt>
                <c:pt idx="21">
                  <c:v>201710</c:v>
                </c:pt>
                <c:pt idx="22">
                  <c:v>201711</c:v>
                </c:pt>
                <c:pt idx="23">
                  <c:v>201712</c:v>
                </c:pt>
                <c:pt idx="24">
                  <c:v>201801</c:v>
                </c:pt>
                <c:pt idx="25">
                  <c:v>201802</c:v>
                </c:pt>
                <c:pt idx="26">
                  <c:v>201803</c:v>
                </c:pt>
                <c:pt idx="27">
                  <c:v>201804</c:v>
                </c:pt>
                <c:pt idx="28">
                  <c:v>201805</c:v>
                </c:pt>
                <c:pt idx="29">
                  <c:v>201806</c:v>
                </c:pt>
                <c:pt idx="30">
                  <c:v>201807</c:v>
                </c:pt>
                <c:pt idx="31">
                  <c:v>201808</c:v>
                </c:pt>
                <c:pt idx="32">
                  <c:v>201809</c:v>
                </c:pt>
                <c:pt idx="33">
                  <c:v>201810</c:v>
                </c:pt>
                <c:pt idx="34">
                  <c:v>201811</c:v>
                </c:pt>
                <c:pt idx="35">
                  <c:v>201812</c:v>
                </c:pt>
                <c:pt idx="36">
                  <c:v>201901</c:v>
                </c:pt>
                <c:pt idx="37">
                  <c:v>201902</c:v>
                </c:pt>
                <c:pt idx="38">
                  <c:v>201903</c:v>
                </c:pt>
                <c:pt idx="39">
                  <c:v>201904</c:v>
                </c:pt>
                <c:pt idx="40">
                  <c:v>201905</c:v>
                </c:pt>
                <c:pt idx="41">
                  <c:v>201906</c:v>
                </c:pt>
                <c:pt idx="42">
                  <c:v>201907</c:v>
                </c:pt>
                <c:pt idx="43">
                  <c:v>201908</c:v>
                </c:pt>
                <c:pt idx="44">
                  <c:v>201909</c:v>
                </c:pt>
                <c:pt idx="45">
                  <c:v>201910</c:v>
                </c:pt>
                <c:pt idx="46">
                  <c:v>201911</c:v>
                </c:pt>
                <c:pt idx="47">
                  <c:v>201912</c:v>
                </c:pt>
                <c:pt idx="48">
                  <c:v>202001</c:v>
                </c:pt>
                <c:pt idx="49">
                  <c:v>202002</c:v>
                </c:pt>
                <c:pt idx="50">
                  <c:v>202003</c:v>
                </c:pt>
                <c:pt idx="51">
                  <c:v>202004</c:v>
                </c:pt>
                <c:pt idx="52">
                  <c:v>202005</c:v>
                </c:pt>
                <c:pt idx="53">
                  <c:v>202006</c:v>
                </c:pt>
                <c:pt idx="54">
                  <c:v>202007</c:v>
                </c:pt>
                <c:pt idx="55">
                  <c:v>202008</c:v>
                </c:pt>
                <c:pt idx="56">
                  <c:v>202009</c:v>
                </c:pt>
                <c:pt idx="57">
                  <c:v>202010</c:v>
                </c:pt>
                <c:pt idx="58">
                  <c:v>202011</c:v>
                </c:pt>
              </c:numCache>
            </c:numRef>
          </c:cat>
          <c:val>
            <c:numRef>
              <c:f>CRETOP피조회수!$D$3:$D$61</c:f>
              <c:numCache>
                <c:formatCode>General</c:formatCode>
                <c:ptCount val="59"/>
                <c:pt idx="0">
                  <c:v>5944132</c:v>
                </c:pt>
                <c:pt idx="1">
                  <c:v>5867297</c:v>
                </c:pt>
                <c:pt idx="2">
                  <c:v>7301921</c:v>
                </c:pt>
                <c:pt idx="3">
                  <c:v>6770278</c:v>
                </c:pt>
                <c:pt idx="4">
                  <c:v>6980676</c:v>
                </c:pt>
                <c:pt idx="5">
                  <c:v>7072689</c:v>
                </c:pt>
                <c:pt idx="6">
                  <c:v>6968253</c:v>
                </c:pt>
                <c:pt idx="7">
                  <c:v>6859935</c:v>
                </c:pt>
                <c:pt idx="8">
                  <c:v>5784146</c:v>
                </c:pt>
                <c:pt idx="9">
                  <c:v>6462629</c:v>
                </c:pt>
                <c:pt idx="10">
                  <c:v>6739692</c:v>
                </c:pt>
                <c:pt idx="11">
                  <c:v>5895286</c:v>
                </c:pt>
                <c:pt idx="12">
                  <c:v>5765463</c:v>
                </c:pt>
                <c:pt idx="13">
                  <c:v>6721989</c:v>
                </c:pt>
                <c:pt idx="14">
                  <c:v>7222879</c:v>
                </c:pt>
                <c:pt idx="15">
                  <c:v>8527795</c:v>
                </c:pt>
                <c:pt idx="16">
                  <c:v>8264953</c:v>
                </c:pt>
                <c:pt idx="17">
                  <c:v>7693298</c:v>
                </c:pt>
                <c:pt idx="18">
                  <c:v>7410079</c:v>
                </c:pt>
                <c:pt idx="19">
                  <c:v>7169536</c:v>
                </c:pt>
                <c:pt idx="20">
                  <c:v>6792936</c:v>
                </c:pt>
                <c:pt idx="21">
                  <c:v>6859807</c:v>
                </c:pt>
                <c:pt idx="22">
                  <c:v>7363709</c:v>
                </c:pt>
                <c:pt idx="23">
                  <c:v>6097018</c:v>
                </c:pt>
                <c:pt idx="24">
                  <c:v>7677197</c:v>
                </c:pt>
                <c:pt idx="25">
                  <c:v>6106222</c:v>
                </c:pt>
                <c:pt idx="26">
                  <c:v>7512004</c:v>
                </c:pt>
                <c:pt idx="27">
                  <c:v>7908759</c:v>
                </c:pt>
                <c:pt idx="28">
                  <c:v>7784558</c:v>
                </c:pt>
                <c:pt idx="29">
                  <c:v>6990114</c:v>
                </c:pt>
                <c:pt idx="30">
                  <c:v>7826773</c:v>
                </c:pt>
                <c:pt idx="31">
                  <c:v>7523896</c:v>
                </c:pt>
                <c:pt idx="32">
                  <c:v>5815770</c:v>
                </c:pt>
                <c:pt idx="33">
                  <c:v>7256828</c:v>
                </c:pt>
                <c:pt idx="34">
                  <c:v>7501427</c:v>
                </c:pt>
                <c:pt idx="35">
                  <c:v>6175511</c:v>
                </c:pt>
                <c:pt idx="36">
                  <c:v>7845591</c:v>
                </c:pt>
                <c:pt idx="37">
                  <c:v>6610112</c:v>
                </c:pt>
                <c:pt idx="38">
                  <c:v>8385135</c:v>
                </c:pt>
                <c:pt idx="39">
                  <c:v>8759824</c:v>
                </c:pt>
                <c:pt idx="40">
                  <c:v>8426077</c:v>
                </c:pt>
                <c:pt idx="41">
                  <c:v>7477084</c:v>
                </c:pt>
                <c:pt idx="42">
                  <c:v>8721929</c:v>
                </c:pt>
                <c:pt idx="43">
                  <c:v>7644767</c:v>
                </c:pt>
                <c:pt idx="44">
                  <c:v>6787864</c:v>
                </c:pt>
                <c:pt idx="45">
                  <c:v>7565849</c:v>
                </c:pt>
                <c:pt idx="46">
                  <c:v>6327658</c:v>
                </c:pt>
                <c:pt idx="47">
                  <c:v>5606515</c:v>
                </c:pt>
                <c:pt idx="48">
                  <c:v>5568291</c:v>
                </c:pt>
                <c:pt idx="49">
                  <c:v>6762754</c:v>
                </c:pt>
                <c:pt idx="50">
                  <c:v>7005523</c:v>
                </c:pt>
                <c:pt idx="51">
                  <c:v>7077905</c:v>
                </c:pt>
                <c:pt idx="52">
                  <c:v>6944514</c:v>
                </c:pt>
                <c:pt idx="53">
                  <c:v>7807183</c:v>
                </c:pt>
                <c:pt idx="54">
                  <c:v>7972689</c:v>
                </c:pt>
                <c:pt idx="55">
                  <c:v>7543861</c:v>
                </c:pt>
                <c:pt idx="56">
                  <c:v>7220871</c:v>
                </c:pt>
                <c:pt idx="57">
                  <c:v>6818537</c:v>
                </c:pt>
                <c:pt idx="58">
                  <c:v>7205167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E7A5-4C1C-8CEC-7D4A725588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9898880"/>
        <c:axId val="719900672"/>
      </c:lineChart>
      <c:catAx>
        <c:axId val="719898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19900672"/>
        <c:crosses val="autoZero"/>
        <c:auto val="1"/>
        <c:lblAlgn val="ctr"/>
        <c:lblOffset val="100"/>
        <c:noMultiLvlLbl val="0"/>
      </c:catAx>
      <c:valAx>
        <c:axId val="719900672"/>
        <c:scaling>
          <c:orientation val="minMax"/>
          <c:min val="4500000"/>
        </c:scaling>
        <c:delete val="0"/>
        <c:axPos val="l"/>
        <c:majorGridlines/>
        <c:numFmt formatCode="#,##0_);[Red]\(#,##0\)" sourceLinked="0"/>
        <c:majorTickMark val="out"/>
        <c:minorTickMark val="none"/>
        <c:tickLblPos val="nextTo"/>
        <c:txPr>
          <a:bodyPr/>
          <a:lstStyle/>
          <a:p>
            <a:pPr>
              <a:defRPr sz="700"/>
            </a:pPr>
            <a:endParaRPr lang="ko-KR"/>
          </a:p>
        </c:txPr>
        <c:crossAx val="719898880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CRETOP피조회수!$E$2</c:f>
              <c:strCache>
                <c:ptCount val="1"/>
                <c:pt idx="0">
                  <c:v>피조회 기업건수</c:v>
                </c:pt>
              </c:strCache>
            </c:strRef>
          </c:tx>
          <c:spPr>
            <a:ln>
              <a:solidFill>
                <a:srgbClr val="7030A0"/>
              </a:solidFill>
            </a:ln>
          </c:spPr>
          <c:marker>
            <c:symbol val="circle"/>
            <c:size val="9"/>
            <c:spPr>
              <a:solidFill>
                <a:srgbClr val="92D050"/>
              </a:solidFill>
            </c:spPr>
          </c:marker>
          <c:dLbls>
            <c:dLbl>
              <c:idx val="0"/>
              <c:layout>
                <c:manualLayout>
                  <c:x val="-2.9749378920549446E-2"/>
                  <c:y val="3.157288743441120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CBE-4AD1-A8A0-015BE0C8C519}"/>
                </c:ext>
              </c:extLst>
            </c:dLbl>
            <c:dLbl>
              <c:idx val="4"/>
              <c:layout>
                <c:manualLayout>
                  <c:x val="-3.1231473813833944E-2"/>
                  <c:y val="3.42451500012519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CBE-4AD1-A8A0-015BE0C8C519}"/>
                </c:ext>
              </c:extLst>
            </c:dLbl>
            <c:dLbl>
              <c:idx val="7"/>
              <c:layout>
                <c:manualLayout>
                  <c:x val="-3.1231473813833944E-2"/>
                  <c:y val="3.95896751349334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CBE-4AD1-A8A0-015BE0C8C519}"/>
                </c:ext>
              </c:extLst>
            </c:dLbl>
            <c:dLbl>
              <c:idx val="11"/>
              <c:layout>
                <c:manualLayout>
                  <c:x val="-4.4570327853394466E-2"/>
                  <c:y val="3.15728874344111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CBE-4AD1-A8A0-015BE0C8C519}"/>
                </c:ext>
              </c:extLst>
            </c:dLbl>
            <c:dLbl>
              <c:idx val="12"/>
              <c:layout>
                <c:manualLayout>
                  <c:x val="-2.8267284027264944E-2"/>
                  <c:y val="3.42451500012520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CBE-4AD1-A8A0-015BE0C8C519}"/>
                </c:ext>
              </c:extLst>
            </c:dLbl>
            <c:dLbl>
              <c:idx val="17"/>
              <c:layout>
                <c:manualLayout>
                  <c:x val="-3.715985338697194E-2"/>
                  <c:y val="3.42451500012519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CBE-4AD1-A8A0-015BE0C8C519}"/>
                </c:ext>
              </c:extLst>
            </c:dLbl>
            <c:dLbl>
              <c:idx val="19"/>
              <c:layout>
                <c:manualLayout>
                  <c:x val="-3.1231473813833944E-2"/>
                  <c:y val="3.42451500012519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CBE-4AD1-A8A0-015BE0C8C519}"/>
                </c:ext>
              </c:extLst>
            </c:dLbl>
            <c:dLbl>
              <c:idx val="23"/>
              <c:layout>
                <c:manualLayout>
                  <c:x val="-3.715985338697194E-2"/>
                  <c:y val="2.62283623007295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CBE-4AD1-A8A0-015BE0C8C519}"/>
                </c:ext>
              </c:extLst>
            </c:dLbl>
            <c:dLbl>
              <c:idx val="25"/>
              <c:layout>
                <c:manualLayout>
                  <c:x val="-2.9749378920549498E-2"/>
                  <c:y val="3.424515000125186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CBE-4AD1-A8A0-015BE0C8C519}"/>
                </c:ext>
              </c:extLst>
            </c:dLbl>
            <c:dLbl>
              <c:idx val="29"/>
              <c:layout>
                <c:manualLayout>
                  <c:x val="-3.5677758493687442E-2"/>
                  <c:y val="2.62283623007295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CBE-4AD1-A8A0-015BE0C8C519}"/>
                </c:ext>
              </c:extLst>
            </c:dLbl>
            <c:dLbl>
              <c:idx val="30"/>
              <c:layout>
                <c:manualLayout>
                  <c:x val="-3.4195663600402944E-2"/>
                  <c:y val="-5.126725213765224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CBE-4AD1-A8A0-015BE0C8C519}"/>
                </c:ext>
              </c:extLst>
            </c:dLbl>
            <c:dLbl>
              <c:idx val="32"/>
              <c:layout>
                <c:manualLayout>
                  <c:x val="-3.1231473813833944E-2"/>
                  <c:y val="2.355609973388884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CBE-4AD1-A8A0-015BE0C8C519}"/>
                </c:ext>
              </c:extLst>
            </c:dLbl>
            <c:dLbl>
              <c:idx val="34"/>
              <c:layout>
                <c:manualLayout>
                  <c:x val="-2.9749378920549446E-2"/>
                  <c:y val="-5.92840398381745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4CBE-4AD1-A8A0-015BE0C8C519}"/>
                </c:ext>
              </c:extLst>
            </c:dLbl>
            <c:dLbl>
              <c:idx val="35"/>
              <c:layout>
                <c:manualLayout>
                  <c:x val="-2.8267284027264944E-2"/>
                  <c:y val="2.622836230072969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CBE-4AD1-A8A0-015BE0C8C519}"/>
                </c:ext>
              </c:extLst>
            </c:dLbl>
            <c:dLbl>
              <c:idx val="36"/>
              <c:layout>
                <c:manualLayout>
                  <c:x val="-2.6785189133980446E-2"/>
                  <c:y val="2.622836230072969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4CBE-4AD1-A8A0-015BE0C8C519}"/>
                </c:ext>
              </c:extLst>
            </c:dLbl>
            <c:dLbl>
              <c:idx val="40"/>
              <c:layout>
                <c:manualLayout>
                  <c:x val="-3.1231473813833944E-2"/>
                  <c:y val="2.35560997338889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CBE-4AD1-A8A0-015BE0C8C519}"/>
                </c:ext>
              </c:extLst>
            </c:dLbl>
            <c:dLbl>
              <c:idx val="41"/>
              <c:layout>
                <c:manualLayout>
                  <c:x val="-2.9749378920549446E-2"/>
                  <c:y val="3.95896751349334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CBE-4AD1-A8A0-015BE0C8C519}"/>
                </c:ext>
              </c:extLst>
            </c:dLbl>
            <c:dLbl>
              <c:idx val="44"/>
              <c:layout>
                <c:manualLayout>
                  <c:x val="-3.1231473813833944E-2"/>
                  <c:y val="2.622836230072969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CBE-4AD1-A8A0-015BE0C8C519}"/>
                </c:ext>
              </c:extLst>
            </c:dLbl>
            <c:dLbl>
              <c:idx val="47"/>
              <c:layout>
                <c:manualLayout>
                  <c:x val="-2.8267284027264944E-2"/>
                  <c:y val="2.890062486757045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CBE-4AD1-A8A0-015BE0C8C519}"/>
                </c:ext>
              </c:extLst>
            </c:dLbl>
            <c:dLbl>
              <c:idx val="48"/>
              <c:layout>
                <c:manualLayout>
                  <c:x val="-7.5179555212818404E-3"/>
                  <c:y val="2.890062486757045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CBE-4AD1-A8A0-015BE0C8C519}"/>
                </c:ext>
              </c:extLst>
            </c:dLbl>
            <c:dLbl>
              <c:idx val="52"/>
              <c:layout>
                <c:manualLayout>
                  <c:x val="-3.2354131520400523E-2"/>
                  <c:y val="2.65890125400655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CBE-4AD1-A8A0-015BE0C8C519}"/>
                </c:ext>
              </c:extLst>
            </c:dLbl>
            <c:dLbl>
              <c:idx val="55"/>
              <c:layout>
                <c:manualLayout>
                  <c:x val="-3.0872036627116128E-2"/>
                  <c:y val="3.72780628074285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CBE-4AD1-A8A0-015BE0C8C519}"/>
                </c:ext>
              </c:extLst>
            </c:dLbl>
            <c:dLbl>
              <c:idx val="56"/>
              <c:layout>
                <c:manualLayout>
                  <c:x val="-2.9389941733831519E-2"/>
                  <c:y val="-4.55620767646348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CBE-4AD1-A8A0-015BE0C8C519}"/>
                </c:ext>
              </c:extLst>
            </c:dLbl>
            <c:dLbl>
              <c:idx val="57"/>
              <c:layout>
                <c:manualLayout>
                  <c:x val="-1.6403639558256366E-2"/>
                  <c:y val="-3.22007639304311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CBE-4AD1-A8A0-015BE0C8C519}"/>
                </c:ext>
              </c:extLst>
            </c:dLbl>
            <c:dLbl>
              <c:idx val="58"/>
              <c:layout>
                <c:manualLayout>
                  <c:x val="-4.0455355567401942E-3"/>
                  <c:y val="4.262258794111006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4CBE-4AD1-A8A0-015BE0C8C519}"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600"/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trendline>
            <c:trendlineType val="exp"/>
            <c:dispRSqr val="0"/>
            <c:dispEq val="0"/>
          </c:trendline>
          <c:cat>
            <c:numRef>
              <c:f>CRETOP피조회수!$C$3:$C$61</c:f>
              <c:numCache>
                <c:formatCode>General</c:formatCode>
                <c:ptCount val="59"/>
                <c:pt idx="0">
                  <c:v>201601</c:v>
                </c:pt>
                <c:pt idx="1">
                  <c:v>201602</c:v>
                </c:pt>
                <c:pt idx="2">
                  <c:v>201603</c:v>
                </c:pt>
                <c:pt idx="3">
                  <c:v>201604</c:v>
                </c:pt>
                <c:pt idx="4">
                  <c:v>201605</c:v>
                </c:pt>
                <c:pt idx="5">
                  <c:v>201606</c:v>
                </c:pt>
                <c:pt idx="6">
                  <c:v>201607</c:v>
                </c:pt>
                <c:pt idx="7">
                  <c:v>201608</c:v>
                </c:pt>
                <c:pt idx="8">
                  <c:v>201609</c:v>
                </c:pt>
                <c:pt idx="9">
                  <c:v>201610</c:v>
                </c:pt>
                <c:pt idx="10">
                  <c:v>201611</c:v>
                </c:pt>
                <c:pt idx="11">
                  <c:v>201612</c:v>
                </c:pt>
                <c:pt idx="12">
                  <c:v>201701</c:v>
                </c:pt>
                <c:pt idx="13">
                  <c:v>201702</c:v>
                </c:pt>
                <c:pt idx="14">
                  <c:v>201703</c:v>
                </c:pt>
                <c:pt idx="15">
                  <c:v>201704</c:v>
                </c:pt>
                <c:pt idx="16">
                  <c:v>201705</c:v>
                </c:pt>
                <c:pt idx="17">
                  <c:v>201706</c:v>
                </c:pt>
                <c:pt idx="18">
                  <c:v>201707</c:v>
                </c:pt>
                <c:pt idx="19">
                  <c:v>201708</c:v>
                </c:pt>
                <c:pt idx="20">
                  <c:v>201709</c:v>
                </c:pt>
                <c:pt idx="21">
                  <c:v>201710</c:v>
                </c:pt>
                <c:pt idx="22">
                  <c:v>201711</c:v>
                </c:pt>
                <c:pt idx="23">
                  <c:v>201712</c:v>
                </c:pt>
                <c:pt idx="24">
                  <c:v>201801</c:v>
                </c:pt>
                <c:pt idx="25">
                  <c:v>201802</c:v>
                </c:pt>
                <c:pt idx="26">
                  <c:v>201803</c:v>
                </c:pt>
                <c:pt idx="27">
                  <c:v>201804</c:v>
                </c:pt>
                <c:pt idx="28">
                  <c:v>201805</c:v>
                </c:pt>
                <c:pt idx="29">
                  <c:v>201806</c:v>
                </c:pt>
                <c:pt idx="30">
                  <c:v>201807</c:v>
                </c:pt>
                <c:pt idx="31">
                  <c:v>201808</c:v>
                </c:pt>
                <c:pt idx="32">
                  <c:v>201809</c:v>
                </c:pt>
                <c:pt idx="33">
                  <c:v>201810</c:v>
                </c:pt>
                <c:pt idx="34">
                  <c:v>201811</c:v>
                </c:pt>
                <c:pt idx="35">
                  <c:v>201812</c:v>
                </c:pt>
                <c:pt idx="36">
                  <c:v>201901</c:v>
                </c:pt>
                <c:pt idx="37">
                  <c:v>201902</c:v>
                </c:pt>
                <c:pt idx="38">
                  <c:v>201903</c:v>
                </c:pt>
                <c:pt idx="39">
                  <c:v>201904</c:v>
                </c:pt>
                <c:pt idx="40">
                  <c:v>201905</c:v>
                </c:pt>
                <c:pt idx="41">
                  <c:v>201906</c:v>
                </c:pt>
                <c:pt idx="42">
                  <c:v>201907</c:v>
                </c:pt>
                <c:pt idx="43">
                  <c:v>201908</c:v>
                </c:pt>
                <c:pt idx="44">
                  <c:v>201909</c:v>
                </c:pt>
                <c:pt idx="45">
                  <c:v>201910</c:v>
                </c:pt>
                <c:pt idx="46">
                  <c:v>201911</c:v>
                </c:pt>
                <c:pt idx="47">
                  <c:v>201912</c:v>
                </c:pt>
                <c:pt idx="48">
                  <c:v>202001</c:v>
                </c:pt>
                <c:pt idx="49">
                  <c:v>202002</c:v>
                </c:pt>
                <c:pt idx="50">
                  <c:v>202003</c:v>
                </c:pt>
                <c:pt idx="51">
                  <c:v>202004</c:v>
                </c:pt>
                <c:pt idx="52">
                  <c:v>202005</c:v>
                </c:pt>
                <c:pt idx="53">
                  <c:v>202006</c:v>
                </c:pt>
                <c:pt idx="54">
                  <c:v>202007</c:v>
                </c:pt>
                <c:pt idx="55">
                  <c:v>202008</c:v>
                </c:pt>
                <c:pt idx="56">
                  <c:v>202009</c:v>
                </c:pt>
                <c:pt idx="57">
                  <c:v>202010</c:v>
                </c:pt>
                <c:pt idx="58">
                  <c:v>202011</c:v>
                </c:pt>
              </c:numCache>
            </c:numRef>
          </c:cat>
          <c:val>
            <c:numRef>
              <c:f>CRETOP피조회수!$E$3:$E$61</c:f>
              <c:numCache>
                <c:formatCode>General</c:formatCode>
                <c:ptCount val="59"/>
                <c:pt idx="0">
                  <c:v>492015</c:v>
                </c:pt>
                <c:pt idx="1">
                  <c:v>508803</c:v>
                </c:pt>
                <c:pt idx="2">
                  <c:v>573989</c:v>
                </c:pt>
                <c:pt idx="3">
                  <c:v>511051</c:v>
                </c:pt>
                <c:pt idx="4">
                  <c:v>515400</c:v>
                </c:pt>
                <c:pt idx="5">
                  <c:v>520306</c:v>
                </c:pt>
                <c:pt idx="6">
                  <c:v>543775</c:v>
                </c:pt>
                <c:pt idx="7">
                  <c:v>541004</c:v>
                </c:pt>
                <c:pt idx="8">
                  <c:v>485715</c:v>
                </c:pt>
                <c:pt idx="9">
                  <c:v>518916</c:v>
                </c:pt>
                <c:pt idx="10">
                  <c:v>548934</c:v>
                </c:pt>
                <c:pt idx="11">
                  <c:v>493759</c:v>
                </c:pt>
                <c:pt idx="12">
                  <c:v>495491</c:v>
                </c:pt>
                <c:pt idx="13">
                  <c:v>517776</c:v>
                </c:pt>
                <c:pt idx="14">
                  <c:v>553287</c:v>
                </c:pt>
                <c:pt idx="15">
                  <c:v>794476</c:v>
                </c:pt>
                <c:pt idx="16">
                  <c:v>851035</c:v>
                </c:pt>
                <c:pt idx="17">
                  <c:v>555649</c:v>
                </c:pt>
                <c:pt idx="18">
                  <c:v>556604</c:v>
                </c:pt>
                <c:pt idx="19">
                  <c:v>553891</c:v>
                </c:pt>
                <c:pt idx="20">
                  <c:v>532500</c:v>
                </c:pt>
                <c:pt idx="21">
                  <c:v>1204274</c:v>
                </c:pt>
                <c:pt idx="22">
                  <c:v>584886</c:v>
                </c:pt>
                <c:pt idx="23">
                  <c:v>484177</c:v>
                </c:pt>
                <c:pt idx="24">
                  <c:v>549751</c:v>
                </c:pt>
                <c:pt idx="25">
                  <c:v>494974</c:v>
                </c:pt>
                <c:pt idx="26">
                  <c:v>554920</c:v>
                </c:pt>
                <c:pt idx="27">
                  <c:v>577931</c:v>
                </c:pt>
                <c:pt idx="28">
                  <c:v>592067</c:v>
                </c:pt>
                <c:pt idx="29">
                  <c:v>545160</c:v>
                </c:pt>
                <c:pt idx="30">
                  <c:v>596760</c:v>
                </c:pt>
                <c:pt idx="31">
                  <c:v>590859</c:v>
                </c:pt>
                <c:pt idx="32">
                  <c:v>500475</c:v>
                </c:pt>
                <c:pt idx="33">
                  <c:v>583131</c:v>
                </c:pt>
                <c:pt idx="34">
                  <c:v>587773</c:v>
                </c:pt>
                <c:pt idx="35">
                  <c:v>524258</c:v>
                </c:pt>
                <c:pt idx="36">
                  <c:v>643382</c:v>
                </c:pt>
                <c:pt idx="37">
                  <c:v>710249</c:v>
                </c:pt>
                <c:pt idx="38">
                  <c:v>1007435</c:v>
                </c:pt>
                <c:pt idx="39">
                  <c:v>633698</c:v>
                </c:pt>
                <c:pt idx="40">
                  <c:v>620646</c:v>
                </c:pt>
                <c:pt idx="41">
                  <c:v>582651</c:v>
                </c:pt>
                <c:pt idx="42">
                  <c:v>698441</c:v>
                </c:pt>
                <c:pt idx="43">
                  <c:v>628324</c:v>
                </c:pt>
                <c:pt idx="44">
                  <c:v>562689</c:v>
                </c:pt>
                <c:pt idx="45">
                  <c:v>618352</c:v>
                </c:pt>
                <c:pt idx="46">
                  <c:v>602475</c:v>
                </c:pt>
                <c:pt idx="47">
                  <c:v>587537</c:v>
                </c:pt>
                <c:pt idx="48">
                  <c:v>568595</c:v>
                </c:pt>
                <c:pt idx="49">
                  <c:v>624700</c:v>
                </c:pt>
                <c:pt idx="50">
                  <c:v>649186</c:v>
                </c:pt>
                <c:pt idx="51">
                  <c:v>632240</c:v>
                </c:pt>
                <c:pt idx="52">
                  <c:v>619765</c:v>
                </c:pt>
                <c:pt idx="53">
                  <c:v>652093</c:v>
                </c:pt>
                <c:pt idx="54">
                  <c:v>681313</c:v>
                </c:pt>
                <c:pt idx="55">
                  <c:v>635798</c:v>
                </c:pt>
                <c:pt idx="56">
                  <c:v>681655</c:v>
                </c:pt>
                <c:pt idx="57">
                  <c:v>662313</c:v>
                </c:pt>
                <c:pt idx="58">
                  <c:v>660057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4CBE-4AD1-A8A0-015BE0C8C5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9981184"/>
        <c:axId val="719982976"/>
      </c:lineChart>
      <c:catAx>
        <c:axId val="719981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19982976"/>
        <c:crosses val="autoZero"/>
        <c:auto val="1"/>
        <c:lblAlgn val="ctr"/>
        <c:lblOffset val="100"/>
        <c:noMultiLvlLbl val="0"/>
      </c:catAx>
      <c:valAx>
        <c:axId val="719982976"/>
        <c:scaling>
          <c:orientation val="minMax"/>
          <c:max val="1400000"/>
          <c:min val="350000"/>
        </c:scaling>
        <c:delete val="0"/>
        <c:axPos val="l"/>
        <c:majorGridlines/>
        <c:numFmt formatCode="#,##0_);[Red]\(#,##0\)" sourceLinked="0"/>
        <c:majorTickMark val="out"/>
        <c:minorTickMark val="none"/>
        <c:tickLblPos val="nextTo"/>
        <c:crossAx val="719981184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800"/>
      </a:pPr>
      <a:endParaRPr lang="ko-K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6443" cy="495624"/>
          </a:xfrm>
          <a:prstGeom prst="rect">
            <a:avLst/>
          </a:prstGeom>
        </p:spPr>
        <p:txBody>
          <a:bodyPr vert="horz" lIns="90498" tIns="45249" rIns="90498" bIns="4524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64" y="1"/>
            <a:ext cx="2946443" cy="495624"/>
          </a:xfrm>
          <a:prstGeom prst="rect">
            <a:avLst/>
          </a:prstGeom>
        </p:spPr>
        <p:txBody>
          <a:bodyPr vert="horz" lIns="90498" tIns="45249" rIns="90498" bIns="45249" rtlCol="0"/>
          <a:lstStyle>
            <a:lvl1pPr algn="r">
              <a:defRPr sz="1200"/>
            </a:lvl1pPr>
          </a:lstStyle>
          <a:p>
            <a:fld id="{F74EA1E2-39C8-4776-B36A-5AC1E1763E1E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27867"/>
            <a:ext cx="2946443" cy="497198"/>
          </a:xfrm>
          <a:prstGeom prst="rect">
            <a:avLst/>
          </a:prstGeom>
        </p:spPr>
        <p:txBody>
          <a:bodyPr vert="horz" lIns="90498" tIns="45249" rIns="90498" bIns="4524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64" y="9427867"/>
            <a:ext cx="2946443" cy="497198"/>
          </a:xfrm>
          <a:prstGeom prst="rect">
            <a:avLst/>
          </a:prstGeom>
        </p:spPr>
        <p:txBody>
          <a:bodyPr vert="horz" lIns="90498" tIns="45249" rIns="90498" bIns="45249" rtlCol="0" anchor="b"/>
          <a:lstStyle>
            <a:lvl1pPr algn="r">
              <a:defRPr sz="1200"/>
            </a:lvl1pPr>
          </a:lstStyle>
          <a:p>
            <a:fld id="{546B4B4B-E18F-4F17-9BEF-6ECE2FB8D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854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332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6332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263DF3A8-C893-44FD-A2D1-278F689A383A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5" rIns="91430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30" tIns="45715" rIns="91430" bIns="4571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585"/>
            <a:ext cx="2945659" cy="496332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28585"/>
            <a:ext cx="2945659" cy="496332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FF61C852-6F5A-44FD-BDC3-F11E80A8B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69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100" dirty="0"/>
              <a:t>효과적인 거래처 관리를 위한 </a:t>
            </a:r>
            <a:r>
              <a:rPr lang="en-US" altLang="ko-KR" sz="1100" dirty="0"/>
              <a:t>Tool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E079D4-CD20-4875-8F82-2383DBF1E1FD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7F8F4F7-8395-43FF-A402-269968FCFB80}" type="slidenum">
              <a:rPr lang="en-US" altLang="ko-KR">
                <a:solidFill>
                  <a:prstClr val="black"/>
                </a:solidFill>
              </a:rPr>
              <a:pPr/>
              <a:t>11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086195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7F8F4F7-8395-43FF-A402-269968FCFB80}" type="slidenum">
              <a:rPr lang="en-US" altLang="ko-KR">
                <a:solidFill>
                  <a:prstClr val="black"/>
                </a:solidFill>
              </a:rPr>
              <a:pPr/>
              <a:t>12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086195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7F8F4F7-8395-43FF-A402-269968FCFB80}" type="slidenum">
              <a:rPr lang="en-US" altLang="ko-KR">
                <a:solidFill>
                  <a:prstClr val="black"/>
                </a:solidFill>
              </a:rPr>
              <a:pPr/>
              <a:t>13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086195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7F8F4F7-8395-43FF-A402-269968FCFB80}" type="slidenum">
              <a:rPr lang="en-US" altLang="ko-KR">
                <a:solidFill>
                  <a:prstClr val="black"/>
                </a:solidFill>
              </a:rPr>
              <a:pPr/>
              <a:t>14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086195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7F8F4F7-8395-43FF-A402-269968FCFB80}" type="slidenum">
              <a:rPr lang="en-US" altLang="ko-KR">
                <a:solidFill>
                  <a:prstClr val="black"/>
                </a:solidFill>
              </a:rPr>
              <a:pPr/>
              <a:t>15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086195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7F8F4F7-8395-43FF-A402-269968FCFB80}" type="slidenum">
              <a:rPr lang="en-US" altLang="ko-KR">
                <a:solidFill>
                  <a:prstClr val="black"/>
                </a:solidFill>
              </a:rPr>
              <a:pPr/>
              <a:t>16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0861954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7F8F4F7-8395-43FF-A402-269968FCFB80}" type="slidenum">
              <a:rPr lang="en-US" altLang="ko-KR">
                <a:solidFill>
                  <a:prstClr val="black"/>
                </a:solidFill>
              </a:rPr>
              <a:pPr/>
              <a:t>17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086195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7F8F4F7-8395-43FF-A402-269968FCFB80}" type="slidenum">
              <a:rPr lang="en-US" altLang="ko-KR">
                <a:solidFill>
                  <a:prstClr val="black"/>
                </a:solidFill>
              </a:rPr>
              <a:pPr/>
              <a:t>18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086195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7F8F4F7-8395-43FF-A402-269968FCFB80}" type="slidenum">
              <a:rPr lang="en-US" altLang="ko-KR">
                <a:solidFill>
                  <a:prstClr val="black"/>
                </a:solidFill>
              </a:rPr>
              <a:pPr/>
              <a:t>19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086195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7F8F4F7-8395-43FF-A402-269968FCFB80}" type="slidenum">
              <a:rPr lang="en-US" altLang="ko-KR">
                <a:solidFill>
                  <a:prstClr val="black"/>
                </a:solidFill>
              </a:rPr>
              <a:pPr/>
              <a:t>20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dirty="0"/>
              <a:t>5Page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장표</a:t>
            </a:r>
            <a:r>
              <a:rPr lang="ko-KR" altLang="en-US" baseline="0"/>
              <a:t> 전달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086195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7F8F4F7-8395-43FF-A402-269968FCFB80}" type="slidenum">
              <a:rPr lang="en-US" altLang="ko-KR">
                <a:solidFill>
                  <a:prstClr val="black"/>
                </a:solidFill>
              </a:rPr>
              <a:pPr/>
              <a:t>2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086195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7F8F4F7-8395-43FF-A402-269968FCFB80}" type="slidenum">
              <a:rPr lang="en-US" altLang="ko-KR">
                <a:solidFill>
                  <a:prstClr val="black"/>
                </a:solidFill>
              </a:rPr>
              <a:pPr/>
              <a:t>21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dirty="0"/>
              <a:t>5Page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장표</a:t>
            </a:r>
            <a:r>
              <a:rPr lang="ko-KR" altLang="en-US" baseline="0"/>
              <a:t> 전달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0861954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7F8F4F7-8395-43FF-A402-269968FCFB80}" type="slidenum">
              <a:rPr lang="en-US" altLang="ko-KR">
                <a:solidFill>
                  <a:prstClr val="black"/>
                </a:solidFill>
              </a:rPr>
              <a:pPr/>
              <a:t>22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dirty="0"/>
              <a:t>5Page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장표</a:t>
            </a:r>
            <a:r>
              <a:rPr lang="ko-KR" altLang="en-US" baseline="0"/>
              <a:t> 전달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086195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7F8F4F7-8395-43FF-A402-269968FCFB80}" type="slidenum">
              <a:rPr lang="en-US" altLang="ko-KR">
                <a:solidFill>
                  <a:prstClr val="black"/>
                </a:solidFill>
              </a:rPr>
              <a:pPr/>
              <a:t>4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086195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7F8F4F7-8395-43FF-A402-269968FCFB80}" type="slidenum">
              <a:rPr lang="en-US" altLang="ko-KR">
                <a:solidFill>
                  <a:prstClr val="black"/>
                </a:solidFill>
              </a:rPr>
              <a:pPr/>
              <a:t>5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신뢰할 수 있는 고용정보의 활용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086195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7F8F4F7-8395-43FF-A402-269968FCFB80}" type="slidenum">
              <a:rPr lang="en-US" altLang="ko-KR">
                <a:solidFill>
                  <a:prstClr val="black"/>
                </a:solidFill>
              </a:rPr>
              <a:pPr/>
              <a:t>6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086195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7F8F4F7-8395-43FF-A402-269968FCFB80}" type="slidenum">
              <a:rPr lang="en-US" altLang="ko-KR">
                <a:solidFill>
                  <a:prstClr val="black"/>
                </a:solidFill>
              </a:rPr>
              <a:pPr/>
              <a:t>7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086195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7F8F4F7-8395-43FF-A402-269968FCFB80}" type="slidenum">
              <a:rPr lang="en-US" altLang="ko-KR">
                <a:solidFill>
                  <a:prstClr val="black"/>
                </a:solidFill>
              </a:rPr>
              <a:pPr/>
              <a:t>8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086195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7F8F4F7-8395-43FF-A402-269968FCFB80}" type="slidenum">
              <a:rPr lang="en-US" altLang="ko-KR">
                <a:solidFill>
                  <a:prstClr val="black"/>
                </a:solidFill>
              </a:rPr>
              <a:pPr/>
              <a:t>9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086195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7F8F4F7-8395-43FF-A402-269968FCFB80}" type="slidenum">
              <a:rPr lang="en-US" altLang="ko-KR">
                <a:solidFill>
                  <a:prstClr val="black"/>
                </a:solidFill>
              </a:rPr>
              <a:pPr/>
              <a:t>10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086195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D0ACA-706A-4AEC-A1B0-8182D2529009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D6488-E0C1-4816-99E2-9E447F3C20F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01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0E2F9-839E-474D-A5DD-5F58A020EC6C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B8AFA-0580-4E8C-8F1F-FF42EB9101B1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82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110D0-8D8D-40D9-A5E3-5914B5732BA9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85E85-874E-4286-80C0-473789C67F6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208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084264"/>
            <a:ext cx="8229600" cy="5316537"/>
          </a:xfrm>
        </p:spPr>
        <p:txBody>
          <a:bodyPr rtlCol="0">
            <a:normAutofit/>
          </a:bodyPr>
          <a:lstStyle/>
          <a:p>
            <a:pPr lv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238625" y="6616700"/>
            <a:ext cx="600075" cy="196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CB2CC-FA3D-4D7F-BEE0-5E2C5AF9EBC1}" type="slidenum">
              <a:rPr lang="en-US" altLang="ko-K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55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23514-E18A-4D7C-979F-1FEF7D66CE98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5CE3D-2AC1-4752-BB14-3D7E975994F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0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E80FB-632B-4483-84A1-A900150E04F4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C48C8-2A8A-4480-91C6-1E29CF13DC51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96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866BD-A55F-4E11-BDD2-59A97A3B0D57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4B2CF-B8EC-4E3D-A2EA-3D6D977229F0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82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F4EEE-255A-4911-851E-E7ECE7BE9510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8A37E-7492-4247-BC7F-24FE1CF3B14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65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B8B4D-73F8-49B8-9E52-37444067D67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C51CD-757F-4F7A-A64D-9ACA64C2CF6D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06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E4240-EB51-46E4-8A39-4637A6FC4567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5BAA1-1FBF-4F8A-9D18-A8C17D6268D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89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D3A91-137B-4651-A6C5-1AA8EAB42AED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828A5-FB6F-4F91-866A-5F4BB64EF9AD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427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65119-148F-4947-849C-DB5437165A91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95BE0-FF26-4145-A1B3-A4B47AE736F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1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5AAF024-DAAE-4D79-8AEF-5CA800F63B47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C2D9AB-3607-417C-9E80-A14B2208A6A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31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jp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527" y="260648"/>
            <a:ext cx="60486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ko-KR" altLang="en-US" sz="3600" b="1" spc="-300" dirty="0">
                <a:ln w="3175">
                  <a:noFill/>
                </a:ln>
                <a:solidFill>
                  <a:schemeClr val="bg1"/>
                </a:solidFill>
                <a:latin typeface="Helvetica" panose="020B0604020202020204" pitchFamily="34" charset="0"/>
              </a:rPr>
              <a:t>활동성 지수 </a:t>
            </a:r>
            <a:r>
              <a:rPr kumimoji="1" lang="en-US" altLang="ko-KR" sz="3600" b="1" spc="-300" dirty="0">
                <a:ln w="3175">
                  <a:noFill/>
                </a:ln>
                <a:solidFill>
                  <a:schemeClr val="bg1"/>
                </a:solidFill>
                <a:latin typeface="Helvetica" panose="020B0604020202020204" pitchFamily="34" charset="0"/>
              </a:rPr>
              <a:t>(Activity Index)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88584" y="929712"/>
            <a:ext cx="31793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kumimoji="1" lang="en-US" altLang="ko-KR" sz="2000" spc="-150" dirty="0">
                <a:ln w="3175">
                  <a:noFill/>
                </a:ln>
                <a:solidFill>
                  <a:schemeClr val="bg1"/>
                </a:solidFill>
                <a:latin typeface="Helvetica" panose="020B0604020202020204" pitchFamily="34" charset="0"/>
              </a:rPr>
              <a:t>2021. 04. 05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72200" y="5519060"/>
            <a:ext cx="25202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kumimoji="1" lang="en-US" altLang="ko-KR" sz="2800" spc="-300" dirty="0">
                <a:ln w="3175">
                  <a:noFill/>
                </a:ln>
                <a:solidFill>
                  <a:schemeClr val="bg1"/>
                </a:solidFill>
                <a:latin typeface="Helvetica" panose="020B0604020202020204" pitchFamily="34" charset="0"/>
              </a:rPr>
              <a:t>Shiny</a:t>
            </a:r>
            <a:r>
              <a:rPr kumimoji="1" lang="ko-KR" altLang="en-US" sz="2800" spc="-300" dirty="0">
                <a:ln w="3175">
                  <a:noFill/>
                </a:ln>
                <a:solidFill>
                  <a:schemeClr val="bg1"/>
                </a:solidFill>
                <a:latin typeface="Helvetica" panose="020B0604020202020204" pitchFamily="34" charset="0"/>
              </a:rPr>
              <a:t> </a:t>
            </a:r>
            <a:r>
              <a:rPr kumimoji="1" lang="en-US" altLang="ko-KR" sz="2800" spc="-300" dirty="0">
                <a:ln w="3175">
                  <a:noFill/>
                </a:ln>
                <a:solidFill>
                  <a:schemeClr val="bg1"/>
                </a:solidFill>
                <a:latin typeface="Helvetica" panose="020B0604020202020204" pitchFamily="34" charset="0"/>
              </a:rPr>
              <a:t>Meet</a:t>
            </a:r>
            <a:r>
              <a:rPr kumimoji="1" lang="ko-KR" altLang="en-US" sz="2800" spc="-300" dirty="0">
                <a:ln w="3175">
                  <a:noFill/>
                </a:ln>
                <a:solidFill>
                  <a:schemeClr val="bg1"/>
                </a:solidFill>
                <a:latin typeface="Helvetica" panose="020B0604020202020204" pitchFamily="34" charset="0"/>
              </a:rPr>
              <a:t> </a:t>
            </a:r>
            <a:r>
              <a:rPr kumimoji="1" lang="en-US" altLang="ko-KR" sz="2800" spc="-300" dirty="0">
                <a:ln w="3175">
                  <a:noFill/>
                </a:ln>
                <a:solidFill>
                  <a:schemeClr val="bg1"/>
                </a:solidFill>
                <a:latin typeface="Helvetica" panose="020B0604020202020204" pitchFamily="34" charset="0"/>
              </a:rPr>
              <a:t>up</a:t>
            </a:r>
          </a:p>
          <a:p>
            <a:pPr algn="r">
              <a:defRPr/>
            </a:pPr>
            <a:r>
              <a:rPr kumimoji="1" lang="ko-KR" altLang="en-US" sz="2400" spc="-300" dirty="0" err="1">
                <a:ln w="3175">
                  <a:noFill/>
                </a:ln>
                <a:solidFill>
                  <a:schemeClr val="bg1"/>
                </a:solidFill>
                <a:latin typeface="Helvetica" panose="020B0604020202020204" pitchFamily="34" charset="0"/>
              </a:rPr>
              <a:t>최호선</a:t>
            </a:r>
            <a:endParaRPr kumimoji="1" lang="en-US" altLang="ko-KR" sz="2400" spc="-300" dirty="0">
              <a:ln w="3175">
                <a:noFill/>
              </a:ln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347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51520" y="303039"/>
            <a:ext cx="439248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spc="-150" dirty="0">
                <a:ln>
                  <a:solidFill>
                    <a:srgbClr val="1F497D">
                      <a:lumMod val="60000"/>
                      <a:lumOff val="40000"/>
                      <a:alpha val="30000"/>
                    </a:srgbClr>
                  </a:solidFill>
                </a:ln>
                <a:solidFill>
                  <a:srgbClr val="052838"/>
                </a:solidFill>
              </a:rPr>
              <a:t>04</a:t>
            </a:r>
            <a:r>
              <a:rPr lang="en-US" altLang="ko-KR" sz="1600" b="1" spc="-150" dirty="0">
                <a:ln>
                  <a:solidFill>
                    <a:srgbClr val="0389DB">
                      <a:alpha val="30000"/>
                    </a:srgbClr>
                  </a:solidFill>
                </a:ln>
                <a:solidFill>
                  <a:srgbClr val="C00000"/>
                </a:solidFill>
              </a:rPr>
              <a:t> </a:t>
            </a:r>
            <a:r>
              <a:rPr lang="en-US" altLang="ko-KR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활동성 지수 화면 상세 </a:t>
            </a:r>
            <a:endParaRPr lang="en-US" altLang="ko-KR" sz="16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07975" y="761528"/>
            <a:ext cx="8501063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E:\01_AI_team\01_TASK\20200521_CRETOP 사업장 제공정보 변경\Inbo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6350" y="6717280"/>
            <a:ext cx="9150350" cy="14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39552" y="964699"/>
            <a:ext cx="66675" cy="282575"/>
          </a:xfrm>
          <a:prstGeom prst="rect">
            <a:avLst/>
          </a:prstGeom>
          <a:solidFill>
            <a:srgbClr val="196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solidFill>
                <a:srgbClr val="EC233C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6227" y="908720"/>
            <a:ext cx="201689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활동성 지수 전체 화면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63" y="1247274"/>
            <a:ext cx="3135944" cy="544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223" y="1465706"/>
            <a:ext cx="3085145" cy="484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766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51520" y="303039"/>
            <a:ext cx="439248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spc="-150" dirty="0">
                <a:ln>
                  <a:solidFill>
                    <a:srgbClr val="1F497D">
                      <a:lumMod val="60000"/>
                      <a:lumOff val="40000"/>
                      <a:alpha val="30000"/>
                    </a:srgbClr>
                  </a:solidFill>
                </a:ln>
                <a:solidFill>
                  <a:srgbClr val="052838"/>
                </a:solidFill>
              </a:rPr>
              <a:t>04</a:t>
            </a:r>
            <a:r>
              <a:rPr lang="en-US" altLang="ko-KR" sz="1600" b="1" spc="-150" dirty="0">
                <a:ln>
                  <a:solidFill>
                    <a:srgbClr val="0389DB">
                      <a:alpha val="30000"/>
                    </a:srgbClr>
                  </a:solidFill>
                </a:ln>
                <a:solidFill>
                  <a:srgbClr val="C00000"/>
                </a:solidFill>
              </a:rPr>
              <a:t> </a:t>
            </a:r>
            <a:r>
              <a:rPr lang="en-US" altLang="ko-KR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활동성 지수 화면 상세 </a:t>
            </a:r>
            <a:endParaRPr lang="en-US" altLang="ko-KR" sz="16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07975" y="761528"/>
            <a:ext cx="8501063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E:\01_AI_team\01_TASK\20200521_CRETOP 사업장 제공정보 변경\Inbo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6350" y="6717280"/>
            <a:ext cx="9150350" cy="14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39552" y="964699"/>
            <a:ext cx="66675" cy="282575"/>
          </a:xfrm>
          <a:prstGeom prst="rect">
            <a:avLst/>
          </a:prstGeom>
          <a:solidFill>
            <a:srgbClr val="196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solidFill>
                <a:srgbClr val="EC233C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5256584" cy="5261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06227" y="908720"/>
            <a:ext cx="225574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기업 개요 및 활동성 지수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404" y="2276872"/>
            <a:ext cx="32385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화살표 연결선 2"/>
          <p:cNvCxnSpPr>
            <a:endCxn id="1026" idx="1"/>
          </p:cNvCxnSpPr>
          <p:nvPr/>
        </p:nvCxnSpPr>
        <p:spPr bwMode="auto">
          <a:xfrm>
            <a:off x="2051720" y="3248422"/>
            <a:ext cx="385268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04727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/>
        </p:nvCxnSpPr>
        <p:spPr>
          <a:xfrm>
            <a:off x="307975" y="761528"/>
            <a:ext cx="8501063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E:\01_AI_team\01_TASK\20200521_CRETOP 사업장 제공정보 변경\Inbo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6350" y="6717280"/>
            <a:ext cx="9150350" cy="14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39552" y="964699"/>
            <a:ext cx="66675" cy="282575"/>
          </a:xfrm>
          <a:prstGeom prst="rect">
            <a:avLst/>
          </a:prstGeom>
          <a:solidFill>
            <a:srgbClr val="196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solidFill>
                <a:srgbClr val="EC233C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6227" y="908720"/>
            <a:ext cx="225574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기업 개요 및 활동성 지수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5256584" cy="5261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683568" y="1772816"/>
            <a:ext cx="5184576" cy="936104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>
              <a:buNone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 flipH="1" flipV="1">
            <a:off x="5593479" y="1760988"/>
            <a:ext cx="922737" cy="180020"/>
          </a:xfrm>
          <a:prstGeom prst="line">
            <a:avLst/>
          </a:prstGeom>
          <a:solidFill>
            <a:srgbClr val="FFCCFF"/>
          </a:solidFill>
          <a:ln w="9525" cap="rnd" cmpd="sng" algn="ctr">
            <a:solidFill>
              <a:srgbClr val="00B0F0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6516215" y="1907004"/>
            <a:ext cx="2304257" cy="815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kumimoji="0" lang="ko-KR" altLang="en-US" sz="1600" b="1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기업개요</a:t>
            </a:r>
            <a:endParaRPr kumimoji="0" lang="en-US" altLang="ko-KR" sz="1600" b="1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kumimoji="0" lang="en-US" altLang="ko-KR" sz="3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활동성 지수 내 해당 기업 정보를 간략하게 볼 수 있습니다</a:t>
            </a:r>
            <a:r>
              <a:rPr lang="en-US" altLang="ko-KR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kumimoji="0" lang="en-US" altLang="ko-KR" sz="1400" b="0" spc="-20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683568" y="2854749"/>
            <a:ext cx="5184576" cy="286219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>
              <a:buNone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 bwMode="auto">
          <a:xfrm flipH="1" flipV="1">
            <a:off x="5593479" y="2851842"/>
            <a:ext cx="922737" cy="180020"/>
          </a:xfrm>
          <a:prstGeom prst="line">
            <a:avLst/>
          </a:prstGeom>
          <a:solidFill>
            <a:srgbClr val="FFCCFF"/>
          </a:solidFill>
          <a:ln w="9525" cap="rnd" cmpd="sng" algn="ctr">
            <a:solidFill>
              <a:srgbClr val="00B0F0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6516216" y="2997858"/>
            <a:ext cx="2292822" cy="815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ko-KR" altLang="en-US" sz="1600" b="1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활동성 지수 탭</a:t>
            </a:r>
            <a:endParaRPr kumimoji="0" lang="en-US" altLang="ko-KR" sz="1600" b="1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kumimoji="0" lang="en-US" altLang="ko-KR" sz="3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kumimoji="0" lang="ko-KR" altLang="en-US" sz="1400" b="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활동성과 연관된 다양한 </a:t>
            </a: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지수를 개별적으로 확인할 수 있습니다</a:t>
            </a:r>
            <a:r>
              <a:rPr lang="en-US" altLang="ko-KR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kumimoji="0" lang="en-US" altLang="ko-KR" sz="1400" b="0" spc="-20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3660193" y="3405662"/>
            <a:ext cx="2207951" cy="286219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>
              <a:buNone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 bwMode="auto">
          <a:xfrm flipH="1" flipV="1">
            <a:off x="5593479" y="3405662"/>
            <a:ext cx="921562" cy="563398"/>
          </a:xfrm>
          <a:prstGeom prst="line">
            <a:avLst/>
          </a:prstGeom>
          <a:solidFill>
            <a:srgbClr val="FFCCFF"/>
          </a:solidFill>
          <a:ln w="9525" cap="rnd" cmpd="sng" algn="ctr">
            <a:solidFill>
              <a:srgbClr val="00B0F0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6515040" y="3935056"/>
            <a:ext cx="2292822" cy="1031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ko-KR" altLang="en-US" sz="1600" b="1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개별 업체지수 그룹 비교</a:t>
            </a:r>
            <a:endParaRPr kumimoji="0" lang="en-US" altLang="ko-KR" sz="1600" b="1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kumimoji="0" lang="en-US" altLang="ko-KR" sz="3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기준 업체에 대한 활동성을 업종</a:t>
            </a:r>
            <a:r>
              <a:rPr lang="en-US" altLang="ko-KR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규모</a:t>
            </a:r>
            <a:r>
              <a:rPr lang="en-US" altLang="ko-KR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지역 그룹별로 비교할 수 있습니다</a:t>
            </a:r>
            <a:r>
              <a:rPr lang="en-US" altLang="ko-KR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kumimoji="0" lang="en-US" altLang="ko-KR" sz="1400" b="0" spc="-20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683568" y="3904537"/>
            <a:ext cx="5184576" cy="2116751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>
              <a:buNone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 bwMode="auto">
          <a:xfrm flipH="1" flipV="1">
            <a:off x="5595003" y="4604278"/>
            <a:ext cx="921562" cy="563398"/>
          </a:xfrm>
          <a:prstGeom prst="line">
            <a:avLst/>
          </a:prstGeom>
          <a:solidFill>
            <a:srgbClr val="FFCCFF"/>
          </a:solidFill>
          <a:ln w="9525" cap="rnd" cmpd="sng" algn="ctr">
            <a:solidFill>
              <a:srgbClr val="00B0F0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6516564" y="5133672"/>
            <a:ext cx="2292822" cy="815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ko-KR" altLang="en-US" sz="1600" b="1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활동성 지수 차트</a:t>
            </a:r>
            <a:endParaRPr kumimoji="0" lang="en-US" altLang="ko-KR" sz="1600" b="1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kumimoji="0" lang="en-US" altLang="ko-KR" sz="3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ko-KR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년 간 업체 및 그룹별 활동성 지수의 추이를 제공합니다</a:t>
            </a:r>
            <a:r>
              <a:rPr lang="en-US" altLang="ko-KR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kumimoji="0" lang="en-US" altLang="ko-KR" sz="1400" b="0" spc="-20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51520" y="303039"/>
            <a:ext cx="439248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spc="-150" dirty="0">
                <a:ln>
                  <a:solidFill>
                    <a:srgbClr val="1F497D">
                      <a:lumMod val="60000"/>
                      <a:lumOff val="40000"/>
                      <a:alpha val="30000"/>
                    </a:srgbClr>
                  </a:solidFill>
                </a:ln>
                <a:solidFill>
                  <a:srgbClr val="052838"/>
                </a:solidFill>
              </a:rPr>
              <a:t>04</a:t>
            </a:r>
            <a:r>
              <a:rPr lang="en-US" altLang="ko-KR" sz="1600" b="1" spc="-150" dirty="0">
                <a:ln>
                  <a:solidFill>
                    <a:srgbClr val="0389DB">
                      <a:alpha val="30000"/>
                    </a:srgbClr>
                  </a:solidFill>
                </a:ln>
                <a:solidFill>
                  <a:srgbClr val="C00000"/>
                </a:solidFill>
              </a:rPr>
              <a:t> </a:t>
            </a:r>
            <a:r>
              <a:rPr lang="en-US" altLang="ko-KR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활동성 지수 화면 상세 </a:t>
            </a:r>
            <a:endParaRPr lang="en-US" altLang="ko-KR" sz="16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135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628800"/>
            <a:ext cx="5256584" cy="3766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251520" y="303039"/>
            <a:ext cx="439248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spc="-150" dirty="0">
                <a:ln>
                  <a:solidFill>
                    <a:srgbClr val="1F497D">
                      <a:lumMod val="60000"/>
                      <a:lumOff val="40000"/>
                      <a:alpha val="30000"/>
                    </a:srgbClr>
                  </a:solidFill>
                </a:ln>
                <a:solidFill>
                  <a:srgbClr val="052838"/>
                </a:solidFill>
              </a:rPr>
              <a:t>04</a:t>
            </a:r>
            <a:r>
              <a:rPr lang="en-US" altLang="ko-KR" sz="1600" b="1" spc="-150" dirty="0">
                <a:ln>
                  <a:solidFill>
                    <a:srgbClr val="0389DB">
                      <a:alpha val="30000"/>
                    </a:srgbClr>
                  </a:solidFill>
                </a:ln>
                <a:solidFill>
                  <a:srgbClr val="C00000"/>
                </a:solidFill>
              </a:rPr>
              <a:t> </a:t>
            </a:r>
            <a:r>
              <a:rPr lang="en-US" altLang="ko-KR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활동성 지수 화면 상세 </a:t>
            </a:r>
            <a:endParaRPr lang="en-US" altLang="ko-KR" sz="16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07975" y="761528"/>
            <a:ext cx="8501063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E:\01_AI_team\01_TASK\20200521_CRETOP 사업장 제공정보 변경\Inbox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6350" y="6717280"/>
            <a:ext cx="9150350" cy="14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39552" y="964699"/>
            <a:ext cx="66675" cy="282575"/>
          </a:xfrm>
          <a:prstGeom prst="rect">
            <a:avLst/>
          </a:prstGeom>
          <a:solidFill>
            <a:srgbClr val="196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solidFill>
                <a:srgbClr val="EC233C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6227" y="908720"/>
            <a:ext cx="220284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활동성 </a:t>
            </a:r>
            <a:r>
              <a:rPr lang="ko-KR" altLang="en-US" sz="1600" spc="-150" dirty="0" err="1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증감율</a:t>
            </a: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화면 설명</a:t>
            </a:r>
          </a:p>
        </p:txBody>
      </p:sp>
      <p:cxnSp>
        <p:nvCxnSpPr>
          <p:cNvPr id="23" name="직선 화살표 연결선 22"/>
          <p:cNvCxnSpPr/>
          <p:nvPr/>
        </p:nvCxnSpPr>
        <p:spPr bwMode="auto">
          <a:xfrm>
            <a:off x="2447764" y="1700808"/>
            <a:ext cx="345664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759" y="1139558"/>
            <a:ext cx="31623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5381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628800"/>
            <a:ext cx="5256584" cy="3766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직선 연결선 27"/>
          <p:cNvCxnSpPr/>
          <p:nvPr/>
        </p:nvCxnSpPr>
        <p:spPr>
          <a:xfrm>
            <a:off x="307975" y="761528"/>
            <a:ext cx="8501063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E:\01_AI_team\01_TASK\20200521_CRETOP 사업장 제공정보 변경\Inbox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6350" y="6717280"/>
            <a:ext cx="9150350" cy="14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39552" y="964699"/>
            <a:ext cx="66675" cy="282575"/>
          </a:xfrm>
          <a:prstGeom prst="rect">
            <a:avLst/>
          </a:prstGeom>
          <a:solidFill>
            <a:srgbClr val="196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solidFill>
                <a:srgbClr val="EC233C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6227" y="908720"/>
            <a:ext cx="220284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활동성 </a:t>
            </a:r>
            <a:r>
              <a:rPr lang="ko-KR" altLang="en-US" sz="1600" spc="-150" dirty="0" err="1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증감율</a:t>
            </a: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화면 설명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4764168" y="2204865"/>
            <a:ext cx="1031968" cy="2664296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>
              <a:buNone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 bwMode="auto">
          <a:xfrm flipH="1" flipV="1">
            <a:off x="5796136" y="3405269"/>
            <a:ext cx="720082" cy="178232"/>
          </a:xfrm>
          <a:prstGeom prst="line">
            <a:avLst/>
          </a:prstGeom>
          <a:solidFill>
            <a:srgbClr val="FFCCFF"/>
          </a:solidFill>
          <a:ln w="9525" cap="rnd" cmpd="sng" algn="ctr">
            <a:solidFill>
              <a:srgbClr val="00B0F0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6516216" y="3549496"/>
            <a:ext cx="2292822" cy="1031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ko-KR" altLang="en-US" sz="1600" b="1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활동성 순위비교</a:t>
            </a:r>
            <a:endParaRPr kumimoji="0" lang="en-US" altLang="ko-KR" sz="1600" b="1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kumimoji="0" lang="en-US" altLang="ko-KR" sz="3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 내 해당 활동성 </a:t>
            </a:r>
            <a:r>
              <a:rPr lang="ko-KR" altLang="en-US" sz="1400" spc="-200" dirty="0" err="1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증감율에</a:t>
            </a: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대한 백분위 순위를 나타냅니다</a:t>
            </a:r>
            <a:r>
              <a:rPr lang="en-US" altLang="ko-KR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kumimoji="0" lang="en-US" altLang="ko-KR" sz="1400" b="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높을수록 업종 내 순위가 높음</a:t>
            </a:r>
            <a:r>
              <a:rPr lang="en-US" altLang="ko-KR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1400" b="0" spc="-20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3660193" y="1844824"/>
            <a:ext cx="2135943" cy="286219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>
              <a:buNone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 bwMode="auto">
          <a:xfrm flipH="1" flipV="1">
            <a:off x="5593479" y="1844824"/>
            <a:ext cx="921562" cy="563398"/>
          </a:xfrm>
          <a:prstGeom prst="line">
            <a:avLst/>
          </a:prstGeom>
          <a:solidFill>
            <a:srgbClr val="FFCCFF"/>
          </a:solidFill>
          <a:ln w="9525" cap="rnd" cmpd="sng" algn="ctr">
            <a:solidFill>
              <a:srgbClr val="00B0F0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6515040" y="1892696"/>
            <a:ext cx="2292822" cy="1031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ko-KR" altLang="en-US" sz="1600" b="1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기준업체 그룹 비교</a:t>
            </a:r>
            <a:endParaRPr kumimoji="0" lang="en-US" altLang="ko-KR" sz="1600" b="1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kumimoji="0" lang="en-US" altLang="ko-KR" sz="3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개별 업체에 대한 활동성 </a:t>
            </a:r>
            <a:r>
              <a:rPr lang="ko-KR" altLang="en-US" sz="1400" spc="-200" dirty="0" err="1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증감율을</a:t>
            </a: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업종</a:t>
            </a:r>
            <a:r>
              <a:rPr lang="en-US" altLang="ko-KR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규모</a:t>
            </a:r>
            <a:r>
              <a:rPr lang="en-US" altLang="ko-KR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지역 그룹별로 비교할 수 있습니다</a:t>
            </a:r>
            <a:r>
              <a:rPr lang="en-US" altLang="ko-KR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kumimoji="0" lang="en-US" altLang="ko-KR" sz="1400" b="0" spc="-20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4" name="직선 연결선 23"/>
          <p:cNvCxnSpPr>
            <a:stCxn id="29" idx="1"/>
          </p:cNvCxnSpPr>
          <p:nvPr/>
        </p:nvCxnSpPr>
        <p:spPr bwMode="auto">
          <a:xfrm flipH="1" flipV="1">
            <a:off x="3239854" y="4869162"/>
            <a:ext cx="2208696" cy="623826"/>
          </a:xfrm>
          <a:prstGeom prst="line">
            <a:avLst/>
          </a:prstGeom>
          <a:solidFill>
            <a:srgbClr val="FFCCFF"/>
          </a:solidFill>
          <a:ln w="9525" cap="rnd" cmpd="sng" algn="ctr">
            <a:solidFill>
              <a:srgbClr val="00B0F0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5448550" y="5085184"/>
            <a:ext cx="3359311" cy="815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ko-KR" altLang="en-US" sz="1600" b="1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활동성 </a:t>
            </a:r>
            <a:r>
              <a:rPr lang="ko-KR" altLang="en-US" sz="1600" b="1" spc="-150" dirty="0" err="1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증감율</a:t>
            </a:r>
            <a:r>
              <a:rPr lang="ko-KR" altLang="en-US" sz="1600" b="1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비교 차트</a:t>
            </a:r>
            <a:endParaRPr kumimoji="0" lang="en-US" altLang="ko-KR" sz="1600" b="1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kumimoji="0" lang="en-US" altLang="ko-KR" sz="3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kumimoji="0" lang="ko-KR" altLang="en-US" sz="1400" b="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선택된 그룹 내 기준 업체와 그룹 평균값에 대한 활동성 </a:t>
            </a:r>
            <a:r>
              <a:rPr kumimoji="0" lang="ko-KR" altLang="en-US" sz="1400" b="0" spc="-200" dirty="0" err="1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증감율을</a:t>
            </a:r>
            <a:r>
              <a:rPr kumimoji="0" lang="ko-KR" altLang="en-US" sz="1400" b="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비교합니다</a:t>
            </a:r>
            <a:r>
              <a:rPr kumimoji="0" lang="en-US" altLang="ko-KR" sz="1400" b="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31" name="직사각형 30"/>
          <p:cNvSpPr/>
          <p:nvPr/>
        </p:nvSpPr>
        <p:spPr bwMode="auto">
          <a:xfrm>
            <a:off x="1259632" y="2204865"/>
            <a:ext cx="3468531" cy="2664296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>
              <a:buNone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713499" y="2205540"/>
            <a:ext cx="546134" cy="2664296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>
              <a:buNone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71850" y="5373216"/>
            <a:ext cx="3632198" cy="1246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kumimoji="0" lang="ko-KR" altLang="en-US" sz="1600" b="1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활동성 </a:t>
            </a:r>
            <a:r>
              <a:rPr kumimoji="0" lang="ko-KR" altLang="en-US" sz="1600" b="1" spc="-150" dirty="0" err="1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증감율</a:t>
            </a:r>
            <a:r>
              <a:rPr kumimoji="0" lang="ko-KR" altLang="en-US" sz="1600" b="1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산출기준</a:t>
            </a:r>
            <a:endParaRPr kumimoji="0" lang="en-US" altLang="ko-KR" sz="1600" b="1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kumimoji="0" lang="en-US" altLang="ko-KR" sz="3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ko-KR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1)</a:t>
            </a: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고용 </a:t>
            </a:r>
            <a:r>
              <a:rPr lang="en-US" altLang="ko-KR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</a:t>
            </a: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전월 대비 기준월 가입자수 </a:t>
            </a:r>
            <a:r>
              <a:rPr lang="ko-KR" altLang="en-US" sz="1400" spc="-200" dirty="0" err="1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증감율</a:t>
            </a:r>
            <a:endParaRPr lang="en-US" altLang="ko-KR" sz="1400" spc="-20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kumimoji="0" lang="en-US" altLang="ko-KR" sz="1400" b="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2)</a:t>
            </a:r>
            <a:r>
              <a:rPr kumimoji="0" lang="ko-KR" altLang="en-US" sz="1400" b="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나라장터 </a:t>
            </a:r>
            <a:r>
              <a:rPr kumimoji="0" lang="en-US" altLang="ko-KR" sz="1400" b="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</a:t>
            </a:r>
            <a:r>
              <a:rPr kumimoji="0" lang="ko-KR" altLang="en-US" sz="1400" b="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전월 대비 기준월</a:t>
            </a:r>
            <a:r>
              <a:rPr kumimoji="0" lang="ko-KR" altLang="en-US" sz="1400" b="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계약금액 </a:t>
            </a:r>
            <a:r>
              <a:rPr kumimoji="0" lang="ko-KR" altLang="en-US" sz="1400" b="0" spc="-200" dirty="0" err="1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증감율</a:t>
            </a:r>
            <a:endParaRPr kumimoji="0" lang="en-US" altLang="ko-KR" sz="1400" b="0" spc="-20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ko-KR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3)</a:t>
            </a: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거래활동 </a:t>
            </a:r>
            <a:r>
              <a:rPr lang="en-US" altLang="ko-KR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</a:t>
            </a: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spc="-200" dirty="0" err="1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전분기</a:t>
            </a: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대비 기준분기 부가세액 </a:t>
            </a:r>
            <a:r>
              <a:rPr lang="ko-KR" altLang="en-US" sz="1400" spc="-200" dirty="0" err="1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증감율</a:t>
            </a:r>
            <a:endParaRPr lang="en-US" altLang="ko-KR" sz="1400" spc="-20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kumimoji="0" lang="en-US" altLang="ko-KR" sz="1400" b="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4)</a:t>
            </a:r>
            <a:r>
              <a:rPr kumimoji="0" lang="ko-KR" altLang="en-US" sz="1400" b="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검색 </a:t>
            </a:r>
            <a:r>
              <a:rPr kumimoji="0" lang="en-US" altLang="ko-KR" sz="1400" b="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</a:t>
            </a:r>
            <a:r>
              <a:rPr kumimoji="0" lang="ko-KR" altLang="en-US" sz="1400" b="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전월 대비 기준월 </a:t>
            </a:r>
            <a:r>
              <a:rPr kumimoji="0" lang="ko-KR" altLang="en-US" sz="1400" b="0" spc="-200" dirty="0" err="1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피조회수</a:t>
            </a:r>
            <a:r>
              <a:rPr kumimoji="0" lang="ko-KR" altLang="en-US" sz="1400" b="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en-US" sz="1400" b="0" spc="-200" dirty="0" err="1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증감율</a:t>
            </a:r>
            <a:endParaRPr kumimoji="0" lang="en-US" altLang="ko-KR" sz="1400" b="0" spc="-20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 bwMode="auto">
          <a:xfrm flipH="1" flipV="1">
            <a:off x="986566" y="4869836"/>
            <a:ext cx="385284" cy="1126627"/>
          </a:xfrm>
          <a:prstGeom prst="line">
            <a:avLst/>
          </a:prstGeom>
          <a:solidFill>
            <a:srgbClr val="FFCCFF"/>
          </a:solidFill>
          <a:ln w="9525" cap="rnd" cmpd="sng" algn="ctr">
            <a:solidFill>
              <a:srgbClr val="00B0F0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직사각형 22"/>
          <p:cNvSpPr/>
          <p:nvPr/>
        </p:nvSpPr>
        <p:spPr>
          <a:xfrm>
            <a:off x="251520" y="303039"/>
            <a:ext cx="439248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spc="-150" dirty="0">
                <a:ln>
                  <a:solidFill>
                    <a:srgbClr val="1F497D">
                      <a:lumMod val="60000"/>
                      <a:lumOff val="40000"/>
                      <a:alpha val="30000"/>
                    </a:srgbClr>
                  </a:solidFill>
                </a:ln>
                <a:solidFill>
                  <a:srgbClr val="052838"/>
                </a:solidFill>
              </a:rPr>
              <a:t>04</a:t>
            </a:r>
            <a:r>
              <a:rPr lang="en-US" altLang="ko-KR" sz="1600" b="1" spc="-150" dirty="0">
                <a:ln>
                  <a:solidFill>
                    <a:srgbClr val="0389DB">
                      <a:alpha val="30000"/>
                    </a:srgbClr>
                  </a:solidFill>
                </a:ln>
                <a:solidFill>
                  <a:srgbClr val="C00000"/>
                </a:solidFill>
              </a:rPr>
              <a:t> </a:t>
            </a:r>
            <a:r>
              <a:rPr lang="en-US" altLang="ko-KR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활동성 지수 화면 상세 </a:t>
            </a:r>
            <a:endParaRPr lang="en-US" altLang="ko-KR" sz="16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011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5184576" cy="5137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직선 연결선 27"/>
          <p:cNvCxnSpPr/>
          <p:nvPr/>
        </p:nvCxnSpPr>
        <p:spPr>
          <a:xfrm>
            <a:off x="307975" y="761528"/>
            <a:ext cx="8501063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E:\01_AI_team\01_TASK\20200521_CRETOP 사업장 제공정보 변경\Inbox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6350" y="6717280"/>
            <a:ext cx="9150350" cy="14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39552" y="964699"/>
            <a:ext cx="66675" cy="282575"/>
          </a:xfrm>
          <a:prstGeom prst="rect">
            <a:avLst/>
          </a:prstGeom>
          <a:solidFill>
            <a:srgbClr val="196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solidFill>
                <a:srgbClr val="EC233C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6227" y="908720"/>
            <a:ext cx="183095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뉴스 지표 화면 설명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781488" y="1628800"/>
            <a:ext cx="5014647" cy="1440160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>
              <a:buNone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 bwMode="auto">
          <a:xfrm flipH="1" flipV="1">
            <a:off x="5796136" y="3405269"/>
            <a:ext cx="720082" cy="178232"/>
          </a:xfrm>
          <a:prstGeom prst="line">
            <a:avLst/>
          </a:prstGeom>
          <a:solidFill>
            <a:srgbClr val="FFCCFF"/>
          </a:solidFill>
          <a:ln w="9525" cap="rnd" cmpd="sng" algn="ctr">
            <a:solidFill>
              <a:srgbClr val="00B0F0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6527650" y="3356992"/>
            <a:ext cx="2292822" cy="815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ko-KR" altLang="en-US" sz="1600" b="1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기간별 뉴스 상세검색</a:t>
            </a:r>
            <a:endParaRPr kumimoji="0" lang="en-US" altLang="ko-KR" sz="1600" b="1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kumimoji="0" lang="en-US" altLang="ko-KR" sz="3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기준 업체와 관련된 뉴스를 상세히 볼 수 있습니다</a:t>
            </a:r>
            <a:r>
              <a:rPr lang="en-US" altLang="ko-KR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kumimoji="0" lang="en-US" altLang="ko-KR" sz="1400" b="0" spc="-20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 bwMode="auto">
          <a:xfrm flipH="1" flipV="1">
            <a:off x="5593479" y="1844824"/>
            <a:ext cx="921562" cy="563398"/>
          </a:xfrm>
          <a:prstGeom prst="line">
            <a:avLst/>
          </a:prstGeom>
          <a:solidFill>
            <a:srgbClr val="FFCCFF"/>
          </a:solidFill>
          <a:ln w="9525" cap="rnd" cmpd="sng" algn="ctr">
            <a:solidFill>
              <a:srgbClr val="00B0F0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6515040" y="1892696"/>
            <a:ext cx="2292822" cy="1031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ko-KR" altLang="en-US" sz="1600" b="1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뉴스 활동 지표 차트</a:t>
            </a:r>
            <a:endParaRPr kumimoji="0" lang="en-US" altLang="ko-KR" sz="1600" b="1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kumimoji="0" lang="en-US" altLang="ko-KR" sz="3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기준 업체에 해당되는 뉴스 발생건수와 해당 </a:t>
            </a:r>
            <a:r>
              <a:rPr lang="ko-KR" altLang="en-US" sz="1400" spc="-200" dirty="0" err="1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긍부정</a:t>
            </a: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점수를 표시합니다</a:t>
            </a:r>
            <a:r>
              <a:rPr lang="en-US" altLang="ko-KR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.(1</a:t>
            </a: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 단위 집계</a:t>
            </a:r>
            <a:r>
              <a:rPr lang="en-US" altLang="ko-KR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년 추이</a:t>
            </a:r>
            <a:r>
              <a:rPr lang="en-US" altLang="ko-KR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1400" b="0" spc="-20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755576" y="3212977"/>
            <a:ext cx="5040560" cy="3337378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>
              <a:buNone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1520" y="303039"/>
            <a:ext cx="439248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spc="-150" dirty="0">
                <a:ln>
                  <a:solidFill>
                    <a:srgbClr val="1F497D">
                      <a:lumMod val="60000"/>
                      <a:lumOff val="40000"/>
                      <a:alpha val="30000"/>
                    </a:srgbClr>
                  </a:solidFill>
                </a:ln>
                <a:solidFill>
                  <a:srgbClr val="052838"/>
                </a:solidFill>
              </a:rPr>
              <a:t>04</a:t>
            </a:r>
            <a:r>
              <a:rPr lang="en-US" altLang="ko-KR" sz="1600" b="1" spc="-150" dirty="0">
                <a:ln>
                  <a:solidFill>
                    <a:srgbClr val="0389DB">
                      <a:alpha val="30000"/>
                    </a:srgbClr>
                  </a:solidFill>
                </a:ln>
                <a:solidFill>
                  <a:srgbClr val="C00000"/>
                </a:solidFill>
              </a:rPr>
              <a:t> </a:t>
            </a:r>
            <a:r>
              <a:rPr lang="en-US" altLang="ko-KR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활동성 지수 화면 상세 </a:t>
            </a:r>
            <a:endParaRPr lang="en-US" altLang="ko-KR" sz="16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772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971600" y="1340765"/>
            <a:ext cx="4320480" cy="5317345"/>
            <a:chOff x="971600" y="1340765"/>
            <a:chExt cx="4320480" cy="5317345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340765"/>
              <a:ext cx="4320480" cy="5317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0606" y="1859060"/>
              <a:ext cx="671513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직사각형 17"/>
          <p:cNvSpPr/>
          <p:nvPr/>
        </p:nvSpPr>
        <p:spPr>
          <a:xfrm>
            <a:off x="251520" y="303039"/>
            <a:ext cx="439248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spc="-150" dirty="0">
                <a:ln>
                  <a:solidFill>
                    <a:srgbClr val="1F497D">
                      <a:lumMod val="60000"/>
                      <a:lumOff val="40000"/>
                      <a:alpha val="30000"/>
                    </a:srgbClr>
                  </a:solidFill>
                </a:ln>
                <a:solidFill>
                  <a:srgbClr val="052838"/>
                </a:solidFill>
              </a:rPr>
              <a:t>04</a:t>
            </a:r>
            <a:r>
              <a:rPr lang="en-US" altLang="ko-KR" sz="1600" b="1" spc="-150" dirty="0">
                <a:ln>
                  <a:solidFill>
                    <a:srgbClr val="0389DB">
                      <a:alpha val="30000"/>
                    </a:srgbClr>
                  </a:solidFill>
                </a:ln>
                <a:solidFill>
                  <a:srgbClr val="C00000"/>
                </a:solidFill>
              </a:rPr>
              <a:t> </a:t>
            </a:r>
            <a:r>
              <a:rPr lang="en-US" altLang="ko-KR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개별 지수 화면 상세 </a:t>
            </a:r>
            <a:endParaRPr lang="en-US" altLang="ko-KR" sz="16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07975" y="761528"/>
            <a:ext cx="8501063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E:\01_AI_team\01_TASK\20200521_CRETOP 사업장 제공정보 변경\Inbox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6350" y="6717280"/>
            <a:ext cx="9150350" cy="14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39552" y="964699"/>
            <a:ext cx="66675" cy="282575"/>
          </a:xfrm>
          <a:prstGeom prst="rect">
            <a:avLst/>
          </a:prstGeom>
          <a:solidFill>
            <a:srgbClr val="196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solidFill>
                <a:srgbClr val="EC233C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6227" y="908720"/>
            <a:ext cx="15921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고용 활동성 지수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971601" y="1325703"/>
            <a:ext cx="4320480" cy="303097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>
              <a:buNone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971601" y="2132856"/>
            <a:ext cx="4320480" cy="1866580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>
              <a:buNone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971600" y="4482345"/>
            <a:ext cx="4320480" cy="2154612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>
              <a:buNone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직선 연결선 13"/>
          <p:cNvCxnSpPr>
            <a:stCxn id="16" idx="1"/>
          </p:cNvCxnSpPr>
          <p:nvPr/>
        </p:nvCxnSpPr>
        <p:spPr bwMode="auto">
          <a:xfrm flipH="1" flipV="1">
            <a:off x="5284409" y="3066146"/>
            <a:ext cx="1204624" cy="998296"/>
          </a:xfrm>
          <a:prstGeom prst="line">
            <a:avLst/>
          </a:prstGeom>
          <a:solidFill>
            <a:srgbClr val="FFCCFF"/>
          </a:solidFill>
          <a:ln w="9525" cap="rnd" cmpd="sng" algn="ctr">
            <a:solidFill>
              <a:srgbClr val="00B0F0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6489033" y="3548916"/>
            <a:ext cx="2292822" cy="1031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ko-KR" altLang="en-US" sz="1600" b="1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고용 활동성 지수 차트</a:t>
            </a:r>
            <a:endParaRPr kumimoji="0" lang="en-US" altLang="ko-KR" sz="1600" b="1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kumimoji="0" lang="en-US" altLang="ko-KR" sz="3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kumimoji="0" lang="ko-KR" altLang="en-US" sz="1400" b="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고용인원을 기준으로 기업의 활동성을 평가한 고용지수의 </a:t>
            </a:r>
            <a:r>
              <a:rPr kumimoji="0" lang="en-US" altLang="ko-KR" sz="1400" b="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en-US" sz="1400" b="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년간 추이를 볼 수 있습니다</a:t>
            </a:r>
            <a:r>
              <a:rPr kumimoji="0" lang="en-US" altLang="ko-KR" sz="1400" b="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cxnSp>
        <p:nvCxnSpPr>
          <p:cNvPr id="17" name="직선 연결선 16"/>
          <p:cNvCxnSpPr>
            <a:stCxn id="19" idx="1"/>
          </p:cNvCxnSpPr>
          <p:nvPr/>
        </p:nvCxnSpPr>
        <p:spPr bwMode="auto">
          <a:xfrm flipH="1" flipV="1">
            <a:off x="5292081" y="1425840"/>
            <a:ext cx="1196952" cy="229238"/>
          </a:xfrm>
          <a:prstGeom prst="line">
            <a:avLst/>
          </a:prstGeom>
          <a:solidFill>
            <a:srgbClr val="FFCCFF"/>
          </a:solidFill>
          <a:ln w="9525" cap="rnd" cmpd="sng" algn="ctr">
            <a:solidFill>
              <a:srgbClr val="00B0F0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6489033" y="1247274"/>
            <a:ext cx="2292822" cy="815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ko-KR" altLang="en-US" sz="1600" b="1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개별지수 탭 선택</a:t>
            </a:r>
            <a:endParaRPr kumimoji="0" lang="en-US" altLang="ko-KR" sz="1600" b="1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kumimoji="0" lang="en-US" altLang="ko-KR" sz="3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개별지수에 대한 상세화면을 선택하여 볼 수 있습니다</a:t>
            </a:r>
            <a:r>
              <a:rPr lang="en-US" altLang="ko-KR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.(</a:t>
            </a: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고용</a:t>
            </a:r>
            <a:r>
              <a:rPr lang="en-US" altLang="ko-KR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1400" b="0" spc="-20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1" name="직선 연결선 20"/>
          <p:cNvCxnSpPr>
            <a:stCxn id="22" idx="1"/>
          </p:cNvCxnSpPr>
          <p:nvPr/>
        </p:nvCxnSpPr>
        <p:spPr bwMode="auto">
          <a:xfrm flipH="1" flipV="1">
            <a:off x="5284757" y="5202384"/>
            <a:ext cx="1204276" cy="518242"/>
          </a:xfrm>
          <a:prstGeom prst="line">
            <a:avLst/>
          </a:prstGeom>
          <a:solidFill>
            <a:srgbClr val="FFCCFF"/>
          </a:solidFill>
          <a:ln w="9525" cap="rnd" cmpd="sng" algn="ctr">
            <a:solidFill>
              <a:srgbClr val="00B0F0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6489033" y="4989656"/>
            <a:ext cx="2292822" cy="1461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ko-KR" altLang="en-US" sz="1600" b="1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고용지수 데이터 상세</a:t>
            </a:r>
            <a:endParaRPr kumimoji="0" lang="en-US" altLang="ko-KR" sz="1600" b="1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kumimoji="0" lang="en-US" altLang="ko-KR" sz="3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고용지수 산출에 활용한 국민연금 데이터 추이를 상세히 볼 수 있습니다</a:t>
            </a:r>
            <a:r>
              <a:rPr lang="en-US" altLang="ko-KR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kumimoji="0" lang="ko-KR" altLang="en-US" sz="1400" b="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인원현황 </a:t>
            </a:r>
            <a:r>
              <a:rPr kumimoji="0" lang="en-US" altLang="ko-KR" sz="1400" b="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kumimoji="0" lang="ko-KR" altLang="en-US" sz="1400" b="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가입</a:t>
            </a:r>
            <a:r>
              <a:rPr kumimoji="0" lang="en-US" altLang="ko-KR" sz="1400" b="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kumimoji="0" lang="ko-KR" altLang="en-US" sz="1400" b="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취업</a:t>
            </a:r>
            <a:r>
              <a:rPr kumimoji="0" lang="en-US" altLang="ko-KR" sz="1400" b="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퇴직자 수</a:t>
            </a:r>
            <a:endParaRPr lang="en-US" altLang="ko-KR" sz="1400" spc="-20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급여현황 </a:t>
            </a:r>
            <a:r>
              <a:rPr lang="en-US" altLang="ko-KR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</a:t>
            </a: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평균</a:t>
            </a:r>
            <a:r>
              <a:rPr lang="en-US" altLang="ko-KR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총 급여</a:t>
            </a:r>
            <a:endParaRPr kumimoji="0" lang="en-US" altLang="ko-KR" sz="1400" b="0" spc="-20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3419872" y="1844824"/>
            <a:ext cx="1864537" cy="214211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>
              <a:buNone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직선 연결선 23"/>
          <p:cNvCxnSpPr>
            <a:stCxn id="29" idx="1"/>
          </p:cNvCxnSpPr>
          <p:nvPr/>
        </p:nvCxnSpPr>
        <p:spPr bwMode="auto">
          <a:xfrm flipH="1" flipV="1">
            <a:off x="5284409" y="1951929"/>
            <a:ext cx="1209989" cy="865807"/>
          </a:xfrm>
          <a:prstGeom prst="line">
            <a:avLst/>
          </a:prstGeom>
          <a:solidFill>
            <a:srgbClr val="FFCCFF"/>
          </a:solidFill>
          <a:ln w="9525" cap="rnd" cmpd="sng" algn="ctr">
            <a:solidFill>
              <a:srgbClr val="00B0F0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6494398" y="2302210"/>
            <a:ext cx="2292822" cy="1031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ko-KR" altLang="en-US" sz="1600" b="1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기준업체 그룹 비교</a:t>
            </a:r>
            <a:endParaRPr kumimoji="0" lang="en-US" altLang="ko-KR" sz="1600" b="1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kumimoji="0" lang="en-US" altLang="ko-KR" sz="3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기준 업체에 대한 활동성을 업종</a:t>
            </a:r>
            <a:r>
              <a:rPr lang="en-US" altLang="ko-KR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규모</a:t>
            </a:r>
            <a:r>
              <a:rPr lang="en-US" altLang="ko-KR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지역 그룹별로 비교할 수 있습니다</a:t>
            </a:r>
            <a:r>
              <a:rPr lang="en-US" altLang="ko-KR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kumimoji="0" lang="en-US" altLang="ko-KR" sz="1400" b="0" spc="-20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4930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954359" y="1340768"/>
            <a:ext cx="4321095" cy="5184576"/>
            <a:chOff x="954359" y="1340768"/>
            <a:chExt cx="4321095" cy="5184576"/>
          </a:xfrm>
        </p:grpSpPr>
        <p:grpSp>
          <p:nvGrpSpPr>
            <p:cNvPr id="2" name="그룹 1"/>
            <p:cNvGrpSpPr/>
            <p:nvPr/>
          </p:nvGrpSpPr>
          <p:grpSpPr>
            <a:xfrm>
              <a:off x="954359" y="1340768"/>
              <a:ext cx="4321095" cy="5184576"/>
              <a:chOff x="954359" y="1340768"/>
              <a:chExt cx="4321095" cy="5184576"/>
            </a:xfrm>
          </p:grpSpPr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4359" y="1340768"/>
                <a:ext cx="4321095" cy="5184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81360" y="1867373"/>
                <a:ext cx="671513" cy="1857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3716" y="1803079"/>
              <a:ext cx="476250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직사각형 17"/>
          <p:cNvSpPr/>
          <p:nvPr/>
        </p:nvSpPr>
        <p:spPr>
          <a:xfrm>
            <a:off x="251520" y="303039"/>
            <a:ext cx="439248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spc="-150" dirty="0">
                <a:ln>
                  <a:solidFill>
                    <a:srgbClr val="1F497D">
                      <a:lumMod val="60000"/>
                      <a:lumOff val="40000"/>
                      <a:alpha val="30000"/>
                    </a:srgbClr>
                  </a:solidFill>
                </a:ln>
                <a:solidFill>
                  <a:srgbClr val="052838"/>
                </a:solidFill>
              </a:rPr>
              <a:t>04</a:t>
            </a:r>
            <a:r>
              <a:rPr lang="en-US" altLang="ko-KR" sz="1600" b="1" spc="-150" dirty="0">
                <a:ln>
                  <a:solidFill>
                    <a:srgbClr val="0389DB">
                      <a:alpha val="30000"/>
                    </a:srgbClr>
                  </a:solidFill>
                </a:ln>
                <a:solidFill>
                  <a:srgbClr val="C00000"/>
                </a:solidFill>
              </a:rPr>
              <a:t> </a:t>
            </a:r>
            <a:r>
              <a:rPr lang="en-US" altLang="ko-KR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개별 지수 화면 상세 </a:t>
            </a:r>
            <a:endParaRPr lang="en-US" altLang="ko-KR" sz="16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07975" y="761528"/>
            <a:ext cx="8501063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E:\01_AI_team\01_TASK\20200521_CRETOP 사업장 제공정보 변경\Inbox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6350" y="6717280"/>
            <a:ext cx="9150350" cy="14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39552" y="964699"/>
            <a:ext cx="66675" cy="282575"/>
          </a:xfrm>
          <a:prstGeom prst="rect">
            <a:avLst/>
          </a:prstGeom>
          <a:solidFill>
            <a:srgbClr val="196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solidFill>
                <a:srgbClr val="EC233C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6227" y="908720"/>
            <a:ext cx="196399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나라장터 활동성 지수</a:t>
            </a:r>
          </a:p>
        </p:txBody>
      </p:sp>
      <p:sp>
        <p:nvSpPr>
          <p:cNvPr id="24" name="직사각형 23"/>
          <p:cNvSpPr/>
          <p:nvPr/>
        </p:nvSpPr>
        <p:spPr bwMode="auto">
          <a:xfrm>
            <a:off x="971601" y="1325703"/>
            <a:ext cx="4320480" cy="303097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>
              <a:buNone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971601" y="2132856"/>
            <a:ext cx="4320480" cy="1866580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>
              <a:buNone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971600" y="4482345"/>
            <a:ext cx="4320480" cy="1970991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>
              <a:buNone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3419872" y="1844824"/>
            <a:ext cx="1864537" cy="214211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>
              <a:buNone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>
            <a:stCxn id="33" idx="1"/>
          </p:cNvCxnSpPr>
          <p:nvPr/>
        </p:nvCxnSpPr>
        <p:spPr bwMode="auto">
          <a:xfrm flipH="1" flipV="1">
            <a:off x="5284409" y="3066146"/>
            <a:ext cx="1204624" cy="998296"/>
          </a:xfrm>
          <a:prstGeom prst="line">
            <a:avLst/>
          </a:prstGeom>
          <a:solidFill>
            <a:srgbClr val="FFCCFF"/>
          </a:solidFill>
          <a:ln w="9525" cap="rnd" cmpd="sng" algn="ctr">
            <a:solidFill>
              <a:srgbClr val="00B0F0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6489033" y="3548916"/>
            <a:ext cx="2292822" cy="1031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ko-KR" altLang="en-US" sz="1600" b="1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나라장터 활동성 지수 차트</a:t>
            </a:r>
            <a:endParaRPr kumimoji="0" lang="en-US" altLang="ko-KR" sz="1600" b="1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kumimoji="0" lang="en-US" altLang="ko-KR" sz="3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나라장터 계약금액</a:t>
            </a:r>
            <a:r>
              <a:rPr kumimoji="0" lang="ko-KR" altLang="en-US" sz="1400" b="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기준으로 기업의 활동성을 평가한 지수의 추이를 볼 수 있습니다</a:t>
            </a:r>
            <a:r>
              <a:rPr kumimoji="0" lang="en-US" altLang="ko-KR" sz="1400" b="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cxnSp>
        <p:nvCxnSpPr>
          <p:cNvPr id="34" name="직선 연결선 33"/>
          <p:cNvCxnSpPr>
            <a:stCxn id="35" idx="1"/>
          </p:cNvCxnSpPr>
          <p:nvPr/>
        </p:nvCxnSpPr>
        <p:spPr bwMode="auto">
          <a:xfrm flipH="1" flipV="1">
            <a:off x="5292081" y="1425840"/>
            <a:ext cx="1196952" cy="229238"/>
          </a:xfrm>
          <a:prstGeom prst="line">
            <a:avLst/>
          </a:prstGeom>
          <a:solidFill>
            <a:srgbClr val="FFCCFF"/>
          </a:solidFill>
          <a:ln w="9525" cap="rnd" cmpd="sng" algn="ctr">
            <a:solidFill>
              <a:srgbClr val="00B0F0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6489033" y="1247274"/>
            <a:ext cx="2292822" cy="815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ko-KR" altLang="en-US" sz="1600" b="1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개별지수 탭 선택</a:t>
            </a:r>
            <a:endParaRPr kumimoji="0" lang="en-US" altLang="ko-KR" sz="1600" b="1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kumimoji="0" lang="en-US" altLang="ko-KR" sz="3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개별지수에 대한 상세화면을 선택하여 볼 수 있습니다</a:t>
            </a:r>
            <a:r>
              <a:rPr lang="en-US" altLang="ko-KR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.(</a:t>
            </a: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나라장터</a:t>
            </a:r>
            <a:r>
              <a:rPr lang="en-US" altLang="ko-KR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1400" b="0" spc="-20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36" name="직선 연결선 35"/>
          <p:cNvCxnSpPr>
            <a:stCxn id="37" idx="1"/>
          </p:cNvCxnSpPr>
          <p:nvPr/>
        </p:nvCxnSpPr>
        <p:spPr bwMode="auto">
          <a:xfrm flipH="1" flipV="1">
            <a:off x="5284757" y="5202384"/>
            <a:ext cx="1204276" cy="410520"/>
          </a:xfrm>
          <a:prstGeom prst="line">
            <a:avLst/>
          </a:prstGeom>
          <a:solidFill>
            <a:srgbClr val="FFCCFF"/>
          </a:solidFill>
          <a:ln w="9525" cap="rnd" cmpd="sng" algn="ctr">
            <a:solidFill>
              <a:srgbClr val="00B0F0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6489033" y="4989656"/>
            <a:ext cx="2292822" cy="1246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ko-KR" altLang="en-US" sz="1600" b="1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나라장터 지수 데이터 상세</a:t>
            </a:r>
            <a:endParaRPr kumimoji="0" lang="en-US" altLang="ko-KR" sz="1600" b="1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kumimoji="0" lang="en-US" altLang="ko-KR" sz="3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나라장터 지수 산출에 활용한 조달청 계약정보 추이를 상세히 볼 수 있습니다</a:t>
            </a:r>
            <a:r>
              <a:rPr lang="en-US" altLang="ko-KR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월별 계약금액 및 건수</a:t>
            </a:r>
            <a:endParaRPr lang="en-US" altLang="ko-KR" sz="1400" spc="-20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38" name="직선 연결선 37"/>
          <p:cNvCxnSpPr>
            <a:stCxn id="39" idx="1"/>
          </p:cNvCxnSpPr>
          <p:nvPr/>
        </p:nvCxnSpPr>
        <p:spPr bwMode="auto">
          <a:xfrm flipH="1" flipV="1">
            <a:off x="5284409" y="1951929"/>
            <a:ext cx="1209989" cy="865807"/>
          </a:xfrm>
          <a:prstGeom prst="line">
            <a:avLst/>
          </a:prstGeom>
          <a:solidFill>
            <a:srgbClr val="FFCCFF"/>
          </a:solidFill>
          <a:ln w="9525" cap="rnd" cmpd="sng" algn="ctr">
            <a:solidFill>
              <a:srgbClr val="00B0F0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6494398" y="2302210"/>
            <a:ext cx="2292822" cy="1031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ko-KR" altLang="en-US" sz="1600" b="1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기준업체 그룹 비교</a:t>
            </a:r>
            <a:endParaRPr kumimoji="0" lang="en-US" altLang="ko-KR" sz="1600" b="1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kumimoji="0" lang="en-US" altLang="ko-KR" sz="3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기준 업체에 대한 활동성을 업종</a:t>
            </a:r>
            <a:r>
              <a:rPr lang="en-US" altLang="ko-KR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규모</a:t>
            </a:r>
            <a:r>
              <a:rPr lang="en-US" altLang="ko-KR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지역 그룹별로 비교할 수 있습니다</a:t>
            </a:r>
            <a:r>
              <a:rPr lang="en-US" altLang="ko-KR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kumimoji="0" lang="en-US" altLang="ko-KR" sz="1400" b="0" spc="-20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235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71600" y="1325703"/>
            <a:ext cx="4320481" cy="5490534"/>
            <a:chOff x="971600" y="1325703"/>
            <a:chExt cx="4320481" cy="5490534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325703"/>
              <a:ext cx="4320481" cy="5490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3858" y="1836511"/>
              <a:ext cx="671513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직사각형 17"/>
          <p:cNvSpPr/>
          <p:nvPr/>
        </p:nvSpPr>
        <p:spPr>
          <a:xfrm>
            <a:off x="251520" y="303039"/>
            <a:ext cx="439248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spc="-150" dirty="0">
                <a:ln>
                  <a:solidFill>
                    <a:srgbClr val="1F497D">
                      <a:lumMod val="60000"/>
                      <a:lumOff val="40000"/>
                      <a:alpha val="30000"/>
                    </a:srgbClr>
                  </a:solidFill>
                </a:ln>
                <a:solidFill>
                  <a:srgbClr val="052838"/>
                </a:solidFill>
              </a:rPr>
              <a:t>04</a:t>
            </a:r>
            <a:r>
              <a:rPr lang="en-US" altLang="ko-KR" sz="1600" b="1" spc="-150" dirty="0">
                <a:ln>
                  <a:solidFill>
                    <a:srgbClr val="0389DB">
                      <a:alpha val="30000"/>
                    </a:srgbClr>
                  </a:solidFill>
                </a:ln>
                <a:solidFill>
                  <a:srgbClr val="C00000"/>
                </a:solidFill>
              </a:rPr>
              <a:t> </a:t>
            </a:r>
            <a:r>
              <a:rPr lang="en-US" altLang="ko-KR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개별 지수 화면 상세 </a:t>
            </a:r>
            <a:endParaRPr lang="en-US" altLang="ko-KR" sz="16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07975" y="761528"/>
            <a:ext cx="8501063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E:\01_AI_team\01_TASK\20200521_CRETOP 사업장 제공정보 변경\Inbox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6350" y="6717280"/>
            <a:ext cx="9150350" cy="14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39552" y="964699"/>
            <a:ext cx="66675" cy="282575"/>
          </a:xfrm>
          <a:prstGeom prst="rect">
            <a:avLst/>
          </a:prstGeom>
          <a:solidFill>
            <a:srgbClr val="196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solidFill>
                <a:srgbClr val="EC233C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6227" y="908720"/>
            <a:ext cx="15921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거래 활동성 지수</a:t>
            </a:r>
          </a:p>
        </p:txBody>
      </p:sp>
      <p:sp>
        <p:nvSpPr>
          <p:cNvPr id="23" name="직사각형 22"/>
          <p:cNvSpPr/>
          <p:nvPr/>
        </p:nvSpPr>
        <p:spPr bwMode="auto">
          <a:xfrm>
            <a:off x="971601" y="1309077"/>
            <a:ext cx="4320480" cy="303097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>
              <a:buNone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971601" y="2132856"/>
            <a:ext cx="4320480" cy="1866580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>
              <a:buNone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971600" y="4482345"/>
            <a:ext cx="4320480" cy="2154612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>
              <a:buNone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419872" y="1844824"/>
            <a:ext cx="1864537" cy="214211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>
              <a:buNone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>
            <a:stCxn id="32" idx="1"/>
          </p:cNvCxnSpPr>
          <p:nvPr/>
        </p:nvCxnSpPr>
        <p:spPr bwMode="auto">
          <a:xfrm flipH="1" flipV="1">
            <a:off x="5284409" y="3066146"/>
            <a:ext cx="1204624" cy="1106018"/>
          </a:xfrm>
          <a:prstGeom prst="line">
            <a:avLst/>
          </a:prstGeom>
          <a:solidFill>
            <a:srgbClr val="FFCCFF"/>
          </a:solidFill>
          <a:ln w="9525" cap="rnd" cmpd="sng" algn="ctr">
            <a:solidFill>
              <a:srgbClr val="00B0F0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6489033" y="3548916"/>
            <a:ext cx="2292822" cy="1246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ko-KR" altLang="en-US" sz="1600" b="1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거래 활동성 지수 차트</a:t>
            </a:r>
            <a:endParaRPr kumimoji="0" lang="en-US" altLang="ko-KR" sz="1600" b="1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kumimoji="0" lang="en-US" altLang="ko-KR" sz="3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kumimoji="0" lang="ko-KR" altLang="en-US" sz="1400" b="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분기별 부가세 매입</a:t>
            </a:r>
            <a:r>
              <a:rPr kumimoji="0" lang="en-US" altLang="ko-KR" sz="1400" b="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kumimoji="0" lang="ko-KR" altLang="en-US" sz="1400" b="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매출 합계액을 기준으로 기업의 활동성을 평가한 거래활동 지수의 추이를 볼 수 있습니다</a:t>
            </a:r>
            <a:r>
              <a:rPr kumimoji="0" lang="en-US" altLang="ko-KR" sz="1400" b="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cxnSp>
        <p:nvCxnSpPr>
          <p:cNvPr id="33" name="직선 연결선 32"/>
          <p:cNvCxnSpPr>
            <a:stCxn id="34" idx="1"/>
          </p:cNvCxnSpPr>
          <p:nvPr/>
        </p:nvCxnSpPr>
        <p:spPr bwMode="auto">
          <a:xfrm flipH="1" flipV="1">
            <a:off x="5292081" y="1425840"/>
            <a:ext cx="1196952" cy="229238"/>
          </a:xfrm>
          <a:prstGeom prst="line">
            <a:avLst/>
          </a:prstGeom>
          <a:solidFill>
            <a:srgbClr val="FFCCFF"/>
          </a:solidFill>
          <a:ln w="9525" cap="rnd" cmpd="sng" algn="ctr">
            <a:solidFill>
              <a:srgbClr val="00B0F0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6489033" y="1247274"/>
            <a:ext cx="2292822" cy="815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ko-KR" altLang="en-US" sz="1600" b="1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개별지수 탭 선택</a:t>
            </a:r>
            <a:endParaRPr kumimoji="0" lang="en-US" altLang="ko-KR" sz="1600" b="1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kumimoji="0" lang="en-US" altLang="ko-KR" sz="3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개별지수에 대한 상세화면을 선택하여 볼 수 있습니다</a:t>
            </a:r>
            <a:r>
              <a:rPr lang="en-US" altLang="ko-KR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.(</a:t>
            </a: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거래활동</a:t>
            </a:r>
            <a:r>
              <a:rPr lang="en-US" altLang="ko-KR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1400" b="0" spc="-20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35" name="직선 연결선 34"/>
          <p:cNvCxnSpPr>
            <a:stCxn id="36" idx="1"/>
          </p:cNvCxnSpPr>
          <p:nvPr/>
        </p:nvCxnSpPr>
        <p:spPr bwMode="auto">
          <a:xfrm flipH="1" flipV="1">
            <a:off x="5284757" y="5202385"/>
            <a:ext cx="1204276" cy="518241"/>
          </a:xfrm>
          <a:prstGeom prst="line">
            <a:avLst/>
          </a:prstGeom>
          <a:solidFill>
            <a:srgbClr val="FFCCFF"/>
          </a:solidFill>
          <a:ln w="9525" cap="rnd" cmpd="sng" algn="ctr">
            <a:solidFill>
              <a:srgbClr val="00B0F0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6489033" y="4989656"/>
            <a:ext cx="2292822" cy="1461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ko-KR" altLang="en-US" sz="1600" b="1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거래활동지수 데이터 상세</a:t>
            </a:r>
            <a:endParaRPr kumimoji="0" lang="en-US" altLang="ko-KR" sz="1600" b="1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kumimoji="0" lang="en-US" altLang="ko-KR" sz="3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거래활동 지수 산출에 활용한 부가세 자료 추이를 상세히 볼 수 있습니다</a:t>
            </a:r>
            <a:r>
              <a:rPr lang="en-US" altLang="ko-KR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매입</a:t>
            </a:r>
            <a:r>
              <a:rPr lang="en-US" altLang="ko-KR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400" spc="-200" dirty="0" err="1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매출별</a:t>
            </a: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부가세 거래금액</a:t>
            </a:r>
            <a:endParaRPr lang="en-US" altLang="ko-KR" sz="1400" spc="-20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매입</a:t>
            </a:r>
            <a:r>
              <a:rPr lang="en-US" altLang="ko-KR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400" spc="-200" dirty="0" err="1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매출별</a:t>
            </a: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부가세 거래처 수</a:t>
            </a:r>
            <a:endParaRPr lang="en-US" altLang="ko-KR" sz="1400" spc="-20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37" name="직선 연결선 36"/>
          <p:cNvCxnSpPr>
            <a:stCxn id="38" idx="1"/>
          </p:cNvCxnSpPr>
          <p:nvPr/>
        </p:nvCxnSpPr>
        <p:spPr bwMode="auto">
          <a:xfrm flipH="1" flipV="1">
            <a:off x="5284409" y="1951929"/>
            <a:ext cx="1209989" cy="865807"/>
          </a:xfrm>
          <a:prstGeom prst="line">
            <a:avLst/>
          </a:prstGeom>
          <a:solidFill>
            <a:srgbClr val="FFCCFF"/>
          </a:solidFill>
          <a:ln w="9525" cap="rnd" cmpd="sng" algn="ctr">
            <a:solidFill>
              <a:srgbClr val="00B0F0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6494398" y="2302210"/>
            <a:ext cx="2292822" cy="1031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ko-KR" altLang="en-US" sz="1600" b="1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기준업체 그룹 비교</a:t>
            </a:r>
            <a:endParaRPr kumimoji="0" lang="en-US" altLang="ko-KR" sz="1600" b="1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kumimoji="0" lang="en-US" altLang="ko-KR" sz="3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기준 업체에 대한 활동성을 업종</a:t>
            </a:r>
            <a:r>
              <a:rPr lang="en-US" altLang="ko-KR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규모</a:t>
            </a:r>
            <a:r>
              <a:rPr lang="en-US" altLang="ko-KR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지역 그룹별로 비교할 수 있습니다</a:t>
            </a:r>
            <a:r>
              <a:rPr lang="en-US" altLang="ko-KR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kumimoji="0" lang="en-US" altLang="ko-KR" sz="1400" b="0" spc="-20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188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89961" y="1331918"/>
            <a:ext cx="4308054" cy="4671927"/>
            <a:chOff x="989961" y="1331918"/>
            <a:chExt cx="4308054" cy="4671927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961" y="1331918"/>
              <a:ext cx="4308054" cy="4671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0606" y="1844824"/>
              <a:ext cx="671513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직사각형 17"/>
          <p:cNvSpPr/>
          <p:nvPr/>
        </p:nvSpPr>
        <p:spPr>
          <a:xfrm>
            <a:off x="251520" y="303039"/>
            <a:ext cx="439248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spc="-150" dirty="0">
                <a:ln>
                  <a:solidFill>
                    <a:srgbClr val="1F497D">
                      <a:lumMod val="60000"/>
                      <a:lumOff val="40000"/>
                      <a:alpha val="30000"/>
                    </a:srgbClr>
                  </a:solidFill>
                </a:ln>
                <a:solidFill>
                  <a:srgbClr val="052838"/>
                </a:solidFill>
              </a:rPr>
              <a:t>04</a:t>
            </a:r>
            <a:r>
              <a:rPr lang="en-US" altLang="ko-KR" sz="1600" b="1" spc="-150" dirty="0">
                <a:ln>
                  <a:solidFill>
                    <a:srgbClr val="0389DB">
                      <a:alpha val="30000"/>
                    </a:srgbClr>
                  </a:solidFill>
                </a:ln>
                <a:solidFill>
                  <a:srgbClr val="C00000"/>
                </a:solidFill>
              </a:rPr>
              <a:t> </a:t>
            </a:r>
            <a:r>
              <a:rPr lang="en-US" altLang="ko-KR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개별 지수 화면 상세 </a:t>
            </a:r>
            <a:endParaRPr lang="en-US" altLang="ko-KR" sz="16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07975" y="761528"/>
            <a:ext cx="8501063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E:\01_AI_team\01_TASK\20200521_CRETOP 사업장 제공정보 변경\Inbox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6350" y="6717280"/>
            <a:ext cx="9150350" cy="14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39552" y="964699"/>
            <a:ext cx="66675" cy="282575"/>
          </a:xfrm>
          <a:prstGeom prst="rect">
            <a:avLst/>
          </a:prstGeom>
          <a:solidFill>
            <a:srgbClr val="196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solidFill>
                <a:srgbClr val="EC233C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6227" y="908720"/>
            <a:ext cx="15921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검색 활동성 지수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971601" y="1325703"/>
            <a:ext cx="4320480" cy="303097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>
              <a:buNone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971601" y="2132856"/>
            <a:ext cx="4320480" cy="1866580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>
              <a:buNone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971600" y="4482345"/>
            <a:ext cx="4320480" cy="1394927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>
              <a:buNone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3419872" y="1844824"/>
            <a:ext cx="1864537" cy="214211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>
              <a:buNone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0" name="직선 연결선 29"/>
          <p:cNvCxnSpPr>
            <a:stCxn id="31" idx="1"/>
          </p:cNvCxnSpPr>
          <p:nvPr/>
        </p:nvCxnSpPr>
        <p:spPr bwMode="auto">
          <a:xfrm flipH="1" flipV="1">
            <a:off x="5284409" y="3066146"/>
            <a:ext cx="1204624" cy="998296"/>
          </a:xfrm>
          <a:prstGeom prst="line">
            <a:avLst/>
          </a:prstGeom>
          <a:solidFill>
            <a:srgbClr val="FFCCFF"/>
          </a:solidFill>
          <a:ln w="9525" cap="rnd" cmpd="sng" algn="ctr">
            <a:solidFill>
              <a:srgbClr val="00B0F0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6489033" y="3548916"/>
            <a:ext cx="2292822" cy="1031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ko-KR" altLang="en-US" sz="1600" b="1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거래 활동성 지수 차트</a:t>
            </a:r>
            <a:endParaRPr kumimoji="0" lang="en-US" altLang="ko-KR" sz="1600" b="1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kumimoji="0" lang="en-US" altLang="ko-KR" sz="3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ko-KR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CRETOP </a:t>
            </a:r>
            <a:r>
              <a:rPr lang="ko-KR" altLang="en-US" sz="1400" spc="-200" dirty="0" err="1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피조회수를</a:t>
            </a:r>
            <a:r>
              <a:rPr kumimoji="0" lang="ko-KR" altLang="en-US" sz="1400" b="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기준으로 기업의 활동성을 평가한 검색지수의 </a:t>
            </a:r>
            <a:r>
              <a:rPr kumimoji="0" lang="en-US" altLang="ko-KR" sz="1400" b="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en-US" sz="1400" b="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년간 추이를 볼 수 있습니다</a:t>
            </a:r>
            <a:r>
              <a:rPr kumimoji="0" lang="en-US" altLang="ko-KR" sz="1400" b="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cxnSp>
        <p:nvCxnSpPr>
          <p:cNvPr id="32" name="직선 연결선 31"/>
          <p:cNvCxnSpPr>
            <a:stCxn id="33" idx="1"/>
          </p:cNvCxnSpPr>
          <p:nvPr/>
        </p:nvCxnSpPr>
        <p:spPr bwMode="auto">
          <a:xfrm flipH="1" flipV="1">
            <a:off x="5292081" y="1425840"/>
            <a:ext cx="1196952" cy="229238"/>
          </a:xfrm>
          <a:prstGeom prst="line">
            <a:avLst/>
          </a:prstGeom>
          <a:solidFill>
            <a:srgbClr val="FFCCFF"/>
          </a:solidFill>
          <a:ln w="9525" cap="rnd" cmpd="sng" algn="ctr">
            <a:solidFill>
              <a:srgbClr val="00B0F0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6489033" y="1247274"/>
            <a:ext cx="2292822" cy="815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ko-KR" altLang="en-US" sz="1600" b="1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개별지수 탭 선택</a:t>
            </a:r>
            <a:endParaRPr kumimoji="0" lang="en-US" altLang="ko-KR" sz="1600" b="1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kumimoji="0" lang="en-US" altLang="ko-KR" sz="3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개별지수에 대한 상세화면을 선택하여 볼 수 있습니다</a:t>
            </a:r>
            <a:r>
              <a:rPr lang="en-US" altLang="ko-KR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.(</a:t>
            </a: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검색</a:t>
            </a:r>
            <a:r>
              <a:rPr lang="en-US" altLang="ko-KR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1400" b="0" spc="-20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34" name="직선 연결선 33"/>
          <p:cNvCxnSpPr>
            <a:stCxn id="35" idx="1"/>
          </p:cNvCxnSpPr>
          <p:nvPr/>
        </p:nvCxnSpPr>
        <p:spPr bwMode="auto">
          <a:xfrm flipH="1" flipV="1">
            <a:off x="5284757" y="5202386"/>
            <a:ext cx="1204276" cy="410518"/>
          </a:xfrm>
          <a:prstGeom prst="line">
            <a:avLst/>
          </a:prstGeom>
          <a:solidFill>
            <a:srgbClr val="FFCCFF"/>
          </a:solidFill>
          <a:ln w="9525" cap="rnd" cmpd="sng" algn="ctr">
            <a:solidFill>
              <a:srgbClr val="00B0F0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6489033" y="4989656"/>
            <a:ext cx="2292822" cy="1246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ko-KR" altLang="en-US" sz="1600" b="1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검색 지수 데이터 상세</a:t>
            </a:r>
            <a:endParaRPr kumimoji="0" lang="en-US" altLang="ko-KR" sz="1600" b="1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kumimoji="0" lang="en-US" altLang="ko-KR" sz="3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거래활동 지수 산출에 활용한 부가세 자료 추이를 상세히 볼 수 있습니다</a:t>
            </a:r>
            <a:r>
              <a:rPr lang="en-US" altLang="ko-KR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ko-KR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CRETOP </a:t>
            </a:r>
            <a:r>
              <a:rPr lang="ko-KR" altLang="en-US" sz="1400" spc="-200" dirty="0" err="1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피조회수</a:t>
            </a: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집계</a:t>
            </a:r>
            <a:r>
              <a:rPr lang="en-US" altLang="ko-KR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격주</a:t>
            </a:r>
            <a:r>
              <a:rPr lang="en-US" altLang="ko-KR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</p:txBody>
      </p:sp>
      <p:cxnSp>
        <p:nvCxnSpPr>
          <p:cNvPr id="36" name="직선 연결선 35"/>
          <p:cNvCxnSpPr>
            <a:stCxn id="37" idx="1"/>
          </p:cNvCxnSpPr>
          <p:nvPr/>
        </p:nvCxnSpPr>
        <p:spPr bwMode="auto">
          <a:xfrm flipH="1" flipV="1">
            <a:off x="5284409" y="1951929"/>
            <a:ext cx="1209989" cy="865807"/>
          </a:xfrm>
          <a:prstGeom prst="line">
            <a:avLst/>
          </a:prstGeom>
          <a:solidFill>
            <a:srgbClr val="FFCCFF"/>
          </a:solidFill>
          <a:ln w="9525" cap="rnd" cmpd="sng" algn="ctr">
            <a:solidFill>
              <a:srgbClr val="00B0F0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6494398" y="2302210"/>
            <a:ext cx="2292822" cy="1031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ko-KR" altLang="en-US" sz="1600" b="1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기준업체 그룹 비교</a:t>
            </a:r>
            <a:endParaRPr kumimoji="0" lang="en-US" altLang="ko-KR" sz="1600" b="1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kumimoji="0" lang="en-US" altLang="ko-KR" sz="3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기준 업체에 대한 활동성을 업종</a:t>
            </a:r>
            <a:r>
              <a:rPr lang="en-US" altLang="ko-KR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규모</a:t>
            </a:r>
            <a:r>
              <a:rPr lang="en-US" altLang="ko-KR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지역 그룹별로 비교할 수 있습니다</a:t>
            </a:r>
            <a:r>
              <a:rPr lang="en-US" altLang="ko-KR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kumimoji="0" lang="en-US" altLang="ko-KR" sz="1400" b="0" spc="-20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489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51520" y="303039"/>
            <a:ext cx="439248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spc="-150" dirty="0">
                <a:ln>
                  <a:solidFill>
                    <a:srgbClr val="1F497D">
                      <a:lumMod val="60000"/>
                      <a:lumOff val="40000"/>
                      <a:alpha val="30000"/>
                    </a:srgbClr>
                  </a:solidFill>
                </a:ln>
                <a:solidFill>
                  <a:srgbClr val="052838"/>
                </a:solidFill>
              </a:rPr>
              <a:t>01</a:t>
            </a:r>
            <a:r>
              <a:rPr lang="en-US" altLang="ko-KR" sz="1600" b="1" spc="-150" dirty="0">
                <a:ln>
                  <a:solidFill>
                    <a:srgbClr val="0389DB">
                      <a:alpha val="30000"/>
                    </a:srgbClr>
                  </a:solidFill>
                </a:ln>
                <a:solidFill>
                  <a:srgbClr val="C00000"/>
                </a:solidFill>
              </a:rPr>
              <a:t> </a:t>
            </a:r>
            <a:r>
              <a:rPr lang="en-US" altLang="ko-KR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활동성 지수 개요</a:t>
            </a:r>
            <a:endParaRPr lang="en-US" altLang="ko-KR" sz="16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07975" y="761528"/>
            <a:ext cx="8501063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E:\01_AI_team\01_TASK\20200521_CRETOP 사업장 제공정보 변경\Inbo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6350" y="6717280"/>
            <a:ext cx="9150350" cy="14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7" name="차트 36"/>
          <p:cNvGraphicFramePr/>
          <p:nvPr>
            <p:extLst>
              <p:ext uri="{D42A27DB-BD31-4B8C-83A1-F6EECF244321}">
                <p14:modId xmlns:p14="http://schemas.microsoft.com/office/powerpoint/2010/main" val="304177303"/>
              </p:ext>
            </p:extLst>
          </p:nvPr>
        </p:nvGraphicFramePr>
        <p:xfrm>
          <a:off x="539552" y="1996717"/>
          <a:ext cx="7941278" cy="4312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8" name="사다리꼴 37"/>
          <p:cNvSpPr/>
          <p:nvPr/>
        </p:nvSpPr>
        <p:spPr>
          <a:xfrm flipV="1">
            <a:off x="971600" y="1052736"/>
            <a:ext cx="5547645" cy="350416"/>
          </a:xfrm>
          <a:prstGeom prst="trapezoid">
            <a:avLst>
              <a:gd name="adj" fmla="val 4493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itchFamily="34" charset="-127"/>
              <a:ea typeface="나눔스퀘어OTF" pitchFamily="34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 rot="16200000">
            <a:off x="1220134" y="821850"/>
            <a:ext cx="338554" cy="792090"/>
          </a:xfrm>
          <a:prstGeom prst="flowChartManualInput">
            <a:avLst/>
          </a:prstGeom>
          <a:solidFill>
            <a:schemeClr val="bg1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1000" spc="-150" dirty="0">
                <a:latin typeface="나눔스퀘어OTF" pitchFamily="34" charset="-127"/>
                <a:ea typeface="나눔스퀘어OTF" pitchFamily="34" charset="-127"/>
              </a:rPr>
              <a:t>전체</a:t>
            </a:r>
            <a:endParaRPr lang="en-US" altLang="ko-KR" sz="1000" spc="-150" dirty="0">
              <a:latin typeface="나눔스퀘어OTF" pitchFamily="34" charset="-127"/>
              <a:ea typeface="나눔스퀘어OTF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41013" y="1120222"/>
            <a:ext cx="498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150" dirty="0">
                <a:latin typeface="나눔스퀘어OTF" pitchFamily="34" charset="-127"/>
                <a:ea typeface="나눔스퀘어OTF" pitchFamily="34" charset="-127"/>
              </a:rPr>
              <a:t>고용</a:t>
            </a:r>
            <a:endParaRPr lang="en-US" altLang="ko-KR" sz="1000" spc="-150" dirty="0">
              <a:latin typeface="나눔스퀘어OTF" pitchFamily="34" charset="-127"/>
              <a:ea typeface="나눔스퀘어OTF" pitchFamily="34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15560" y="1120222"/>
            <a:ext cx="630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150" dirty="0">
                <a:latin typeface="나눔스퀘어OTF" pitchFamily="34" charset="-127"/>
                <a:ea typeface="나눔스퀘어OTF" pitchFamily="34" charset="-127"/>
              </a:rPr>
              <a:t>나라장터</a:t>
            </a:r>
            <a:endParaRPr lang="en-US" altLang="ko-KR" sz="1000" spc="-150" dirty="0">
              <a:latin typeface="나눔스퀘어OTF" pitchFamily="34" charset="-127"/>
              <a:ea typeface="나눔스퀘어OTF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21592" y="1120222"/>
            <a:ext cx="630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150" dirty="0">
                <a:latin typeface="나눔스퀘어OTF" pitchFamily="34" charset="-127"/>
                <a:ea typeface="나눔스퀘어OTF" pitchFamily="34" charset="-127"/>
              </a:rPr>
              <a:t>거래금액</a:t>
            </a:r>
            <a:endParaRPr lang="en-US" altLang="ko-KR" sz="1000" spc="-150" dirty="0">
              <a:latin typeface="나눔스퀘어OTF" pitchFamily="34" charset="-127"/>
              <a:ea typeface="나눔스퀘어OTF" pitchFamily="34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27624" y="1120222"/>
            <a:ext cx="630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150" dirty="0">
                <a:latin typeface="나눔스퀘어OTF" pitchFamily="34" charset="-127"/>
                <a:ea typeface="나눔스퀘어OTF" pitchFamily="34" charset="-127"/>
              </a:rPr>
              <a:t>검색</a:t>
            </a:r>
            <a:endParaRPr lang="en-US" altLang="ko-KR" sz="1000" spc="-150" dirty="0">
              <a:latin typeface="나눔스퀘어OTF" pitchFamily="34" charset="-127"/>
              <a:ea typeface="나눔스퀘어OTF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33656" y="1120222"/>
            <a:ext cx="630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150" dirty="0">
                <a:latin typeface="나눔스퀘어OTF" pitchFamily="34" charset="-127"/>
                <a:ea typeface="나눔스퀘어OTF" pitchFamily="34" charset="-127"/>
              </a:rPr>
              <a:t>뉴스</a:t>
            </a:r>
            <a:endParaRPr lang="en-US" altLang="ko-KR" sz="1000" spc="-150" dirty="0">
              <a:latin typeface="나눔스퀘어OTF" pitchFamily="34" charset="-127"/>
              <a:ea typeface="나눔스퀘어OTF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39689" y="1120222"/>
            <a:ext cx="630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150" dirty="0">
                <a:latin typeface="나눔스퀘어OTF" pitchFamily="34" charset="-127"/>
                <a:ea typeface="나눔스퀘어OTF" pitchFamily="34" charset="-127"/>
              </a:rPr>
              <a:t>전력</a:t>
            </a:r>
            <a:endParaRPr lang="en-US" altLang="ko-KR" sz="1000" spc="-150" dirty="0">
              <a:latin typeface="나눔스퀘어OTF" pitchFamily="34" charset="-127"/>
              <a:ea typeface="나눔스퀘어OTF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89990" y="1013738"/>
            <a:ext cx="613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-150" dirty="0">
                <a:latin typeface="나눔스퀘어OTF" pitchFamily="34" charset="-127"/>
                <a:ea typeface="나눔스퀘어OTF" pitchFamily="34" charset="-127"/>
              </a:rPr>
              <a:t>구   분</a:t>
            </a:r>
            <a:endParaRPr lang="en-US" altLang="ko-KR" sz="1000" spc="-150" dirty="0">
              <a:latin typeface="나눔스퀘어OTF" pitchFamily="34" charset="-127"/>
              <a:ea typeface="나눔스퀘어OTF" pitchFamily="34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532943" y="1022858"/>
            <a:ext cx="1058533" cy="22673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itchFamily="34" charset="-127"/>
              <a:ea typeface="나눔스퀘어OTF" pitchFamily="34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348063" y="1028504"/>
            <a:ext cx="243413" cy="2210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itchFamily="34" charset="-127"/>
              <a:ea typeface="나눔스퀘어OTF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15560" y="992384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OTF" pitchFamily="34" charset="-127"/>
                <a:ea typeface="나눔스퀘어OTF" pitchFamily="34" charset="-127"/>
              </a:rPr>
              <a:t>ⅴ</a:t>
            </a:r>
            <a:endParaRPr lang="ko-KR" altLang="en-US" sz="1200" dirty="0">
              <a:latin typeface="나눔스퀘어OTF" pitchFamily="34" charset="-127"/>
              <a:ea typeface="나눔스퀘어OTF" pitchFamily="34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547360" y="1281058"/>
            <a:ext cx="1055200" cy="676258"/>
          </a:xfrm>
          <a:prstGeom prst="rect">
            <a:avLst/>
          </a:prstGeom>
          <a:solidFill>
            <a:srgbClr val="FFFFFF">
              <a:alpha val="69804"/>
            </a:srgb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itchFamily="34" charset="-127"/>
              <a:ea typeface="나눔스퀘어OTF" pitchFamily="34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47360" y="1275480"/>
            <a:ext cx="1055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150" dirty="0">
                <a:latin typeface="나눔스퀘어OTF" pitchFamily="34" charset="-127"/>
                <a:ea typeface="나눔스퀘어OTF" pitchFamily="34" charset="-127"/>
              </a:rPr>
              <a:t>표준산업분류</a:t>
            </a:r>
            <a:endParaRPr lang="en-US" altLang="ko-KR" sz="1000" spc="-150" dirty="0">
              <a:latin typeface="나눔스퀘어OTF" pitchFamily="34" charset="-127"/>
              <a:ea typeface="나눔스퀘어OTF" pitchFamily="34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47360" y="1493287"/>
            <a:ext cx="1055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150" dirty="0">
                <a:latin typeface="나눔스퀘어OTF" pitchFamily="34" charset="-127"/>
                <a:ea typeface="나눔스퀘어OTF" pitchFamily="34" charset="-127"/>
              </a:rPr>
              <a:t>기업규모</a:t>
            </a:r>
            <a:endParaRPr lang="en-US" altLang="ko-KR" sz="1000" spc="-150" dirty="0">
              <a:latin typeface="나눔스퀘어OTF" pitchFamily="34" charset="-127"/>
              <a:ea typeface="나눔스퀘어OTF" pitchFamily="34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547360" y="1711094"/>
            <a:ext cx="1055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150" dirty="0">
                <a:latin typeface="나눔스퀘어OTF" pitchFamily="34" charset="-127"/>
                <a:ea typeface="나눔스퀘어OTF" pitchFamily="34" charset="-127"/>
              </a:rPr>
              <a:t>지역</a:t>
            </a:r>
            <a:r>
              <a:rPr lang="en-US" altLang="ko-KR" sz="1000" spc="-150" dirty="0">
                <a:latin typeface="나눔스퀘어OTF" pitchFamily="34" charset="-127"/>
                <a:ea typeface="나눔스퀘어OTF" pitchFamily="34" charset="-127"/>
              </a:rPr>
              <a:t>(</a:t>
            </a:r>
            <a:r>
              <a:rPr lang="ko-KR" altLang="en-US" sz="1000" spc="-150" dirty="0">
                <a:latin typeface="나눔스퀘어OTF" pitchFamily="34" charset="-127"/>
                <a:ea typeface="나눔스퀘어OTF" pitchFamily="34" charset="-127"/>
              </a:rPr>
              <a:t>시도</a:t>
            </a:r>
            <a:r>
              <a:rPr lang="en-US" altLang="ko-KR" sz="1000" spc="-150" dirty="0">
                <a:latin typeface="나눔스퀘어OTF" pitchFamily="34" charset="-127"/>
                <a:ea typeface="나눔스퀘어OTF" pitchFamily="34" charset="-127"/>
              </a:rPr>
              <a:t>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47360" y="1267785"/>
            <a:ext cx="1055200" cy="26161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sz="1100" dirty="0">
              <a:latin typeface="나눔스퀘어OTF" pitchFamily="34" charset="-127"/>
              <a:ea typeface="나눔스퀘어OTF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960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51520" y="303039"/>
            <a:ext cx="439248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spc="-150" dirty="0">
                <a:ln>
                  <a:solidFill>
                    <a:srgbClr val="1F497D">
                      <a:lumMod val="60000"/>
                      <a:lumOff val="40000"/>
                      <a:alpha val="30000"/>
                    </a:srgbClr>
                  </a:solidFill>
                </a:ln>
                <a:solidFill>
                  <a:srgbClr val="052838"/>
                </a:solidFill>
              </a:rPr>
              <a:t>05</a:t>
            </a:r>
            <a:r>
              <a:rPr lang="en-US" altLang="ko-KR" sz="1600" b="1" spc="-150" dirty="0">
                <a:ln>
                  <a:solidFill>
                    <a:srgbClr val="0389DB">
                      <a:alpha val="30000"/>
                    </a:srgbClr>
                  </a:solidFill>
                </a:ln>
                <a:solidFill>
                  <a:srgbClr val="C00000"/>
                </a:solidFill>
              </a:rPr>
              <a:t> </a:t>
            </a:r>
            <a:r>
              <a:rPr lang="en-US" altLang="ko-KR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활동성 지수 화면제공 사례 분석</a:t>
            </a: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①</a:t>
            </a:r>
            <a:endParaRPr lang="en-US" altLang="ko-KR" sz="16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07975" y="761528"/>
            <a:ext cx="8501063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E:\01_AI_team\01_TASK\20200521_CRETOP 사업장 제공정보 변경\Inbo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6350" y="6717280"/>
            <a:ext cx="9150350" cy="14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39552" y="964699"/>
            <a:ext cx="66675" cy="282575"/>
          </a:xfrm>
          <a:prstGeom prst="rect">
            <a:avLst/>
          </a:prstGeom>
          <a:solidFill>
            <a:srgbClr val="196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solidFill>
                <a:srgbClr val="EC233C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6227" y="908720"/>
            <a:ext cx="164500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활동성 지수 사례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262261" y="1988840"/>
            <a:ext cx="264869" cy="91895"/>
          </a:xfrm>
          <a:prstGeom prst="rect">
            <a:avLst/>
          </a:prstGeom>
          <a:solidFill>
            <a:srgbClr val="00B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71600" y="1988840"/>
            <a:ext cx="264869" cy="91895"/>
          </a:xfrm>
          <a:prstGeom prst="rect">
            <a:avLst/>
          </a:prstGeom>
          <a:solidFill>
            <a:srgbClr val="F57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707904" y="1988839"/>
            <a:ext cx="264869" cy="91895"/>
          </a:xfrm>
          <a:prstGeom prst="rect">
            <a:avLst/>
          </a:prstGeom>
          <a:solidFill>
            <a:srgbClr val="B49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07903" y="2187304"/>
            <a:ext cx="264869" cy="91895"/>
          </a:xfrm>
          <a:prstGeom prst="rect">
            <a:avLst/>
          </a:prstGeom>
          <a:solidFill>
            <a:srgbClr val="62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71599" y="2187304"/>
            <a:ext cx="264869" cy="91895"/>
          </a:xfrm>
          <a:prstGeom prst="rect">
            <a:avLst/>
          </a:prstGeom>
          <a:solidFill>
            <a:srgbClr val="F06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262260" y="2177794"/>
            <a:ext cx="264869" cy="91895"/>
          </a:xfrm>
          <a:prstGeom prst="rect">
            <a:avLst/>
          </a:prstGeom>
          <a:solidFill>
            <a:srgbClr val="00B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4999003" y="2035154"/>
            <a:ext cx="264869" cy="0"/>
          </a:xfrm>
          <a:prstGeom prst="line">
            <a:avLst/>
          </a:prstGeom>
          <a:noFill/>
          <a:ln w="38100">
            <a:solidFill>
              <a:srgbClr val="838487"/>
            </a:solidFill>
            <a:prstDash val="sysDot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 Box 2"/>
          <p:cNvSpPr txBox="1">
            <a:spLocks noChangeArrowheads="1"/>
          </p:cNvSpPr>
          <p:nvPr/>
        </p:nvSpPr>
        <p:spPr bwMode="auto">
          <a:xfrm>
            <a:off x="1259632" y="1901224"/>
            <a:ext cx="930620" cy="26635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8000" rIns="18000">
            <a:spAutoFit/>
          </a:bodyPr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고용인원 수</a:t>
            </a:r>
            <a:endParaRPr lang="en-US" altLang="ko-KR" sz="1050" spc="-20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1259632" y="2081388"/>
            <a:ext cx="930620" cy="26712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8000" rIns="18000">
            <a:spAutoFit/>
          </a:bodyPr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부가세 </a:t>
            </a:r>
            <a:r>
              <a:rPr lang="ko-KR" altLang="en-US" sz="1050" spc="-200" dirty="0" err="1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거래액</a:t>
            </a:r>
            <a:endParaRPr lang="en-US" altLang="ko-KR" sz="1050" spc="-20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2555776" y="1901592"/>
            <a:ext cx="930620" cy="26712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8000" rIns="1800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05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연평균급여</a:t>
            </a:r>
            <a:endParaRPr lang="en-US" altLang="ko-KR" sz="1050" spc="-20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6" name="Text Box 2"/>
          <p:cNvSpPr txBox="1">
            <a:spLocks noChangeArrowheads="1"/>
          </p:cNvSpPr>
          <p:nvPr/>
        </p:nvSpPr>
        <p:spPr bwMode="auto">
          <a:xfrm>
            <a:off x="2555776" y="2081756"/>
            <a:ext cx="930620" cy="26712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8000" rIns="18000">
            <a:spAutoFit/>
          </a:bodyPr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5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CRETOP </a:t>
            </a:r>
            <a:r>
              <a:rPr lang="ko-KR" altLang="en-US" sz="1050" spc="-200" dirty="0" err="1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피조회수</a:t>
            </a:r>
            <a:endParaRPr lang="en-US" altLang="ko-KR" sz="1050" spc="-20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7" name="Text Box 2"/>
          <p:cNvSpPr txBox="1">
            <a:spLocks noChangeArrowheads="1"/>
          </p:cNvSpPr>
          <p:nvPr/>
        </p:nvSpPr>
        <p:spPr bwMode="auto">
          <a:xfrm>
            <a:off x="4001420" y="1901592"/>
            <a:ext cx="930620" cy="26712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8000" rIns="18000">
            <a:spAutoFit/>
          </a:bodyPr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나라장터 계약</a:t>
            </a:r>
            <a:endParaRPr lang="en-US" altLang="ko-KR" sz="1050" spc="-20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8" name="Text Box 2"/>
          <p:cNvSpPr txBox="1">
            <a:spLocks noChangeArrowheads="1"/>
          </p:cNvSpPr>
          <p:nvPr/>
        </p:nvSpPr>
        <p:spPr bwMode="auto">
          <a:xfrm>
            <a:off x="4001420" y="2081756"/>
            <a:ext cx="930620" cy="26712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8000" rIns="1800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05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종합점수</a:t>
            </a:r>
            <a:endParaRPr lang="en-US" altLang="ko-KR" sz="1050" spc="-20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7544" y="1506270"/>
            <a:ext cx="438132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현대자동차㈜</a:t>
            </a: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모형등급 </a:t>
            </a:r>
            <a:r>
              <a:rPr lang="en-US" altLang="ko-KR" sz="1600" spc="-150" dirty="0" err="1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aa</a:t>
            </a:r>
            <a:r>
              <a:rPr lang="en-US" altLang="ko-KR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+ </a:t>
            </a: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등급 </a:t>
            </a:r>
            <a:r>
              <a:rPr lang="en-US" altLang="ko-KR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(2021-02-23 </a:t>
            </a: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기준</a:t>
            </a:r>
            <a:r>
              <a:rPr lang="en-US" altLang="ko-KR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1600" spc="-150" dirty="0">
              <a:ln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 Box 2"/>
          <p:cNvSpPr txBox="1">
            <a:spLocks noChangeArrowheads="1"/>
          </p:cNvSpPr>
          <p:nvPr/>
        </p:nvSpPr>
        <p:spPr bwMode="auto">
          <a:xfrm>
            <a:off x="5292080" y="1909212"/>
            <a:ext cx="930620" cy="26712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8000" rIns="18000">
            <a:spAutoFit/>
          </a:bodyPr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경보발생시점</a:t>
            </a:r>
            <a:endParaRPr lang="en-US" altLang="ko-KR" sz="1050" spc="-20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170" name="Picture 2" descr="D:\Documents\003.AI콘텐츠부\307.K-SRM\02.활동성지수\011.Plot\37.Activity_Index_Plot\0000000985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252A32"/>
              </a:clrFrom>
              <a:clrTo>
                <a:srgbClr val="252A3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34285"/>
            <a:ext cx="8003354" cy="43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모서리가 둥근 사각형 설명선 33"/>
          <p:cNvSpPr/>
          <p:nvPr/>
        </p:nvSpPr>
        <p:spPr>
          <a:xfrm>
            <a:off x="7304820" y="3360313"/>
            <a:ext cx="1117973" cy="366682"/>
          </a:xfrm>
          <a:prstGeom prst="wedgeRoundRectCallout">
            <a:avLst>
              <a:gd name="adj1" fmla="val -45052"/>
              <a:gd name="adj2" fmla="val 144038"/>
              <a:gd name="adj3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지속적인 변동성이 확인되는 </a:t>
            </a:r>
            <a:r>
              <a:rPr lang="ko-KR" altLang="en-US" sz="1050" spc="-200" dirty="0" err="1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현대차</a:t>
            </a:r>
            <a:endParaRPr lang="ko-KR" altLang="en-US" sz="1050" spc="-20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35" name="직선 연결선 34"/>
          <p:cNvCxnSpPr>
            <a:stCxn id="36" idx="2"/>
          </p:cNvCxnSpPr>
          <p:nvPr/>
        </p:nvCxnSpPr>
        <p:spPr bwMode="auto">
          <a:xfrm flipH="1">
            <a:off x="6804248" y="2158190"/>
            <a:ext cx="972108" cy="550730"/>
          </a:xfrm>
          <a:prstGeom prst="line">
            <a:avLst/>
          </a:prstGeom>
          <a:solidFill>
            <a:srgbClr val="FFCCFF"/>
          </a:solidFill>
          <a:ln w="9525" cap="rnd" cmpd="sng" algn="ctr">
            <a:solidFill>
              <a:srgbClr val="00B0F0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6629945" y="1634970"/>
            <a:ext cx="229282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auto" latinLnBrk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ko-KR" altLang="en-US" sz="140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연평균 급여와 고용인원 수는 변동성이 작은 것으로 확인</a:t>
            </a:r>
            <a:endParaRPr kumimoji="0" lang="en-US" altLang="ko-KR" sz="1400" b="0" spc="-20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39" name="직선 연결선 38"/>
          <p:cNvCxnSpPr>
            <a:stCxn id="36" idx="2"/>
          </p:cNvCxnSpPr>
          <p:nvPr/>
        </p:nvCxnSpPr>
        <p:spPr bwMode="auto">
          <a:xfrm flipH="1">
            <a:off x="6910410" y="2158190"/>
            <a:ext cx="865946" cy="1565484"/>
          </a:xfrm>
          <a:prstGeom prst="line">
            <a:avLst/>
          </a:prstGeom>
          <a:solidFill>
            <a:srgbClr val="FFCCFF"/>
          </a:solidFill>
          <a:ln w="9525" cap="rnd" cmpd="sng" algn="ctr">
            <a:solidFill>
              <a:srgbClr val="00B0F0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57396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51520" y="303039"/>
            <a:ext cx="439248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spc="-150" dirty="0">
                <a:ln>
                  <a:solidFill>
                    <a:srgbClr val="1F497D">
                      <a:lumMod val="60000"/>
                      <a:lumOff val="40000"/>
                      <a:alpha val="30000"/>
                    </a:srgbClr>
                  </a:solidFill>
                </a:ln>
                <a:solidFill>
                  <a:srgbClr val="052838"/>
                </a:solidFill>
              </a:rPr>
              <a:t>05</a:t>
            </a:r>
            <a:r>
              <a:rPr lang="en-US" altLang="ko-KR" sz="1600" b="1" spc="-150" dirty="0">
                <a:ln>
                  <a:solidFill>
                    <a:srgbClr val="0389DB">
                      <a:alpha val="30000"/>
                    </a:srgbClr>
                  </a:solidFill>
                </a:ln>
                <a:solidFill>
                  <a:srgbClr val="C00000"/>
                </a:solidFill>
              </a:rPr>
              <a:t> </a:t>
            </a:r>
            <a:r>
              <a:rPr lang="en-US" altLang="ko-KR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활동성 지수 화면제공 사례 분석</a:t>
            </a: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②</a:t>
            </a:r>
            <a:endParaRPr lang="en-US" altLang="ko-KR" sz="16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07975" y="761528"/>
            <a:ext cx="8501063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E:\01_AI_team\01_TASK\20200521_CRETOP 사업장 제공정보 변경\Inbo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6350" y="6717280"/>
            <a:ext cx="9150350" cy="14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39552" y="964699"/>
            <a:ext cx="66675" cy="282575"/>
          </a:xfrm>
          <a:prstGeom prst="rect">
            <a:avLst/>
          </a:prstGeom>
          <a:solidFill>
            <a:srgbClr val="196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solidFill>
                <a:srgbClr val="EC233C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6227" y="908720"/>
            <a:ext cx="164500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활동성 지수 사례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262261" y="1988840"/>
            <a:ext cx="264869" cy="91895"/>
          </a:xfrm>
          <a:prstGeom prst="rect">
            <a:avLst/>
          </a:prstGeom>
          <a:solidFill>
            <a:srgbClr val="00B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71600" y="1988840"/>
            <a:ext cx="264869" cy="91895"/>
          </a:xfrm>
          <a:prstGeom prst="rect">
            <a:avLst/>
          </a:prstGeom>
          <a:solidFill>
            <a:srgbClr val="F57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707904" y="1988839"/>
            <a:ext cx="264869" cy="91895"/>
          </a:xfrm>
          <a:prstGeom prst="rect">
            <a:avLst/>
          </a:prstGeom>
          <a:solidFill>
            <a:srgbClr val="B49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07903" y="2187304"/>
            <a:ext cx="264869" cy="91895"/>
          </a:xfrm>
          <a:prstGeom prst="rect">
            <a:avLst/>
          </a:prstGeom>
          <a:solidFill>
            <a:srgbClr val="62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71599" y="2187304"/>
            <a:ext cx="264869" cy="91895"/>
          </a:xfrm>
          <a:prstGeom prst="rect">
            <a:avLst/>
          </a:prstGeom>
          <a:solidFill>
            <a:srgbClr val="F06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262260" y="2177794"/>
            <a:ext cx="264869" cy="91895"/>
          </a:xfrm>
          <a:prstGeom prst="rect">
            <a:avLst/>
          </a:prstGeom>
          <a:solidFill>
            <a:srgbClr val="00B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4999003" y="2035154"/>
            <a:ext cx="264869" cy="0"/>
          </a:xfrm>
          <a:prstGeom prst="line">
            <a:avLst/>
          </a:prstGeom>
          <a:noFill/>
          <a:ln w="38100">
            <a:solidFill>
              <a:srgbClr val="838487"/>
            </a:solidFill>
            <a:prstDash val="sysDot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 Box 2"/>
          <p:cNvSpPr txBox="1">
            <a:spLocks noChangeArrowheads="1"/>
          </p:cNvSpPr>
          <p:nvPr/>
        </p:nvSpPr>
        <p:spPr bwMode="auto">
          <a:xfrm>
            <a:off x="1259632" y="1901224"/>
            <a:ext cx="930620" cy="26635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8000" rIns="18000">
            <a:spAutoFit/>
          </a:bodyPr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고용인원 수</a:t>
            </a:r>
            <a:endParaRPr lang="en-US" altLang="ko-KR" sz="1050" spc="-20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1259632" y="2081388"/>
            <a:ext cx="930620" cy="26712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8000" rIns="18000">
            <a:spAutoFit/>
          </a:bodyPr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부가세 </a:t>
            </a:r>
            <a:r>
              <a:rPr lang="ko-KR" altLang="en-US" sz="1050" spc="-200" dirty="0" err="1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거래액</a:t>
            </a:r>
            <a:endParaRPr lang="en-US" altLang="ko-KR" sz="1050" spc="-20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2555776" y="1901592"/>
            <a:ext cx="930620" cy="26712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8000" rIns="1800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05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연평균급여</a:t>
            </a:r>
            <a:endParaRPr lang="en-US" altLang="ko-KR" sz="1050" spc="-20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6" name="Text Box 2"/>
          <p:cNvSpPr txBox="1">
            <a:spLocks noChangeArrowheads="1"/>
          </p:cNvSpPr>
          <p:nvPr/>
        </p:nvSpPr>
        <p:spPr bwMode="auto">
          <a:xfrm>
            <a:off x="2555776" y="2081756"/>
            <a:ext cx="930620" cy="26712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8000" rIns="18000">
            <a:spAutoFit/>
          </a:bodyPr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5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CRETOP </a:t>
            </a:r>
            <a:r>
              <a:rPr lang="ko-KR" altLang="en-US" sz="1050" spc="-200" dirty="0" err="1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피조회수</a:t>
            </a:r>
            <a:endParaRPr lang="en-US" altLang="ko-KR" sz="1050" spc="-20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7" name="Text Box 2"/>
          <p:cNvSpPr txBox="1">
            <a:spLocks noChangeArrowheads="1"/>
          </p:cNvSpPr>
          <p:nvPr/>
        </p:nvSpPr>
        <p:spPr bwMode="auto">
          <a:xfrm>
            <a:off x="4001420" y="1901592"/>
            <a:ext cx="930620" cy="26712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8000" rIns="18000">
            <a:spAutoFit/>
          </a:bodyPr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나라장터 계약</a:t>
            </a:r>
            <a:endParaRPr lang="en-US" altLang="ko-KR" sz="1050" spc="-20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8" name="Text Box 2"/>
          <p:cNvSpPr txBox="1">
            <a:spLocks noChangeArrowheads="1"/>
          </p:cNvSpPr>
          <p:nvPr/>
        </p:nvSpPr>
        <p:spPr bwMode="auto">
          <a:xfrm>
            <a:off x="4001420" y="2081756"/>
            <a:ext cx="930620" cy="26712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8000" rIns="1800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05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종합점수</a:t>
            </a:r>
            <a:endParaRPr lang="en-US" altLang="ko-KR" sz="1050" spc="-20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7544" y="1506270"/>
            <a:ext cx="434285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b="1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600" b="1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주</a:t>
            </a:r>
            <a:r>
              <a:rPr lang="en-US" altLang="ko-KR" sz="1600" b="1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1600" b="1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한국리서치</a:t>
            </a: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모형등급 </a:t>
            </a:r>
            <a:r>
              <a:rPr lang="en-US" altLang="ko-KR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a- </a:t>
            </a: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등급 </a:t>
            </a:r>
            <a:r>
              <a:rPr lang="en-US" altLang="ko-KR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(2021-01-26 </a:t>
            </a: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기준</a:t>
            </a:r>
            <a:r>
              <a:rPr lang="en-US" altLang="ko-KR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1600" spc="-150" dirty="0">
              <a:ln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252A32"/>
              </a:clrFrom>
              <a:clrTo>
                <a:srgbClr val="252A3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41" y="2279199"/>
            <a:ext cx="8040231" cy="4268317"/>
          </a:xfrm>
          <a:prstGeom prst="rect">
            <a:avLst/>
          </a:prstGeom>
        </p:spPr>
      </p:pic>
      <p:sp>
        <p:nvSpPr>
          <p:cNvPr id="29" name="모서리가 둥근 사각형 설명선 28"/>
          <p:cNvSpPr/>
          <p:nvPr/>
        </p:nvSpPr>
        <p:spPr>
          <a:xfrm>
            <a:off x="5263872" y="3516248"/>
            <a:ext cx="1005840" cy="214730"/>
          </a:xfrm>
          <a:prstGeom prst="wedgeRoundRectCallout">
            <a:avLst>
              <a:gd name="adj1" fmla="val -19479"/>
              <a:gd name="adj2" fmla="val 183155"/>
              <a:gd name="adj3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완만한 상승곡선</a:t>
            </a:r>
          </a:p>
        </p:txBody>
      </p:sp>
      <p:sp>
        <p:nvSpPr>
          <p:cNvPr id="49" name="Text Box 2"/>
          <p:cNvSpPr txBox="1">
            <a:spLocks noChangeArrowheads="1"/>
          </p:cNvSpPr>
          <p:nvPr/>
        </p:nvSpPr>
        <p:spPr bwMode="auto">
          <a:xfrm>
            <a:off x="5292080" y="1909212"/>
            <a:ext cx="930620" cy="26712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8000" rIns="18000">
            <a:spAutoFit/>
          </a:bodyPr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경보발생시점</a:t>
            </a:r>
            <a:endParaRPr lang="en-US" altLang="ko-KR" sz="1050" spc="-20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0" name="모서리가 둥근 사각형 설명선 49"/>
          <p:cNvSpPr/>
          <p:nvPr/>
        </p:nvSpPr>
        <p:spPr>
          <a:xfrm>
            <a:off x="7202348" y="2493266"/>
            <a:ext cx="1166014" cy="431678"/>
          </a:xfrm>
          <a:prstGeom prst="wedgeRoundRectCallout">
            <a:avLst>
              <a:gd name="adj1" fmla="val -80153"/>
              <a:gd name="adj2" fmla="val 59372"/>
              <a:gd name="adj3" fmla="val 16667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5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꾸준히 성장중인 </a:t>
            </a:r>
            <a:endParaRPr lang="en-US" altLang="ko-KR" sz="1050" spc="-20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05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㈜한국리서치</a:t>
            </a:r>
          </a:p>
        </p:txBody>
      </p:sp>
    </p:spTree>
    <p:extLst>
      <p:ext uri="{BB962C8B-B14F-4D97-AF65-F5344CB8AC3E}">
        <p14:creationId xmlns:p14="http://schemas.microsoft.com/office/powerpoint/2010/main" val="419451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51520" y="303039"/>
            <a:ext cx="439248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spc="-150" dirty="0">
                <a:ln>
                  <a:solidFill>
                    <a:srgbClr val="1F497D">
                      <a:lumMod val="60000"/>
                      <a:lumOff val="40000"/>
                      <a:alpha val="30000"/>
                    </a:srgbClr>
                  </a:solidFill>
                </a:ln>
                <a:solidFill>
                  <a:srgbClr val="052838"/>
                </a:solidFill>
              </a:rPr>
              <a:t>05</a:t>
            </a:r>
            <a:r>
              <a:rPr lang="en-US" altLang="ko-KR" sz="1600" b="1" spc="-150" dirty="0">
                <a:ln>
                  <a:solidFill>
                    <a:srgbClr val="0389DB">
                      <a:alpha val="30000"/>
                    </a:srgbClr>
                  </a:solidFill>
                </a:ln>
                <a:solidFill>
                  <a:srgbClr val="C00000"/>
                </a:solidFill>
              </a:rPr>
              <a:t> </a:t>
            </a:r>
            <a:r>
              <a:rPr lang="en-US" altLang="ko-KR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활동성 지수 화면제공 사례 분석</a:t>
            </a: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③</a:t>
            </a:r>
            <a:endParaRPr lang="en-US" altLang="ko-KR" sz="16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07975" y="761528"/>
            <a:ext cx="8501063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E:\01_AI_team\01_TASK\20200521_CRETOP 사업장 제공정보 변경\Inbo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6350" y="6717280"/>
            <a:ext cx="9150350" cy="14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39552" y="964699"/>
            <a:ext cx="66675" cy="282575"/>
          </a:xfrm>
          <a:prstGeom prst="rect">
            <a:avLst/>
          </a:prstGeom>
          <a:solidFill>
            <a:srgbClr val="196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solidFill>
                <a:srgbClr val="EC233C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6227" y="908720"/>
            <a:ext cx="164500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활동성 지수 사례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252A32"/>
              </a:clrFrom>
              <a:clrTo>
                <a:srgbClr val="252A3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87" y="2474558"/>
            <a:ext cx="8125778" cy="361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모서리가 둥근 사각형 설명선 20"/>
          <p:cNvSpPr/>
          <p:nvPr/>
        </p:nvSpPr>
        <p:spPr>
          <a:xfrm>
            <a:off x="2965873" y="2968052"/>
            <a:ext cx="1217066" cy="214730"/>
          </a:xfrm>
          <a:prstGeom prst="wedgeRoundRectCallout">
            <a:avLst>
              <a:gd name="adj1" fmla="val -19479"/>
              <a:gd name="adj2" fmla="val 183155"/>
              <a:gd name="adj3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고용 감소시작</a:t>
            </a:r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5263872" y="3516248"/>
            <a:ext cx="1005840" cy="214730"/>
          </a:xfrm>
          <a:prstGeom prst="wedgeRoundRectCallout">
            <a:avLst>
              <a:gd name="adj1" fmla="val -19479"/>
              <a:gd name="adj2" fmla="val 183155"/>
              <a:gd name="adj3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고용 </a:t>
            </a:r>
            <a:r>
              <a:rPr lang="en-US" altLang="ko-KR" sz="105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30% </a:t>
            </a:r>
            <a:r>
              <a:rPr lang="ko-KR" altLang="en-US" sz="105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감소</a:t>
            </a:r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5292080" y="2591598"/>
            <a:ext cx="1005840" cy="261338"/>
          </a:xfrm>
          <a:prstGeom prst="wedgeRoundRectCallout">
            <a:avLst>
              <a:gd name="adj1" fmla="val 73955"/>
              <a:gd name="adj2" fmla="val -29763"/>
              <a:gd name="adj3" fmla="val 16667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5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조회수 폭증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262261" y="1988840"/>
            <a:ext cx="264869" cy="91895"/>
          </a:xfrm>
          <a:prstGeom prst="rect">
            <a:avLst/>
          </a:prstGeom>
          <a:solidFill>
            <a:srgbClr val="00B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71600" y="1988840"/>
            <a:ext cx="264869" cy="91895"/>
          </a:xfrm>
          <a:prstGeom prst="rect">
            <a:avLst/>
          </a:prstGeom>
          <a:solidFill>
            <a:srgbClr val="F57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707904" y="1988839"/>
            <a:ext cx="264869" cy="91895"/>
          </a:xfrm>
          <a:prstGeom prst="rect">
            <a:avLst/>
          </a:prstGeom>
          <a:solidFill>
            <a:srgbClr val="B49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07903" y="2187304"/>
            <a:ext cx="264869" cy="91895"/>
          </a:xfrm>
          <a:prstGeom prst="rect">
            <a:avLst/>
          </a:prstGeom>
          <a:solidFill>
            <a:srgbClr val="62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71599" y="2187304"/>
            <a:ext cx="264869" cy="91895"/>
          </a:xfrm>
          <a:prstGeom prst="rect">
            <a:avLst/>
          </a:prstGeom>
          <a:solidFill>
            <a:srgbClr val="F06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262260" y="2177794"/>
            <a:ext cx="264869" cy="91895"/>
          </a:xfrm>
          <a:prstGeom prst="rect">
            <a:avLst/>
          </a:prstGeom>
          <a:solidFill>
            <a:srgbClr val="00B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4999003" y="2035154"/>
            <a:ext cx="264869" cy="0"/>
          </a:xfrm>
          <a:prstGeom prst="line">
            <a:avLst/>
          </a:prstGeom>
          <a:noFill/>
          <a:ln w="38100">
            <a:solidFill>
              <a:srgbClr val="838487"/>
            </a:solidFill>
            <a:prstDash val="sysDot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 Box 2"/>
          <p:cNvSpPr txBox="1">
            <a:spLocks noChangeArrowheads="1"/>
          </p:cNvSpPr>
          <p:nvPr/>
        </p:nvSpPr>
        <p:spPr bwMode="auto">
          <a:xfrm>
            <a:off x="1259632" y="1901224"/>
            <a:ext cx="930620" cy="26635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8000" rIns="18000">
            <a:spAutoFit/>
          </a:bodyPr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고용인원 수</a:t>
            </a:r>
            <a:endParaRPr lang="en-US" altLang="ko-KR" sz="1050" spc="-20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1259632" y="2081388"/>
            <a:ext cx="930620" cy="26712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8000" rIns="18000">
            <a:spAutoFit/>
          </a:bodyPr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부가세 </a:t>
            </a:r>
            <a:r>
              <a:rPr lang="ko-KR" altLang="en-US" sz="1050" spc="-200" dirty="0" err="1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거래액</a:t>
            </a:r>
            <a:endParaRPr lang="en-US" altLang="ko-KR" sz="1050" spc="-20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2555776" y="1901592"/>
            <a:ext cx="930620" cy="26712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8000" rIns="1800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05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연평균급여</a:t>
            </a:r>
            <a:endParaRPr lang="en-US" altLang="ko-KR" sz="1050" spc="-20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6" name="Text Box 2"/>
          <p:cNvSpPr txBox="1">
            <a:spLocks noChangeArrowheads="1"/>
          </p:cNvSpPr>
          <p:nvPr/>
        </p:nvSpPr>
        <p:spPr bwMode="auto">
          <a:xfrm>
            <a:off x="2555776" y="2081756"/>
            <a:ext cx="930620" cy="26712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8000" rIns="18000">
            <a:spAutoFit/>
          </a:bodyPr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5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CRETOP </a:t>
            </a:r>
            <a:r>
              <a:rPr lang="ko-KR" altLang="en-US" sz="1050" spc="-200" dirty="0" err="1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피조회수</a:t>
            </a:r>
            <a:endParaRPr lang="en-US" altLang="ko-KR" sz="1050" spc="-20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7" name="Text Box 2"/>
          <p:cNvSpPr txBox="1">
            <a:spLocks noChangeArrowheads="1"/>
          </p:cNvSpPr>
          <p:nvPr/>
        </p:nvSpPr>
        <p:spPr bwMode="auto">
          <a:xfrm>
            <a:off x="4001420" y="1901592"/>
            <a:ext cx="930620" cy="26712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8000" rIns="18000">
            <a:spAutoFit/>
          </a:bodyPr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나라장터 계약</a:t>
            </a:r>
            <a:endParaRPr lang="en-US" altLang="ko-KR" sz="1050" spc="-20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8" name="Text Box 2"/>
          <p:cNvSpPr txBox="1">
            <a:spLocks noChangeArrowheads="1"/>
          </p:cNvSpPr>
          <p:nvPr/>
        </p:nvSpPr>
        <p:spPr bwMode="auto">
          <a:xfrm>
            <a:off x="4001420" y="2081756"/>
            <a:ext cx="930620" cy="26712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8000" rIns="1800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05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종합점수</a:t>
            </a:r>
            <a:endParaRPr lang="en-US" altLang="ko-KR" sz="1050" spc="-20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9" name="Text Box 2"/>
          <p:cNvSpPr txBox="1">
            <a:spLocks noChangeArrowheads="1"/>
          </p:cNvSpPr>
          <p:nvPr/>
        </p:nvSpPr>
        <p:spPr bwMode="auto">
          <a:xfrm>
            <a:off x="5292080" y="1909212"/>
            <a:ext cx="930620" cy="26712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8000" rIns="18000">
            <a:spAutoFit/>
          </a:bodyPr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경보발생시점</a:t>
            </a:r>
            <a:endParaRPr lang="en-US" altLang="ko-KR" sz="1050" spc="-20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" name="오른쪽 중괄호 21"/>
          <p:cNvSpPr/>
          <p:nvPr/>
        </p:nvSpPr>
        <p:spPr bwMode="auto">
          <a:xfrm rot="16200000">
            <a:off x="6785732" y="1941821"/>
            <a:ext cx="155448" cy="914400"/>
          </a:xfrm>
          <a:prstGeom prst="rightBrace">
            <a:avLst>
              <a:gd name="adj1" fmla="val 0"/>
              <a:gd name="adj2" fmla="val 50521"/>
            </a:avLst>
          </a:prstGeom>
          <a:noFill/>
          <a:ln w="12700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사각형 설명선 49"/>
          <p:cNvSpPr/>
          <p:nvPr/>
        </p:nvSpPr>
        <p:spPr>
          <a:xfrm>
            <a:off x="7320657" y="1988841"/>
            <a:ext cx="1427807" cy="290358"/>
          </a:xfrm>
          <a:prstGeom prst="wedgeRoundRectCallout">
            <a:avLst>
              <a:gd name="adj1" fmla="val -80153"/>
              <a:gd name="adj2" fmla="val 59372"/>
              <a:gd name="adj3" fmla="val 16667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5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경보발생 </a:t>
            </a:r>
            <a:r>
              <a:rPr lang="en-US" altLang="ko-KR" sz="1050" spc="-200" dirty="0">
                <a:gradFill>
                  <a:gsLst>
                    <a:gs pos="100000">
                      <a:srgbClr val="000000"/>
                    </a:gs>
                    <a:gs pos="100000">
                      <a:srgbClr val="BBE0E3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(Early Warning )</a:t>
            </a:r>
          </a:p>
          <a:p>
            <a:pPr algn="ctr"/>
            <a:endParaRPr lang="ko-KR" altLang="en-US" sz="1050" spc="-200" dirty="0">
              <a:gradFill>
                <a:gsLst>
                  <a:gs pos="100000">
                    <a:srgbClr val="000000"/>
                  </a:gs>
                  <a:gs pos="100000">
                    <a:srgbClr val="BBE0E3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171387"/>
              </p:ext>
            </p:extLst>
          </p:nvPr>
        </p:nvGraphicFramePr>
        <p:xfrm>
          <a:off x="7444700" y="2350842"/>
          <a:ext cx="1447780" cy="685800"/>
        </p:xfrm>
        <a:graphic>
          <a:graphicData uri="http://schemas.openxmlformats.org/drawingml/2006/table">
            <a:tbl>
              <a:tblPr/>
              <a:tblGrid>
                <a:gridCol w="399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kern="1200" spc="0" baseline="0" dirty="0">
                          <a:gradFill>
                            <a:gsLst>
                              <a:gs pos="100000">
                                <a:srgbClr val="000000"/>
                              </a:gs>
                              <a:gs pos="100000">
                                <a:srgbClr val="BBE0E3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09-24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kern="1200" spc="0" baseline="0" dirty="0">
                          <a:gradFill>
                            <a:gsLst>
                              <a:gs pos="100000">
                                <a:srgbClr val="000000"/>
                              </a:gs>
                              <a:gs pos="100000">
                                <a:srgbClr val="BBE0E3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법인회생</a:t>
                      </a:r>
                      <a:r>
                        <a:rPr lang="en-US" altLang="ko-KR" sz="900" kern="1200" spc="0" baseline="0" dirty="0">
                          <a:gradFill>
                            <a:gsLst>
                              <a:gs pos="100000">
                                <a:srgbClr val="000000"/>
                              </a:gs>
                              <a:gs pos="100000">
                                <a:srgbClr val="BBE0E3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</a:t>
                      </a:r>
                      <a:r>
                        <a:rPr lang="ko-KR" altLang="en-US" sz="900" kern="1200" spc="0" baseline="0" dirty="0">
                          <a:gradFill>
                            <a:gsLst>
                              <a:gs pos="100000">
                                <a:srgbClr val="000000"/>
                              </a:gs>
                              <a:gs pos="100000">
                                <a:srgbClr val="BBE0E3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워크아웃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kern="1200" spc="0" baseline="0" dirty="0">
                          <a:gradFill>
                            <a:gsLst>
                              <a:gs pos="100000">
                                <a:srgbClr val="000000"/>
                              </a:gs>
                              <a:gs pos="100000">
                                <a:srgbClr val="BBE0E3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09-30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kern="1200" spc="0" baseline="0" dirty="0">
                          <a:gradFill>
                            <a:gsLst>
                              <a:gs pos="100000">
                                <a:srgbClr val="000000"/>
                              </a:gs>
                              <a:gs pos="100000">
                                <a:srgbClr val="BBE0E3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(KED) </a:t>
                      </a:r>
                      <a:r>
                        <a:rPr lang="ko-KR" altLang="en-US" sz="900" kern="1200" spc="0" baseline="0" dirty="0">
                          <a:gradFill>
                            <a:gsLst>
                              <a:gs pos="100000">
                                <a:srgbClr val="000000"/>
                              </a:gs>
                              <a:gs pos="100000">
                                <a:srgbClr val="BBE0E3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단기연체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kern="1200" spc="0" baseline="0" dirty="0">
                          <a:gradFill>
                            <a:gsLst>
                              <a:gs pos="100000">
                                <a:srgbClr val="000000"/>
                              </a:gs>
                              <a:gs pos="100000">
                                <a:srgbClr val="BBE0E3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10-12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kern="1200" spc="0" baseline="0" dirty="0">
                          <a:gradFill>
                            <a:gsLst>
                              <a:gs pos="100000">
                                <a:srgbClr val="000000"/>
                              </a:gs>
                              <a:gs pos="100000">
                                <a:srgbClr val="BBE0E3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(KED) </a:t>
                      </a:r>
                      <a:r>
                        <a:rPr lang="ko-KR" altLang="en-US" sz="900" kern="1200" spc="0" baseline="0" dirty="0">
                          <a:gradFill>
                            <a:gsLst>
                              <a:gs pos="100000">
                                <a:srgbClr val="000000"/>
                              </a:gs>
                              <a:gs pos="100000">
                                <a:srgbClr val="BBE0E3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카드연체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kern="1200" spc="0" baseline="0" dirty="0">
                          <a:gradFill>
                            <a:gsLst>
                              <a:gs pos="100000">
                                <a:srgbClr val="000000"/>
                              </a:gs>
                              <a:gs pos="100000">
                                <a:srgbClr val="BBE0E3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10-20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kern="1200" spc="0" baseline="0" dirty="0">
                          <a:gradFill>
                            <a:gsLst>
                              <a:gs pos="100000">
                                <a:srgbClr val="000000"/>
                              </a:gs>
                              <a:gs pos="100000">
                                <a:srgbClr val="BBE0E3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900" kern="1200" spc="0" baseline="0" dirty="0">
                          <a:gradFill>
                            <a:gsLst>
                              <a:gs pos="100000">
                                <a:srgbClr val="000000"/>
                              </a:gs>
                              <a:gs pos="100000">
                                <a:srgbClr val="BBE0E3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신정원</a:t>
                      </a:r>
                      <a:r>
                        <a:rPr lang="en-US" altLang="ko-KR" sz="900" kern="1200" spc="0" baseline="0" dirty="0">
                          <a:gradFill>
                            <a:gsLst>
                              <a:gs pos="100000">
                                <a:srgbClr val="000000"/>
                              </a:gs>
                              <a:gs pos="100000">
                                <a:srgbClr val="BBE0E3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 </a:t>
                      </a:r>
                      <a:r>
                        <a:rPr lang="ko-KR" altLang="en-US" sz="900" kern="1200" spc="0" baseline="0" dirty="0">
                          <a:gradFill>
                            <a:gsLst>
                              <a:gs pos="100000">
                                <a:srgbClr val="000000"/>
                              </a:gs>
                              <a:gs pos="100000">
                                <a:srgbClr val="BBE0E3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단기연체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kern="1200" spc="0" baseline="0" dirty="0">
                          <a:gradFill>
                            <a:gsLst>
                              <a:gs pos="100000">
                                <a:srgbClr val="000000"/>
                              </a:gs>
                              <a:gs pos="100000">
                                <a:srgbClr val="BBE0E3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12-09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kern="1200" spc="0" baseline="0" dirty="0">
                          <a:gradFill>
                            <a:gsLst>
                              <a:gs pos="100000">
                                <a:srgbClr val="000000"/>
                              </a:gs>
                              <a:gs pos="100000">
                                <a:srgbClr val="BBE0E3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채무불이행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467544" y="1506270"/>
            <a:ext cx="415049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spc="-150" dirty="0" err="1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대광기업</a:t>
            </a:r>
            <a:r>
              <a:rPr lang="en-US" altLang="ko-KR" sz="1600" b="1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600" b="1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주</a:t>
            </a:r>
            <a:r>
              <a:rPr lang="en-US" altLang="ko-KR" sz="1600" b="1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모형등급 </a:t>
            </a:r>
            <a:r>
              <a:rPr lang="en-US" altLang="ko-KR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d </a:t>
            </a: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등급 </a:t>
            </a:r>
            <a:r>
              <a:rPr lang="en-US" altLang="ko-KR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(2020-11-26 </a:t>
            </a: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기준</a:t>
            </a:r>
            <a:r>
              <a:rPr lang="en-US" altLang="ko-KR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1600" spc="-150" dirty="0">
              <a:ln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모서리가 둥근 직사각형 8">
            <a:extLst>
              <a:ext uri="{FF2B5EF4-FFF2-40B4-BE49-F238E27FC236}">
                <a16:creationId xmlns:a16="http://schemas.microsoft.com/office/drawing/2014/main" id="{6EA05469-418B-4FF2-BB38-CEB1FF758FD0}"/>
              </a:ext>
            </a:extLst>
          </p:cNvPr>
          <p:cNvSpPr/>
          <p:nvPr/>
        </p:nvSpPr>
        <p:spPr>
          <a:xfrm>
            <a:off x="344489" y="6038126"/>
            <a:ext cx="8547992" cy="415210"/>
          </a:xfrm>
          <a:prstGeom prst="roundRect">
            <a:avLst>
              <a:gd name="adj" fmla="val 0"/>
            </a:avLst>
          </a:prstGeom>
          <a:solidFill>
            <a:sysClr val="window" lastClr="FFFFFF"/>
          </a:solidFill>
          <a:ln w="635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2E4B018-5030-4980-BEDB-F61DFCEFB4B9}"/>
              </a:ext>
            </a:extLst>
          </p:cNvPr>
          <p:cNvSpPr/>
          <p:nvPr/>
        </p:nvSpPr>
        <p:spPr>
          <a:xfrm>
            <a:off x="691521" y="6038126"/>
            <a:ext cx="8056943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330325" eaLnBrk="0" fontAlgn="auto" hangingPunct="0">
              <a:lnSpc>
                <a:spcPts val="216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defRPr/>
            </a:pPr>
            <a:r>
              <a:rPr kumimoji="0" lang="ko-KR" altLang="en-US" sz="1200" kern="0" spc="-15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성장성을 예측하는 활동성 지수의 특성상</a:t>
            </a:r>
            <a:r>
              <a:rPr kumimoji="0" lang="en-US" altLang="ko-KR" sz="1200" kern="0" spc="-15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, </a:t>
            </a:r>
            <a:r>
              <a:rPr kumimoji="0" lang="ko-KR" altLang="en-US" sz="1200" kern="0" spc="-15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경보성 위기관리에는 부적합하며</a:t>
            </a:r>
            <a:r>
              <a:rPr lang="en-US" altLang="ko-KR" sz="1200" kern="0" spc="-15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 </a:t>
            </a:r>
            <a:r>
              <a:rPr lang="ko-KR" altLang="en-US" sz="1200" kern="0" spc="-15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고용인원 및 </a:t>
            </a:r>
            <a:r>
              <a:rPr lang="en-US" altLang="ko-KR" sz="1200" kern="0" spc="-15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CRETOP</a:t>
            </a:r>
            <a:r>
              <a:rPr lang="ko-KR" altLang="en-US" sz="1200" kern="0" spc="-150" dirty="0" err="1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피조회수</a:t>
            </a:r>
            <a:r>
              <a:rPr lang="ko-KR" altLang="en-US" sz="1200" kern="0" spc="-15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 등으로 경보정보 확인 가능</a:t>
            </a:r>
            <a:endParaRPr kumimoji="0" lang="en-US" altLang="ko-KR" sz="1200" kern="0" spc="-15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+mj-ea"/>
              <a:ea typeface="+mj-ea"/>
            </a:endParaRPr>
          </a:p>
        </p:txBody>
      </p:sp>
      <p:pic>
        <p:nvPicPr>
          <p:cNvPr id="36" name="그림 35" descr="03.png">
            <a:extLst>
              <a:ext uri="{FF2B5EF4-FFF2-40B4-BE49-F238E27FC236}">
                <a16:creationId xmlns:a16="http://schemas.microsoft.com/office/drawing/2014/main" id="{1C4F2B46-79EA-4819-AD40-C5A1CBB4C80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t="19959"/>
          <a:stretch/>
        </p:blipFill>
        <p:spPr>
          <a:xfrm>
            <a:off x="510635" y="6110068"/>
            <a:ext cx="217756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00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ë¡ê³  white.pn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굴림" charset="-127"/>
              <a:ea typeface="굴림" charset="-127"/>
            </a:endParaRPr>
          </a:p>
        </p:txBody>
      </p:sp>
      <p:pic>
        <p:nvPicPr>
          <p:cNvPr id="7" name="Picture 3" descr="C:\Users\KED\Desktop\Cool Sk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19056"/>
            <a:ext cx="9140652" cy="16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48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303039"/>
            <a:ext cx="439248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spc="-150" dirty="0">
                <a:ln>
                  <a:solidFill>
                    <a:srgbClr val="1F497D">
                      <a:lumMod val="60000"/>
                      <a:lumOff val="40000"/>
                      <a:alpha val="30000"/>
                    </a:srgbClr>
                  </a:solidFill>
                </a:ln>
                <a:solidFill>
                  <a:srgbClr val="052838"/>
                </a:solidFill>
              </a:rPr>
              <a:t>01</a:t>
            </a:r>
            <a:r>
              <a:rPr lang="en-US" altLang="ko-KR" sz="1600" b="1" spc="-150" dirty="0">
                <a:ln>
                  <a:solidFill>
                    <a:srgbClr val="0389DB">
                      <a:alpha val="30000"/>
                    </a:srgbClr>
                  </a:solidFill>
                </a:ln>
                <a:solidFill>
                  <a:srgbClr val="C00000"/>
                </a:solidFill>
              </a:rPr>
              <a:t> </a:t>
            </a:r>
            <a:r>
              <a:rPr lang="en-US" altLang="ko-KR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활동성 지수 개요</a:t>
            </a:r>
            <a:endParaRPr lang="en-US" altLang="ko-KR" sz="16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07975" y="761528"/>
            <a:ext cx="8501063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9" t="5999" r="2665" b="50543"/>
          <a:stretch/>
        </p:blipFill>
        <p:spPr>
          <a:xfrm>
            <a:off x="743981" y="783332"/>
            <a:ext cx="7629049" cy="606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64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51520" y="303039"/>
            <a:ext cx="439248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spc="-150" dirty="0">
                <a:ln>
                  <a:solidFill>
                    <a:srgbClr val="1F497D">
                      <a:lumMod val="60000"/>
                      <a:lumOff val="40000"/>
                      <a:alpha val="30000"/>
                    </a:srgbClr>
                  </a:solidFill>
                </a:ln>
                <a:solidFill>
                  <a:srgbClr val="052838"/>
                </a:solidFill>
              </a:rPr>
              <a:t>01</a:t>
            </a:r>
            <a:r>
              <a:rPr lang="en-US" altLang="ko-KR" sz="1600" b="1" spc="-150" dirty="0">
                <a:ln>
                  <a:solidFill>
                    <a:srgbClr val="0389DB">
                      <a:alpha val="30000"/>
                    </a:srgbClr>
                  </a:solidFill>
                </a:ln>
                <a:solidFill>
                  <a:srgbClr val="C00000"/>
                </a:solidFill>
              </a:rPr>
              <a:t> </a:t>
            </a:r>
            <a:r>
              <a:rPr lang="en-US" altLang="ko-KR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활동성 지수 개요</a:t>
            </a:r>
            <a:endParaRPr lang="en-US" altLang="ko-KR" sz="16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07975" y="761528"/>
            <a:ext cx="8501063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E:\01_AI_team\01_TASK\20200521_CRETOP 사업장 제공정보 변경\Inbo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6350" y="6717280"/>
            <a:ext cx="9150350" cy="14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404791" y="930206"/>
            <a:ext cx="66675" cy="282575"/>
          </a:xfrm>
          <a:prstGeom prst="rect">
            <a:avLst/>
          </a:prstGeom>
          <a:solidFill>
            <a:srgbClr val="196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solidFill>
                <a:srgbClr val="EC233C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1466" y="930206"/>
            <a:ext cx="125386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4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활동성 지수란</a:t>
            </a:r>
            <a:r>
              <a:rPr lang="en-US" altLang="ko-KR" sz="14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1400" spc="-150" dirty="0">
              <a:ln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57041" y="930206"/>
            <a:ext cx="66675" cy="284163"/>
          </a:xfrm>
          <a:prstGeom prst="rect">
            <a:avLst/>
          </a:prstGeom>
          <a:solidFill>
            <a:srgbClr val="0070C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514461" y="930206"/>
            <a:ext cx="23287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분석 프로세스 정의</a:t>
            </a:r>
            <a:endParaRPr kumimoji="0" lang="en-US" altLang="ko-KR" sz="1400" b="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540912" y="1487054"/>
            <a:ext cx="271725" cy="290479"/>
          </a:xfrm>
          <a:prstGeom prst="roundRect">
            <a:avLst/>
          </a:prstGeom>
          <a:solidFill>
            <a:srgbClr val="3399FF">
              <a:alpha val="83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dirty="0">
                <a:ln>
                  <a:solidFill>
                    <a:schemeClr val="bg1">
                      <a:lumMod val="95000"/>
                    </a:schemeClr>
                  </a:solidFill>
                </a:ln>
                <a:latin typeface="+mj-ea"/>
                <a:ea typeface="+mj-ea"/>
              </a:rPr>
              <a:t>1</a:t>
            </a:r>
            <a:endParaRPr kumimoji="0" lang="ko-KR" altLang="en-US" sz="1100" b="0" dirty="0">
              <a:ln>
                <a:solidFill>
                  <a:schemeClr val="bg1">
                    <a:lumMod val="95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83095" y="1484784"/>
            <a:ext cx="3001273" cy="2927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 </a:t>
            </a:r>
            <a:r>
              <a:rPr lang="en-US" altLang="ko-KR" sz="140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Target Variable</a:t>
            </a:r>
            <a:endParaRPr kumimoji="0" lang="en-US" altLang="ko-KR" sz="1400" b="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540911" y="2993384"/>
            <a:ext cx="273600" cy="291600"/>
          </a:xfrm>
          <a:prstGeom prst="roundRect">
            <a:avLst/>
          </a:prstGeom>
          <a:solidFill>
            <a:srgbClr val="0070C0">
              <a:alpha val="83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dirty="0">
                <a:ln>
                  <a:solidFill>
                    <a:schemeClr val="bg1">
                      <a:lumMod val="95000"/>
                    </a:schemeClr>
                  </a:solidFill>
                </a:ln>
                <a:latin typeface="+mj-ea"/>
                <a:ea typeface="+mj-ea"/>
              </a:rPr>
              <a:t>2</a:t>
            </a:r>
            <a:endParaRPr kumimoji="0" lang="ko-KR" altLang="en-US" sz="1100" b="0" dirty="0">
              <a:ln>
                <a:solidFill>
                  <a:schemeClr val="bg1">
                    <a:lumMod val="95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540912" y="4509120"/>
            <a:ext cx="273600" cy="291600"/>
          </a:xfrm>
          <a:prstGeom prst="roundRect">
            <a:avLst/>
          </a:prstGeom>
          <a:solidFill>
            <a:srgbClr val="1F497D">
              <a:alpha val="83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dirty="0">
                <a:ln>
                  <a:solidFill>
                    <a:schemeClr val="bg1">
                      <a:lumMod val="95000"/>
                    </a:schemeClr>
                  </a:solidFill>
                </a:ln>
                <a:latin typeface="+mj-ea"/>
                <a:ea typeface="+mj-ea"/>
              </a:rPr>
              <a:t>3</a:t>
            </a:r>
            <a:endParaRPr kumimoji="0" lang="ko-KR" altLang="en-US" sz="1100" b="0" dirty="0">
              <a:ln>
                <a:solidFill>
                  <a:schemeClr val="bg1">
                    <a:lumMod val="95000"/>
                  </a:schemeClr>
                </a:solidFill>
              </a:ln>
              <a:latin typeface="+mj-ea"/>
              <a:ea typeface="+mj-ea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999" y="5890916"/>
            <a:ext cx="421594" cy="32673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61576" y="5847880"/>
            <a:ext cx="188743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By The R Project for Statistical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Computing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5536" y="5869177"/>
            <a:ext cx="49667" cy="388291"/>
          </a:xfrm>
          <a:prstGeom prst="rect">
            <a:avLst/>
          </a:prstGeom>
          <a:solidFill>
            <a:srgbClr val="1F497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en-US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4634140" y="1916832"/>
            <a:ext cx="4509860" cy="9048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8000" rIns="18000">
            <a:spAutoFit/>
          </a:bodyPr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ea typeface="+mn-ea"/>
              </a:rPr>
              <a:t>- </a:t>
            </a:r>
            <a:r>
              <a:rPr kumimoji="0" lang="ko-KR" altLang="en-US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ea typeface="+mn-ea"/>
              </a:rPr>
              <a:t>활동성은 성장성을 감안해서 살펴보아야 할 특성을 가진 변수</a:t>
            </a:r>
            <a:endParaRPr kumimoji="0" lang="en-US" altLang="ko-KR" sz="11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+mn-ea"/>
              <a:ea typeface="+mn-ea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ea typeface="+mn-ea"/>
              </a:rPr>
              <a:t>- </a:t>
            </a:r>
            <a:r>
              <a:rPr lang="ko-KR" altLang="en-US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전통적 모형에서 활용하던 </a:t>
            </a:r>
            <a:r>
              <a:rPr lang="en-US" altLang="ko-KR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Default(</a:t>
            </a:r>
            <a:r>
              <a:rPr lang="ko-KR" altLang="en-US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부도</a:t>
            </a:r>
            <a:r>
              <a:rPr lang="en-US" altLang="ko-KR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) </a:t>
            </a:r>
            <a:r>
              <a:rPr lang="ko-KR" altLang="en-US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가 아닌</a:t>
            </a:r>
            <a:r>
              <a:rPr lang="en-US" altLang="ko-KR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, Activity</a:t>
            </a:r>
            <a:r>
              <a:rPr lang="ko-KR" altLang="en-US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를 고려한 </a:t>
            </a:r>
            <a:r>
              <a:rPr lang="en-US" altLang="ko-KR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Growth(</a:t>
            </a:r>
            <a:r>
              <a:rPr lang="ko-KR" altLang="en-US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성장</a:t>
            </a:r>
            <a:r>
              <a:rPr lang="en-US" altLang="ko-KR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)</a:t>
            </a:r>
            <a:r>
              <a:rPr lang="ko-KR" altLang="en-US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을</a:t>
            </a:r>
            <a:r>
              <a:rPr lang="en-US" altLang="ko-KR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 </a:t>
            </a: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   볼 필요가 있음</a:t>
            </a:r>
            <a:endParaRPr lang="en-US" altLang="ko-KR" sz="11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+mn-ea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ea typeface="+mn-ea"/>
              </a:rPr>
              <a:t>- </a:t>
            </a:r>
            <a:r>
              <a:rPr kumimoji="0" lang="ko-KR" altLang="en-US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ea typeface="+mn-ea"/>
              </a:rPr>
              <a:t>성장에는 다양한 지표</a:t>
            </a:r>
            <a:r>
              <a:rPr kumimoji="0" lang="en-US" altLang="ko-KR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ea typeface="+mn-ea"/>
              </a:rPr>
              <a:t>(</a:t>
            </a:r>
            <a:r>
              <a:rPr kumimoji="0" lang="ko-KR" altLang="en-US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ea typeface="+mn-ea"/>
              </a:rPr>
              <a:t>매출</a:t>
            </a:r>
            <a:r>
              <a:rPr kumimoji="0" lang="en-US" altLang="ko-KR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ea typeface="+mn-ea"/>
              </a:rPr>
              <a:t>/</a:t>
            </a:r>
            <a:r>
              <a:rPr kumimoji="0" lang="ko-KR" altLang="en-US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ea typeface="+mn-ea"/>
              </a:rPr>
              <a:t>영업이익</a:t>
            </a:r>
            <a:r>
              <a:rPr kumimoji="0" lang="en-US" altLang="ko-KR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ea typeface="+mn-ea"/>
              </a:rPr>
              <a:t>/</a:t>
            </a:r>
            <a:r>
              <a:rPr kumimoji="0" lang="ko-KR" altLang="en-US" sz="1100" spc="-150" dirty="0" err="1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ea typeface="+mn-ea"/>
              </a:rPr>
              <a:t>당기순이익</a:t>
            </a:r>
            <a:r>
              <a:rPr kumimoji="0" lang="en-US" altLang="ko-KR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ea typeface="+mn-ea"/>
              </a:rPr>
              <a:t>/</a:t>
            </a:r>
            <a:r>
              <a:rPr kumimoji="0" lang="ko-KR" altLang="en-US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ea typeface="+mn-ea"/>
              </a:rPr>
              <a:t>자산</a:t>
            </a:r>
            <a:r>
              <a:rPr kumimoji="0" lang="en-US" altLang="ko-KR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ea typeface="+mn-ea"/>
              </a:rPr>
              <a:t>) </a:t>
            </a:r>
            <a:r>
              <a:rPr kumimoji="0" lang="ko-KR" altLang="en-US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ea typeface="+mn-ea"/>
              </a:rPr>
              <a:t>등이 있으나</a:t>
            </a:r>
            <a:r>
              <a:rPr kumimoji="0" lang="en-US" altLang="ko-KR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ea typeface="+mn-ea"/>
              </a:rPr>
              <a:t>, </a:t>
            </a:r>
            <a:r>
              <a:rPr lang="ko-KR" altLang="en-US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매출액 기준</a:t>
            </a:r>
            <a:endParaRPr lang="en-US" altLang="ko-KR" sz="11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23" y="1412435"/>
            <a:ext cx="3431899" cy="4240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4883095" y="2992235"/>
            <a:ext cx="3001273" cy="2927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 </a:t>
            </a:r>
            <a:r>
              <a:rPr kumimoji="0" lang="en-US" altLang="ko-KR" sz="1400" b="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Segmentation </a:t>
            </a:r>
            <a:r>
              <a:rPr kumimoji="0" lang="ko-KR" altLang="en-US" sz="1400" b="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방식</a:t>
            </a:r>
            <a:endParaRPr kumimoji="0" lang="en-US" altLang="ko-KR" sz="1400" b="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+mn-ea"/>
            </a:endParaRPr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4634140" y="3429000"/>
            <a:ext cx="4509860" cy="9048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8000" rIns="18000">
            <a:spAutoFit/>
          </a:bodyPr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ea typeface="+mn-ea"/>
              </a:rPr>
              <a:t>- </a:t>
            </a:r>
            <a:r>
              <a:rPr kumimoji="0" lang="ko-KR" altLang="en-US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ea typeface="+mn-ea"/>
              </a:rPr>
              <a:t>기존 관행적 업종과 규모로 이루어진 </a:t>
            </a:r>
            <a:r>
              <a:rPr kumimoji="0" lang="en-US" altLang="ko-KR" sz="1100" spc="-150" dirty="0" err="1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ea typeface="+mn-ea"/>
              </a:rPr>
              <a:t>Seg</a:t>
            </a:r>
            <a:r>
              <a:rPr kumimoji="0" lang="ko-KR" altLang="en-US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ea typeface="+mn-ea"/>
              </a:rPr>
              <a:t>방식에서 탈피</a:t>
            </a:r>
            <a:endParaRPr kumimoji="0" lang="en-US" altLang="ko-KR" sz="11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+mn-ea"/>
              <a:ea typeface="+mn-ea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ea typeface="+mn-ea"/>
              </a:rPr>
              <a:t>- </a:t>
            </a:r>
            <a:r>
              <a:rPr kumimoji="0" lang="ko-KR" altLang="en-US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ea typeface="+mn-ea"/>
              </a:rPr>
              <a:t>규모를 고용인원수로 살펴보기로 함</a:t>
            </a:r>
            <a:endParaRPr kumimoji="0" lang="en-US" altLang="ko-KR" sz="11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+mn-ea"/>
              <a:ea typeface="+mn-ea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   </a:t>
            </a:r>
            <a:r>
              <a:rPr lang="en-US" altLang="ko-KR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※</a:t>
            </a:r>
            <a:r>
              <a:rPr lang="ko-KR" altLang="en-US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매월 입수되는 정보로 최신성을 반영하고 </a:t>
            </a:r>
            <a:r>
              <a:rPr lang="ko-KR" altLang="en-US" sz="1100" spc="-150" dirty="0" err="1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중기업과</a:t>
            </a:r>
            <a:r>
              <a:rPr lang="ko-KR" altLang="en-US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 소기업을 나누는 등 기존에도</a:t>
            </a:r>
            <a:endParaRPr lang="en-US" altLang="ko-KR" sz="11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맑은 고딕"/>
              <a:ea typeface="맑은 고딕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 중요한 기준임</a:t>
            </a:r>
            <a:endParaRPr lang="en-US" altLang="ko-KR" sz="11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883095" y="4507971"/>
            <a:ext cx="3001273" cy="2927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 활동성지수 </a:t>
            </a:r>
            <a:r>
              <a:rPr kumimoji="0" lang="en-US" altLang="ko-KR" sz="1400" b="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Factor List</a:t>
            </a:r>
          </a:p>
        </p:txBody>
      </p: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4634140" y="4900401"/>
            <a:ext cx="3282111" cy="151426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8000" rIns="18000">
            <a:spAutoFit/>
          </a:bodyPr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- </a:t>
            </a:r>
            <a:r>
              <a:rPr lang="ko-KR" altLang="en-US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고용인원수</a:t>
            </a:r>
            <a:r>
              <a:rPr lang="en-US" altLang="ko-KR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		</a:t>
            </a:r>
            <a:r>
              <a:rPr lang="ko-KR" altLang="en-US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입수주기 </a:t>
            </a:r>
            <a:r>
              <a:rPr lang="en-US" altLang="ko-KR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: </a:t>
            </a:r>
            <a:r>
              <a:rPr lang="ko-KR" altLang="en-US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月</a:t>
            </a:r>
            <a:endParaRPr lang="en-US" altLang="ko-KR" sz="11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+mn-ea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- </a:t>
            </a:r>
            <a:r>
              <a:rPr lang="ko-KR" altLang="en-US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연평균급여</a:t>
            </a:r>
            <a:r>
              <a:rPr lang="en-US" altLang="ko-KR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		</a:t>
            </a:r>
            <a:r>
              <a:rPr lang="ko-KR" altLang="en-US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입수주기 </a:t>
            </a:r>
            <a:r>
              <a:rPr lang="en-US" altLang="ko-KR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: </a:t>
            </a:r>
            <a:r>
              <a:rPr lang="ko-KR" altLang="en-US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月</a:t>
            </a:r>
            <a:endParaRPr lang="en-US" altLang="ko-KR" sz="11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+mn-ea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- </a:t>
            </a:r>
            <a:r>
              <a:rPr lang="ko-KR" altLang="en-US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나라장터계약금액</a:t>
            </a:r>
            <a:r>
              <a:rPr lang="en-US" altLang="ko-KR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(G2b)	</a:t>
            </a:r>
            <a:r>
              <a:rPr lang="ko-KR" altLang="en-US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입수주기 </a:t>
            </a:r>
            <a:r>
              <a:rPr lang="en-US" altLang="ko-KR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: </a:t>
            </a:r>
            <a:r>
              <a:rPr lang="ko-KR" altLang="en-US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日</a:t>
            </a:r>
            <a:endParaRPr lang="en-US" altLang="ko-KR" sz="11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+mn-ea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- </a:t>
            </a:r>
            <a:r>
              <a:rPr lang="ko-KR" altLang="en-US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부가세 거래금액</a:t>
            </a:r>
            <a:r>
              <a:rPr lang="en-US" altLang="ko-KR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	</a:t>
            </a:r>
            <a:r>
              <a:rPr lang="ko-KR" altLang="en-US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입수주기 </a:t>
            </a:r>
            <a:r>
              <a:rPr lang="en-US" altLang="ko-KR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: </a:t>
            </a:r>
            <a:r>
              <a:rPr lang="ko-KR" altLang="en-US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分期</a:t>
            </a:r>
            <a:endParaRPr lang="en-US" altLang="ko-KR" sz="11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+mn-ea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- CRETOP </a:t>
            </a:r>
            <a:r>
              <a:rPr lang="ko-KR" altLang="en-US" sz="1100" spc="-150" dirty="0" err="1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피조회수</a:t>
            </a:r>
            <a:r>
              <a:rPr lang="en-US" altLang="ko-KR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	</a:t>
            </a:r>
            <a:r>
              <a:rPr lang="ko-KR" altLang="en-US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입수주기 </a:t>
            </a:r>
            <a:r>
              <a:rPr lang="en-US" altLang="ko-KR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: </a:t>
            </a:r>
            <a:r>
              <a:rPr lang="ko-KR" altLang="en-US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日</a:t>
            </a:r>
            <a:endParaRPr lang="en-US" altLang="ko-KR" sz="11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+mn-ea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- </a:t>
            </a:r>
            <a:r>
              <a:rPr lang="ko-KR" altLang="en-US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뉴스 </a:t>
            </a:r>
            <a:r>
              <a:rPr lang="ko-KR" altLang="en-US" sz="1100" spc="-150" dirty="0" err="1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피검색횟수</a:t>
            </a:r>
            <a:r>
              <a:rPr lang="en-US" altLang="ko-KR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(</a:t>
            </a:r>
            <a:r>
              <a:rPr lang="ko-KR" altLang="en-US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향후</a:t>
            </a:r>
            <a:r>
              <a:rPr lang="en-US" altLang="ko-KR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)	</a:t>
            </a:r>
            <a:r>
              <a:rPr lang="ko-KR" altLang="en-US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입수주기 </a:t>
            </a:r>
            <a:r>
              <a:rPr lang="en-US" altLang="ko-KR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: </a:t>
            </a:r>
            <a:r>
              <a:rPr lang="ko-KR" altLang="en-US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日</a:t>
            </a:r>
            <a:endParaRPr lang="en-US" altLang="ko-KR" sz="11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+mn-ea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- </a:t>
            </a:r>
            <a:r>
              <a:rPr lang="ko-KR" altLang="en-US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전기사용량</a:t>
            </a:r>
            <a:r>
              <a:rPr lang="en-US" altLang="ko-KR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(</a:t>
            </a:r>
            <a:r>
              <a:rPr lang="ko-KR" altLang="en-US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향후</a:t>
            </a:r>
            <a:r>
              <a:rPr lang="en-US" altLang="ko-KR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)	</a:t>
            </a:r>
            <a:r>
              <a:rPr lang="ko-KR" altLang="en-US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입수주기 </a:t>
            </a:r>
            <a:r>
              <a:rPr lang="en-US" altLang="ko-KR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: </a:t>
            </a:r>
            <a:r>
              <a:rPr lang="ko-KR" altLang="en-US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日 또는 실시간</a:t>
            </a:r>
            <a:endParaRPr lang="en-US" altLang="ko-KR" sz="11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7783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51520" y="303039"/>
            <a:ext cx="439248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spc="-150" dirty="0">
                <a:ln>
                  <a:solidFill>
                    <a:srgbClr val="1F497D">
                      <a:lumMod val="60000"/>
                      <a:lumOff val="40000"/>
                      <a:alpha val="30000"/>
                    </a:srgbClr>
                  </a:solidFill>
                </a:ln>
                <a:solidFill>
                  <a:srgbClr val="052838"/>
                </a:solidFill>
              </a:rPr>
              <a:t>02</a:t>
            </a:r>
            <a:r>
              <a:rPr lang="en-US" altLang="ko-KR" sz="1600" b="1" spc="-150" dirty="0">
                <a:ln>
                  <a:solidFill>
                    <a:srgbClr val="0389DB">
                      <a:alpha val="30000"/>
                    </a:srgbClr>
                  </a:solidFill>
                </a:ln>
                <a:solidFill>
                  <a:srgbClr val="C00000"/>
                </a:solidFill>
              </a:rPr>
              <a:t> </a:t>
            </a:r>
            <a:r>
              <a:rPr lang="en-US" altLang="ko-KR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활동성 지수 함의</a:t>
            </a:r>
            <a:endParaRPr lang="en-US" altLang="ko-KR" sz="16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07975" y="761528"/>
            <a:ext cx="8501063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E:\01_AI_team\01_TASK\20200521_CRETOP 사업장 제공정보 변경\Inbo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6350" y="6717280"/>
            <a:ext cx="9150350" cy="14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39552" y="964699"/>
            <a:ext cx="66675" cy="282575"/>
          </a:xfrm>
          <a:prstGeom prst="rect">
            <a:avLst/>
          </a:prstGeom>
          <a:solidFill>
            <a:srgbClr val="196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solidFill>
                <a:srgbClr val="EC233C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6227" y="908720"/>
            <a:ext cx="201689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활동성 지수 산출 대상</a:t>
            </a:r>
          </a:p>
        </p:txBody>
      </p:sp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8642441"/>
              </p:ext>
            </p:extLst>
          </p:nvPr>
        </p:nvGraphicFramePr>
        <p:xfrm>
          <a:off x="307975" y="1484783"/>
          <a:ext cx="8656513" cy="4968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타원 1"/>
          <p:cNvSpPr/>
          <p:nvPr/>
        </p:nvSpPr>
        <p:spPr>
          <a:xfrm>
            <a:off x="8028384" y="2132856"/>
            <a:ext cx="1152128" cy="79208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 bwMode="auto">
          <a:xfrm flipV="1">
            <a:off x="7954938" y="1556792"/>
            <a:ext cx="0" cy="4176464"/>
          </a:xfrm>
          <a:prstGeom prst="line">
            <a:avLst/>
          </a:prstGeom>
          <a:noFill/>
          <a:ln w="19050">
            <a:solidFill>
              <a:srgbClr val="C00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7686274" y="1295182"/>
            <a:ext cx="537327" cy="2616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spc="-15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2020</a:t>
            </a:r>
            <a:r>
              <a:rPr lang="ko-KR" altLang="en-US" sz="11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년</a:t>
            </a:r>
          </a:p>
        </p:txBody>
      </p:sp>
      <p:cxnSp>
        <p:nvCxnSpPr>
          <p:cNvPr id="13" name="직선 연결선 12"/>
          <p:cNvCxnSpPr/>
          <p:nvPr/>
        </p:nvCxnSpPr>
        <p:spPr bwMode="auto">
          <a:xfrm flipV="1">
            <a:off x="4510396" y="1556792"/>
            <a:ext cx="0" cy="4176464"/>
          </a:xfrm>
          <a:prstGeom prst="line">
            <a:avLst/>
          </a:prstGeom>
          <a:noFill/>
          <a:ln w="19050">
            <a:solidFill>
              <a:srgbClr val="C00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4241732" y="1295182"/>
            <a:ext cx="537327" cy="2616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2018</a:t>
            </a:r>
            <a:r>
              <a:rPr lang="ko-KR" altLang="en-US" sz="11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년</a:t>
            </a:r>
          </a:p>
        </p:txBody>
      </p:sp>
    </p:spTree>
    <p:extLst>
      <p:ext uri="{BB962C8B-B14F-4D97-AF65-F5344CB8AC3E}">
        <p14:creationId xmlns:p14="http://schemas.microsoft.com/office/powerpoint/2010/main" val="872332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51520" y="303039"/>
            <a:ext cx="439248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spc="-150" dirty="0">
                <a:ln>
                  <a:solidFill>
                    <a:srgbClr val="1F497D">
                      <a:lumMod val="60000"/>
                      <a:lumOff val="40000"/>
                      <a:alpha val="30000"/>
                    </a:srgbClr>
                  </a:solidFill>
                </a:ln>
                <a:solidFill>
                  <a:srgbClr val="052838"/>
                </a:solidFill>
              </a:rPr>
              <a:t>02</a:t>
            </a:r>
            <a:r>
              <a:rPr lang="en-US" altLang="ko-KR" sz="1600" b="1" spc="-150" dirty="0">
                <a:ln>
                  <a:solidFill>
                    <a:srgbClr val="0389DB">
                      <a:alpha val="30000"/>
                    </a:srgbClr>
                  </a:solidFill>
                </a:ln>
                <a:solidFill>
                  <a:srgbClr val="C00000"/>
                </a:solidFill>
              </a:rPr>
              <a:t> </a:t>
            </a:r>
            <a:r>
              <a:rPr lang="en-US" altLang="ko-KR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활동성 지수 개발과정</a:t>
            </a:r>
            <a:endParaRPr lang="en-US" altLang="ko-KR" sz="16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07975" y="761528"/>
            <a:ext cx="8501063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E:\01_AI_team\01_TASK\20200521_CRETOP 사업장 제공정보 변경\Inbo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6350" y="6717280"/>
            <a:ext cx="9150350" cy="14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모서리가 둥근 직사각형 8">
            <a:extLst>
              <a:ext uri="{FF2B5EF4-FFF2-40B4-BE49-F238E27FC236}">
                <a16:creationId xmlns:a16="http://schemas.microsoft.com/office/drawing/2014/main" id="{1D6DE5F3-A446-4009-A1A6-C662845E14C2}"/>
              </a:ext>
            </a:extLst>
          </p:cNvPr>
          <p:cNvSpPr/>
          <p:nvPr/>
        </p:nvSpPr>
        <p:spPr>
          <a:xfrm>
            <a:off x="314165" y="1676976"/>
            <a:ext cx="2796875" cy="4617373"/>
          </a:xfrm>
          <a:prstGeom prst="roundRect">
            <a:avLst>
              <a:gd name="adj" fmla="val 0"/>
            </a:avLst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Arial" pitchFamily="34" charset="0"/>
            </a:endParaRP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429" b="95357" l="11714" r="874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9" t="3903" r="2684" b="3901"/>
          <a:stretch/>
        </p:blipFill>
        <p:spPr>
          <a:xfrm>
            <a:off x="8232291" y="906312"/>
            <a:ext cx="399263" cy="311265"/>
          </a:xfrm>
          <a:prstGeom prst="rect">
            <a:avLst/>
          </a:prstGeom>
        </p:spPr>
      </p:pic>
      <p:sp>
        <p:nvSpPr>
          <p:cNvPr id="98" name="직사각형 97">
            <a:extLst>
              <a:ext uri="{FF2B5EF4-FFF2-40B4-BE49-F238E27FC236}">
                <a16:creationId xmlns:a16="http://schemas.microsoft.com/office/drawing/2014/main" id="{FCF1DE9D-8284-45C1-8F02-E9A22245CA46}"/>
              </a:ext>
            </a:extLst>
          </p:cNvPr>
          <p:cNvSpPr/>
          <p:nvPr/>
        </p:nvSpPr>
        <p:spPr>
          <a:xfrm>
            <a:off x="314163" y="1493186"/>
            <a:ext cx="2796877" cy="366989"/>
          </a:xfrm>
          <a:prstGeom prst="rect">
            <a:avLst/>
          </a:prstGeom>
          <a:gradFill>
            <a:gsLst>
              <a:gs pos="0">
                <a:srgbClr val="0070C0">
                  <a:alpha val="0"/>
                </a:srgbClr>
              </a:gs>
              <a:gs pos="0">
                <a:srgbClr val="0070C0"/>
              </a:gs>
            </a:gsLst>
            <a:lin ang="10800000" scaled="0"/>
          </a:gradFill>
          <a:ln w="15875" cap="rnd" cmpd="sng" algn="ctr">
            <a:noFill/>
            <a:prstDash val="solid"/>
            <a:tailEnd type="triangle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99" name="제목 114">
            <a:extLst>
              <a:ext uri="{FF2B5EF4-FFF2-40B4-BE49-F238E27FC236}">
                <a16:creationId xmlns:a16="http://schemas.microsoft.com/office/drawing/2014/main" id="{0B3A5B59-FFBE-4E6A-B488-C3D23126C6F7}"/>
              </a:ext>
            </a:extLst>
          </p:cNvPr>
          <p:cNvSpPr txBox="1">
            <a:spLocks/>
          </p:cNvSpPr>
          <p:nvPr/>
        </p:nvSpPr>
        <p:spPr>
          <a:xfrm>
            <a:off x="382985" y="1484784"/>
            <a:ext cx="2799630" cy="394998"/>
          </a:xfrm>
          <a:prstGeom prst="rect">
            <a:avLst/>
          </a:prstGeom>
          <a:effectLst>
            <a:outerShdw blurRad="76200" dir="5400000" algn="ctr" rotWithShape="0">
              <a:sysClr val="windowText" lastClr="000000"/>
            </a:outerShdw>
          </a:effectLst>
        </p:spPr>
        <p:txBody>
          <a:bodyPr anchor="ctr" anchorCtr="0"/>
          <a:lstStyle/>
          <a:p>
            <a:pPr defTabSz="1330325" eaLnBrk="0" fontAlgn="auto" hangingPunct="0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defRPr/>
            </a:pPr>
            <a:r>
              <a:rPr kumimoji="0" lang="ko-KR" altLang="en-US" sz="1200" kern="0" spc="-100" dirty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+mj-ea"/>
                <a:ea typeface="+mj-ea"/>
              </a:rPr>
              <a:t>시나리오 기획 </a:t>
            </a:r>
            <a:r>
              <a:rPr kumimoji="0" lang="en-US" altLang="ko-KR" sz="1200" kern="0" spc="-100" dirty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+mj-ea"/>
                <a:ea typeface="+mj-ea"/>
              </a:rPr>
              <a:t>&amp;</a:t>
            </a:r>
            <a:r>
              <a:rPr kumimoji="0" lang="ko-KR" altLang="en-US" sz="1200" kern="0" spc="-100" dirty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+mj-ea"/>
                <a:ea typeface="+mj-ea"/>
              </a:rPr>
              <a:t> 데이터 구축</a:t>
            </a:r>
          </a:p>
        </p:txBody>
      </p:sp>
      <p:pic>
        <p:nvPicPr>
          <p:cNvPr id="108" name="Picture 3" descr="C:\Users\Joohee\Desktop\Untitled-1 copy.png">
            <a:extLst>
              <a:ext uri="{FF2B5EF4-FFF2-40B4-BE49-F238E27FC236}">
                <a16:creationId xmlns:a16="http://schemas.microsoft.com/office/drawing/2014/main" id="{3DA0C335-4DA8-4CA0-8D9F-27D952D1D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79583" t="77639" r="8125" b="11944"/>
          <a:stretch>
            <a:fillRect/>
          </a:stretch>
        </p:blipFill>
        <p:spPr bwMode="auto">
          <a:xfrm>
            <a:off x="2590096" y="1958793"/>
            <a:ext cx="325799" cy="207075"/>
          </a:xfrm>
          <a:prstGeom prst="rect">
            <a:avLst/>
          </a:prstGeom>
          <a:noFill/>
        </p:spPr>
      </p:pic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E2B491A-5488-4B49-94EC-6847C83972E8}"/>
              </a:ext>
            </a:extLst>
          </p:cNvPr>
          <p:cNvSpPr/>
          <p:nvPr/>
        </p:nvSpPr>
        <p:spPr>
          <a:xfrm>
            <a:off x="416496" y="909638"/>
            <a:ext cx="92108" cy="317880"/>
          </a:xfrm>
          <a:prstGeom prst="rect">
            <a:avLst/>
          </a:prstGeom>
          <a:solidFill>
            <a:srgbClr val="0070C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en-US" sz="1400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6B0DFCC-D605-44A1-9F63-23F190D914C5}"/>
              </a:ext>
            </a:extLst>
          </p:cNvPr>
          <p:cNvSpPr txBox="1"/>
          <p:nvPr/>
        </p:nvSpPr>
        <p:spPr>
          <a:xfrm>
            <a:off x="508604" y="883553"/>
            <a:ext cx="86208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4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활동성 정의부터 기존 부도</a:t>
            </a:r>
            <a:r>
              <a:rPr lang="en-US" altLang="ko-KR" sz="14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(default)</a:t>
            </a:r>
            <a:r>
              <a:rPr lang="ko-KR" altLang="en-US" sz="14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를 목표변수로 하는 관행을 개선</a:t>
            </a:r>
            <a:r>
              <a:rPr lang="en-US" altLang="ko-KR" sz="14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, </a:t>
            </a:r>
            <a:r>
              <a:rPr lang="ko-KR" altLang="en-US" sz="14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성장</a:t>
            </a:r>
            <a:r>
              <a:rPr lang="en-US" altLang="ko-KR" sz="14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(Growth) </a:t>
            </a:r>
            <a:r>
              <a:rPr lang="ko-KR" altLang="en-US" sz="14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을 목표로 한 통계모형 구축 </a:t>
            </a:r>
            <a:endParaRPr kumimoji="0" lang="ko-KR" altLang="en-US" sz="14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+mn-ea"/>
            </a:endParaRPr>
          </a:p>
        </p:txBody>
      </p:sp>
      <p:sp>
        <p:nvSpPr>
          <p:cNvPr id="117" name="자유형 227">
            <a:extLst>
              <a:ext uri="{FF2B5EF4-FFF2-40B4-BE49-F238E27FC236}">
                <a16:creationId xmlns:a16="http://schemas.microsoft.com/office/drawing/2014/main" id="{6022FF67-9742-469D-86D7-92FC24288397}"/>
              </a:ext>
            </a:extLst>
          </p:cNvPr>
          <p:cNvSpPr/>
          <p:nvPr/>
        </p:nvSpPr>
        <p:spPr>
          <a:xfrm>
            <a:off x="313366" y="1506132"/>
            <a:ext cx="928842" cy="358131"/>
          </a:xfrm>
          <a:custGeom>
            <a:avLst/>
            <a:gdLst>
              <a:gd name="connsiteX0" fmla="*/ 0 w 922421"/>
              <a:gd name="connsiteY0" fmla="*/ 409074 h 409074"/>
              <a:gd name="connsiteX1" fmla="*/ 922421 w 922421"/>
              <a:gd name="connsiteY1" fmla="*/ 0 h 409074"/>
              <a:gd name="connsiteX2" fmla="*/ 0 w 922421"/>
              <a:gd name="connsiteY2" fmla="*/ 0 h 409074"/>
              <a:gd name="connsiteX3" fmla="*/ 0 w 922421"/>
              <a:gd name="connsiteY3" fmla="*/ 409074 h 40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421" h="409074">
                <a:moveTo>
                  <a:pt x="0" y="409074"/>
                </a:moveTo>
                <a:lnTo>
                  <a:pt x="922421" y="0"/>
                </a:lnTo>
                <a:lnTo>
                  <a:pt x="0" y="0"/>
                </a:lnTo>
                <a:lnTo>
                  <a:pt x="0" y="409074"/>
                </a:lnTo>
                <a:close/>
              </a:path>
            </a:pathLst>
          </a:custGeom>
          <a:gradFill>
            <a:gsLst>
              <a:gs pos="100000">
                <a:sysClr val="window" lastClr="FFFFFF">
                  <a:alpha val="10000"/>
                </a:sysClr>
              </a:gs>
              <a:gs pos="0">
                <a:sysClr val="window" lastClr="FFFFFF">
                  <a:alpha val="27000"/>
                </a:sysClr>
              </a:gs>
            </a:gsLst>
            <a:lin ang="9000000" scaled="0"/>
          </a:gradFill>
          <a:ln w="15875" cap="rnd" cmpd="sng" algn="ctr">
            <a:noFill/>
            <a:prstDash val="solid"/>
            <a:tailEnd type="none"/>
          </a:ln>
          <a:effectLst/>
        </p:spPr>
        <p:txBody>
          <a:bodyPr wrap="none"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0" name="Text Box 5">
            <a:extLst>
              <a:ext uri="{FF2B5EF4-FFF2-40B4-BE49-F238E27FC236}">
                <a16:creationId xmlns:a16="http://schemas.microsoft.com/office/drawing/2014/main" id="{6BD756B7-9BA4-42AE-A9A7-18438CF44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53" y="1916832"/>
            <a:ext cx="2860132" cy="27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</a:pPr>
            <a:r>
              <a:rPr lang="ko-KR" altLang="en-US" sz="11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 </a:t>
            </a:r>
            <a:r>
              <a:rPr lang="en-US" altLang="ko-KR" sz="11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(1) </a:t>
            </a:r>
            <a:r>
              <a:rPr lang="ko-KR" altLang="en-US" sz="11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시나리오 기획</a:t>
            </a:r>
            <a:endParaRPr lang="en-US" altLang="ko-KR" sz="1100" kern="0" spc="-7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+mj-ea"/>
              <a:ea typeface="+mj-ea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651A55B-7BB5-48A5-89F7-7E34ABD93C26}"/>
              </a:ext>
            </a:extLst>
          </p:cNvPr>
          <p:cNvSpPr/>
          <p:nvPr/>
        </p:nvSpPr>
        <p:spPr>
          <a:xfrm>
            <a:off x="467704" y="2165868"/>
            <a:ext cx="228329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330325" latinLnBrk="0">
              <a:lnSpc>
                <a:spcPct val="80000"/>
              </a:lnSpc>
              <a:spcAft>
                <a:spcPts val="600"/>
              </a:spcAft>
              <a:buClr>
                <a:prstClr val="black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ko-KR" altLang="en-US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 대상선정을 위한 시나리오</a:t>
            </a:r>
            <a:endParaRPr lang="en-US" altLang="ko-KR" sz="1000" kern="0" spc="-7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+mj-ea"/>
              <a:ea typeface="+mj-ea"/>
            </a:endParaRPr>
          </a:p>
          <a:p>
            <a:pPr algn="l" defTabSz="1330325" latinLnBrk="0">
              <a:lnSpc>
                <a:spcPct val="80000"/>
              </a:lnSpc>
              <a:spcAft>
                <a:spcPts val="600"/>
              </a:spcAft>
              <a:buClr>
                <a:prstClr val="black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ko-KR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 </a:t>
            </a:r>
            <a:r>
              <a:rPr lang="ko-KR" altLang="en-US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선정된 대상에 대한 분석 시나리오</a:t>
            </a:r>
            <a:endParaRPr lang="en-US" altLang="ko-KR" sz="1000" kern="0" spc="-7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+mj-ea"/>
              <a:ea typeface="+mj-ea"/>
            </a:endParaRPr>
          </a:p>
          <a:p>
            <a:pPr algn="l" defTabSz="1330325" latinLnBrk="0">
              <a:lnSpc>
                <a:spcPct val="80000"/>
              </a:lnSpc>
              <a:spcAft>
                <a:spcPts val="600"/>
              </a:spcAft>
              <a:buClr>
                <a:prstClr val="black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ko-KR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 </a:t>
            </a:r>
            <a:r>
              <a:rPr lang="ko-KR" altLang="en-US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고용인원수는 필수 </a:t>
            </a:r>
            <a:r>
              <a:rPr lang="en-US" altLang="ko-KR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DATA</a:t>
            </a:r>
            <a:r>
              <a:rPr lang="ko-KR" altLang="en-US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로 확인</a:t>
            </a:r>
            <a:endParaRPr lang="en-US" altLang="ko-KR" sz="1000" kern="0" spc="-7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+mj-ea"/>
              <a:ea typeface="+mj-ea"/>
            </a:endParaRPr>
          </a:p>
        </p:txBody>
      </p:sp>
      <p:sp>
        <p:nvSpPr>
          <p:cNvPr id="125" name="Text Box 5">
            <a:extLst>
              <a:ext uri="{FF2B5EF4-FFF2-40B4-BE49-F238E27FC236}">
                <a16:creationId xmlns:a16="http://schemas.microsoft.com/office/drawing/2014/main" id="{6BD756B7-9BA4-42AE-A9A7-18438CF44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704" y="2791961"/>
            <a:ext cx="25734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None/>
            </a:pPr>
            <a:r>
              <a:rPr lang="en-US" altLang="ko-KR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  <a:sym typeface="Wingdings" panose="05000000000000000000" pitchFamily="2" charset="2"/>
              </a:rPr>
              <a:t> TKP740 </a:t>
            </a:r>
            <a:r>
              <a:rPr lang="ko-KR" altLang="en-US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  <a:sym typeface="Wingdings" panose="05000000000000000000" pitchFamily="2" charset="2"/>
              </a:rPr>
              <a:t>테이블 고용정보 있는 기업 대상</a:t>
            </a:r>
            <a:endParaRPr lang="ko-KR" altLang="en-US" sz="1000" kern="0" spc="-7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+mj-ea"/>
              <a:ea typeface="+mj-ea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B651A55B-7BB5-48A5-89F7-7E34ABD93C26}"/>
              </a:ext>
            </a:extLst>
          </p:cNvPr>
          <p:cNvSpPr/>
          <p:nvPr/>
        </p:nvSpPr>
        <p:spPr>
          <a:xfrm>
            <a:off x="467704" y="4941168"/>
            <a:ext cx="22832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330325" latinLnBrk="0">
              <a:lnSpc>
                <a:spcPct val="80000"/>
              </a:lnSpc>
              <a:spcAft>
                <a:spcPts val="600"/>
              </a:spcAft>
              <a:buClr>
                <a:prstClr val="black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ko-KR" altLang="en-US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 </a:t>
            </a:r>
            <a:r>
              <a:rPr lang="en-US" altLang="ko-KR" sz="1000" kern="0" spc="-70" dirty="0" err="1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Seg</a:t>
            </a:r>
            <a:r>
              <a:rPr lang="en-US" altLang="ko-KR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 </a:t>
            </a:r>
            <a:r>
              <a:rPr lang="ko-KR" altLang="en-US" sz="1000" kern="0" spc="-70" dirty="0" err="1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대분류</a:t>
            </a:r>
            <a:r>
              <a:rPr lang="ko-KR" altLang="en-US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 업종별 </a:t>
            </a:r>
            <a:r>
              <a:rPr lang="en-US" altLang="ko-KR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PG Ratio </a:t>
            </a:r>
            <a:r>
              <a:rPr lang="ko-KR" altLang="en-US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산출</a:t>
            </a:r>
            <a:endParaRPr lang="en-US" altLang="ko-KR" sz="1000" kern="0" spc="-7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+mj-ea"/>
              <a:ea typeface="+mj-ea"/>
            </a:endParaRPr>
          </a:p>
          <a:p>
            <a:pPr algn="l" defTabSz="1330325" latinLnBrk="0">
              <a:lnSpc>
                <a:spcPct val="80000"/>
              </a:lnSpc>
              <a:spcAft>
                <a:spcPts val="600"/>
              </a:spcAft>
              <a:buClr>
                <a:prstClr val="black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ko-KR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 </a:t>
            </a:r>
            <a:r>
              <a:rPr lang="ko-KR" altLang="en-US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제조</a:t>
            </a:r>
            <a:r>
              <a:rPr lang="en-US" altLang="ko-KR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/</a:t>
            </a:r>
            <a:r>
              <a:rPr lang="ko-KR" altLang="en-US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건설</a:t>
            </a:r>
            <a:r>
              <a:rPr lang="en-US" altLang="ko-KR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/</a:t>
            </a:r>
            <a:r>
              <a:rPr lang="ko-KR" altLang="en-US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도소매</a:t>
            </a:r>
            <a:r>
              <a:rPr lang="en-US" altLang="ko-KR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/</a:t>
            </a:r>
            <a:r>
              <a:rPr lang="ko-KR" altLang="en-US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서비스</a:t>
            </a:r>
            <a:endParaRPr lang="en-US" altLang="ko-KR" sz="1000" kern="0" spc="-7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+mj-ea"/>
              <a:ea typeface="+mj-ea"/>
            </a:endParaRPr>
          </a:p>
          <a:p>
            <a:pPr algn="l" defTabSz="1330325" latinLnBrk="0">
              <a:lnSpc>
                <a:spcPct val="80000"/>
              </a:lnSpc>
              <a:spcAft>
                <a:spcPts val="600"/>
              </a:spcAft>
              <a:buClr>
                <a:prstClr val="black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ko-KR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 CRETOP </a:t>
            </a:r>
            <a:r>
              <a:rPr lang="ko-KR" altLang="en-US" sz="1000" kern="0" spc="-70" dirty="0" err="1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피조회수에</a:t>
            </a:r>
            <a:r>
              <a:rPr lang="ko-KR" altLang="en-US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 대한 </a:t>
            </a:r>
            <a:r>
              <a:rPr lang="en-US" altLang="ko-KR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Data </a:t>
            </a:r>
            <a:r>
              <a:rPr lang="ko-KR" altLang="en-US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분석</a:t>
            </a:r>
            <a:endParaRPr lang="en-US" altLang="ko-KR" sz="1000" kern="0" spc="-7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+mj-ea"/>
              <a:ea typeface="+mj-ea"/>
            </a:endParaRPr>
          </a:p>
          <a:p>
            <a:pPr algn="l" defTabSz="1330325" latinLnBrk="0">
              <a:lnSpc>
                <a:spcPct val="80000"/>
              </a:lnSpc>
              <a:spcAft>
                <a:spcPts val="600"/>
              </a:spcAft>
              <a:buClr>
                <a:prstClr val="black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ko-KR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 CRETOP </a:t>
            </a:r>
            <a:r>
              <a:rPr lang="ko-KR" altLang="en-US" sz="1000" kern="0" spc="-70" dirty="0" err="1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피조회수에</a:t>
            </a:r>
            <a:r>
              <a:rPr lang="ko-KR" altLang="en-US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 대한 기술통계량 </a:t>
            </a:r>
            <a:endParaRPr lang="en-US" altLang="ko-KR" sz="1000" kern="0" spc="-7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+mj-ea"/>
              <a:ea typeface="+mj-ea"/>
            </a:endParaRPr>
          </a:p>
          <a:p>
            <a:pPr algn="l" defTabSz="1330325" latinLnBrk="0">
              <a:lnSpc>
                <a:spcPct val="80000"/>
              </a:lnSpc>
              <a:spcAft>
                <a:spcPts val="600"/>
              </a:spcAft>
              <a:buClr>
                <a:prstClr val="black"/>
              </a:buClr>
              <a:buSzPct val="100000"/>
              <a:defRPr/>
            </a:pPr>
            <a:r>
              <a:rPr lang="en-US" altLang="ko-KR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  </a:t>
            </a:r>
            <a:r>
              <a:rPr lang="ko-KR" altLang="en-US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및 </a:t>
            </a:r>
            <a:r>
              <a:rPr lang="en-US" altLang="ko-KR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PG Ratio </a:t>
            </a:r>
            <a:r>
              <a:rPr lang="ko-KR" altLang="en-US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산출</a:t>
            </a:r>
            <a:endParaRPr lang="en-US" altLang="ko-KR" sz="1000" kern="0" spc="-7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+mj-ea"/>
              <a:ea typeface="+mj-ea"/>
            </a:endParaRPr>
          </a:p>
        </p:txBody>
      </p:sp>
      <p:sp>
        <p:nvSpPr>
          <p:cNvPr id="164" name="Text Box 5">
            <a:extLst>
              <a:ext uri="{FF2B5EF4-FFF2-40B4-BE49-F238E27FC236}">
                <a16:creationId xmlns:a16="http://schemas.microsoft.com/office/drawing/2014/main" id="{6BD756B7-9BA4-42AE-A9A7-18438CF44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704" y="5962486"/>
            <a:ext cx="25734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None/>
            </a:pPr>
            <a:r>
              <a:rPr lang="en-US" altLang="ko-KR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  <a:sym typeface="Wingdings" panose="05000000000000000000" pitchFamily="2" charset="2"/>
              </a:rPr>
              <a:t> </a:t>
            </a:r>
            <a:r>
              <a:rPr lang="ko-KR" altLang="en-US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  <a:sym typeface="Wingdings" panose="05000000000000000000" pitchFamily="2" charset="2"/>
              </a:rPr>
              <a:t>활동성 지수</a:t>
            </a:r>
            <a:r>
              <a:rPr lang="en-US" altLang="ko-KR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ko-KR" altLang="en-US" sz="1000" kern="0" spc="-70" dirty="0" err="1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  <a:sym typeface="Wingdings" panose="05000000000000000000" pitchFamily="2" charset="2"/>
              </a:rPr>
              <a:t>스코어링</a:t>
            </a:r>
            <a:r>
              <a:rPr lang="ko-KR" altLang="en-US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ko-KR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  <a:sym typeface="Wingdings" panose="05000000000000000000" pitchFamily="2" charset="2"/>
              </a:rPr>
              <a:t>DATASET </a:t>
            </a:r>
            <a:r>
              <a:rPr lang="ko-KR" altLang="en-US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  <a:sym typeface="Wingdings" panose="05000000000000000000" pitchFamily="2" charset="2"/>
              </a:rPr>
              <a:t>구축</a:t>
            </a:r>
            <a:endParaRPr lang="ko-KR" altLang="en-US" sz="1000" kern="0" spc="-7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+mj-ea"/>
              <a:ea typeface="+mj-ea"/>
            </a:endParaRPr>
          </a:p>
        </p:txBody>
      </p:sp>
      <p:sp>
        <p:nvSpPr>
          <p:cNvPr id="165" name="Text Box 5">
            <a:extLst>
              <a:ext uri="{FF2B5EF4-FFF2-40B4-BE49-F238E27FC236}">
                <a16:creationId xmlns:a16="http://schemas.microsoft.com/office/drawing/2014/main" id="{6BD756B7-9BA4-42AE-A9A7-18438CF44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53" y="4645702"/>
            <a:ext cx="2860132" cy="27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</a:pPr>
            <a:r>
              <a:rPr lang="ko-KR" altLang="en-US" sz="11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 </a:t>
            </a:r>
            <a:r>
              <a:rPr lang="en-US" altLang="ko-KR" sz="11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(2) </a:t>
            </a:r>
            <a:r>
              <a:rPr lang="ko-KR" altLang="en-US" sz="11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데이터 구축</a:t>
            </a:r>
            <a:endParaRPr lang="en-US" altLang="ko-KR" sz="1100" kern="0" spc="-7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+mj-ea"/>
              <a:ea typeface="+mj-ea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B651A55B-7BB5-48A5-89F7-7E34ABD93C26}"/>
              </a:ext>
            </a:extLst>
          </p:cNvPr>
          <p:cNvSpPr/>
          <p:nvPr/>
        </p:nvSpPr>
        <p:spPr>
          <a:xfrm>
            <a:off x="467704" y="3173487"/>
            <a:ext cx="2573404" cy="1329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330325" latinLnBrk="0">
              <a:lnSpc>
                <a:spcPct val="80000"/>
              </a:lnSpc>
              <a:spcAft>
                <a:spcPts val="600"/>
              </a:spcAft>
              <a:buClr>
                <a:prstClr val="black"/>
              </a:buClr>
              <a:buSzPct val="100000"/>
              <a:defRPr/>
            </a:pPr>
            <a:r>
              <a:rPr lang="en-US" altLang="ko-KR" sz="9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/>
                <a:ea typeface="맑은 고딕"/>
              </a:rPr>
              <a:t>※</a:t>
            </a:r>
            <a:r>
              <a:rPr lang="ko-KR" altLang="en-US" sz="9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/>
                <a:ea typeface="맑은 고딕"/>
              </a:rPr>
              <a:t>참고사항</a:t>
            </a:r>
            <a:endParaRPr lang="en-US" altLang="ko-KR" sz="900" kern="0" spc="-7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+mj-ea"/>
              <a:ea typeface="+mj-ea"/>
            </a:endParaRPr>
          </a:p>
          <a:p>
            <a:pPr algn="l" defTabSz="1330325" latinLnBrk="0">
              <a:lnSpc>
                <a:spcPct val="80000"/>
              </a:lnSpc>
              <a:spcAft>
                <a:spcPts val="600"/>
              </a:spcAft>
              <a:buClr>
                <a:prstClr val="black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ko-KR" altLang="en-US" sz="9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 </a:t>
            </a:r>
            <a:r>
              <a:rPr lang="en-US" altLang="ko-KR" sz="9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TKE001 </a:t>
            </a:r>
            <a:r>
              <a:rPr lang="ko-KR" altLang="en-US" sz="9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내 </a:t>
            </a:r>
            <a:r>
              <a:rPr lang="en-US" altLang="ko-KR" sz="9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KSIC10 </a:t>
            </a:r>
            <a:r>
              <a:rPr lang="ko-KR" altLang="en-US" sz="900" kern="0" spc="-70" dirty="0" err="1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미존재</a:t>
            </a:r>
            <a:r>
              <a:rPr lang="ko-KR" altLang="en-US" sz="9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 기업도 분석 대상</a:t>
            </a:r>
            <a:endParaRPr lang="en-US" altLang="ko-KR" sz="900" kern="0" spc="-7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+mj-ea"/>
              <a:ea typeface="+mj-ea"/>
            </a:endParaRPr>
          </a:p>
          <a:p>
            <a:pPr defTabSz="1330325" latinLnBrk="0">
              <a:lnSpc>
                <a:spcPct val="80000"/>
              </a:lnSpc>
              <a:spcAft>
                <a:spcPts val="600"/>
              </a:spcAft>
              <a:buClr>
                <a:prstClr val="black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ko-KR" sz="9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 KSIC9_CD = </a:t>
            </a:r>
            <a:r>
              <a:rPr lang="en-US" altLang="ko-KR" sz="900" kern="0" spc="-70" dirty="0" err="1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ifelse</a:t>
            </a:r>
            <a:r>
              <a:rPr lang="en-US" altLang="ko-KR" sz="9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(KSIC9 == "C", "</a:t>
            </a:r>
            <a:r>
              <a:rPr lang="en-US" altLang="ko-KR" sz="900" kern="0" spc="-70" dirty="0" err="1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C_Jejo</a:t>
            </a:r>
            <a:r>
              <a:rPr lang="en-US" altLang="ko-KR" sz="9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",</a:t>
            </a:r>
          </a:p>
          <a:p>
            <a:pPr defTabSz="1330325" latinLnBrk="0">
              <a:lnSpc>
                <a:spcPct val="80000"/>
              </a:lnSpc>
              <a:spcAft>
                <a:spcPts val="600"/>
              </a:spcAft>
              <a:buClr>
                <a:prstClr val="black"/>
              </a:buClr>
              <a:buSzPct val="100000"/>
              <a:defRPr/>
            </a:pPr>
            <a:r>
              <a:rPr lang="en-US" altLang="ko-KR" sz="9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  </a:t>
            </a:r>
            <a:r>
              <a:rPr lang="en-US" altLang="ko-KR" sz="900" kern="0" spc="-70" dirty="0" err="1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ifelse</a:t>
            </a:r>
            <a:r>
              <a:rPr lang="en-US" altLang="ko-KR" sz="9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(KSIC9 == "F", "</a:t>
            </a:r>
            <a:r>
              <a:rPr lang="en-US" altLang="ko-KR" sz="900" kern="0" spc="-70" dirty="0" err="1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F_Fac</a:t>
            </a:r>
            <a:r>
              <a:rPr lang="en-US" altLang="ko-KR" sz="9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",</a:t>
            </a:r>
          </a:p>
          <a:p>
            <a:pPr defTabSz="1330325" latinLnBrk="0">
              <a:lnSpc>
                <a:spcPct val="80000"/>
              </a:lnSpc>
              <a:spcAft>
                <a:spcPts val="600"/>
              </a:spcAft>
              <a:buClr>
                <a:prstClr val="black"/>
              </a:buClr>
              <a:buSzPct val="100000"/>
              <a:defRPr/>
            </a:pPr>
            <a:r>
              <a:rPr lang="en-US" altLang="ko-KR" sz="9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  </a:t>
            </a:r>
            <a:r>
              <a:rPr lang="en-US" altLang="ko-KR" sz="900" kern="0" spc="-70" dirty="0" err="1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ifelse</a:t>
            </a:r>
            <a:r>
              <a:rPr lang="en-US" altLang="ko-KR" sz="9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(KSIC9 == "G", "</a:t>
            </a:r>
            <a:r>
              <a:rPr lang="en-US" altLang="ko-KR" sz="900" kern="0" spc="-70" dirty="0" err="1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G_Doso</a:t>
            </a:r>
            <a:r>
              <a:rPr lang="en-US" altLang="ko-KR" sz="9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",</a:t>
            </a:r>
          </a:p>
          <a:p>
            <a:pPr defTabSz="1330325" latinLnBrk="0">
              <a:lnSpc>
                <a:spcPct val="80000"/>
              </a:lnSpc>
              <a:spcAft>
                <a:spcPts val="600"/>
              </a:spcAft>
              <a:buClr>
                <a:prstClr val="black"/>
              </a:buClr>
              <a:buSzPct val="100000"/>
              <a:defRPr/>
            </a:pPr>
            <a:r>
              <a:rPr lang="en-US" altLang="ko-KR" sz="9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  </a:t>
            </a:r>
            <a:r>
              <a:rPr lang="en-US" altLang="ko-KR" sz="900" kern="0" spc="-70" dirty="0" err="1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ifelse</a:t>
            </a:r>
            <a:r>
              <a:rPr lang="en-US" altLang="ko-KR" sz="9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(KSIC9 %in% c("M", "N", "P", "Q", "R", "S"), </a:t>
            </a:r>
          </a:p>
          <a:p>
            <a:pPr defTabSz="1330325" latinLnBrk="0">
              <a:lnSpc>
                <a:spcPct val="80000"/>
              </a:lnSpc>
              <a:spcAft>
                <a:spcPts val="600"/>
              </a:spcAft>
              <a:buClr>
                <a:prstClr val="black"/>
              </a:buClr>
              <a:buSzPct val="100000"/>
              <a:defRPr/>
            </a:pPr>
            <a:r>
              <a:rPr lang="en-US" altLang="ko-KR" sz="9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  "</a:t>
            </a:r>
            <a:r>
              <a:rPr lang="en-US" altLang="ko-KR" sz="900" kern="0" spc="-70" dirty="0" err="1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S_Serv</a:t>
            </a:r>
            <a:r>
              <a:rPr lang="en-US" altLang="ko-KR" sz="9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", "</a:t>
            </a:r>
            <a:r>
              <a:rPr lang="en-US" altLang="ko-KR" sz="900" kern="0" spc="-70" dirty="0" err="1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Etc</a:t>
            </a:r>
            <a:r>
              <a:rPr lang="en-US" altLang="ko-KR" sz="9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" )))))</a:t>
            </a:r>
          </a:p>
        </p:txBody>
      </p:sp>
      <p:sp>
        <p:nvSpPr>
          <p:cNvPr id="167" name="모서리가 둥근 직사각형 8">
            <a:extLst>
              <a:ext uri="{FF2B5EF4-FFF2-40B4-BE49-F238E27FC236}">
                <a16:creationId xmlns:a16="http://schemas.microsoft.com/office/drawing/2014/main" id="{1D6DE5F3-A446-4009-A1A6-C662845E14C2}"/>
              </a:ext>
            </a:extLst>
          </p:cNvPr>
          <p:cNvSpPr/>
          <p:nvPr/>
        </p:nvSpPr>
        <p:spPr>
          <a:xfrm>
            <a:off x="3258725" y="1676976"/>
            <a:ext cx="2796875" cy="4617373"/>
          </a:xfrm>
          <a:prstGeom prst="roundRect">
            <a:avLst>
              <a:gd name="adj" fmla="val 0"/>
            </a:avLst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FCF1DE9D-8284-45C1-8F02-E9A22245CA46}"/>
              </a:ext>
            </a:extLst>
          </p:cNvPr>
          <p:cNvSpPr/>
          <p:nvPr/>
        </p:nvSpPr>
        <p:spPr>
          <a:xfrm>
            <a:off x="3258723" y="1493186"/>
            <a:ext cx="2796877" cy="366989"/>
          </a:xfrm>
          <a:prstGeom prst="rect">
            <a:avLst/>
          </a:prstGeom>
          <a:solidFill>
            <a:srgbClr val="002060"/>
          </a:solidFill>
          <a:ln w="15875" cap="rnd" cmpd="sng" algn="ctr">
            <a:noFill/>
            <a:prstDash val="solid"/>
            <a:tailEnd type="triangle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70" name="자유형 227">
            <a:extLst>
              <a:ext uri="{FF2B5EF4-FFF2-40B4-BE49-F238E27FC236}">
                <a16:creationId xmlns:a16="http://schemas.microsoft.com/office/drawing/2014/main" id="{6022FF67-9742-469D-86D7-92FC24288397}"/>
              </a:ext>
            </a:extLst>
          </p:cNvPr>
          <p:cNvSpPr/>
          <p:nvPr/>
        </p:nvSpPr>
        <p:spPr>
          <a:xfrm>
            <a:off x="3257926" y="1506132"/>
            <a:ext cx="928842" cy="358131"/>
          </a:xfrm>
          <a:custGeom>
            <a:avLst/>
            <a:gdLst>
              <a:gd name="connsiteX0" fmla="*/ 0 w 922421"/>
              <a:gd name="connsiteY0" fmla="*/ 409074 h 409074"/>
              <a:gd name="connsiteX1" fmla="*/ 922421 w 922421"/>
              <a:gd name="connsiteY1" fmla="*/ 0 h 409074"/>
              <a:gd name="connsiteX2" fmla="*/ 0 w 922421"/>
              <a:gd name="connsiteY2" fmla="*/ 0 h 409074"/>
              <a:gd name="connsiteX3" fmla="*/ 0 w 922421"/>
              <a:gd name="connsiteY3" fmla="*/ 409074 h 40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421" h="409074">
                <a:moveTo>
                  <a:pt x="0" y="409074"/>
                </a:moveTo>
                <a:lnTo>
                  <a:pt x="922421" y="0"/>
                </a:lnTo>
                <a:lnTo>
                  <a:pt x="0" y="0"/>
                </a:lnTo>
                <a:lnTo>
                  <a:pt x="0" y="409074"/>
                </a:lnTo>
                <a:close/>
              </a:path>
            </a:pathLst>
          </a:custGeom>
          <a:gradFill>
            <a:gsLst>
              <a:gs pos="100000">
                <a:sysClr val="window" lastClr="FFFFFF">
                  <a:alpha val="10000"/>
                </a:sysClr>
              </a:gs>
              <a:gs pos="0">
                <a:sysClr val="window" lastClr="FFFFFF">
                  <a:alpha val="27000"/>
                </a:sysClr>
              </a:gs>
            </a:gsLst>
            <a:lin ang="9000000" scaled="0"/>
          </a:gradFill>
          <a:ln w="15875" cap="rnd" cmpd="sng" algn="ctr">
            <a:noFill/>
            <a:prstDash val="solid"/>
            <a:tailEnd type="none"/>
          </a:ln>
          <a:effectLst/>
        </p:spPr>
        <p:txBody>
          <a:bodyPr wrap="none"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4" name="Text Box 5">
            <a:extLst>
              <a:ext uri="{FF2B5EF4-FFF2-40B4-BE49-F238E27FC236}">
                <a16:creationId xmlns:a16="http://schemas.microsoft.com/office/drawing/2014/main" id="{6BD756B7-9BA4-42AE-A9A7-18438CF44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2264" y="5962486"/>
            <a:ext cx="25734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None/>
            </a:pPr>
            <a:r>
              <a:rPr lang="en-US" altLang="ko-KR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  <a:sym typeface="Wingdings" panose="05000000000000000000" pitchFamily="2" charset="2"/>
              </a:rPr>
              <a:t> Logistic Model </a:t>
            </a:r>
            <a:r>
              <a:rPr lang="ko-KR" altLang="en-US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  <a:sym typeface="Wingdings" panose="05000000000000000000" pitchFamily="2" charset="2"/>
              </a:rPr>
              <a:t>통한 값 추정</a:t>
            </a:r>
            <a:endParaRPr lang="ko-KR" altLang="en-US" sz="1000" kern="0" spc="-7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+mj-ea"/>
              <a:ea typeface="+mj-ea"/>
            </a:endParaRPr>
          </a:p>
        </p:txBody>
      </p:sp>
      <p:sp>
        <p:nvSpPr>
          <p:cNvPr id="176" name="제목 114">
            <a:extLst>
              <a:ext uri="{FF2B5EF4-FFF2-40B4-BE49-F238E27FC236}">
                <a16:creationId xmlns:a16="http://schemas.microsoft.com/office/drawing/2014/main" id="{0B3A5B59-FFBE-4E6A-B488-C3D23126C6F7}"/>
              </a:ext>
            </a:extLst>
          </p:cNvPr>
          <p:cNvSpPr txBox="1">
            <a:spLocks/>
          </p:cNvSpPr>
          <p:nvPr/>
        </p:nvSpPr>
        <p:spPr>
          <a:xfrm>
            <a:off x="3299151" y="1484784"/>
            <a:ext cx="2799630" cy="394998"/>
          </a:xfrm>
          <a:prstGeom prst="rect">
            <a:avLst/>
          </a:prstGeom>
          <a:effectLst>
            <a:outerShdw blurRad="76200" dir="5400000" algn="ctr" rotWithShape="0">
              <a:sysClr val="windowText" lastClr="000000"/>
            </a:outerShdw>
          </a:effectLst>
        </p:spPr>
        <p:txBody>
          <a:bodyPr anchor="ctr" anchorCtr="0"/>
          <a:lstStyle/>
          <a:p>
            <a:pPr defTabSz="1330325" eaLnBrk="0" fontAlgn="auto" hangingPunct="0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defRPr/>
            </a:pPr>
            <a:r>
              <a:rPr kumimoji="0" lang="ko-KR" altLang="en-US" sz="1200" kern="0" spc="-100" dirty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+mj-ea"/>
                <a:ea typeface="+mj-ea"/>
              </a:rPr>
              <a:t>클래스 지정 및 </a:t>
            </a:r>
            <a:r>
              <a:rPr kumimoji="0" lang="ko-KR" altLang="en-US" sz="1200" kern="0" spc="-100" dirty="0" err="1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+mj-ea"/>
                <a:ea typeface="+mj-ea"/>
              </a:rPr>
              <a:t>스코어링</a:t>
            </a:r>
            <a:r>
              <a:rPr kumimoji="0" lang="ko-KR" altLang="en-US" sz="1200" kern="0" spc="-100" dirty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+mj-ea"/>
                <a:ea typeface="+mj-ea"/>
              </a:rPr>
              <a:t> 인덱스</a:t>
            </a:r>
          </a:p>
        </p:txBody>
      </p:sp>
      <p:sp>
        <p:nvSpPr>
          <p:cNvPr id="178" name="모서리가 둥근 직사각형 8">
            <a:extLst>
              <a:ext uri="{FF2B5EF4-FFF2-40B4-BE49-F238E27FC236}">
                <a16:creationId xmlns:a16="http://schemas.microsoft.com/office/drawing/2014/main" id="{1D6DE5F3-A446-4009-A1A6-C662845E14C2}"/>
              </a:ext>
            </a:extLst>
          </p:cNvPr>
          <p:cNvSpPr/>
          <p:nvPr/>
        </p:nvSpPr>
        <p:spPr>
          <a:xfrm>
            <a:off x="6188500" y="1676976"/>
            <a:ext cx="2796875" cy="4617373"/>
          </a:xfrm>
          <a:prstGeom prst="roundRect">
            <a:avLst>
              <a:gd name="adj" fmla="val 0"/>
            </a:avLst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FCF1DE9D-8284-45C1-8F02-E9A22245CA46}"/>
              </a:ext>
            </a:extLst>
          </p:cNvPr>
          <p:cNvSpPr/>
          <p:nvPr/>
        </p:nvSpPr>
        <p:spPr>
          <a:xfrm>
            <a:off x="6188498" y="1493186"/>
            <a:ext cx="2796877" cy="366989"/>
          </a:xfrm>
          <a:prstGeom prst="rect">
            <a:avLst/>
          </a:prstGeom>
          <a:solidFill>
            <a:srgbClr val="7030A0"/>
          </a:solidFill>
          <a:ln w="15875" cap="rnd" cmpd="sng" algn="ctr">
            <a:noFill/>
            <a:prstDash val="solid"/>
            <a:tailEnd type="triangle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80" name="자유형 227">
            <a:extLst>
              <a:ext uri="{FF2B5EF4-FFF2-40B4-BE49-F238E27FC236}">
                <a16:creationId xmlns:a16="http://schemas.microsoft.com/office/drawing/2014/main" id="{6022FF67-9742-469D-86D7-92FC24288397}"/>
              </a:ext>
            </a:extLst>
          </p:cNvPr>
          <p:cNvSpPr/>
          <p:nvPr/>
        </p:nvSpPr>
        <p:spPr>
          <a:xfrm>
            <a:off x="6187701" y="1506132"/>
            <a:ext cx="928842" cy="358131"/>
          </a:xfrm>
          <a:custGeom>
            <a:avLst/>
            <a:gdLst>
              <a:gd name="connsiteX0" fmla="*/ 0 w 922421"/>
              <a:gd name="connsiteY0" fmla="*/ 409074 h 409074"/>
              <a:gd name="connsiteX1" fmla="*/ 922421 w 922421"/>
              <a:gd name="connsiteY1" fmla="*/ 0 h 409074"/>
              <a:gd name="connsiteX2" fmla="*/ 0 w 922421"/>
              <a:gd name="connsiteY2" fmla="*/ 0 h 409074"/>
              <a:gd name="connsiteX3" fmla="*/ 0 w 922421"/>
              <a:gd name="connsiteY3" fmla="*/ 409074 h 40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421" h="409074">
                <a:moveTo>
                  <a:pt x="0" y="409074"/>
                </a:moveTo>
                <a:lnTo>
                  <a:pt x="922421" y="0"/>
                </a:lnTo>
                <a:lnTo>
                  <a:pt x="0" y="0"/>
                </a:lnTo>
                <a:lnTo>
                  <a:pt x="0" y="409074"/>
                </a:lnTo>
                <a:close/>
              </a:path>
            </a:pathLst>
          </a:custGeom>
          <a:gradFill>
            <a:gsLst>
              <a:gs pos="100000">
                <a:sysClr val="window" lastClr="FFFFFF">
                  <a:alpha val="10000"/>
                </a:sysClr>
              </a:gs>
              <a:gs pos="0">
                <a:sysClr val="window" lastClr="FFFFFF">
                  <a:alpha val="27000"/>
                </a:sysClr>
              </a:gs>
            </a:gsLst>
            <a:lin ang="9000000" scaled="0"/>
          </a:gradFill>
          <a:ln w="15875" cap="rnd" cmpd="sng" algn="ctr">
            <a:noFill/>
            <a:prstDash val="solid"/>
            <a:tailEnd type="none"/>
          </a:ln>
          <a:effectLst/>
        </p:spPr>
        <p:txBody>
          <a:bodyPr wrap="none"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1" name="제목 114">
            <a:extLst>
              <a:ext uri="{FF2B5EF4-FFF2-40B4-BE49-F238E27FC236}">
                <a16:creationId xmlns:a16="http://schemas.microsoft.com/office/drawing/2014/main" id="{0B3A5B59-FFBE-4E6A-B488-C3D23126C6F7}"/>
              </a:ext>
            </a:extLst>
          </p:cNvPr>
          <p:cNvSpPr txBox="1">
            <a:spLocks/>
          </p:cNvSpPr>
          <p:nvPr/>
        </p:nvSpPr>
        <p:spPr>
          <a:xfrm>
            <a:off x="6228926" y="1484784"/>
            <a:ext cx="2799630" cy="394998"/>
          </a:xfrm>
          <a:prstGeom prst="rect">
            <a:avLst/>
          </a:prstGeom>
          <a:effectLst>
            <a:outerShdw blurRad="76200" dir="5400000" algn="ctr" rotWithShape="0">
              <a:sysClr val="windowText" lastClr="000000"/>
            </a:outerShdw>
          </a:effectLst>
        </p:spPr>
        <p:txBody>
          <a:bodyPr anchor="ctr" anchorCtr="0"/>
          <a:lstStyle/>
          <a:p>
            <a:pPr defTabSz="1330325" eaLnBrk="0" fontAlgn="auto" hangingPunct="0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defRPr/>
            </a:pPr>
            <a:r>
              <a:rPr kumimoji="0" lang="ko-KR" altLang="en-US" sz="1200" kern="0" spc="-100" dirty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+mj-ea"/>
                <a:ea typeface="+mj-ea"/>
              </a:rPr>
              <a:t>활동성 지수 </a:t>
            </a:r>
            <a:r>
              <a:rPr kumimoji="0" lang="ko-KR" altLang="en-US" sz="1200" kern="0" spc="-100" dirty="0" err="1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+mj-ea"/>
                <a:ea typeface="+mj-ea"/>
              </a:rPr>
              <a:t>스코어링</a:t>
            </a:r>
            <a:endParaRPr kumimoji="0" lang="ko-KR" altLang="en-US" sz="1200" kern="0" spc="-100" dirty="0">
              <a:gradFill>
                <a:gsLst>
                  <a:gs pos="100000">
                    <a:prstClr val="white"/>
                  </a:gs>
                  <a:gs pos="100000">
                    <a:srgbClr val="0070C0"/>
                  </a:gs>
                </a:gsLst>
                <a:lin ang="5400000" scaled="0"/>
              </a:gradFill>
              <a:latin typeface="+mj-ea"/>
              <a:ea typeface="+mj-ea"/>
            </a:endParaRPr>
          </a:p>
        </p:txBody>
      </p:sp>
      <p:sp>
        <p:nvSpPr>
          <p:cNvPr id="109" name="직사각형 31">
            <a:extLst>
              <a:ext uri="{FF2B5EF4-FFF2-40B4-BE49-F238E27FC236}">
                <a16:creationId xmlns:a16="http://schemas.microsoft.com/office/drawing/2014/main" id="{F2E5B444-0EB4-4947-B269-B07D425E9D46}"/>
              </a:ext>
            </a:extLst>
          </p:cNvPr>
          <p:cNvSpPr/>
          <p:nvPr/>
        </p:nvSpPr>
        <p:spPr>
          <a:xfrm>
            <a:off x="6330689" y="5530505"/>
            <a:ext cx="1232280" cy="206425"/>
          </a:xfrm>
          <a:custGeom>
            <a:avLst/>
            <a:gdLst>
              <a:gd name="connsiteX0" fmla="*/ 0 w 2659006"/>
              <a:gd name="connsiteY0" fmla="*/ 0 h 324036"/>
              <a:gd name="connsiteX1" fmla="*/ 2659006 w 2659006"/>
              <a:gd name="connsiteY1" fmla="*/ 0 h 324036"/>
              <a:gd name="connsiteX2" fmla="*/ 2659006 w 2659006"/>
              <a:gd name="connsiteY2" fmla="*/ 324036 h 324036"/>
              <a:gd name="connsiteX3" fmla="*/ 0 w 2659006"/>
              <a:gd name="connsiteY3" fmla="*/ 324036 h 324036"/>
              <a:gd name="connsiteX4" fmla="*/ 0 w 2659006"/>
              <a:gd name="connsiteY4" fmla="*/ 0 h 324036"/>
              <a:gd name="connsiteX0" fmla="*/ 0 w 2659006"/>
              <a:gd name="connsiteY0" fmla="*/ 0 h 324036"/>
              <a:gd name="connsiteX1" fmla="*/ 2370248 w 2659006"/>
              <a:gd name="connsiteY1" fmla="*/ 9625 h 324036"/>
              <a:gd name="connsiteX2" fmla="*/ 2659006 w 2659006"/>
              <a:gd name="connsiteY2" fmla="*/ 324036 h 324036"/>
              <a:gd name="connsiteX3" fmla="*/ 0 w 2659006"/>
              <a:gd name="connsiteY3" fmla="*/ 324036 h 324036"/>
              <a:gd name="connsiteX4" fmla="*/ 0 w 2659006"/>
              <a:gd name="connsiteY4" fmla="*/ 0 h 324036"/>
              <a:gd name="connsiteX0" fmla="*/ 0 w 2659006"/>
              <a:gd name="connsiteY0" fmla="*/ 0 h 324036"/>
              <a:gd name="connsiteX1" fmla="*/ 2360623 w 2659006"/>
              <a:gd name="connsiteY1" fmla="*/ 0 h 324036"/>
              <a:gd name="connsiteX2" fmla="*/ 2659006 w 2659006"/>
              <a:gd name="connsiteY2" fmla="*/ 324036 h 324036"/>
              <a:gd name="connsiteX3" fmla="*/ 0 w 2659006"/>
              <a:gd name="connsiteY3" fmla="*/ 324036 h 324036"/>
              <a:gd name="connsiteX4" fmla="*/ 0 w 2659006"/>
              <a:gd name="connsiteY4" fmla="*/ 0 h 324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9006" h="324036">
                <a:moveTo>
                  <a:pt x="0" y="0"/>
                </a:moveTo>
                <a:lnTo>
                  <a:pt x="2360623" y="0"/>
                </a:lnTo>
                <a:lnTo>
                  <a:pt x="2659006" y="324036"/>
                </a:lnTo>
                <a:lnTo>
                  <a:pt x="0" y="324036"/>
                </a:lnTo>
                <a:lnTo>
                  <a:pt x="0" y="0"/>
                </a:lnTo>
                <a:close/>
              </a:path>
            </a:pathLst>
          </a:custGeom>
          <a:solidFill>
            <a:srgbClr val="197E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algn="l" defTabSz="104287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spc="-70" dirty="0">
                <a:solidFill>
                  <a:schemeClr val="bg1"/>
                </a:solidFill>
                <a:latin typeface="+mj-ea"/>
                <a:ea typeface="+mj-ea"/>
              </a:rPr>
              <a:t>결과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BCF7C45-1ED4-4115-8FB0-9E2FFDAB8794}"/>
              </a:ext>
            </a:extLst>
          </p:cNvPr>
          <p:cNvSpPr/>
          <p:nvPr/>
        </p:nvSpPr>
        <p:spPr>
          <a:xfrm>
            <a:off x="6300192" y="5806425"/>
            <a:ext cx="25922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Clr>
                <a:srgbClr val="0070C0"/>
              </a:buClr>
              <a:buNone/>
            </a:pPr>
            <a:r>
              <a:rPr lang="en-US" altLang="ko-KR" sz="1100" spc="-150" dirty="0">
                <a:solidFill>
                  <a:srgbClr val="197EC6"/>
                </a:solidFill>
                <a:latin typeface="+mj-ea"/>
                <a:ea typeface="+mj-ea"/>
                <a:sym typeface="Wingdings" panose="05000000000000000000" pitchFamily="2" charset="2"/>
              </a:rPr>
              <a:t></a:t>
            </a:r>
            <a:r>
              <a:rPr lang="en-US" altLang="ko-KR" sz="11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ko-KR" altLang="en-US" sz="11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  <a:sym typeface="Wingdings" panose="05000000000000000000" pitchFamily="2" charset="2"/>
              </a:rPr>
              <a:t>계절성을 반영</a:t>
            </a:r>
            <a:r>
              <a:rPr lang="en-US" altLang="ko-KR" sz="11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  <a:sym typeface="Wingdings" panose="05000000000000000000" pitchFamily="2" charset="2"/>
              </a:rPr>
              <a:t>, </a:t>
            </a:r>
            <a:r>
              <a:rPr lang="ko-KR" altLang="en-US" sz="11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  <a:sym typeface="Wingdings" panose="05000000000000000000" pitchFamily="2" charset="2"/>
              </a:rPr>
              <a:t>부득이하게 </a:t>
            </a:r>
            <a:r>
              <a:rPr lang="ko-KR" altLang="en-US" sz="1100" spc="-150" dirty="0" err="1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  <a:sym typeface="Wingdings" panose="05000000000000000000" pitchFamily="2" charset="2"/>
              </a:rPr>
              <a:t>미제출된</a:t>
            </a:r>
            <a:r>
              <a:rPr lang="ko-KR" altLang="en-US" sz="11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  <a:sym typeface="Wingdings" panose="05000000000000000000" pitchFamily="2" charset="2"/>
              </a:rPr>
              <a:t> 정보에 대한 </a:t>
            </a:r>
            <a:r>
              <a:rPr lang="ko-KR" altLang="en-US" sz="1100" spc="-150" dirty="0" err="1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  <a:sym typeface="Wingdings" panose="05000000000000000000" pitchFamily="2" charset="2"/>
              </a:rPr>
              <a:t>노이즈</a:t>
            </a:r>
            <a:r>
              <a:rPr lang="ko-KR" altLang="en-US" sz="11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  <a:sym typeface="Wingdings" panose="05000000000000000000" pitchFamily="2" charset="2"/>
              </a:rPr>
              <a:t> 제거한 보정된 모델 구축</a:t>
            </a:r>
            <a:endParaRPr lang="en-US" altLang="ko-KR" sz="1100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+mj-ea"/>
              <a:ea typeface="+mj-ea"/>
            </a:endParaRPr>
          </a:p>
        </p:txBody>
      </p:sp>
      <p:sp>
        <p:nvSpPr>
          <p:cNvPr id="105" name="오른쪽 화살표 123">
            <a:extLst>
              <a:ext uri="{FF2B5EF4-FFF2-40B4-BE49-F238E27FC236}">
                <a16:creationId xmlns:a16="http://schemas.microsoft.com/office/drawing/2014/main" id="{C61D2CBF-913D-499A-8E7A-4EE0323FFF0C}"/>
              </a:ext>
            </a:extLst>
          </p:cNvPr>
          <p:cNvSpPr/>
          <p:nvPr/>
        </p:nvSpPr>
        <p:spPr>
          <a:xfrm>
            <a:off x="3026824" y="3564742"/>
            <a:ext cx="236824" cy="841840"/>
          </a:xfrm>
          <a:prstGeom prst="rightArrow">
            <a:avLst/>
          </a:prstGeom>
          <a:gradFill>
            <a:gsLst>
              <a:gs pos="0">
                <a:prstClr val="black">
                  <a:lumMod val="65000"/>
                  <a:lumOff val="35000"/>
                  <a:alpha val="0"/>
                </a:prstClr>
              </a:gs>
              <a:gs pos="100000">
                <a:srgbClr val="36A2E6"/>
              </a:gs>
            </a:gsLst>
            <a:lin ang="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2" name="오른쪽 화살표 123">
            <a:extLst>
              <a:ext uri="{FF2B5EF4-FFF2-40B4-BE49-F238E27FC236}">
                <a16:creationId xmlns:a16="http://schemas.microsoft.com/office/drawing/2014/main" id="{C61D2CBF-913D-499A-8E7A-4EE0323FFF0C}"/>
              </a:ext>
            </a:extLst>
          </p:cNvPr>
          <p:cNvSpPr/>
          <p:nvPr/>
        </p:nvSpPr>
        <p:spPr>
          <a:xfrm>
            <a:off x="5950877" y="3564742"/>
            <a:ext cx="236824" cy="841840"/>
          </a:xfrm>
          <a:prstGeom prst="rightArrow">
            <a:avLst/>
          </a:prstGeom>
          <a:gradFill>
            <a:gsLst>
              <a:gs pos="0">
                <a:prstClr val="black">
                  <a:lumMod val="65000"/>
                  <a:lumOff val="35000"/>
                  <a:alpha val="0"/>
                </a:prstClr>
              </a:gs>
              <a:gs pos="100000">
                <a:srgbClr val="36A2E6"/>
              </a:gs>
            </a:gsLst>
            <a:lin ang="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028326"/>
              </p:ext>
            </p:extLst>
          </p:nvPr>
        </p:nvGraphicFramePr>
        <p:xfrm>
          <a:off x="3347864" y="2223493"/>
          <a:ext cx="2619844" cy="28616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7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8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62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사업자형태</a:t>
                      </a:r>
                      <a:endParaRPr lang="ko-KR" altLang="en-US" sz="600" b="0" i="0" u="none" strike="noStrike" dirty="0">
                        <a:solidFill>
                          <a:srgbClr val="FFFFFF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규모</a:t>
                      </a:r>
                      <a:endParaRPr lang="ko-KR" altLang="en-US" sz="600" b="0" i="0" u="none" strike="noStrike" dirty="0">
                        <a:solidFill>
                          <a:srgbClr val="FFFFFF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업종</a:t>
                      </a:r>
                      <a:endParaRPr lang="ko-KR" altLang="en-US" sz="600" b="0" i="0" u="none" strike="noStrike">
                        <a:solidFill>
                          <a:srgbClr val="FFFFFF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KSIC10</a:t>
                      </a:r>
                      <a:endParaRPr lang="en-US" sz="600" b="0" i="0" u="none" strike="noStrike">
                        <a:solidFill>
                          <a:srgbClr val="FFFFFF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Seg.No</a:t>
                      </a:r>
                      <a:endParaRPr lang="en-US" sz="600" b="0" i="0" u="none" strike="noStrike">
                        <a:solidFill>
                          <a:srgbClr val="FFFFFF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2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법인</a:t>
                      </a:r>
                      <a:r>
                        <a:rPr lang="en-US" altLang="ko-KR" sz="600" u="none" strike="noStrike">
                          <a:effectLst/>
                        </a:rPr>
                        <a:t>&amp;</a:t>
                      </a:r>
                      <a:r>
                        <a:rPr lang="ko-KR" altLang="en-US" sz="600" u="none" strike="noStrike">
                          <a:effectLst/>
                        </a:rPr>
                        <a:t>개인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1≤JOIN_PRS_CN≤10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제조업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2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법인</a:t>
                      </a:r>
                      <a:r>
                        <a:rPr lang="en-US" altLang="ko-KR" sz="600" u="none" strike="noStrike">
                          <a:effectLst/>
                        </a:rPr>
                        <a:t>&amp;</a:t>
                      </a:r>
                      <a:r>
                        <a:rPr lang="ko-KR" altLang="en-US" sz="600" u="none" strike="noStrike">
                          <a:effectLst/>
                        </a:rPr>
                        <a:t>개인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11≤JOIN_PRS_CN≤50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제조업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2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법인</a:t>
                      </a:r>
                      <a:r>
                        <a:rPr lang="en-US" altLang="ko-KR" sz="600" u="none" strike="noStrike">
                          <a:effectLst/>
                        </a:rPr>
                        <a:t>&amp;</a:t>
                      </a:r>
                      <a:r>
                        <a:rPr lang="ko-KR" altLang="en-US" sz="600" u="none" strike="noStrike">
                          <a:effectLst/>
                        </a:rPr>
                        <a:t>개인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51≤JOIN_PRS_CN≤100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제조업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2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법인</a:t>
                      </a:r>
                      <a:r>
                        <a:rPr lang="en-US" altLang="ko-KR" sz="600" u="none" strike="noStrike">
                          <a:effectLst/>
                        </a:rPr>
                        <a:t>&amp;</a:t>
                      </a:r>
                      <a:r>
                        <a:rPr lang="ko-KR" altLang="en-US" sz="600" u="none" strike="noStrike">
                          <a:effectLst/>
                        </a:rPr>
                        <a:t>개인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101≤JOIN_PRS_CN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제조업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2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법인</a:t>
                      </a:r>
                      <a:r>
                        <a:rPr lang="en-US" altLang="ko-KR" sz="600" u="none" strike="noStrike">
                          <a:effectLst/>
                        </a:rPr>
                        <a:t>&amp;</a:t>
                      </a:r>
                      <a:r>
                        <a:rPr lang="ko-KR" altLang="en-US" sz="600" u="none" strike="noStrike">
                          <a:effectLst/>
                        </a:rPr>
                        <a:t>개인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1≤JOIN_PRS_CN≤10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건설업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F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62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법인</a:t>
                      </a:r>
                      <a:r>
                        <a:rPr lang="en-US" altLang="ko-KR" sz="600" u="none" strike="noStrike">
                          <a:effectLst/>
                        </a:rPr>
                        <a:t>&amp;</a:t>
                      </a:r>
                      <a:r>
                        <a:rPr lang="ko-KR" altLang="en-US" sz="600" u="none" strike="noStrike">
                          <a:effectLst/>
                        </a:rPr>
                        <a:t>개인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11≤JOIN_PRS_CN≤50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건설업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F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62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법인</a:t>
                      </a:r>
                      <a:r>
                        <a:rPr lang="en-US" altLang="ko-KR" sz="600" u="none" strike="noStrike">
                          <a:effectLst/>
                        </a:rPr>
                        <a:t>&amp;</a:t>
                      </a:r>
                      <a:r>
                        <a:rPr lang="ko-KR" altLang="en-US" sz="600" u="none" strike="noStrike">
                          <a:effectLst/>
                        </a:rPr>
                        <a:t>개인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51≤JOIN_PRS_CN≤100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건설업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F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62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법인</a:t>
                      </a:r>
                      <a:r>
                        <a:rPr lang="en-US" altLang="ko-KR" sz="600" u="none" strike="noStrike">
                          <a:effectLst/>
                        </a:rPr>
                        <a:t>&amp;</a:t>
                      </a:r>
                      <a:r>
                        <a:rPr lang="ko-KR" altLang="en-US" sz="600" u="none" strike="noStrike">
                          <a:effectLst/>
                        </a:rPr>
                        <a:t>개인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101≤JOIN_PRS_CN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건설업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F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62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법인</a:t>
                      </a:r>
                      <a:r>
                        <a:rPr lang="en-US" altLang="ko-KR" sz="600" u="none" strike="noStrike">
                          <a:effectLst/>
                        </a:rPr>
                        <a:t>&amp;</a:t>
                      </a:r>
                      <a:r>
                        <a:rPr lang="ko-KR" altLang="en-US" sz="600" u="none" strike="noStrike">
                          <a:effectLst/>
                        </a:rPr>
                        <a:t>개인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1≤JOIN_PRS_CN≤10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도소매업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09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62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법인</a:t>
                      </a:r>
                      <a:r>
                        <a:rPr lang="en-US" altLang="ko-KR" sz="600" u="none" strike="noStrike">
                          <a:effectLst/>
                        </a:rPr>
                        <a:t>&amp;</a:t>
                      </a:r>
                      <a:r>
                        <a:rPr lang="ko-KR" altLang="en-US" sz="600" u="none" strike="noStrike">
                          <a:effectLst/>
                        </a:rPr>
                        <a:t>개인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11≤JOIN_PRS_CN≤50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 err="1">
                          <a:effectLst/>
                        </a:rPr>
                        <a:t>도소매업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62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법인</a:t>
                      </a:r>
                      <a:r>
                        <a:rPr lang="en-US" altLang="ko-KR" sz="600" u="none" strike="noStrike">
                          <a:effectLst/>
                        </a:rPr>
                        <a:t>&amp;</a:t>
                      </a:r>
                      <a:r>
                        <a:rPr lang="ko-KR" altLang="en-US" sz="600" u="none" strike="noStrike">
                          <a:effectLst/>
                        </a:rPr>
                        <a:t>개인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51≤JOIN_PRS_CN≤100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 err="1">
                          <a:effectLst/>
                        </a:rPr>
                        <a:t>도소매업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62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법인</a:t>
                      </a:r>
                      <a:r>
                        <a:rPr lang="en-US" altLang="ko-KR" sz="600" u="none" strike="noStrike">
                          <a:effectLst/>
                        </a:rPr>
                        <a:t>&amp;</a:t>
                      </a:r>
                      <a:r>
                        <a:rPr lang="ko-KR" altLang="en-US" sz="600" u="none" strike="noStrike">
                          <a:effectLst/>
                        </a:rPr>
                        <a:t>개인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101≤JOIN_PRS_CN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 err="1">
                          <a:effectLst/>
                        </a:rPr>
                        <a:t>도소매업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62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법인</a:t>
                      </a:r>
                      <a:r>
                        <a:rPr lang="en-US" altLang="ko-KR" sz="600" u="none" strike="noStrike">
                          <a:effectLst/>
                        </a:rPr>
                        <a:t>&amp;</a:t>
                      </a:r>
                      <a:r>
                        <a:rPr lang="ko-KR" altLang="en-US" sz="600" u="none" strike="noStrike">
                          <a:effectLst/>
                        </a:rPr>
                        <a:t>개인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1≤JOIN_PRS_CN≤10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서비스업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>
                          <a:effectLst/>
                        </a:rPr>
                        <a:t>M, N, P, Q, R,S</a:t>
                      </a:r>
                      <a:endParaRPr lang="pt-BR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62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법인</a:t>
                      </a:r>
                      <a:r>
                        <a:rPr lang="en-US" altLang="ko-KR" sz="600" u="none" strike="noStrike">
                          <a:effectLst/>
                        </a:rPr>
                        <a:t>&amp;</a:t>
                      </a:r>
                      <a:r>
                        <a:rPr lang="ko-KR" altLang="en-US" sz="600" u="none" strike="noStrike">
                          <a:effectLst/>
                        </a:rPr>
                        <a:t>개인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11≤JOIN_PRS_CN≤50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서비스업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>
                          <a:effectLst/>
                        </a:rPr>
                        <a:t>M, N, P, Q, R,S</a:t>
                      </a:r>
                      <a:endParaRPr lang="pt-BR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62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법인</a:t>
                      </a:r>
                      <a:r>
                        <a:rPr lang="en-US" altLang="ko-KR" sz="600" u="none" strike="noStrike">
                          <a:effectLst/>
                        </a:rPr>
                        <a:t>&amp;</a:t>
                      </a:r>
                      <a:r>
                        <a:rPr lang="ko-KR" altLang="en-US" sz="600" u="none" strike="noStrike">
                          <a:effectLst/>
                        </a:rPr>
                        <a:t>개인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51≤JOIN_PRS_CN≤100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서비스업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M, N, P, Q, R,S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62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법인</a:t>
                      </a:r>
                      <a:r>
                        <a:rPr lang="en-US" altLang="ko-KR" sz="600" u="none" strike="noStrike">
                          <a:effectLst/>
                        </a:rPr>
                        <a:t>&amp;</a:t>
                      </a:r>
                      <a:r>
                        <a:rPr lang="ko-KR" altLang="en-US" sz="600" u="none" strike="noStrike">
                          <a:effectLst/>
                        </a:rPr>
                        <a:t>개인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101≤JOIN_PRS_CN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서비스업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M, N, P, Q, R,S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62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법인</a:t>
                      </a:r>
                      <a:r>
                        <a:rPr lang="en-US" altLang="ko-KR" sz="600" u="none" strike="noStrike">
                          <a:effectLst/>
                        </a:rPr>
                        <a:t>&amp;</a:t>
                      </a:r>
                      <a:r>
                        <a:rPr lang="ko-KR" altLang="en-US" sz="600" u="none" strike="noStrike">
                          <a:effectLst/>
                        </a:rPr>
                        <a:t>개인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1≤JOIN_PRS_CN≤10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ETC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62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법인</a:t>
                      </a:r>
                      <a:r>
                        <a:rPr lang="en-US" altLang="ko-KR" sz="600" u="none" strike="noStrike">
                          <a:effectLst/>
                        </a:rPr>
                        <a:t>&amp;</a:t>
                      </a:r>
                      <a:r>
                        <a:rPr lang="ko-KR" altLang="en-US" sz="600" u="none" strike="noStrike">
                          <a:effectLst/>
                        </a:rPr>
                        <a:t>개인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11≤JOIN_PRS_CN≤50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ETC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62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법인</a:t>
                      </a:r>
                      <a:r>
                        <a:rPr lang="en-US" altLang="ko-KR" sz="600" u="none" strike="noStrike">
                          <a:effectLst/>
                        </a:rPr>
                        <a:t>&amp;</a:t>
                      </a:r>
                      <a:r>
                        <a:rPr lang="ko-KR" altLang="en-US" sz="600" u="none" strike="noStrike">
                          <a:effectLst/>
                        </a:rPr>
                        <a:t>개인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51≤JOIN_PRS_CN≤100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ETC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 dirty="0">
                          <a:effectLst/>
                        </a:rPr>
                        <a:t>19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62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법인</a:t>
                      </a:r>
                      <a:r>
                        <a:rPr lang="en-US" altLang="ko-KR" sz="600" u="none" strike="noStrike">
                          <a:effectLst/>
                        </a:rPr>
                        <a:t>&amp;</a:t>
                      </a:r>
                      <a:r>
                        <a:rPr lang="ko-KR" altLang="en-US" sz="600" u="none" strike="noStrike">
                          <a:effectLst/>
                        </a:rPr>
                        <a:t>개인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101≤JOIN_PRS_CN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ETC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 dirty="0">
                          <a:effectLst/>
                        </a:rPr>
                        <a:t>20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83" name="Text Box 5">
            <a:extLst>
              <a:ext uri="{FF2B5EF4-FFF2-40B4-BE49-F238E27FC236}">
                <a16:creationId xmlns:a16="http://schemas.microsoft.com/office/drawing/2014/main" id="{6BD756B7-9BA4-42AE-A9A7-18438CF44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0048" y="1916832"/>
            <a:ext cx="2860132" cy="27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</a:pPr>
            <a:r>
              <a:rPr lang="ko-KR" altLang="en-US" sz="11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 </a:t>
            </a:r>
            <a:r>
              <a:rPr lang="en-US" altLang="ko-KR" sz="11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(1)</a:t>
            </a:r>
            <a:r>
              <a:rPr lang="ko-KR" altLang="en-US" sz="11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 클래스 지정</a:t>
            </a:r>
            <a:endParaRPr lang="en-US" altLang="ko-KR" sz="1100" kern="0" spc="-7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+mj-ea"/>
              <a:ea typeface="+mj-ea"/>
            </a:endParaRPr>
          </a:p>
        </p:txBody>
      </p:sp>
      <p:sp>
        <p:nvSpPr>
          <p:cNvPr id="184" name="Text Box 5">
            <a:extLst>
              <a:ext uri="{FF2B5EF4-FFF2-40B4-BE49-F238E27FC236}">
                <a16:creationId xmlns:a16="http://schemas.microsoft.com/office/drawing/2014/main" id="{6BD756B7-9BA4-42AE-A9A7-18438CF44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0048" y="5085184"/>
            <a:ext cx="2860132" cy="27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</a:pPr>
            <a:r>
              <a:rPr lang="ko-KR" altLang="en-US" sz="11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 </a:t>
            </a:r>
            <a:r>
              <a:rPr lang="en-US" altLang="ko-KR" sz="11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(2) </a:t>
            </a:r>
            <a:r>
              <a:rPr lang="ko-KR" altLang="en-US" sz="1100" kern="0" spc="-70" dirty="0" err="1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스코어링</a:t>
            </a:r>
            <a:r>
              <a:rPr lang="ko-KR" altLang="en-US" sz="11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 변수 확보</a:t>
            </a:r>
            <a:endParaRPr lang="en-US" altLang="ko-KR" sz="1100" kern="0" spc="-7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+mj-ea"/>
              <a:ea typeface="+mj-ea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B651A55B-7BB5-48A5-89F7-7E34ABD93C26}"/>
              </a:ext>
            </a:extLst>
          </p:cNvPr>
          <p:cNvSpPr/>
          <p:nvPr/>
        </p:nvSpPr>
        <p:spPr>
          <a:xfrm>
            <a:off x="3347864" y="5393425"/>
            <a:ext cx="228329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330325" latinLnBrk="0">
              <a:lnSpc>
                <a:spcPct val="80000"/>
              </a:lnSpc>
              <a:spcAft>
                <a:spcPts val="600"/>
              </a:spcAft>
              <a:buClr>
                <a:prstClr val="black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ko-KR" altLang="en-US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 </a:t>
            </a:r>
            <a:r>
              <a:rPr lang="en-US" altLang="ko-KR" sz="1000" kern="0" spc="-70" dirty="0" err="1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Seg</a:t>
            </a:r>
            <a:r>
              <a:rPr lang="ko-KR" altLang="en-US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별 </a:t>
            </a:r>
            <a:r>
              <a:rPr lang="en-US" altLang="ko-KR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Normalization(</a:t>
            </a:r>
            <a:r>
              <a:rPr lang="ko-KR" altLang="en-US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정규화</a:t>
            </a:r>
            <a:r>
              <a:rPr lang="en-US" altLang="ko-KR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) </a:t>
            </a:r>
            <a:r>
              <a:rPr lang="ko-KR" altLang="en-US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실시</a:t>
            </a:r>
            <a:endParaRPr lang="en-US" altLang="ko-KR" sz="1000" kern="0" spc="-7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+mj-ea"/>
              <a:ea typeface="+mj-ea"/>
            </a:endParaRPr>
          </a:p>
          <a:p>
            <a:pPr defTabSz="1330325" latinLnBrk="0">
              <a:lnSpc>
                <a:spcPct val="80000"/>
              </a:lnSpc>
              <a:spcAft>
                <a:spcPts val="600"/>
              </a:spcAft>
              <a:buClr>
                <a:prstClr val="black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ko-KR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 normalize &lt;- function(x){</a:t>
            </a:r>
          </a:p>
          <a:p>
            <a:pPr defTabSz="1330325" latinLnBrk="0">
              <a:lnSpc>
                <a:spcPct val="80000"/>
              </a:lnSpc>
              <a:spcAft>
                <a:spcPts val="600"/>
              </a:spcAft>
              <a:buClr>
                <a:prstClr val="black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ko-KR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  return((x-min(x))/(max(x)-min(x))}</a:t>
            </a: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B651A55B-7BB5-48A5-89F7-7E34ABD93C26}"/>
              </a:ext>
            </a:extLst>
          </p:cNvPr>
          <p:cNvSpPr/>
          <p:nvPr/>
        </p:nvSpPr>
        <p:spPr>
          <a:xfrm>
            <a:off x="6443770" y="3351417"/>
            <a:ext cx="1924116" cy="221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330325" latinLnBrk="0">
              <a:lnSpc>
                <a:spcPct val="80000"/>
              </a:lnSpc>
              <a:spcAft>
                <a:spcPts val="600"/>
              </a:spcAft>
              <a:buClr>
                <a:prstClr val="black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ko-KR" sz="105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 </a:t>
            </a:r>
            <a:r>
              <a:rPr lang="ko-KR" altLang="en-US" sz="105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부가세 데이터 존재</a:t>
            </a:r>
            <a:endParaRPr lang="en-US" altLang="ko-KR" sz="1050" kern="0" spc="-7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+mj-ea"/>
              <a:ea typeface="+mj-ea"/>
            </a:endParaRPr>
          </a:p>
        </p:txBody>
      </p:sp>
      <p:graphicFrame>
        <p:nvGraphicFramePr>
          <p:cNvPr id="188" name="표 1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90391"/>
              </p:ext>
            </p:extLst>
          </p:nvPr>
        </p:nvGraphicFramePr>
        <p:xfrm>
          <a:off x="6300192" y="3573016"/>
          <a:ext cx="2592289" cy="761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3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3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3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2312">
                <a:tc>
                  <a:txBody>
                    <a:bodyPr/>
                    <a:lstStyle/>
                    <a:p>
                      <a:pPr algn="ctr"/>
                      <a:endParaRPr lang="ko-KR" altLang="en-US" sz="7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Intercept</a:t>
                      </a:r>
                      <a:endParaRPr lang="ko-KR" altLang="en-US" sz="7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Coeffi1</a:t>
                      </a:r>
                      <a:endParaRPr lang="ko-KR" altLang="en-US" sz="7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Coeffi2</a:t>
                      </a:r>
                      <a:endParaRPr lang="ko-KR" altLang="en-US" sz="7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Coeffi3</a:t>
                      </a:r>
                      <a:endParaRPr lang="ko-KR" altLang="en-US" sz="7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Coeffi4</a:t>
                      </a:r>
                      <a:endParaRPr lang="ko-KR" altLang="en-US" sz="7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Coeffi5</a:t>
                      </a:r>
                      <a:endParaRPr lang="ko-KR" altLang="en-US" sz="7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31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kern="120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1~3</a:t>
                      </a:r>
                      <a:r>
                        <a:rPr lang="ko-KR" altLang="en-US" sz="700" b="0" kern="120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b="0" kern="120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0.18366</a:t>
                      </a:r>
                      <a:endParaRPr lang="ko-KR" altLang="en-US" sz="600" b="0" kern="1200" spc="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b="0" kern="120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0.06114</a:t>
                      </a:r>
                      <a:endParaRPr lang="ko-KR" altLang="en-US" sz="600" b="0" kern="1200" spc="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b="0" kern="120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-0.46465</a:t>
                      </a:r>
                      <a:endParaRPr lang="ko-KR" altLang="en-US" sz="600" b="0" kern="1200" spc="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b="0" kern="120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-0.09494</a:t>
                      </a:r>
                      <a:endParaRPr lang="ko-KR" altLang="en-US" sz="600" b="0" kern="1200" spc="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b="0" kern="120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0.86752</a:t>
                      </a:r>
                      <a:endParaRPr lang="ko-KR" altLang="en-US" sz="600" b="0" kern="1200" spc="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b="0" kern="120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0.04855</a:t>
                      </a:r>
                      <a:endParaRPr lang="ko-KR" altLang="en-US" sz="600" b="0" kern="1200" spc="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31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kern="120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4~6</a:t>
                      </a:r>
                      <a:r>
                        <a:rPr lang="ko-KR" altLang="en-US" sz="700" b="0" kern="120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b="0" kern="120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0.14147</a:t>
                      </a:r>
                      <a:endParaRPr lang="ko-KR" altLang="en-US" sz="600" b="0" kern="1200" spc="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b="0" kern="120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0.11329</a:t>
                      </a:r>
                      <a:endParaRPr lang="ko-KR" altLang="en-US" sz="600" b="0" kern="1200" spc="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b="0" kern="120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-0.47459</a:t>
                      </a:r>
                      <a:endParaRPr lang="ko-KR" altLang="en-US" sz="600" b="0" kern="1200" spc="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b="0" kern="120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0.02348</a:t>
                      </a:r>
                      <a:endParaRPr lang="ko-KR" altLang="en-US" sz="600" b="0" kern="1200" spc="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b="0" kern="120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1.17697</a:t>
                      </a:r>
                      <a:endParaRPr lang="ko-KR" altLang="en-US" sz="600" b="0" kern="1200" spc="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b="0" kern="120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0.19111</a:t>
                      </a:r>
                      <a:endParaRPr lang="ko-KR" altLang="en-US" sz="600" b="0" kern="1200" spc="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31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kern="120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7~9</a:t>
                      </a:r>
                      <a:r>
                        <a:rPr lang="ko-KR" altLang="en-US" sz="700" b="0" kern="120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b="0" kern="120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0.17634</a:t>
                      </a:r>
                      <a:endParaRPr lang="ko-KR" altLang="en-US" sz="600" b="0" kern="1200" spc="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b="0" kern="120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0.18408</a:t>
                      </a:r>
                      <a:endParaRPr lang="ko-KR" altLang="en-US" sz="600" b="0" kern="1200" spc="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b="0" kern="120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-0.57532</a:t>
                      </a:r>
                      <a:endParaRPr lang="ko-KR" altLang="en-US" sz="600" b="0" kern="1200" spc="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b="0" kern="120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0.01624</a:t>
                      </a:r>
                      <a:endParaRPr lang="ko-KR" altLang="en-US" sz="600" b="0" kern="1200" spc="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b="0" kern="120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0.91725</a:t>
                      </a:r>
                      <a:endParaRPr lang="ko-KR" altLang="en-US" sz="600" b="0" kern="1200" spc="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b="0" kern="120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0.28419</a:t>
                      </a:r>
                      <a:endParaRPr lang="ko-KR" altLang="en-US" sz="600" b="0" kern="1200" spc="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31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kern="120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10~12</a:t>
                      </a:r>
                      <a:r>
                        <a:rPr lang="ko-KR" altLang="en-US" sz="700" b="0" kern="120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b="0" kern="120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0.19769</a:t>
                      </a:r>
                      <a:endParaRPr lang="ko-KR" altLang="en-US" sz="600" b="0" kern="1200" spc="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b="0" kern="120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0.17991</a:t>
                      </a:r>
                      <a:endParaRPr lang="ko-KR" altLang="en-US" sz="600" b="0" kern="1200" spc="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b="0" kern="120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-0.55482</a:t>
                      </a:r>
                      <a:endParaRPr lang="ko-KR" altLang="en-US" sz="600" b="0" kern="1200" spc="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b="0" kern="120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-0.0958</a:t>
                      </a:r>
                      <a:endParaRPr lang="ko-KR" altLang="en-US" sz="600" b="0" kern="1200" spc="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b="0" kern="120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0.06652</a:t>
                      </a:r>
                      <a:endParaRPr lang="ko-KR" altLang="en-US" sz="600" b="0" kern="1200" spc="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b="0" kern="120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0.30615</a:t>
                      </a:r>
                      <a:endParaRPr lang="ko-KR" altLang="en-US" sz="600" b="0" kern="1200" spc="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1" name="Text Box 5">
            <a:extLst>
              <a:ext uri="{FF2B5EF4-FFF2-40B4-BE49-F238E27FC236}">
                <a16:creationId xmlns:a16="http://schemas.microsoft.com/office/drawing/2014/main" id="{6BD756B7-9BA4-42AE-A9A7-18438CF44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260" y="1916832"/>
            <a:ext cx="2860132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</a:pPr>
            <a:r>
              <a:rPr lang="ko-KR" altLang="en-US" sz="105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 </a:t>
            </a:r>
            <a:r>
              <a:rPr lang="en-US" altLang="ko-KR" sz="105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(1) </a:t>
            </a:r>
            <a:r>
              <a:rPr lang="ko-KR" altLang="en-US" sz="1050" kern="0" spc="-70" dirty="0" err="1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스코어링</a:t>
            </a:r>
            <a:endParaRPr lang="en-US" altLang="ko-KR" sz="1050" kern="0" spc="-7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+mj-ea"/>
              <a:ea typeface="+mj-ea"/>
            </a:endParaRPr>
          </a:p>
        </p:txBody>
      </p:sp>
      <p:sp>
        <p:nvSpPr>
          <p:cNvPr id="192" name="Text Box 5">
            <a:extLst>
              <a:ext uri="{FF2B5EF4-FFF2-40B4-BE49-F238E27FC236}">
                <a16:creationId xmlns:a16="http://schemas.microsoft.com/office/drawing/2014/main" id="{6BD756B7-9BA4-42AE-A9A7-18438CF44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260" y="3068960"/>
            <a:ext cx="2860132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</a:pPr>
            <a:r>
              <a:rPr lang="ko-KR" altLang="en-US" sz="105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 </a:t>
            </a:r>
            <a:r>
              <a:rPr lang="en-US" altLang="ko-KR" sz="105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(2) </a:t>
            </a:r>
            <a:r>
              <a:rPr lang="ko-KR" altLang="en-US" sz="105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모형 결과</a:t>
            </a:r>
            <a:endParaRPr lang="en-US" altLang="ko-KR" sz="1050" kern="0" spc="-7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+mj-ea"/>
              <a:ea typeface="+mj-ea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B651A55B-7BB5-48A5-89F7-7E34ABD93C26}"/>
              </a:ext>
            </a:extLst>
          </p:cNvPr>
          <p:cNvSpPr/>
          <p:nvPr/>
        </p:nvSpPr>
        <p:spPr>
          <a:xfrm>
            <a:off x="6327087" y="2165868"/>
            <a:ext cx="2658288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330325" latinLnBrk="0">
              <a:lnSpc>
                <a:spcPct val="80000"/>
              </a:lnSpc>
              <a:spcAft>
                <a:spcPts val="600"/>
              </a:spcAft>
              <a:buClr>
                <a:prstClr val="black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ko-KR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 </a:t>
            </a:r>
            <a:r>
              <a:rPr lang="ko-KR" altLang="en-US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산출된 </a:t>
            </a:r>
            <a:r>
              <a:rPr lang="en-US" altLang="ko-KR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Norm</a:t>
            </a:r>
            <a:r>
              <a:rPr lang="ko-KR" altLang="en-US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에 가중치를 곱하여 더하는 형태</a:t>
            </a:r>
            <a:endParaRPr lang="en-US" altLang="ko-KR" sz="1000" kern="0" spc="-7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+mj-ea"/>
              <a:ea typeface="+mj-ea"/>
            </a:endParaRPr>
          </a:p>
          <a:p>
            <a:pPr algn="l" defTabSz="1330325" latinLnBrk="0">
              <a:lnSpc>
                <a:spcPct val="80000"/>
              </a:lnSpc>
              <a:spcAft>
                <a:spcPts val="600"/>
              </a:spcAft>
              <a:buClr>
                <a:prstClr val="black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ko-KR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 </a:t>
            </a:r>
            <a:r>
              <a:rPr lang="ko-KR" altLang="en-US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분기별로 계절성을 반영한 모델</a:t>
            </a:r>
            <a:endParaRPr lang="en-US" altLang="ko-KR" sz="1000" kern="0" spc="-7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+mj-ea"/>
              <a:ea typeface="+mj-ea"/>
            </a:endParaRPr>
          </a:p>
          <a:p>
            <a:pPr algn="l" defTabSz="1330325" latinLnBrk="0">
              <a:lnSpc>
                <a:spcPct val="80000"/>
              </a:lnSpc>
              <a:spcAft>
                <a:spcPts val="600"/>
              </a:spcAft>
              <a:buClr>
                <a:prstClr val="black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ko-KR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 </a:t>
            </a:r>
            <a:r>
              <a:rPr lang="ko-KR" altLang="en-US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부가세 </a:t>
            </a:r>
            <a:r>
              <a:rPr lang="ko-KR" altLang="en-US" sz="1000" kern="0" spc="-70" dirty="0" err="1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미제출</a:t>
            </a:r>
            <a:r>
              <a:rPr lang="ko-KR" altLang="en-US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 기업에 대한 모델을 달리</a:t>
            </a:r>
            <a:endParaRPr lang="en-US" altLang="ko-KR" sz="1000" kern="0" spc="-7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+mj-ea"/>
              <a:ea typeface="+mj-ea"/>
            </a:endParaRPr>
          </a:p>
          <a:p>
            <a:pPr algn="l" defTabSz="1330325" latinLnBrk="0">
              <a:lnSpc>
                <a:spcPct val="80000"/>
              </a:lnSpc>
              <a:spcAft>
                <a:spcPts val="600"/>
              </a:spcAft>
              <a:buClr>
                <a:prstClr val="black"/>
              </a:buClr>
              <a:buSzPct val="100000"/>
              <a:defRPr/>
            </a:pPr>
            <a:r>
              <a:rPr lang="en-US" altLang="ko-KR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  </a:t>
            </a:r>
            <a:r>
              <a:rPr lang="ko-KR" altLang="en-US" sz="100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운영할 필요성 고려</a:t>
            </a:r>
            <a:endParaRPr lang="en-US" altLang="ko-KR" sz="1000" kern="0" spc="-7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+mj-ea"/>
              <a:ea typeface="+mj-ea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B651A55B-7BB5-48A5-89F7-7E34ABD93C26}"/>
              </a:ext>
            </a:extLst>
          </p:cNvPr>
          <p:cNvSpPr/>
          <p:nvPr/>
        </p:nvSpPr>
        <p:spPr>
          <a:xfrm>
            <a:off x="6443770" y="4424103"/>
            <a:ext cx="1924116" cy="221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330325" latinLnBrk="0">
              <a:lnSpc>
                <a:spcPct val="80000"/>
              </a:lnSpc>
              <a:spcAft>
                <a:spcPts val="600"/>
              </a:spcAft>
              <a:buClr>
                <a:prstClr val="black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ko-KR" sz="105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 </a:t>
            </a:r>
            <a:r>
              <a:rPr lang="ko-KR" altLang="en-US" sz="105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부가세 데이터 </a:t>
            </a:r>
            <a:r>
              <a:rPr lang="ko-KR" altLang="en-US" sz="1050" kern="0" spc="-70" dirty="0" err="1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미존재</a:t>
            </a:r>
            <a:r>
              <a:rPr lang="en-US" altLang="ko-KR" sz="105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(</a:t>
            </a:r>
            <a:r>
              <a:rPr lang="ko-KR" altLang="en-US" sz="1050" kern="0" spc="-70" dirty="0" err="1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미제출</a:t>
            </a:r>
            <a:r>
              <a:rPr lang="en-US" altLang="ko-KR" sz="1050" kern="0" spc="-7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</a:rPr>
              <a:t>)</a:t>
            </a:r>
          </a:p>
        </p:txBody>
      </p:sp>
      <p:graphicFrame>
        <p:nvGraphicFramePr>
          <p:cNvPr id="195" name="표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12681"/>
              </p:ext>
            </p:extLst>
          </p:nvPr>
        </p:nvGraphicFramePr>
        <p:xfrm>
          <a:off x="6300192" y="4645702"/>
          <a:ext cx="2221962" cy="761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3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3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312">
                <a:tc>
                  <a:txBody>
                    <a:bodyPr/>
                    <a:lstStyle/>
                    <a:p>
                      <a:pPr algn="ctr"/>
                      <a:endParaRPr lang="ko-KR" altLang="en-US" sz="7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Intercept</a:t>
                      </a:r>
                      <a:endParaRPr lang="ko-KR" altLang="en-US" sz="7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Coeffi1</a:t>
                      </a:r>
                      <a:endParaRPr lang="ko-KR" altLang="en-US" sz="7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Coeffi2</a:t>
                      </a:r>
                      <a:endParaRPr lang="ko-KR" altLang="en-US" sz="7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Coeffi3</a:t>
                      </a:r>
                      <a:endParaRPr lang="ko-KR" altLang="en-US" sz="7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kern="12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Coeffi4</a:t>
                      </a:r>
                      <a:endParaRPr lang="ko-KR" altLang="en-US" sz="700" b="0" kern="1200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31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kern="120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1~3</a:t>
                      </a:r>
                      <a:r>
                        <a:rPr lang="ko-KR" altLang="en-US" sz="700" b="0" kern="120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kern="120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0.4784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kern="1200" spc="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0.05776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kern="1200" spc="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-0.65644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kern="1200" spc="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-0.54256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kern="1200" spc="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0.87193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31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kern="120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4~6</a:t>
                      </a:r>
                      <a:r>
                        <a:rPr lang="ko-KR" altLang="en-US" sz="700" b="0" kern="120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kern="1200" spc="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0.4691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kern="120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0.09728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kern="1200" spc="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-0.64461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kern="1200" spc="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-0.61928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kern="1200" spc="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1.16622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31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kern="120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7~9</a:t>
                      </a:r>
                      <a:r>
                        <a:rPr lang="ko-KR" altLang="en-US" sz="700" b="0" kern="120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kern="1200" spc="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0.55335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kern="1200" spc="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0.11196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kern="120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-0.80704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kern="1200" spc="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-0.40685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kern="1200" spc="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1.17304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31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kern="120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10~12</a:t>
                      </a:r>
                      <a:r>
                        <a:rPr lang="ko-KR" altLang="en-US" sz="700" b="0" kern="120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kern="1200" spc="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0.56524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kern="1200" spc="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0.11701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kern="1200" spc="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-0.84494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kern="120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-0.26111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kern="120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1.13317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75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51520" y="303039"/>
            <a:ext cx="439248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spc="-150" dirty="0">
                <a:ln>
                  <a:solidFill>
                    <a:srgbClr val="1F497D">
                      <a:lumMod val="60000"/>
                      <a:lumOff val="40000"/>
                      <a:alpha val="30000"/>
                    </a:srgbClr>
                  </a:solidFill>
                </a:ln>
                <a:solidFill>
                  <a:srgbClr val="052838"/>
                </a:solidFill>
              </a:rPr>
              <a:t>02</a:t>
            </a:r>
            <a:r>
              <a:rPr lang="en-US" altLang="ko-KR" sz="1600" b="1" spc="-150" dirty="0">
                <a:ln>
                  <a:solidFill>
                    <a:srgbClr val="0389DB">
                      <a:alpha val="30000"/>
                    </a:srgbClr>
                  </a:solidFill>
                </a:ln>
                <a:solidFill>
                  <a:srgbClr val="C00000"/>
                </a:solidFill>
              </a:rPr>
              <a:t> </a:t>
            </a:r>
            <a:r>
              <a:rPr lang="en-US" altLang="ko-KR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활동성 지수 개발과정</a:t>
            </a:r>
            <a:endParaRPr lang="en-US" altLang="ko-KR" sz="16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07975" y="761528"/>
            <a:ext cx="8501063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E:\01_AI_team\01_TASK\20200521_CRETOP 사업장 제공정보 변경\Inbo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6350" y="6717280"/>
            <a:ext cx="9150350" cy="14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E2B491A-5488-4B49-94EC-6847C83972E8}"/>
              </a:ext>
            </a:extLst>
          </p:cNvPr>
          <p:cNvSpPr/>
          <p:nvPr/>
        </p:nvSpPr>
        <p:spPr>
          <a:xfrm>
            <a:off x="416496" y="909638"/>
            <a:ext cx="92108" cy="317880"/>
          </a:xfrm>
          <a:prstGeom prst="rect">
            <a:avLst/>
          </a:prstGeom>
          <a:solidFill>
            <a:srgbClr val="0070C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en-US" sz="1400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6B0DFCC-D605-44A1-9F63-23F190D914C5}"/>
              </a:ext>
            </a:extLst>
          </p:cNvPr>
          <p:cNvSpPr txBox="1"/>
          <p:nvPr/>
        </p:nvSpPr>
        <p:spPr>
          <a:xfrm>
            <a:off x="508604" y="883553"/>
            <a:ext cx="86208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활동성 지수 스코어는 아래 산식을 통해 </a:t>
            </a:r>
            <a:r>
              <a:rPr kumimoji="0" lang="en-US" altLang="ko-KR" sz="14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1</a:t>
            </a:r>
            <a:r>
              <a:rPr kumimoji="0" lang="ko-KR" altLang="en-US" sz="14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과 </a:t>
            </a:r>
            <a:r>
              <a:rPr kumimoji="0" lang="en-US" altLang="ko-KR" sz="14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100</a:t>
            </a:r>
            <a:r>
              <a:rPr kumimoji="0" lang="ko-KR" altLang="en-US" sz="14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사이 값으로 제공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16496" y="1340767"/>
            <a:ext cx="3001273" cy="2927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 </a:t>
            </a:r>
            <a:r>
              <a:rPr kumimoji="0" lang="en-US" altLang="ko-KR" sz="1400" b="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(1) </a:t>
            </a:r>
            <a:r>
              <a:rPr kumimoji="0" lang="ko-KR" altLang="en-US" sz="1400" b="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부가세 데이터 존재하는 </a:t>
            </a:r>
            <a:r>
              <a:rPr lang="ko-KR" altLang="en-US" sz="140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대상</a:t>
            </a:r>
            <a:endParaRPr kumimoji="0" lang="en-US" altLang="ko-KR" sz="1400" b="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+mn-ea"/>
            </a:endParaRPr>
          </a:p>
        </p:txBody>
      </p:sp>
      <p:sp>
        <p:nvSpPr>
          <p:cNvPr id="50" name="Text Box 2"/>
          <p:cNvSpPr txBox="1">
            <a:spLocks noChangeArrowheads="1"/>
          </p:cNvSpPr>
          <p:nvPr/>
        </p:nvSpPr>
        <p:spPr bwMode="auto">
          <a:xfrm>
            <a:off x="5544168" y="3897631"/>
            <a:ext cx="3282111" cy="210365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8000" rIns="18000">
            <a:spAutoFit/>
          </a:bodyPr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10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※ </a:t>
            </a:r>
            <a:r>
              <a:rPr lang="ko-KR" altLang="en-US" sz="110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범 </a:t>
            </a:r>
            <a:r>
              <a:rPr lang="ko-KR" altLang="en-US" sz="1100" dirty="0" err="1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례</a:t>
            </a:r>
            <a:endParaRPr lang="en-US" altLang="ko-KR" sz="110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+mn-ea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10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+mn-ea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10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- Intercept: </a:t>
            </a:r>
            <a:r>
              <a:rPr lang="ko-KR" altLang="en-US" sz="110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절편</a:t>
            </a:r>
            <a:r>
              <a:rPr lang="en-US" altLang="ko-KR" sz="110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(I)</a:t>
            </a: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10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- Coefficient:  </a:t>
            </a:r>
            <a:r>
              <a:rPr lang="ko-KR" altLang="en-US" sz="110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계수</a:t>
            </a:r>
            <a:r>
              <a:rPr lang="en-US" altLang="ko-KR" sz="110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(C)</a:t>
            </a: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10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- Norm: </a:t>
            </a:r>
            <a:r>
              <a:rPr lang="ko-KR" altLang="en-US" sz="110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정규화된 값</a:t>
            </a:r>
            <a:r>
              <a:rPr lang="en-US" altLang="ko-KR" sz="110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(N)</a:t>
            </a: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10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- JOIN_PRS_CN: </a:t>
            </a:r>
            <a:r>
              <a:rPr lang="ko-KR" altLang="en-US" sz="110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고용인원수 </a:t>
            </a:r>
            <a:r>
              <a:rPr lang="en-US" altLang="ko-KR" sz="110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(</a:t>
            </a:r>
            <a:r>
              <a:rPr lang="en-US" altLang="ko-KR" sz="1100" dirty="0" err="1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J_Value</a:t>
            </a:r>
            <a:r>
              <a:rPr lang="en-US" altLang="ko-KR" sz="110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, </a:t>
            </a:r>
            <a:r>
              <a:rPr lang="en-US" altLang="ko-KR" sz="1100" dirty="0" err="1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Jv</a:t>
            </a:r>
            <a:r>
              <a:rPr lang="en-US" altLang="ko-KR" sz="110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)</a:t>
            </a: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10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- AVG_SLRY_PE: </a:t>
            </a:r>
            <a:r>
              <a:rPr lang="ko-KR" altLang="en-US" sz="110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급여 </a:t>
            </a:r>
            <a:r>
              <a:rPr lang="en-US" altLang="ko-KR" sz="110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(</a:t>
            </a:r>
            <a:r>
              <a:rPr lang="en-US" altLang="ko-KR" sz="1100" dirty="0" err="1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S_Value</a:t>
            </a:r>
            <a:r>
              <a:rPr lang="en-US" altLang="ko-KR" sz="110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, </a:t>
            </a:r>
            <a:r>
              <a:rPr lang="en-US" altLang="ko-KR" sz="1100" dirty="0" err="1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Sv</a:t>
            </a:r>
            <a:r>
              <a:rPr lang="en-US" altLang="ko-KR" sz="110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)</a:t>
            </a: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10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- USE_TCN: CRETOP</a:t>
            </a:r>
            <a:r>
              <a:rPr lang="ko-KR" altLang="en-US" sz="110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 </a:t>
            </a:r>
            <a:r>
              <a:rPr lang="ko-KR" altLang="en-US" sz="1100" dirty="0" err="1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피조회수</a:t>
            </a:r>
            <a:r>
              <a:rPr lang="ko-KR" altLang="en-US" sz="110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 </a:t>
            </a:r>
            <a:r>
              <a:rPr lang="en-US" altLang="ko-KR" sz="110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(</a:t>
            </a:r>
            <a:r>
              <a:rPr lang="en-US" altLang="ko-KR" sz="1100" dirty="0" err="1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H_Value</a:t>
            </a:r>
            <a:r>
              <a:rPr lang="en-US" altLang="ko-KR" sz="110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, </a:t>
            </a:r>
            <a:r>
              <a:rPr lang="en-US" altLang="ko-KR" sz="1100" dirty="0" err="1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Hv</a:t>
            </a:r>
            <a:r>
              <a:rPr lang="en-US" altLang="ko-KR" sz="110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)</a:t>
            </a: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10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- CONT_AM_CTT: </a:t>
            </a:r>
            <a:r>
              <a:rPr lang="ko-KR" altLang="en-US" sz="110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나라장터 계약금액 </a:t>
            </a:r>
            <a:r>
              <a:rPr lang="en-US" altLang="ko-KR" sz="110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(</a:t>
            </a:r>
            <a:r>
              <a:rPr lang="en-US" altLang="ko-KR" sz="1100" dirty="0" err="1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C_Value</a:t>
            </a:r>
            <a:r>
              <a:rPr lang="en-US" altLang="ko-KR" sz="110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, </a:t>
            </a:r>
            <a:r>
              <a:rPr lang="en-US" altLang="ko-KR" sz="1100" dirty="0" err="1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Cv</a:t>
            </a:r>
            <a:r>
              <a:rPr lang="en-US" altLang="ko-KR" sz="110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)</a:t>
            </a: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10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- TXPL_TSPPR: </a:t>
            </a:r>
            <a:r>
              <a:rPr lang="ko-KR" altLang="en-US" sz="110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부가세 거래금액</a:t>
            </a:r>
            <a:r>
              <a:rPr lang="en-US" altLang="ko-KR" sz="110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(</a:t>
            </a:r>
            <a:r>
              <a:rPr lang="en-US" altLang="ko-KR" sz="1100" dirty="0" err="1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T_Value</a:t>
            </a:r>
            <a:r>
              <a:rPr lang="en-US" altLang="ko-KR" sz="110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, </a:t>
            </a:r>
            <a:r>
              <a:rPr lang="en-US" altLang="ko-KR" sz="1100" dirty="0" err="1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Tv</a:t>
            </a:r>
            <a:r>
              <a:rPr lang="en-US" altLang="ko-KR" sz="110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)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16496" y="3789040"/>
            <a:ext cx="4515544" cy="2927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 </a:t>
            </a:r>
            <a:r>
              <a:rPr kumimoji="0" lang="en-US" altLang="ko-KR" sz="1400" b="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(2) </a:t>
            </a:r>
            <a:r>
              <a:rPr kumimoji="0" lang="ko-KR" altLang="en-US" sz="1400" b="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부가세 데이터 존재하지</a:t>
            </a:r>
            <a:r>
              <a:rPr kumimoji="0" lang="en-US" altLang="ko-KR" sz="1400" b="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 </a:t>
            </a:r>
            <a:r>
              <a:rPr kumimoji="0" lang="ko-KR" altLang="en-US" sz="1400" b="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않는 </a:t>
            </a:r>
            <a:r>
              <a:rPr lang="ko-KR" altLang="en-US" sz="140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대상</a:t>
            </a:r>
            <a:r>
              <a:rPr lang="en-US" altLang="ko-KR" sz="140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(</a:t>
            </a:r>
            <a:r>
              <a:rPr lang="ko-KR" altLang="en-US" sz="1400" dirty="0" err="1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미제출</a:t>
            </a:r>
            <a:r>
              <a:rPr lang="ko-KR" altLang="en-US" sz="140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 기업</a:t>
            </a:r>
            <a:r>
              <a:rPr lang="en-US" altLang="ko-KR" sz="140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)</a:t>
            </a:r>
            <a:endParaRPr kumimoji="0" lang="en-US" altLang="ko-KR" sz="1400" b="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72166" y="2181076"/>
                <a:ext cx="7796195" cy="661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𝑜𝑢𝑡𝑝𝑢𝑡</m:t>
                      </m:r>
                      <m:r>
                        <a:rPr lang="en-US" altLang="ko-KR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exp</m:t>
                          </m:r>
                          <m:r>
                            <a:rPr lang="en-US" altLang="ko-KR" i="1">
                              <a:latin typeface="Cambria Math"/>
                            </a:rPr>
                            <m:t>⁡(−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𝐼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𝑉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𝑉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𝑉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𝑉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𝑉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66" y="2181076"/>
                <a:ext cx="7796195" cy="66191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72166" y="4653136"/>
                <a:ext cx="4367349" cy="928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𝑜𝑢𝑡𝑝𝑢𝑡</m:t>
                      </m:r>
                      <m:r>
                        <a:rPr lang="en-US" altLang="ko-KR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⁡(−(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𝐼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𝑉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𝑉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𝑉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𝑉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eqAr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66" y="4653136"/>
                <a:ext cx="4367349" cy="9287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605265" y="3189463"/>
                <a:ext cx="2088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1&lt;</m:t>
                      </m:r>
                      <m:r>
                        <a:rPr lang="en-US" altLang="ko-KR" b="0" i="1" smtClean="0">
                          <a:latin typeface="Cambria Math"/>
                        </a:rPr>
                        <m:t>𝑜𝑢𝑡𝑝𝑢𝑡</m:t>
                      </m:r>
                      <m:r>
                        <a:rPr lang="en-US" altLang="ko-KR" b="0" i="1" smtClean="0">
                          <a:latin typeface="Cambria Math"/>
                        </a:rPr>
                        <m:t>&lt;100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265" y="3189463"/>
                <a:ext cx="2088264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605265" y="5733256"/>
                <a:ext cx="2088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1&lt;</m:t>
                      </m:r>
                      <m:r>
                        <a:rPr lang="en-US" altLang="ko-KR" b="0" i="1" smtClean="0">
                          <a:latin typeface="Cambria Math"/>
                        </a:rPr>
                        <m:t>𝑜𝑢𝑡𝑝𝑢𝑡</m:t>
                      </m:r>
                      <m:r>
                        <a:rPr lang="en-US" altLang="ko-KR" b="0" i="1" smtClean="0">
                          <a:latin typeface="Cambria Math"/>
                        </a:rPr>
                        <m:t>&lt;100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265" y="5733256"/>
                <a:ext cx="2088264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직사각형 55"/>
          <p:cNvSpPr/>
          <p:nvPr/>
        </p:nvSpPr>
        <p:spPr>
          <a:xfrm>
            <a:off x="5436096" y="3939203"/>
            <a:ext cx="49667" cy="2082085"/>
          </a:xfrm>
          <a:prstGeom prst="rect">
            <a:avLst/>
          </a:prstGeom>
          <a:solidFill>
            <a:srgbClr val="1F497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en-US">
              <a:solidFill>
                <a:srgbClr val="FFFFFF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36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51520" y="303039"/>
            <a:ext cx="439248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spc="-150" dirty="0">
                <a:ln>
                  <a:solidFill>
                    <a:srgbClr val="1F497D">
                      <a:lumMod val="60000"/>
                      <a:lumOff val="40000"/>
                      <a:alpha val="30000"/>
                    </a:srgbClr>
                  </a:solidFill>
                </a:ln>
                <a:solidFill>
                  <a:srgbClr val="052838"/>
                </a:solidFill>
              </a:rPr>
              <a:t>03</a:t>
            </a:r>
            <a:r>
              <a:rPr lang="en-US" altLang="ko-KR" sz="1600" b="1" spc="-150" dirty="0">
                <a:ln>
                  <a:solidFill>
                    <a:srgbClr val="0389DB">
                      <a:alpha val="30000"/>
                    </a:srgbClr>
                  </a:solidFill>
                </a:ln>
                <a:solidFill>
                  <a:srgbClr val="C00000"/>
                </a:solidFill>
              </a:rPr>
              <a:t> </a:t>
            </a:r>
            <a:r>
              <a:rPr lang="en-US" altLang="ko-KR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참고</a:t>
            </a:r>
            <a:r>
              <a:rPr lang="en-US" altLang="ko-KR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 CRETOP </a:t>
            </a:r>
            <a:r>
              <a:rPr lang="ko-KR" altLang="en-US" sz="1600" spc="-150" dirty="0" err="1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피조회수</a:t>
            </a: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현황</a:t>
            </a:r>
            <a:endParaRPr lang="en-US" altLang="ko-KR" sz="16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07975" y="761528"/>
            <a:ext cx="8501063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E:\01_AI_team\01_TASK\20200521_CRETOP 사업장 제공정보 변경\Inbo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6350" y="6717280"/>
            <a:ext cx="9150350" cy="14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39552" y="964699"/>
            <a:ext cx="66675" cy="282575"/>
          </a:xfrm>
          <a:prstGeom prst="rect">
            <a:avLst/>
          </a:prstGeom>
          <a:solidFill>
            <a:srgbClr val="196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solidFill>
                <a:srgbClr val="EC233C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6227" y="908720"/>
            <a:ext cx="263732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CRETOP </a:t>
            </a: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전체 </a:t>
            </a:r>
            <a:r>
              <a:rPr lang="ko-KR" altLang="en-US" sz="1600" spc="-150" dirty="0" err="1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피조회건수</a:t>
            </a: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추이</a:t>
            </a:r>
          </a:p>
        </p:txBody>
      </p:sp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4106409"/>
              </p:ext>
            </p:extLst>
          </p:nvPr>
        </p:nvGraphicFramePr>
        <p:xfrm>
          <a:off x="467544" y="1628800"/>
          <a:ext cx="8424936" cy="489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3" name="직선 연결선 2"/>
          <p:cNvCxnSpPr/>
          <p:nvPr/>
        </p:nvCxnSpPr>
        <p:spPr bwMode="auto">
          <a:xfrm flipV="1">
            <a:off x="7290086" y="1746394"/>
            <a:ext cx="0" cy="3986862"/>
          </a:xfrm>
          <a:prstGeom prst="line">
            <a:avLst/>
          </a:prstGeom>
          <a:noFill/>
          <a:ln w="19050">
            <a:solidFill>
              <a:srgbClr val="C00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7021422" y="1484784"/>
            <a:ext cx="537327" cy="2616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spc="-15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2020</a:t>
            </a:r>
            <a:r>
              <a:rPr lang="ko-KR" altLang="en-US" sz="11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년</a:t>
            </a:r>
          </a:p>
        </p:txBody>
      </p:sp>
      <p:cxnSp>
        <p:nvCxnSpPr>
          <p:cNvPr id="13" name="직선 연결선 12"/>
          <p:cNvCxnSpPr/>
          <p:nvPr/>
        </p:nvCxnSpPr>
        <p:spPr bwMode="auto">
          <a:xfrm flipV="1">
            <a:off x="4165697" y="1746394"/>
            <a:ext cx="0" cy="3986862"/>
          </a:xfrm>
          <a:prstGeom prst="line">
            <a:avLst/>
          </a:prstGeom>
          <a:noFill/>
          <a:ln w="19050">
            <a:solidFill>
              <a:srgbClr val="C00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3897033" y="1484784"/>
            <a:ext cx="537327" cy="2616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2018</a:t>
            </a:r>
            <a:r>
              <a:rPr lang="ko-KR" altLang="en-US" sz="11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년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640090" y="1257078"/>
            <a:ext cx="4509860" cy="2754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8000" rIns="18000">
            <a:spAutoFit/>
          </a:bodyPr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ea typeface="+mn-ea"/>
              </a:rPr>
              <a:t>- CRETOP</a:t>
            </a:r>
            <a:r>
              <a:rPr kumimoji="0" lang="ko-KR" altLang="en-US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ea typeface="+mn-ea"/>
              </a:rPr>
              <a:t>을 얼마나 많이 </a:t>
            </a:r>
            <a:r>
              <a:rPr lang="ko-KR" altLang="en-US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활용하는가</a:t>
            </a:r>
            <a:r>
              <a:rPr lang="en-US" altLang="ko-KR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0982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51520" y="303039"/>
            <a:ext cx="439248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spc="-150" dirty="0">
                <a:ln>
                  <a:solidFill>
                    <a:srgbClr val="1F497D">
                      <a:lumMod val="60000"/>
                      <a:lumOff val="40000"/>
                      <a:alpha val="30000"/>
                    </a:srgbClr>
                  </a:solidFill>
                </a:ln>
                <a:solidFill>
                  <a:srgbClr val="052838"/>
                </a:solidFill>
              </a:rPr>
              <a:t>03</a:t>
            </a:r>
            <a:r>
              <a:rPr lang="en-US" altLang="ko-KR" sz="1600" b="1" spc="-150" dirty="0">
                <a:ln>
                  <a:solidFill>
                    <a:srgbClr val="0389DB">
                      <a:alpha val="30000"/>
                    </a:srgbClr>
                  </a:solidFill>
                </a:ln>
                <a:solidFill>
                  <a:srgbClr val="C00000"/>
                </a:solidFill>
              </a:rPr>
              <a:t> </a:t>
            </a:r>
            <a:r>
              <a:rPr lang="en-US" altLang="ko-KR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참고</a:t>
            </a:r>
            <a:r>
              <a:rPr lang="en-US" altLang="ko-KR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 CRETOP </a:t>
            </a:r>
            <a:r>
              <a:rPr lang="ko-KR" altLang="en-US" sz="1600" spc="-150" dirty="0" err="1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피조회수</a:t>
            </a: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현황</a:t>
            </a:r>
            <a:endParaRPr lang="en-US" altLang="ko-KR" sz="16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07975" y="761528"/>
            <a:ext cx="8501063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E:\01_AI_team\01_TASK\20200521_CRETOP 사업장 제공정보 변경\Inbo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6350" y="6717280"/>
            <a:ext cx="9150350" cy="14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39552" y="964699"/>
            <a:ext cx="66675" cy="282575"/>
          </a:xfrm>
          <a:prstGeom prst="rect">
            <a:avLst/>
          </a:prstGeom>
          <a:solidFill>
            <a:srgbClr val="196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solidFill>
                <a:srgbClr val="EC233C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6227" y="908720"/>
            <a:ext cx="286655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CRETOP </a:t>
            </a: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전체 </a:t>
            </a:r>
            <a:r>
              <a:rPr lang="ko-KR" altLang="en-US" sz="1600" spc="-150" dirty="0" err="1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피조회기업수</a:t>
            </a:r>
            <a:r>
              <a:rPr lang="ko-KR" altLang="en-US" sz="16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추이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59009" y="1655222"/>
            <a:ext cx="537327" cy="2616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spc="-15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2020</a:t>
            </a:r>
            <a:r>
              <a:rPr lang="ko-KR" altLang="en-US" sz="11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년</a:t>
            </a:r>
          </a:p>
        </p:txBody>
      </p:sp>
      <p:cxnSp>
        <p:nvCxnSpPr>
          <p:cNvPr id="13" name="직선 연결선 12"/>
          <p:cNvCxnSpPr/>
          <p:nvPr/>
        </p:nvCxnSpPr>
        <p:spPr bwMode="auto">
          <a:xfrm flipV="1">
            <a:off x="4202995" y="1933322"/>
            <a:ext cx="0" cy="3655918"/>
          </a:xfrm>
          <a:prstGeom prst="line">
            <a:avLst/>
          </a:prstGeom>
          <a:noFill/>
          <a:ln w="19050">
            <a:solidFill>
              <a:srgbClr val="C00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3934620" y="1655222"/>
            <a:ext cx="537327" cy="2616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2018</a:t>
            </a:r>
            <a:r>
              <a:rPr lang="ko-KR" altLang="en-US" sz="1100" spc="-15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년</a:t>
            </a:r>
          </a:p>
        </p:txBody>
      </p:sp>
      <p:graphicFrame>
        <p:nvGraphicFramePr>
          <p:cNvPr id="16" name="차트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1719891"/>
              </p:ext>
            </p:extLst>
          </p:nvPr>
        </p:nvGraphicFramePr>
        <p:xfrm>
          <a:off x="395536" y="1628800"/>
          <a:ext cx="8568952" cy="4752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640090" y="1257078"/>
            <a:ext cx="4509860" cy="29546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8000" rIns="18000">
            <a:spAutoFit/>
          </a:bodyPr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ea typeface="+mn-ea"/>
              </a:rPr>
              <a:t>- CRETOP</a:t>
            </a:r>
            <a:r>
              <a:rPr kumimoji="0" lang="ko-KR" altLang="en-US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ea typeface="+mn-ea"/>
              </a:rPr>
              <a:t>을 통해 얼마나 많은 기업이 검색되는가</a:t>
            </a:r>
            <a:r>
              <a:rPr kumimoji="0" lang="en-US" altLang="ko-KR" sz="1100" spc="-150" dirty="0">
                <a:ln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ea typeface="+mn-ea"/>
              </a:rPr>
              <a:t>?</a:t>
            </a:r>
            <a:endParaRPr lang="en-US" altLang="ko-KR" sz="1100" spc="-150" dirty="0">
              <a:ln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+mn-ea"/>
            </a:endParaRPr>
          </a:p>
        </p:txBody>
      </p:sp>
      <p:cxnSp>
        <p:nvCxnSpPr>
          <p:cNvPr id="19" name="직선 연결선 18"/>
          <p:cNvCxnSpPr/>
          <p:nvPr/>
        </p:nvCxnSpPr>
        <p:spPr bwMode="auto">
          <a:xfrm flipV="1">
            <a:off x="7344149" y="1916832"/>
            <a:ext cx="0" cy="3655918"/>
          </a:xfrm>
          <a:prstGeom prst="line">
            <a:avLst/>
          </a:prstGeom>
          <a:noFill/>
          <a:ln w="19050">
            <a:solidFill>
              <a:srgbClr val="C00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8267009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 bwMode="auto">
        <a:noFill/>
        <a:ln w="9525">
          <a:solidFill>
            <a:schemeClr val="tx1"/>
          </a:solidFill>
          <a:miter lim="800000"/>
          <a:headEnd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be11976c-a7df-4264-88a2-3d827f6c11e6" Revision="1" Stencil="System.MyShapes" StencilVersion="1.0"/>
</Control>
</file>

<file path=customXml/item2.xml><?xml version="1.0" encoding="utf-8"?>
<Control xmlns="http://schemas.microsoft.com/VisualStudio/2011/storyboarding/control">
  <Id Name="be11976c-a7df-4264-88a2-3d827f6c11e6" Revision="1" Stencil="System.MyShapes" StencilVersion="1.0"/>
</Control>
</file>

<file path=customXml/itemProps1.xml><?xml version="1.0" encoding="utf-8"?>
<ds:datastoreItem xmlns:ds="http://schemas.openxmlformats.org/officeDocument/2006/customXml" ds:itemID="{FC938F4E-CC46-4D82-A5EB-747AA9DE8AD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25DAFB5-13B1-4BBC-8D66-087D1893D5D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10535</TotalTime>
  <Words>1975</Words>
  <Application>Microsoft Office PowerPoint</Application>
  <PresentationFormat>화면 슬라이드 쇼(4:3)</PresentationFormat>
  <Paragraphs>521</Paragraphs>
  <Slides>23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굴림</vt:lpstr>
      <vt:lpstr>나눔스퀘어OTF</vt:lpstr>
      <vt:lpstr>맑은 고딕</vt:lpstr>
      <vt:lpstr>함초롬돋움</vt:lpstr>
      <vt:lpstr>함초롬바탕</vt:lpstr>
      <vt:lpstr>Arial</vt:lpstr>
      <vt:lpstr>Cambria Math</vt:lpstr>
      <vt:lpstr>Helvetica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구 주원</cp:lastModifiedBy>
  <cp:revision>893</cp:revision>
  <cp:lastPrinted>2020-11-09T12:05:56Z</cp:lastPrinted>
  <dcterms:created xsi:type="dcterms:W3CDTF">2006-10-05T04:04:58Z</dcterms:created>
  <dcterms:modified xsi:type="dcterms:W3CDTF">2021-04-04T12:30:10Z</dcterms:modified>
</cp:coreProperties>
</file>