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68" r:id="rId5"/>
    <p:sldId id="262" r:id="rId6"/>
    <p:sldId id="280" r:id="rId7"/>
    <p:sldId id="476" r:id="rId8"/>
    <p:sldId id="474" r:id="rId9"/>
    <p:sldId id="477" r:id="rId10"/>
    <p:sldId id="478" r:id="rId11"/>
    <p:sldId id="479" r:id="rId12"/>
    <p:sldId id="481" r:id="rId13"/>
    <p:sldId id="485" r:id="rId14"/>
    <p:sldId id="488" r:id="rId15"/>
    <p:sldId id="480" r:id="rId16"/>
    <p:sldId id="475" r:id="rId17"/>
    <p:sldId id="492" r:id="rId18"/>
    <p:sldId id="493" r:id="rId19"/>
    <p:sldId id="489" r:id="rId20"/>
    <p:sldId id="490" r:id="rId21"/>
    <p:sldId id="483" r:id="rId22"/>
    <p:sldId id="491" r:id="rId23"/>
    <p:sldId id="469" r:id="rId24"/>
    <p:sldId id="46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iulia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FFFFFF"/>
    <a:srgbClr val="00A7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10" autoAdjust="0"/>
    <p:restoredTop sz="93257" autoAdjust="0"/>
  </p:normalViewPr>
  <p:slideViewPr>
    <p:cSldViewPr snapToGrid="0" snapToObjects="1">
      <p:cViewPr varScale="1">
        <p:scale>
          <a:sx n="97" d="100"/>
          <a:sy n="97" d="100"/>
        </p:scale>
        <p:origin x="-15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5" d="100"/>
          <a:sy n="105" d="100"/>
        </p:scale>
        <p:origin x="-34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4-29T20:39:30.909" idx="1">
    <p:pos x="1328" y="2062"/>
    <p:text>Toolbox = Werkzeugkasten?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4-29T21:28:13.930" idx="2">
    <p:pos x="1551" y="940"/>
    <p:text>Werkzeugkasten ?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4B669-B1AD-3B44-A483-626CDF40E967}" type="datetimeFigureOut">
              <a:rPr lang="en-US" smtClean="0"/>
              <a:t>03/05/20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319BB-D6F2-7F4E-BCF4-03E7AD42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203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376C6-FD40-1441-BBF1-4BFD3F95C359}" type="datetimeFigureOut">
              <a:rPr lang="en-US" smtClean="0"/>
              <a:t>03/05/20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57B00-66C8-734C-894C-56D55294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521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52985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 descr="LOGOTYPE-2LIGNES-couleur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515" y="1479486"/>
            <a:ext cx="5516971" cy="276082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219957" y="5251472"/>
            <a:ext cx="3609218" cy="663553"/>
          </a:xfrm>
        </p:spPr>
        <p:txBody>
          <a:bodyPr anchor="t">
            <a:normAutofit/>
          </a:bodyPr>
          <a:lstStyle>
            <a:lvl1pPr algn="l">
              <a:defRPr sz="1800" b="1" cap="all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[Speaker name]</a:t>
            </a:r>
            <a:br>
              <a:rPr lang="en-US" noProof="0" dirty="0"/>
            </a:br>
            <a:r>
              <a:rPr lang="en-US" noProof="0" dirty="0"/>
              <a:t>[Event name/date/place]</a:t>
            </a:r>
          </a:p>
        </p:txBody>
      </p:sp>
      <p:pic>
        <p:nvPicPr>
          <p:cNvPr id="5" name="Picture 4" descr="eu_fla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754" y="177043"/>
            <a:ext cx="566594" cy="37585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6229137" y="149525"/>
            <a:ext cx="2794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Funded by the Horizon 2020</a:t>
            </a:r>
            <a:r>
              <a:rPr lang="en-US" sz="1050" baseline="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50" baseline="0" dirty="0" err="1">
                <a:solidFill>
                  <a:schemeClr val="accent1">
                    <a:lumMod val="75000"/>
                  </a:schemeClr>
                </a:solidFill>
              </a:rPr>
              <a:t>programme</a:t>
            </a:r>
            <a:r>
              <a:rPr lang="en-US" sz="1050" baseline="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1050" baseline="0" dirty="0">
                <a:solidFill>
                  <a:schemeClr val="accent1">
                    <a:lumMod val="75000"/>
                  </a:schemeClr>
                </a:solidFill>
              </a:rPr>
              <a:t>of the European Union</a:t>
            </a:r>
            <a:endParaRPr 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715172" y="4240307"/>
            <a:ext cx="3713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www.hotmaps-project.eu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3787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96900" y="1076324"/>
            <a:ext cx="2549525" cy="4554539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448629" y="1076324"/>
            <a:ext cx="2549525" cy="455454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258978" y="1076324"/>
            <a:ext cx="2549525" cy="455454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154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LOGOTYPE-PI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666" y="831812"/>
            <a:ext cx="3976668" cy="3976668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715171" y="6141899"/>
            <a:ext cx="4113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</a:rPr>
              <a:t>www.hotmaps-project.eu</a:t>
            </a:r>
          </a:p>
        </p:txBody>
      </p:sp>
      <p:sp>
        <p:nvSpPr>
          <p:cNvPr id="20" name="Text Placeholder 3"/>
          <p:cNvSpPr>
            <a:spLocks noGrp="1"/>
          </p:cNvSpPr>
          <p:nvPr userDrawn="1">
            <p:ph type="body" sz="half" idx="10" hasCustomPrompt="1"/>
          </p:nvPr>
        </p:nvSpPr>
        <p:spPr>
          <a:xfrm>
            <a:off x="906336" y="4924425"/>
            <a:ext cx="7331328" cy="364469"/>
          </a:xfrm>
        </p:spPr>
        <p:txBody>
          <a:bodyPr>
            <a:normAutofit/>
          </a:bodyPr>
          <a:lstStyle>
            <a:lvl1pPr marL="0" indent="0" algn="ctr">
              <a:buNone/>
              <a:defRPr sz="2000" b="1" i="0">
                <a:solidFill>
                  <a:srgbClr val="00A7BA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noProof="0" dirty="0"/>
              <a:t>[Speaker Name]</a:t>
            </a:r>
          </a:p>
        </p:txBody>
      </p:sp>
      <p:pic>
        <p:nvPicPr>
          <p:cNvPr id="7" name="Picture 6" descr="eu_fla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754" y="177043"/>
            <a:ext cx="566594" cy="37585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229137" y="149525"/>
            <a:ext cx="2794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27D8A"/>
                </a:solidFill>
              </a:rPr>
              <a:t>Funded by the Horizon 2020</a:t>
            </a:r>
            <a:r>
              <a:rPr lang="en-US" sz="1050" baseline="0" dirty="0">
                <a:solidFill>
                  <a:srgbClr val="027D8A"/>
                </a:solidFill>
              </a:rPr>
              <a:t> </a:t>
            </a:r>
            <a:r>
              <a:rPr lang="en-US" sz="1050" baseline="0" dirty="0" err="1">
                <a:solidFill>
                  <a:srgbClr val="027D8A"/>
                </a:solidFill>
              </a:rPr>
              <a:t>programme</a:t>
            </a:r>
            <a:r>
              <a:rPr lang="en-US" sz="1050" baseline="0" dirty="0">
                <a:solidFill>
                  <a:srgbClr val="027D8A"/>
                </a:solidFill>
              </a:rPr>
              <a:t> </a:t>
            </a:r>
          </a:p>
          <a:p>
            <a:r>
              <a:rPr lang="en-US" sz="1050" baseline="0" dirty="0">
                <a:solidFill>
                  <a:srgbClr val="027D8A"/>
                </a:solidFill>
              </a:rPr>
              <a:t>of the European Union</a:t>
            </a:r>
            <a:endParaRPr lang="en-US" sz="1050" dirty="0">
              <a:solidFill>
                <a:srgbClr val="027D8A"/>
              </a:solidFill>
            </a:endParaRPr>
          </a:p>
        </p:txBody>
      </p:sp>
      <p:sp>
        <p:nvSpPr>
          <p:cNvPr id="9" name="Rechteck 8"/>
          <p:cNvSpPr/>
          <p:nvPr userDrawn="1"/>
        </p:nvSpPr>
        <p:spPr>
          <a:xfrm>
            <a:off x="3891931" y="4219575"/>
            <a:ext cx="13601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accent3"/>
                </a:solidFill>
              </a:rPr>
              <a:t>Contact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906336" y="5288895"/>
            <a:ext cx="7331328" cy="363600"/>
          </a:xfrm>
        </p:spPr>
        <p:txBody>
          <a:bodyPr>
            <a:normAutofit/>
          </a:bodyPr>
          <a:lstStyle>
            <a:lvl1pPr marL="0" indent="0" algn="ctr">
              <a:buNone/>
              <a:defRPr sz="2000" b="1" i="0">
                <a:solidFill>
                  <a:srgbClr val="00A7BA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noProof="0" dirty="0"/>
              <a:t>[</a:t>
            </a:r>
            <a:r>
              <a:rPr lang="en-US" noProof="0" dirty="0" err="1"/>
              <a:t>Organisation</a:t>
            </a:r>
            <a:r>
              <a:rPr lang="en-US" noProof="0" dirty="0"/>
              <a:t>]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2" hasCustomPrompt="1"/>
          </p:nvPr>
        </p:nvSpPr>
        <p:spPr>
          <a:xfrm>
            <a:off x="906427" y="5648325"/>
            <a:ext cx="7331328" cy="363600"/>
          </a:xfrm>
        </p:spPr>
        <p:txBody>
          <a:bodyPr>
            <a:normAutofit/>
          </a:bodyPr>
          <a:lstStyle>
            <a:lvl1pPr marL="0" indent="0" algn="ctr">
              <a:buNone/>
              <a:defRPr sz="2000" b="1" i="0">
                <a:solidFill>
                  <a:srgbClr val="00A7BA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noProof="0" dirty="0"/>
              <a:t>[E-mail, </a:t>
            </a:r>
            <a:r>
              <a:rPr lang="en-US" noProof="0" dirty="0" err="1"/>
              <a:t>etc</a:t>
            </a:r>
            <a:r>
              <a:rPr lang="en-US" noProof="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2821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677" y="5041922"/>
            <a:ext cx="7066036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28677" y="3541735"/>
            <a:ext cx="706603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pic>
        <p:nvPicPr>
          <p:cNvPr id="4" name="Picture 10" descr="eu_fla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754" y="454324"/>
            <a:ext cx="566594" cy="375850"/>
          </a:xfrm>
          <a:prstGeom prst="rect">
            <a:avLst/>
          </a:prstGeom>
        </p:spPr>
      </p:pic>
      <p:sp>
        <p:nvSpPr>
          <p:cNvPr id="5" name="TextBox 11"/>
          <p:cNvSpPr txBox="1"/>
          <p:nvPr userDrawn="1"/>
        </p:nvSpPr>
        <p:spPr>
          <a:xfrm>
            <a:off x="6229137" y="426806"/>
            <a:ext cx="2794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A7BA"/>
                </a:solidFill>
              </a:rPr>
              <a:t>Funded by the Horizon 2020</a:t>
            </a:r>
            <a:r>
              <a:rPr lang="en-US" sz="1050" baseline="0" dirty="0">
                <a:solidFill>
                  <a:srgbClr val="00A7BA"/>
                </a:solidFill>
              </a:rPr>
              <a:t> </a:t>
            </a:r>
            <a:r>
              <a:rPr lang="en-US" sz="1050" baseline="0" dirty="0" err="1">
                <a:solidFill>
                  <a:srgbClr val="00A7BA"/>
                </a:solidFill>
              </a:rPr>
              <a:t>programme</a:t>
            </a:r>
            <a:r>
              <a:rPr lang="en-US" sz="1050" baseline="0" dirty="0">
                <a:solidFill>
                  <a:srgbClr val="00A7BA"/>
                </a:solidFill>
              </a:rPr>
              <a:t> </a:t>
            </a:r>
          </a:p>
          <a:p>
            <a:r>
              <a:rPr lang="en-US" sz="1050" baseline="0" dirty="0">
                <a:solidFill>
                  <a:srgbClr val="00A7BA"/>
                </a:solidFill>
              </a:rPr>
              <a:t>of the European Union</a:t>
            </a:r>
            <a:endParaRPr lang="en-US" sz="1050" dirty="0">
              <a:solidFill>
                <a:srgbClr val="00A7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0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143232" y="6422242"/>
            <a:ext cx="9433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TYPE-PI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80778" y="1202074"/>
            <a:ext cx="5961556" cy="5745481"/>
          </a:xfrm>
          <a:prstGeom prst="rect">
            <a:avLst/>
          </a:prstGeom>
        </p:spPr>
      </p:pic>
      <p:pic>
        <p:nvPicPr>
          <p:cNvPr id="7" name="Picture 10" descr="eu_fla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754" y="177043"/>
            <a:ext cx="566594" cy="375850"/>
          </a:xfrm>
          <a:prstGeom prst="rect">
            <a:avLst/>
          </a:prstGeom>
        </p:spPr>
      </p:pic>
      <p:sp>
        <p:nvSpPr>
          <p:cNvPr id="8" name="TextBox 11"/>
          <p:cNvSpPr txBox="1"/>
          <p:nvPr userDrawn="1"/>
        </p:nvSpPr>
        <p:spPr>
          <a:xfrm>
            <a:off x="6229137" y="149525"/>
            <a:ext cx="2794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A7BA"/>
                </a:solidFill>
              </a:rPr>
              <a:t>Funded by the Horizon 2020</a:t>
            </a:r>
            <a:r>
              <a:rPr lang="en-US" sz="1050" baseline="0" dirty="0">
                <a:solidFill>
                  <a:srgbClr val="00A7BA"/>
                </a:solidFill>
              </a:rPr>
              <a:t> </a:t>
            </a:r>
            <a:r>
              <a:rPr lang="en-US" sz="1050" baseline="0" dirty="0" err="1">
                <a:solidFill>
                  <a:srgbClr val="00A7BA"/>
                </a:solidFill>
              </a:rPr>
              <a:t>programme</a:t>
            </a:r>
            <a:r>
              <a:rPr lang="en-US" sz="1050" baseline="0" dirty="0">
                <a:solidFill>
                  <a:srgbClr val="00A7BA"/>
                </a:solidFill>
              </a:rPr>
              <a:t> </a:t>
            </a:r>
          </a:p>
          <a:p>
            <a:r>
              <a:rPr lang="en-US" sz="1050" baseline="0" dirty="0">
                <a:solidFill>
                  <a:srgbClr val="00A7BA"/>
                </a:solidFill>
              </a:rPr>
              <a:t>of the European Union</a:t>
            </a:r>
            <a:endParaRPr lang="en-US" sz="1050" dirty="0">
              <a:solidFill>
                <a:srgbClr val="00A7BA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428677" y="5041922"/>
            <a:ext cx="7066036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28677" y="3541735"/>
            <a:ext cx="706603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391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143232" y="6422242"/>
            <a:ext cx="9433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971550" y="0"/>
            <a:ext cx="7715249" cy="1033499"/>
          </a:xfrm>
        </p:spPr>
        <p:txBody>
          <a:bodyPr anchor="b">
            <a:normAutofit/>
          </a:bodyPr>
          <a:lstStyle>
            <a:lvl1pPr>
              <a:defRPr sz="3500" b="1"/>
            </a:lvl1pPr>
          </a:lstStyle>
          <a:p>
            <a:r>
              <a:rPr lang="en-US" noProof="0" dirty="0" err="1"/>
              <a:t>Modifiez</a:t>
            </a:r>
            <a:r>
              <a:rPr lang="en-US" noProof="0" dirty="0"/>
              <a:t> le style du </a:t>
            </a:r>
            <a:r>
              <a:rPr lang="en-US" noProof="0" dirty="0" err="1"/>
              <a:t>titre</a:t>
            </a:r>
            <a:endParaRPr lang="en-US" dirty="0"/>
          </a:p>
        </p:txBody>
      </p:sp>
      <p:sp>
        <p:nvSpPr>
          <p:cNvPr id="6" name="Inhaltsplatzhalter 15"/>
          <p:cNvSpPr>
            <a:spLocks noGrp="1"/>
          </p:cNvSpPr>
          <p:nvPr>
            <p:ph sz="quarter" idx="10" hasCustomPrompt="1"/>
          </p:nvPr>
        </p:nvSpPr>
        <p:spPr>
          <a:xfrm>
            <a:off x="971627" y="1419225"/>
            <a:ext cx="7715171" cy="4467225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/>
            </a:lvl1pPr>
            <a:lvl2pPr marL="742950" indent="-285750">
              <a:buFontTx/>
              <a:buBlip>
                <a:blip r:embed="rId3"/>
              </a:buBlip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noProof="0" dirty="0"/>
              <a:t>Modifier les styles du </a:t>
            </a:r>
            <a:r>
              <a:rPr lang="en-US" noProof="0" dirty="0" err="1"/>
              <a:t>texte</a:t>
            </a:r>
            <a:endParaRPr lang="en-US" noProof="0" dirty="0"/>
          </a:p>
          <a:p>
            <a:pPr lvl="1"/>
            <a:r>
              <a:rPr lang="en-US" noProof="0" dirty="0" err="1"/>
              <a:t>Deuxième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2"/>
            <a:r>
              <a:rPr lang="en-US" noProof="0" dirty="0" err="1"/>
              <a:t>Troisième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3"/>
            <a:r>
              <a:rPr lang="en-US" noProof="0" dirty="0" err="1"/>
              <a:t>Quatrième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4"/>
            <a:r>
              <a:rPr lang="en-US" noProof="0" dirty="0" err="1"/>
              <a:t>Cinquième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24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143232" y="6422242"/>
            <a:ext cx="9433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TYPE-PI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80778" y="1202074"/>
            <a:ext cx="5961556" cy="574548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428677" y="0"/>
            <a:ext cx="7258122" cy="1043025"/>
          </a:xfrm>
        </p:spPr>
        <p:txBody>
          <a:bodyPr>
            <a:normAutofit/>
          </a:bodyPr>
          <a:lstStyle>
            <a:lvl1pPr>
              <a:defRPr sz="3500" b="1"/>
            </a:lvl1pPr>
          </a:lstStyle>
          <a:p>
            <a:r>
              <a:rPr lang="en-US" noProof="0" dirty="0" err="1"/>
              <a:t>Modifiez</a:t>
            </a:r>
            <a:r>
              <a:rPr lang="en-US" noProof="0" dirty="0"/>
              <a:t> le style du </a:t>
            </a:r>
            <a:r>
              <a:rPr lang="en-US" noProof="0" dirty="0" err="1"/>
              <a:t>titre</a:t>
            </a:r>
            <a:endParaRPr lang="en-US" dirty="0"/>
          </a:p>
        </p:txBody>
      </p:sp>
      <p:sp>
        <p:nvSpPr>
          <p:cNvPr id="17" name="Inhaltsplatzhalter 15"/>
          <p:cNvSpPr>
            <a:spLocks noGrp="1"/>
          </p:cNvSpPr>
          <p:nvPr>
            <p:ph sz="quarter" idx="10" hasCustomPrompt="1"/>
          </p:nvPr>
        </p:nvSpPr>
        <p:spPr>
          <a:xfrm>
            <a:off x="1428749" y="1419225"/>
            <a:ext cx="7258049" cy="4467225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/>
            </a:lvl1pPr>
            <a:lvl2pPr marL="742950" indent="-285750">
              <a:buFontTx/>
              <a:buBlip>
                <a:blip r:embed="rId3"/>
              </a:buBlip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noProof="0" dirty="0"/>
              <a:t>Modifier les styles du </a:t>
            </a:r>
            <a:r>
              <a:rPr lang="en-US" noProof="0" dirty="0" err="1"/>
              <a:t>texte</a:t>
            </a:r>
            <a:endParaRPr lang="en-US" noProof="0" dirty="0"/>
          </a:p>
          <a:p>
            <a:pPr lvl="1"/>
            <a:r>
              <a:rPr lang="en-US" noProof="0" dirty="0" err="1"/>
              <a:t>Deuxième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2"/>
            <a:r>
              <a:rPr lang="en-US" noProof="0" dirty="0" err="1"/>
              <a:t>Troisième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3"/>
            <a:r>
              <a:rPr lang="en-US" noProof="0" dirty="0" err="1"/>
              <a:t>Quatrième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4"/>
            <a:r>
              <a:rPr lang="en-US" noProof="0" dirty="0" err="1"/>
              <a:t>Cinquième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708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143232" y="6422242"/>
            <a:ext cx="9433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OGOTYPE-PIN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7" t="18255"/>
          <a:stretch/>
        </p:blipFill>
        <p:spPr>
          <a:xfrm>
            <a:off x="7176303" y="5231756"/>
            <a:ext cx="4531561" cy="487323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71550" y="0"/>
            <a:ext cx="7715249" cy="1043025"/>
          </a:xfrm>
        </p:spPr>
        <p:txBody>
          <a:bodyPr>
            <a:normAutofit/>
          </a:bodyPr>
          <a:lstStyle>
            <a:lvl1pPr>
              <a:defRPr sz="3500" b="1"/>
            </a:lvl1pPr>
          </a:lstStyle>
          <a:p>
            <a:r>
              <a:rPr lang="en-US" noProof="0" dirty="0" err="1"/>
              <a:t>Modifiez</a:t>
            </a:r>
            <a:r>
              <a:rPr lang="en-US" noProof="0" dirty="0"/>
              <a:t> le style du </a:t>
            </a:r>
            <a:r>
              <a:rPr lang="en-US" noProof="0" dirty="0" err="1"/>
              <a:t>titre</a:t>
            </a:r>
            <a:endParaRPr lang="en-US" dirty="0"/>
          </a:p>
        </p:txBody>
      </p:sp>
      <p:sp>
        <p:nvSpPr>
          <p:cNvPr id="17" name="Inhaltsplatzhalter 15"/>
          <p:cNvSpPr>
            <a:spLocks noGrp="1"/>
          </p:cNvSpPr>
          <p:nvPr>
            <p:ph sz="quarter" idx="10" hasCustomPrompt="1"/>
          </p:nvPr>
        </p:nvSpPr>
        <p:spPr>
          <a:xfrm>
            <a:off x="971627" y="1419225"/>
            <a:ext cx="7715171" cy="4467225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/>
            </a:lvl1pPr>
            <a:lvl2pPr marL="742950" indent="-285750">
              <a:buFontTx/>
              <a:buBlip>
                <a:blip r:embed="rId3"/>
              </a:buBlip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noProof="0" dirty="0"/>
              <a:t>Modifier les styles du </a:t>
            </a:r>
            <a:r>
              <a:rPr lang="en-US" noProof="0" dirty="0" err="1"/>
              <a:t>texte</a:t>
            </a:r>
            <a:endParaRPr lang="en-US" noProof="0" dirty="0"/>
          </a:p>
          <a:p>
            <a:pPr lvl="1"/>
            <a:r>
              <a:rPr lang="en-US" noProof="0" dirty="0" err="1"/>
              <a:t>Deuxième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2"/>
            <a:r>
              <a:rPr lang="en-US" noProof="0" dirty="0" err="1"/>
              <a:t>Troisième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3"/>
            <a:r>
              <a:rPr lang="en-US" noProof="0" dirty="0" err="1"/>
              <a:t>Quatrième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4"/>
            <a:r>
              <a:rPr lang="en-US" noProof="0" dirty="0" err="1"/>
              <a:t>Cinquième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4797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07976" y="1447800"/>
            <a:ext cx="3742940" cy="4429039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742950" indent="-285750">
              <a:buFontTx/>
              <a:buBlip>
                <a:blip r:embed="rId3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Modifier les styles du </a:t>
            </a:r>
            <a:r>
              <a:rPr lang="en-US" noProof="0" dirty="0" err="1"/>
              <a:t>texte</a:t>
            </a:r>
            <a:endParaRPr lang="en-US" noProof="0" dirty="0"/>
          </a:p>
          <a:p>
            <a:pPr lvl="1"/>
            <a:r>
              <a:rPr lang="en-US" noProof="0" dirty="0" err="1"/>
              <a:t>Deuxième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2"/>
            <a:r>
              <a:rPr lang="en-US" noProof="0" dirty="0" err="1"/>
              <a:t>Troisième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3"/>
            <a:r>
              <a:rPr lang="en-US" noProof="0" dirty="0" err="1"/>
              <a:t>Quatrième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4"/>
            <a:r>
              <a:rPr lang="en-US" noProof="0" dirty="0" err="1"/>
              <a:t>Cinquième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1"/>
          </p:nvPr>
        </p:nvSpPr>
        <p:spPr>
          <a:xfrm>
            <a:off x="4952510" y="1447800"/>
            <a:ext cx="3734289" cy="4429039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742950" indent="-285750">
              <a:buFontTx/>
              <a:buBlip>
                <a:blip r:embed="rId3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007975" y="0"/>
            <a:ext cx="7678823" cy="1033500"/>
          </a:xfrm>
        </p:spPr>
        <p:txBody>
          <a:bodyPr>
            <a:normAutofit/>
          </a:bodyPr>
          <a:lstStyle>
            <a:lvl1pPr>
              <a:defRPr sz="3500" b="1"/>
            </a:lvl1pPr>
          </a:lstStyle>
          <a:p>
            <a:r>
              <a:rPr lang="en-US" noProof="0" dirty="0" err="1"/>
              <a:t>Modifiez</a:t>
            </a:r>
            <a:r>
              <a:rPr lang="en-US" noProof="0" dirty="0"/>
              <a:t> le style du </a:t>
            </a:r>
            <a:r>
              <a:rPr lang="en-US" noProof="0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6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976" y="1201738"/>
            <a:ext cx="3742939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976" y="1925551"/>
            <a:ext cx="3742940" cy="3951288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742950" indent="-285750">
              <a:buFontTx/>
              <a:buBlip>
                <a:blip r:embed="rId3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0"/>
          </p:nvPr>
        </p:nvSpPr>
        <p:spPr>
          <a:xfrm>
            <a:off x="4952510" y="1201738"/>
            <a:ext cx="3734289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1"/>
          </p:nvPr>
        </p:nvSpPr>
        <p:spPr>
          <a:xfrm>
            <a:off x="4952510" y="1925551"/>
            <a:ext cx="3734289" cy="3951288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742950" indent="-285750">
              <a:buFontTx/>
              <a:buBlip>
                <a:blip r:embed="rId3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007975" y="0"/>
            <a:ext cx="7678823" cy="1033500"/>
          </a:xfrm>
        </p:spPr>
        <p:txBody>
          <a:bodyPr>
            <a:normAutofit/>
          </a:bodyPr>
          <a:lstStyle>
            <a:lvl1pPr>
              <a:defRPr sz="3500" b="1"/>
            </a:lvl1pPr>
          </a:lstStyle>
          <a:p>
            <a:r>
              <a:rPr lang="en-US" noProof="0" dirty="0" err="1"/>
              <a:t>Modifiez</a:t>
            </a:r>
            <a:r>
              <a:rPr lang="en-US" noProof="0" dirty="0"/>
              <a:t> le style du </a:t>
            </a:r>
            <a:r>
              <a:rPr lang="en-US" noProof="0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91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009840" y="803192"/>
            <a:ext cx="14936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96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lang="en-US" sz="9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336548" y="1544918"/>
            <a:ext cx="3065465" cy="1770735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967161" y="803192"/>
            <a:ext cx="14936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96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endParaRPr lang="en-US" sz="9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5293869" y="1544919"/>
            <a:ext cx="3081461" cy="1770734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09840" y="3641534"/>
            <a:ext cx="14936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96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3</a:t>
            </a:r>
            <a:endParaRPr lang="en-US" sz="9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1"/>
          </p:nvPr>
        </p:nvSpPr>
        <p:spPr>
          <a:xfrm>
            <a:off x="1336548" y="4383260"/>
            <a:ext cx="3065465" cy="1770735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4967161" y="3641534"/>
            <a:ext cx="14936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96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4</a:t>
            </a:r>
            <a:endParaRPr lang="en-US" sz="9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 Placeholder 2"/>
          <p:cNvSpPr>
            <a:spLocks noGrp="1"/>
          </p:cNvSpPr>
          <p:nvPr>
            <p:ph type="body" idx="12"/>
          </p:nvPr>
        </p:nvSpPr>
        <p:spPr>
          <a:xfrm>
            <a:off x="5340909" y="4383261"/>
            <a:ext cx="3081461" cy="1770734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19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5715" y="0"/>
            <a:ext cx="7701085" cy="10399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noProof="0" dirty="0" err="1"/>
              <a:t>Modifiez</a:t>
            </a:r>
            <a:r>
              <a:rPr lang="en-US" noProof="0" dirty="0"/>
              <a:t> le style du </a:t>
            </a:r>
            <a:r>
              <a:rPr lang="en-US" noProof="0" dirty="0" err="1"/>
              <a:t>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5715" y="1323974"/>
            <a:ext cx="7701086" cy="509826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Modifier les styles du </a:t>
            </a:r>
            <a:r>
              <a:rPr lang="en-US" noProof="0" dirty="0" err="1"/>
              <a:t>texte</a:t>
            </a:r>
            <a:r>
              <a:rPr lang="en-US" noProof="0" dirty="0"/>
              <a:t> du masque</a:t>
            </a:r>
          </a:p>
          <a:p>
            <a:pPr lvl="1"/>
            <a:r>
              <a:rPr lang="en-US" noProof="0" dirty="0" err="1"/>
              <a:t>Deuxième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2"/>
            <a:r>
              <a:rPr lang="en-US" noProof="0" dirty="0" err="1"/>
              <a:t>Troisième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3"/>
            <a:r>
              <a:rPr lang="en-US" noProof="0" dirty="0" err="1"/>
              <a:t>Quatrième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4"/>
            <a:r>
              <a:rPr lang="en-US" noProof="0" dirty="0" err="1"/>
              <a:t>Cinquième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</p:txBody>
      </p:sp>
      <p:pic>
        <p:nvPicPr>
          <p:cNvPr id="11" name="Picture 10" descr="LOGOTYPE-PIN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96" y="274638"/>
            <a:ext cx="806020" cy="806020"/>
          </a:xfrm>
          <a:prstGeom prst="rect">
            <a:avLst/>
          </a:prstGeom>
        </p:spPr>
      </p:pic>
      <p:sp>
        <p:nvSpPr>
          <p:cNvPr id="13" name="Slide Number Placeholder 6"/>
          <p:cNvSpPr txBox="1">
            <a:spLocks/>
          </p:cNvSpPr>
          <p:nvPr/>
        </p:nvSpPr>
        <p:spPr>
          <a:xfrm>
            <a:off x="143232" y="5892631"/>
            <a:ext cx="943359" cy="4525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 dirty="0">
              <a:solidFill>
                <a:schemeClr val="accent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43232" y="6422242"/>
            <a:ext cx="9433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582706" y="1039906"/>
            <a:ext cx="8104093" cy="8965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366948" y="6443435"/>
            <a:ext cx="618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BDE0290-5A25-48CB-8540-7E77EC8EA248}" type="slidenum">
              <a:rPr lang="de-AT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0532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1" r:id="rId2"/>
    <p:sldLayoutId id="2147483663" r:id="rId3"/>
    <p:sldLayoutId id="2147483649" r:id="rId4"/>
    <p:sldLayoutId id="2147483665" r:id="rId5"/>
    <p:sldLayoutId id="2147483664" r:id="rId6"/>
    <p:sldLayoutId id="2147483666" r:id="rId7"/>
    <p:sldLayoutId id="2147483653" r:id="rId8"/>
    <p:sldLayoutId id="2147483661" r:id="rId9"/>
    <p:sldLayoutId id="2147483654" r:id="rId10"/>
    <p:sldLayoutId id="214748366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500" b="1" kern="1200">
          <a:solidFill>
            <a:srgbClr val="00A7B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10000"/>
        </a:lnSpc>
        <a:spcBef>
          <a:spcPct val="20000"/>
        </a:spcBef>
        <a:buFont typeface="Arial"/>
        <a:buChar char="•"/>
        <a:defRPr sz="3200" kern="1200">
          <a:solidFill>
            <a:srgbClr val="00A7BA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10000"/>
        </a:lnSpc>
        <a:spcBef>
          <a:spcPct val="20000"/>
        </a:spcBef>
        <a:buFont typeface="Arial"/>
        <a:buChar char="–"/>
        <a:defRPr sz="2800" kern="1200">
          <a:solidFill>
            <a:srgbClr val="00A7BA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10000"/>
        </a:lnSpc>
        <a:spcBef>
          <a:spcPct val="20000"/>
        </a:spcBef>
        <a:buFont typeface="Arial"/>
        <a:buChar char="•"/>
        <a:defRPr sz="2400" kern="1200">
          <a:solidFill>
            <a:srgbClr val="00A7BA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10000"/>
        </a:lnSpc>
        <a:spcBef>
          <a:spcPct val="20000"/>
        </a:spcBef>
        <a:buFont typeface="Arial"/>
        <a:buChar char="–"/>
        <a:defRPr sz="2000" kern="1200">
          <a:solidFill>
            <a:srgbClr val="00A7BA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10000"/>
        </a:lnSpc>
        <a:spcBef>
          <a:spcPct val="20000"/>
        </a:spcBef>
        <a:buFont typeface="Arial"/>
        <a:buChar char="»"/>
        <a:defRPr sz="2000" kern="1200">
          <a:solidFill>
            <a:srgbClr val="00A7BA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omments" Target="../comments/commen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hotmaps-project.eu/wp-content/uploads/2020/04/Hotmaps_eLearning_Info_short_EN_27-04_12-05-1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hotmaps.eu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classroom.google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tmaps-project.eu/" TargetMode="External"/><Relationship Id="rId4" Type="http://schemas.openxmlformats.org/officeDocument/2006/relationships/hyperlink" Target="https://github.com/HotMaps" TargetMode="External"/><Relationship Id="rId5" Type="http://schemas.openxmlformats.org/officeDocument/2006/relationships/comments" Target="../comments/comment2.xml"/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hotmaps.eu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classroom.googl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242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550" y="0"/>
            <a:ext cx="7715249" cy="1033499"/>
          </a:xfrm>
        </p:spPr>
        <p:txBody>
          <a:bodyPr>
            <a:normAutofit/>
          </a:bodyPr>
          <a:lstStyle/>
          <a:p>
            <a:r>
              <a:rPr lang="de-DE" dirty="0"/>
              <a:t>Bereitschaftsgrad der Technologie</a:t>
            </a:r>
            <a:endParaRPr lang="en-GB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4294967295"/>
          </p:nvPr>
        </p:nvSpPr>
        <p:spPr>
          <a:xfrm>
            <a:off x="758190" y="1447800"/>
            <a:ext cx="7715250" cy="5215550"/>
          </a:xfrm>
        </p:spPr>
        <p:txBody>
          <a:bodyPr>
            <a:normAutofit/>
          </a:bodyPr>
          <a:lstStyle/>
          <a:p>
            <a:r>
              <a:rPr lang="de-DE" sz="2800" i="1" dirty="0"/>
              <a:t>TRL 7 - Demonstration des Systemprototyps in der Betriebsumgebung </a:t>
            </a:r>
            <a:endParaRPr lang="de-DE" sz="2800" i="1" dirty="0" smtClean="0"/>
          </a:p>
          <a:p>
            <a:endParaRPr lang="de-DE" sz="800" i="1" dirty="0"/>
          </a:p>
          <a:p>
            <a:r>
              <a:rPr lang="de-DE" sz="2800" i="1" dirty="0"/>
              <a:t>TRL 8 - System vollständig und qualifiziert</a:t>
            </a:r>
          </a:p>
          <a:p>
            <a:r>
              <a:rPr lang="de-DE" sz="2800" i="1" dirty="0"/>
              <a:t>TRL 9 - Tatsächliches System, das sich im betrieblichen Umfeld bewährt hat (wettbewerbsfähige Fertigung im Falle von Schlüsseltechnologien; oder im Weltraum)</a:t>
            </a:r>
            <a:endParaRPr lang="en-US" i="1" dirty="0"/>
          </a:p>
        </p:txBody>
      </p:sp>
      <p:sp>
        <p:nvSpPr>
          <p:cNvPr id="5" name="Donut 4"/>
          <p:cNvSpPr/>
          <p:nvPr/>
        </p:nvSpPr>
        <p:spPr>
          <a:xfrm>
            <a:off x="575310" y="2353504"/>
            <a:ext cx="2273768" cy="1915013"/>
          </a:xfrm>
          <a:prstGeom prst="donut">
            <a:avLst>
              <a:gd name="adj" fmla="val 3798"/>
            </a:avLst>
          </a:prstGeom>
          <a:solidFill>
            <a:srgbClr val="FF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2810574" y="5168724"/>
            <a:ext cx="5544152" cy="156966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>
                <a:solidFill>
                  <a:srgbClr val="FF0000"/>
                </a:solidFill>
              </a:rPr>
              <a:t>Nicht im Rahmen des Projekts, nicht während der Projektlaufzeit</a:t>
            </a:r>
            <a:endParaRPr lang="de-AT" sz="32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48564" y="4114927"/>
            <a:ext cx="673769" cy="687165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665217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550" y="0"/>
            <a:ext cx="7715249" cy="1033499"/>
          </a:xfrm>
        </p:spPr>
        <p:txBody>
          <a:bodyPr>
            <a:normAutofit/>
          </a:bodyPr>
          <a:lstStyle/>
          <a:p>
            <a:r>
              <a:rPr lang="de-DE" dirty="0"/>
              <a:t>Agile Software-Entwicklung</a:t>
            </a:r>
            <a:endParaRPr lang="en-GB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4294967295"/>
          </p:nvPr>
        </p:nvSpPr>
        <p:spPr>
          <a:xfrm>
            <a:off x="758190" y="1447800"/>
            <a:ext cx="7715250" cy="52155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i="1" dirty="0"/>
              <a:t>Seit Anfang 2019 haben wir alle 3-4 Monate eine Entlassung: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de-DE" sz="2400" i="1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de-DE" i="1" dirty="0"/>
              <a:t>Betaversion Jan. 2019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de-DE" i="1" dirty="0"/>
              <a:t>Freigabe V1.0.0 Apr. 2019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de-DE" i="1" dirty="0"/>
              <a:t>Veröffentlichung V2.0.0 Aug. 2019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de-DE" i="1" dirty="0"/>
              <a:t>Release V3.0.0 Dez. 2019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de-DE" sz="2400" i="1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i="1" dirty="0" smtClean="0"/>
              <a:t>	Weitere </a:t>
            </a:r>
            <a:r>
              <a:rPr lang="de-DE" i="1" dirty="0"/>
              <a:t>Freigabe vor Projektende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95739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550" y="0"/>
            <a:ext cx="7715249" cy="1033499"/>
          </a:xfrm>
        </p:spPr>
        <p:txBody>
          <a:bodyPr>
            <a:normAutofit fontScale="90000"/>
          </a:bodyPr>
          <a:lstStyle/>
          <a:p>
            <a:r>
              <a:rPr lang="de-DE" dirty="0"/>
              <a:t>Status der Datenbank und der Toolbox</a:t>
            </a:r>
            <a:endParaRPr lang="en-GB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4294967295"/>
          </p:nvPr>
        </p:nvSpPr>
        <p:spPr>
          <a:xfrm>
            <a:off x="758190" y="1447800"/>
            <a:ext cx="7715250" cy="5215550"/>
          </a:xfrm>
        </p:spPr>
        <p:txBody>
          <a:bodyPr>
            <a:normAutofit fontScale="55000" lnSpcReduction="2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i="1" dirty="0"/>
              <a:t>Datenbank: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de-DE" i="1" dirty="0"/>
              <a:t>Für viele Daten, die für die Wärme- und Kälteanalyse erforderlich sind, sind Standarddaten in der Datenbank enthalten; jedoch sind nicht alle Daten enthalten und die Daten nicht unbedingt korrekt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de-DE" i="1" dirty="0"/>
              <a:t>Im Verlauf des Hotmaps-Projekts werden keine weiteren Änderungen vorgenommen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de-DE" i="1" dirty="0"/>
              <a:t>Folgeprojekt zur weiteren Ausarbeitung erst kürzlich begonnen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i="1" dirty="0" smtClean="0"/>
              <a:t>Toolbox:</a:t>
            </a:r>
            <a:endParaRPr lang="de-DE" i="1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de-DE" i="1" dirty="0"/>
              <a:t>Für alle Release-Versionen wurden zahlreiche automatisierte und manuelle Tests zur Stabilität und Benutzerfreundlichkeit durchgeführt.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de-DE" i="1" dirty="0"/>
              <a:t>In dieser Version sind zum ersten Mal alle für die </a:t>
            </a:r>
            <a:r>
              <a:rPr lang="de-DE" i="1" dirty="0" err="1"/>
              <a:t>Toolchain</a:t>
            </a:r>
            <a:r>
              <a:rPr lang="de-DE" i="1" dirty="0"/>
              <a:t> relevanten CMs enthalten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de-DE" i="1" dirty="0"/>
              <a:t>Dennoch können wir nicht sicher sein, dass keine Fehler auftreten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de-DE" i="1" dirty="0"/>
              <a:t>Wir haben 2 Server, die verwendet werden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i="1" dirty="0"/>
              <a:t>Wiki: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de-DE" i="1" dirty="0"/>
              <a:t>Muss noch verbessert werden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de-DE" i="1" dirty="0"/>
              <a:t>Die meisten Informationen sollten enthalten und auffindbar sein</a:t>
            </a:r>
          </a:p>
        </p:txBody>
      </p:sp>
    </p:spTree>
    <p:extLst>
      <p:ext uri="{BB962C8B-B14F-4D97-AF65-F5344CB8AC3E}">
        <p14:creationId xmlns:p14="http://schemas.microsoft.com/office/powerpoint/2010/main" val="3283960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550" y="0"/>
            <a:ext cx="7715249" cy="1033499"/>
          </a:xfrm>
        </p:spPr>
        <p:txBody>
          <a:bodyPr/>
          <a:lstStyle/>
          <a:p>
            <a:r>
              <a:rPr lang="en-GB" dirty="0" smtClean="0"/>
              <a:t>Agenda of the training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611675" y="1318661"/>
            <a:ext cx="7926860" cy="505744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hlinkClick r:id="rId2"/>
              </a:rPr>
              <a:t>Hotmaps_eLearning_Info_short_DE-final-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hlinkClick r:id="rId2"/>
              </a:rPr>
              <a:t>2.pd</a:t>
            </a:r>
            <a:r>
              <a:rPr lang="de-AT" sz="2400" b="1" dirty="0" smtClean="0">
                <a:solidFill>
                  <a:schemeClr val="accent3">
                    <a:lumMod val="75000"/>
                  </a:schemeClr>
                </a:solidFill>
                <a:hlinkClick r:id="rId2"/>
              </a:rPr>
              <a:t>f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674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>
            <a:off x="1554480" y="3406140"/>
            <a:ext cx="609600" cy="422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857500" y="2333625"/>
            <a:ext cx="0" cy="1495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7" idx="0"/>
          </p:cNvCxnSpPr>
          <p:nvPr/>
        </p:nvCxnSpPr>
        <p:spPr>
          <a:xfrm>
            <a:off x="7777430" y="2443353"/>
            <a:ext cx="0" cy="7477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550" y="0"/>
            <a:ext cx="7715249" cy="1033499"/>
          </a:xfrm>
        </p:spPr>
        <p:txBody>
          <a:bodyPr/>
          <a:lstStyle/>
          <a:p>
            <a:r>
              <a:rPr lang="de-DE" dirty="0" err="1"/>
              <a:t>Toolchain</a:t>
            </a:r>
            <a:r>
              <a:rPr lang="de-DE" dirty="0"/>
              <a:t>-Szenario - Richtlinien</a:t>
            </a:r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220979" y="2613660"/>
            <a:ext cx="1691998" cy="8458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 smtClean="0">
                <a:solidFill>
                  <a:srgbClr val="333333"/>
                </a:solidFill>
              </a:rPr>
              <a:t>CM - </a:t>
            </a:r>
          </a:p>
          <a:p>
            <a:pPr algn="ctr"/>
            <a:r>
              <a:rPr lang="de-DE" sz="1200" dirty="0">
                <a:solidFill>
                  <a:srgbClr val="333333"/>
                </a:solidFill>
              </a:rPr>
              <a:t>Angepasste Karten zur Wärme- und Bodenflächendichte</a:t>
            </a:r>
            <a:endParaRPr lang="de-AT" sz="1200" dirty="0">
              <a:solidFill>
                <a:srgbClr val="333333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00300" y="1565439"/>
            <a:ext cx="1341120" cy="8458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 smtClean="0">
                <a:solidFill>
                  <a:srgbClr val="333333"/>
                </a:solidFill>
              </a:rPr>
              <a:t>CM – </a:t>
            </a:r>
          </a:p>
          <a:p>
            <a:pPr algn="ctr"/>
            <a:r>
              <a:rPr lang="de-DE" sz="1200" dirty="0">
                <a:solidFill>
                  <a:srgbClr val="333333"/>
                </a:solidFill>
              </a:rPr>
              <a:t>Dezentrale Wärmeversorgung</a:t>
            </a:r>
            <a:endParaRPr lang="de-AT" sz="1200" dirty="0">
              <a:solidFill>
                <a:srgbClr val="333333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133600" y="3829050"/>
            <a:ext cx="1341120" cy="8458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 smtClean="0">
                <a:solidFill>
                  <a:srgbClr val="333333"/>
                </a:solidFill>
              </a:rPr>
              <a:t>CM – </a:t>
            </a:r>
          </a:p>
          <a:p>
            <a:pPr algn="ctr"/>
            <a:r>
              <a:rPr lang="de-AT" sz="1200" dirty="0" smtClean="0">
                <a:solidFill>
                  <a:srgbClr val="333333"/>
                </a:solidFill>
              </a:rPr>
              <a:t>DH </a:t>
            </a:r>
            <a:r>
              <a:rPr lang="de-DE" sz="1200" dirty="0">
                <a:solidFill>
                  <a:srgbClr val="333333"/>
                </a:solidFill>
              </a:rPr>
              <a:t>Potenzial - wirtschaftliche Bewertung</a:t>
            </a:r>
            <a:endParaRPr lang="de-AT" sz="1200" dirty="0">
              <a:solidFill>
                <a:srgbClr val="333333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084320" y="5061585"/>
            <a:ext cx="1332000" cy="8458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 smtClean="0">
                <a:solidFill>
                  <a:srgbClr val="333333"/>
                </a:solidFill>
              </a:rPr>
              <a:t>CM – </a:t>
            </a:r>
          </a:p>
          <a:p>
            <a:pPr algn="ctr"/>
            <a:r>
              <a:rPr lang="de-DE" sz="1200" dirty="0" smtClean="0">
                <a:solidFill>
                  <a:srgbClr val="333333"/>
                </a:solidFill>
              </a:rPr>
              <a:t>DH-Lieferungs-versand</a:t>
            </a:r>
            <a:endParaRPr lang="de-AT" sz="1200" dirty="0">
              <a:solidFill>
                <a:srgbClr val="333333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771736" y="5524743"/>
            <a:ext cx="1476000" cy="8458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 smtClean="0">
                <a:solidFill>
                  <a:srgbClr val="333333"/>
                </a:solidFill>
              </a:rPr>
              <a:t>CM – </a:t>
            </a:r>
          </a:p>
          <a:p>
            <a:pPr algn="ctr"/>
            <a:r>
              <a:rPr lang="de-DE" sz="1200" dirty="0">
                <a:solidFill>
                  <a:srgbClr val="333333"/>
                </a:solidFill>
              </a:rPr>
              <a:t>Überschüssiges Wärmetransportpotential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13360" y="5061585"/>
            <a:ext cx="1341120" cy="8458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 smtClean="0">
                <a:solidFill>
                  <a:srgbClr val="333333"/>
                </a:solidFill>
              </a:rPr>
              <a:t>CM – </a:t>
            </a:r>
          </a:p>
          <a:p>
            <a:pPr algn="ctr"/>
            <a:r>
              <a:rPr lang="de-DE" sz="1200" dirty="0">
                <a:solidFill>
                  <a:srgbClr val="333333"/>
                </a:solidFill>
              </a:rPr>
              <a:t>Prognose der Nachfrage</a:t>
            </a:r>
            <a:endParaRPr lang="de-AT" sz="1200" dirty="0">
              <a:solidFill>
                <a:srgbClr val="333333"/>
              </a:solidFill>
            </a:endParaRPr>
          </a:p>
        </p:txBody>
      </p:sp>
      <p:sp>
        <p:nvSpPr>
          <p:cNvPr id="15" name="Espace réservé du contenu 2"/>
          <p:cNvSpPr>
            <a:spLocks noGrp="1"/>
          </p:cNvSpPr>
          <p:nvPr>
            <p:ph idx="4294967295"/>
          </p:nvPr>
        </p:nvSpPr>
        <p:spPr>
          <a:xfrm>
            <a:off x="220979" y="3863144"/>
            <a:ext cx="1871999" cy="807850"/>
          </a:xfrm>
        </p:spPr>
        <p:txBody>
          <a:bodyPr>
            <a:normAutofit fontScale="92500"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100" dirty="0"/>
              <a:t>Wärme- + Bodenflächendichtekarten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100" dirty="0"/>
              <a:t>2018 &amp; 2050</a:t>
            </a:r>
            <a:endParaRPr lang="en-GB" sz="11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741420" y="1988349"/>
            <a:ext cx="3322320" cy="5599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474720" y="4680585"/>
            <a:ext cx="609600" cy="422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" name="Espace réservé du contenu 2"/>
          <p:cNvSpPr>
            <a:spLocks noGrp="1"/>
          </p:cNvSpPr>
          <p:nvPr>
            <p:ph idx="4294967295"/>
          </p:nvPr>
        </p:nvSpPr>
        <p:spPr>
          <a:xfrm>
            <a:off x="2095611" y="4772537"/>
            <a:ext cx="1562530" cy="770885"/>
          </a:xfrm>
        </p:spPr>
        <p:txBody>
          <a:bodyPr>
            <a:normAutofit lnSpcReduction="10000"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100" dirty="0"/>
              <a:t>Wärmebedarf und Verteilungskosten in potenziellen Fernwärmegebieten</a:t>
            </a:r>
            <a:endParaRPr lang="en-GB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5425440" y="5690208"/>
            <a:ext cx="134629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1" name="Espace réservé du contenu 2"/>
          <p:cNvSpPr>
            <a:spLocks noGrp="1"/>
          </p:cNvSpPr>
          <p:nvPr>
            <p:ph idx="4294967295"/>
          </p:nvPr>
        </p:nvSpPr>
        <p:spPr>
          <a:xfrm>
            <a:off x="5386161" y="5789648"/>
            <a:ext cx="1386839" cy="89520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100" dirty="0"/>
              <a:t>Kosten der Übertragungsleitungen für Quellen außerhalb der DH-Gebiete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5425440" y="2544792"/>
            <a:ext cx="2872741" cy="28692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061150" y="3191066"/>
            <a:ext cx="1432560" cy="12753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Kosten und Emissionen für gesamtstädtische Szenarien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idx="4294967295"/>
          </p:nvPr>
        </p:nvSpPr>
        <p:spPr>
          <a:xfrm>
            <a:off x="4457702" y="1409041"/>
            <a:ext cx="3840479" cy="561397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100" dirty="0"/>
              <a:t>Kosten und Emissionen der dezentralen Versorgung für verschiedene Gebäudetypen, Zustände der Gebäude und Technologien</a:t>
            </a:r>
            <a:endParaRPr lang="en-US" sz="1100" dirty="0"/>
          </a:p>
        </p:txBody>
      </p:sp>
      <p:sp>
        <p:nvSpPr>
          <p:cNvPr id="25" name="Espace réservé du contenu 2"/>
          <p:cNvSpPr>
            <a:spLocks noGrp="1"/>
          </p:cNvSpPr>
          <p:nvPr>
            <p:ph idx="4294967295"/>
          </p:nvPr>
        </p:nvSpPr>
        <p:spPr>
          <a:xfrm>
            <a:off x="7081637" y="4635164"/>
            <a:ext cx="1280161" cy="977266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200" dirty="0"/>
              <a:t>Kosten und Emissionen der DH-Versorgung über verschiedene Portfolios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063740" y="2047752"/>
            <a:ext cx="1341120" cy="8458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333333"/>
                </a:solidFill>
              </a:rPr>
              <a:t>Bewertung des Szenarios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1840316" y="5603804"/>
            <a:ext cx="1341120" cy="8458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 smtClean="0">
                <a:solidFill>
                  <a:srgbClr val="333333"/>
                </a:solidFill>
              </a:rPr>
              <a:t>CMs – </a:t>
            </a:r>
          </a:p>
          <a:p>
            <a:pPr algn="ctr"/>
            <a:r>
              <a:rPr lang="de-AT" sz="1200" dirty="0" smtClean="0">
                <a:solidFill>
                  <a:srgbClr val="333333"/>
                </a:solidFill>
              </a:rPr>
              <a:t>Renewable Energy</a:t>
            </a:r>
            <a:endParaRPr lang="de-AT" sz="1200" dirty="0">
              <a:solidFill>
                <a:srgbClr val="333333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3333836" y="5697521"/>
            <a:ext cx="741855" cy="217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Espace réservé du contenu 2"/>
          <p:cNvSpPr>
            <a:spLocks noGrp="1"/>
          </p:cNvSpPr>
          <p:nvPr>
            <p:ph idx="4294967295"/>
          </p:nvPr>
        </p:nvSpPr>
        <p:spPr>
          <a:xfrm>
            <a:off x="3566161" y="6024334"/>
            <a:ext cx="1424940" cy="64783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100" dirty="0"/>
              <a:t>Abschätzungen der Potenziale erneuerbarer Energie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1554480" y="4613284"/>
            <a:ext cx="609600" cy="448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1402080" y="3617595"/>
            <a:ext cx="457200" cy="28942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318260" y="4544706"/>
            <a:ext cx="541020" cy="2927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1992716" y="5756204"/>
            <a:ext cx="1341120" cy="8458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 smtClean="0">
                <a:solidFill>
                  <a:srgbClr val="333333"/>
                </a:solidFill>
              </a:rPr>
              <a:t>CMs – </a:t>
            </a:r>
          </a:p>
          <a:p>
            <a:pPr algn="ctr"/>
            <a:r>
              <a:rPr lang="de-AT" sz="1200" dirty="0" smtClean="0">
                <a:solidFill>
                  <a:srgbClr val="333333"/>
                </a:solidFill>
              </a:rPr>
              <a:t>Renewable Energy</a:t>
            </a:r>
            <a:endParaRPr lang="de-AT" sz="1200" dirty="0">
              <a:solidFill>
                <a:srgbClr val="333333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145116" y="5908604"/>
            <a:ext cx="1341120" cy="8458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 smtClean="0">
                <a:solidFill>
                  <a:srgbClr val="333333"/>
                </a:solidFill>
              </a:rPr>
              <a:t>CMs – </a:t>
            </a:r>
          </a:p>
          <a:p>
            <a:pPr algn="ctr"/>
            <a:r>
              <a:rPr lang="de-DE" sz="1200" dirty="0">
                <a:solidFill>
                  <a:srgbClr val="333333"/>
                </a:solidFill>
              </a:rPr>
              <a:t>Erneuerbare Energie</a:t>
            </a:r>
            <a:endParaRPr lang="de-AT" sz="1200" dirty="0">
              <a:solidFill>
                <a:srgbClr val="333333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960622" y="3194685"/>
            <a:ext cx="1341120" cy="8458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 smtClean="0">
                <a:solidFill>
                  <a:srgbClr val="333333"/>
                </a:solidFill>
              </a:rPr>
              <a:t>CM – </a:t>
            </a:r>
          </a:p>
          <a:p>
            <a:pPr algn="ctr"/>
            <a:r>
              <a:rPr lang="de-DE" sz="1200" dirty="0">
                <a:solidFill>
                  <a:srgbClr val="333333"/>
                </a:solidFill>
              </a:rPr>
              <a:t>Wärmelastprofile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5204243" y="4060967"/>
            <a:ext cx="340025" cy="9606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3736390" y="2259137"/>
            <a:ext cx="1353197" cy="909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7" name="Espace réservé du contenu 2"/>
          <p:cNvSpPr>
            <a:spLocks noGrp="1"/>
          </p:cNvSpPr>
          <p:nvPr>
            <p:ph idx="4294967295"/>
          </p:nvPr>
        </p:nvSpPr>
        <p:spPr>
          <a:xfrm>
            <a:off x="5511925" y="4173104"/>
            <a:ext cx="1052769" cy="1166641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100" dirty="0"/>
              <a:t>Lastprofile für den Wärmebedarf in potenziellen Warmwassergebieten im Jahr 2050</a:t>
            </a:r>
            <a:endParaRPr lang="en-GB" sz="1100" dirty="0"/>
          </a:p>
        </p:txBody>
      </p:sp>
      <p:sp>
        <p:nvSpPr>
          <p:cNvPr id="46" name="Espace réservé du contenu 2"/>
          <p:cNvSpPr>
            <a:spLocks noGrp="1"/>
          </p:cNvSpPr>
          <p:nvPr>
            <p:ph idx="4294967295"/>
          </p:nvPr>
        </p:nvSpPr>
        <p:spPr>
          <a:xfrm>
            <a:off x="4262559" y="2091234"/>
            <a:ext cx="1052769" cy="717064"/>
          </a:xfrm>
        </p:spPr>
        <p:txBody>
          <a:bodyPr>
            <a:normAutofit fontScale="92500"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100" dirty="0"/>
              <a:t>Spitzenlast der Nachfrage in Gebäuden</a:t>
            </a:r>
            <a:endParaRPr lang="en-GB" sz="1100" dirty="0"/>
          </a:p>
        </p:txBody>
      </p:sp>
      <p:sp>
        <p:nvSpPr>
          <p:cNvPr id="48" name="Espace réservé du contenu 2"/>
          <p:cNvSpPr>
            <a:spLocks noGrp="1"/>
          </p:cNvSpPr>
          <p:nvPr>
            <p:ph idx="4294967295"/>
          </p:nvPr>
        </p:nvSpPr>
        <p:spPr>
          <a:xfrm>
            <a:off x="2750820" y="2791219"/>
            <a:ext cx="1386839" cy="64783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100" dirty="0"/>
              <a:t>Schätzung der maximalen Vertriebskosten</a:t>
            </a:r>
          </a:p>
        </p:txBody>
      </p:sp>
      <p:sp>
        <p:nvSpPr>
          <p:cNvPr id="50" name="Espace réservé du contenu 2"/>
          <p:cNvSpPr>
            <a:spLocks noGrp="1"/>
          </p:cNvSpPr>
          <p:nvPr>
            <p:ph idx="4294967295"/>
          </p:nvPr>
        </p:nvSpPr>
        <p:spPr>
          <a:xfrm>
            <a:off x="3982324" y="3452746"/>
            <a:ext cx="1107263" cy="1081974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100" dirty="0"/>
              <a:t>Preise für Fernwärme für mögliche Portfolios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2857500" y="3201814"/>
            <a:ext cx="807720" cy="6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3665220" y="3208020"/>
            <a:ext cx="723900" cy="185356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3529366" y="4987140"/>
            <a:ext cx="361145" cy="17146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955503" y="3863144"/>
            <a:ext cx="307056" cy="7062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075691" y="2309319"/>
            <a:ext cx="361145" cy="17146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5363695" y="4427228"/>
            <a:ext cx="361145" cy="17146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614179" y="5842024"/>
            <a:ext cx="276332" cy="2215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6428593" y="5697521"/>
            <a:ext cx="112051" cy="26261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6861810" y="4987140"/>
            <a:ext cx="361145" cy="12023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4199163" y="1698178"/>
            <a:ext cx="457200" cy="28942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Espace réservé du contenu 2"/>
          <p:cNvSpPr>
            <a:spLocks noGrp="1"/>
          </p:cNvSpPr>
          <p:nvPr>
            <p:ph idx="4294967295"/>
          </p:nvPr>
        </p:nvSpPr>
        <p:spPr>
          <a:xfrm>
            <a:off x="170662" y="1488765"/>
            <a:ext cx="2118359" cy="593811"/>
          </a:xfrm>
          <a:ln w="19050">
            <a:solidFill>
              <a:srgbClr val="00A7BA"/>
            </a:solidFill>
          </a:ln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 smtClean="0"/>
              <a:t>CM … </a:t>
            </a:r>
            <a:r>
              <a:rPr lang="de-DE" sz="1200" dirty="0"/>
              <a:t>Berechnungsmodul</a:t>
            </a:r>
            <a:endParaRPr lang="en-US" sz="1200" dirty="0" smtClean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 smtClean="0"/>
              <a:t>DH … </a:t>
            </a:r>
            <a:r>
              <a:rPr lang="de-DE" sz="1200" dirty="0"/>
              <a:t>Fernwärme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56796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>
            <a:endCxn id="47" idx="0"/>
          </p:cNvCxnSpPr>
          <p:nvPr/>
        </p:nvCxnSpPr>
        <p:spPr>
          <a:xfrm>
            <a:off x="7777430" y="2748153"/>
            <a:ext cx="0" cy="7477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550" y="0"/>
            <a:ext cx="7715249" cy="1033499"/>
          </a:xfrm>
        </p:spPr>
        <p:txBody>
          <a:bodyPr/>
          <a:lstStyle/>
          <a:p>
            <a:r>
              <a:rPr lang="en-GB" dirty="0"/>
              <a:t>Scenario Toolchain – </a:t>
            </a:r>
            <a:r>
              <a:rPr lang="en-GB" dirty="0" smtClean="0"/>
              <a:t>Training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2419350" y="1574965"/>
            <a:ext cx="1341120" cy="8458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333333"/>
                </a:solidFill>
              </a:rPr>
              <a:t>CM - </a:t>
            </a:r>
          </a:p>
          <a:p>
            <a:pPr algn="ctr"/>
            <a:r>
              <a:rPr lang="de-DE" sz="1200" dirty="0">
                <a:solidFill>
                  <a:srgbClr val="333333"/>
                </a:solidFill>
              </a:rPr>
              <a:t>Dezentrale </a:t>
            </a:r>
            <a:r>
              <a:rPr lang="de-DE" sz="1200" dirty="0" smtClean="0">
                <a:solidFill>
                  <a:srgbClr val="333333"/>
                </a:solidFill>
              </a:rPr>
              <a:t>Wärme-versorgung</a:t>
            </a:r>
            <a:endParaRPr lang="de-DE" sz="1200" dirty="0">
              <a:solidFill>
                <a:srgbClr val="333333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419350" y="2903288"/>
            <a:ext cx="1341120" cy="8458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333333"/>
                </a:solidFill>
              </a:rPr>
              <a:t>CM - </a:t>
            </a:r>
          </a:p>
          <a:p>
            <a:pPr algn="ctr"/>
            <a:r>
              <a:rPr lang="de-DE" sz="1200" dirty="0">
                <a:solidFill>
                  <a:srgbClr val="333333"/>
                </a:solidFill>
              </a:rPr>
              <a:t>DH-Potenzial - wirtschaftliche Bewertung</a:t>
            </a:r>
            <a:endParaRPr lang="de-AT" sz="1200" dirty="0">
              <a:solidFill>
                <a:srgbClr val="333333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084320" y="5061585"/>
            <a:ext cx="1341120" cy="8458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 smtClean="0">
                <a:solidFill>
                  <a:srgbClr val="333333"/>
                </a:solidFill>
              </a:rPr>
              <a:t>CM – </a:t>
            </a:r>
          </a:p>
          <a:p>
            <a:pPr algn="ctr"/>
            <a:r>
              <a:rPr lang="de-DE" sz="1200" dirty="0">
                <a:solidFill>
                  <a:srgbClr val="333333"/>
                </a:solidFill>
              </a:rPr>
              <a:t>DH-</a:t>
            </a:r>
            <a:r>
              <a:rPr lang="de-DE" sz="1200" dirty="0" smtClean="0">
                <a:solidFill>
                  <a:srgbClr val="333333"/>
                </a:solidFill>
              </a:rPr>
              <a:t>Lieferungs-versand</a:t>
            </a:r>
            <a:endParaRPr lang="de-AT" sz="1200" dirty="0">
              <a:solidFill>
                <a:srgbClr val="333333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771736" y="5524743"/>
            <a:ext cx="1404000" cy="8458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 smtClean="0">
                <a:solidFill>
                  <a:srgbClr val="333333"/>
                </a:solidFill>
              </a:rPr>
              <a:t>CM – </a:t>
            </a:r>
            <a:endParaRPr lang="de-DE" sz="1200" dirty="0">
              <a:solidFill>
                <a:srgbClr val="333333"/>
              </a:solidFill>
            </a:endParaRPr>
          </a:p>
          <a:p>
            <a:pPr algn="ctr"/>
            <a:r>
              <a:rPr lang="de-DE" sz="1200" dirty="0">
                <a:solidFill>
                  <a:srgbClr val="333333"/>
                </a:solidFill>
              </a:rPr>
              <a:t>Überschüssiges Wärmetransportpotential</a:t>
            </a:r>
            <a:endParaRPr lang="de-AT" sz="1200" dirty="0">
              <a:solidFill>
                <a:srgbClr val="333333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0990" y="2889617"/>
            <a:ext cx="1341120" cy="8458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333333"/>
                </a:solidFill>
              </a:rPr>
              <a:t>CM - </a:t>
            </a:r>
          </a:p>
          <a:p>
            <a:pPr algn="ctr"/>
            <a:r>
              <a:rPr lang="de-DE" sz="1200" dirty="0">
                <a:solidFill>
                  <a:srgbClr val="333333"/>
                </a:solidFill>
              </a:rPr>
              <a:t>Prognose der Nachfrage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4294967295"/>
          </p:nvPr>
        </p:nvSpPr>
        <p:spPr>
          <a:xfrm>
            <a:off x="201930" y="3967918"/>
            <a:ext cx="1752599" cy="1019221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100" dirty="0"/>
              <a:t>Verwenden Sie die resultierenden </a:t>
            </a:r>
            <a:r>
              <a:rPr lang="de-DE" sz="1100" dirty="0" err="1"/>
              <a:t>Heat</a:t>
            </a:r>
            <a:r>
              <a:rPr lang="de-DE" sz="1100" dirty="0"/>
              <a:t> &amp; </a:t>
            </a:r>
            <a:r>
              <a:rPr lang="de-DE" sz="1100" dirty="0" err="1"/>
              <a:t>floor</a:t>
            </a:r>
            <a:r>
              <a:rPr lang="de-DE" sz="1100" dirty="0"/>
              <a:t> </a:t>
            </a:r>
            <a:r>
              <a:rPr lang="de-DE" sz="1100" dirty="0" err="1"/>
              <a:t>area</a:t>
            </a:r>
            <a:r>
              <a:rPr lang="de-DE" sz="1100" dirty="0"/>
              <a:t> </a:t>
            </a:r>
            <a:r>
              <a:rPr lang="de-DE" sz="1100" dirty="0" err="1"/>
              <a:t>density</a:t>
            </a:r>
            <a:r>
              <a:rPr lang="de-DE" sz="1100" dirty="0"/>
              <a:t> maps2050</a:t>
            </a:r>
            <a:endParaRPr lang="en-GB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5425440" y="5690208"/>
            <a:ext cx="1346296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1" name="Espace réservé du contenu 2"/>
          <p:cNvSpPr>
            <a:spLocks noGrp="1"/>
          </p:cNvSpPr>
          <p:nvPr>
            <p:ph idx="4294967295"/>
          </p:nvPr>
        </p:nvSpPr>
        <p:spPr>
          <a:xfrm>
            <a:off x="5425440" y="5956324"/>
            <a:ext cx="1386839" cy="89520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100" dirty="0"/>
              <a:t>Ergebnisse, die in den gegebenen Eingabewerten bereits berücksichtigt sind</a:t>
            </a:r>
            <a:endParaRPr lang="en-GB" sz="1100" dirty="0"/>
          </a:p>
        </p:txBody>
      </p:sp>
      <p:sp>
        <p:nvSpPr>
          <p:cNvPr id="47" name="Rectangle 46"/>
          <p:cNvSpPr/>
          <p:nvPr/>
        </p:nvSpPr>
        <p:spPr>
          <a:xfrm>
            <a:off x="7061150" y="3495867"/>
            <a:ext cx="1432560" cy="9883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Indikatoren für gesamtstädtische Szenarien</a:t>
            </a:r>
            <a:endParaRPr lang="de-AT" sz="1200" dirty="0"/>
          </a:p>
        </p:txBody>
      </p:sp>
      <p:sp>
        <p:nvSpPr>
          <p:cNvPr id="24" name="Espace réservé du contenu 2"/>
          <p:cNvSpPr>
            <a:spLocks noGrp="1"/>
          </p:cNvSpPr>
          <p:nvPr>
            <p:ph idx="4294967295"/>
          </p:nvPr>
        </p:nvSpPr>
        <p:spPr>
          <a:xfrm>
            <a:off x="5527088" y="1342366"/>
            <a:ext cx="2199593" cy="561397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100" dirty="0"/>
              <a:t>Übertragung der Ergebnisse aus den CMs für ausgewählte </a:t>
            </a:r>
            <a:r>
              <a:rPr lang="de-DE" sz="1100" dirty="0" smtClean="0"/>
              <a:t>Szenarien</a:t>
            </a:r>
            <a:endParaRPr lang="en-US" sz="1100" dirty="0"/>
          </a:p>
        </p:txBody>
      </p:sp>
      <p:sp>
        <p:nvSpPr>
          <p:cNvPr id="26" name="Rounded Rectangle 25"/>
          <p:cNvSpPr/>
          <p:nvPr/>
        </p:nvSpPr>
        <p:spPr>
          <a:xfrm>
            <a:off x="7063740" y="2047752"/>
            <a:ext cx="1341120" cy="84582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333333"/>
                </a:solidFill>
              </a:rPr>
              <a:t>SS - Szenario-Bewertung</a:t>
            </a:r>
          </a:p>
        </p:txBody>
      </p:sp>
      <p:cxnSp>
        <p:nvCxnSpPr>
          <p:cNvPr id="54" name="Straight Arrow Connector 53"/>
          <p:cNvCxnSpPr>
            <a:stCxn id="12" idx="3"/>
            <a:endCxn id="9" idx="1"/>
          </p:cNvCxnSpPr>
          <p:nvPr/>
        </p:nvCxnSpPr>
        <p:spPr>
          <a:xfrm>
            <a:off x="1642110" y="3312527"/>
            <a:ext cx="777240" cy="136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1588770" y="3318510"/>
            <a:ext cx="365759" cy="67400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6428593" y="5764196"/>
            <a:ext cx="112051" cy="26261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6622732" y="1819275"/>
            <a:ext cx="1" cy="6240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Espace réservé du contenu 2"/>
          <p:cNvSpPr>
            <a:spLocks noGrp="1"/>
          </p:cNvSpPr>
          <p:nvPr>
            <p:ph idx="4294967295"/>
          </p:nvPr>
        </p:nvSpPr>
        <p:spPr>
          <a:xfrm>
            <a:off x="201930" y="1211685"/>
            <a:ext cx="2118359" cy="922494"/>
          </a:xfrm>
          <a:ln w="19050">
            <a:solidFill>
              <a:srgbClr val="00A7BA"/>
            </a:solidFill>
          </a:ln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/>
              <a:t>CM … </a:t>
            </a:r>
            <a:r>
              <a:rPr lang="de-DE" sz="1200" dirty="0"/>
              <a:t>Berechnungsmodul</a:t>
            </a:r>
            <a:endParaRPr lang="en-US" sz="12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/>
              <a:t>DH … </a:t>
            </a:r>
            <a:r>
              <a:rPr lang="de-DE" sz="1200" dirty="0"/>
              <a:t>Fernwärme</a:t>
            </a:r>
            <a:endParaRPr lang="en-US" sz="12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 smtClean="0"/>
              <a:t>SS … </a:t>
            </a:r>
            <a:r>
              <a:rPr lang="de-DE" sz="1200" dirty="0"/>
              <a:t>Tabellenkalkulation</a:t>
            </a:r>
            <a:endParaRPr lang="en-US" sz="1200" dirty="0"/>
          </a:p>
        </p:txBody>
      </p:sp>
      <p:cxnSp>
        <p:nvCxnSpPr>
          <p:cNvPr id="62" name="Straight Arrow Connector 61"/>
          <p:cNvCxnSpPr>
            <a:stCxn id="8" idx="3"/>
            <a:endCxn id="69" idx="1"/>
          </p:cNvCxnSpPr>
          <p:nvPr/>
        </p:nvCxnSpPr>
        <p:spPr>
          <a:xfrm>
            <a:off x="3760470" y="1997875"/>
            <a:ext cx="1080135" cy="48250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840605" y="2057468"/>
            <a:ext cx="1341120" cy="84582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>
                <a:solidFill>
                  <a:srgbClr val="333333"/>
                </a:solidFill>
              </a:rPr>
              <a:t>SS – CM </a:t>
            </a:r>
            <a:r>
              <a:rPr lang="de-DE" sz="1200" dirty="0">
                <a:solidFill>
                  <a:srgbClr val="333333"/>
                </a:solidFill>
              </a:rPr>
              <a:t>ein/aus</a:t>
            </a:r>
            <a:endParaRPr lang="de-AT" sz="1200" dirty="0">
              <a:solidFill>
                <a:srgbClr val="333333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126853" y="5372343"/>
            <a:ext cx="1547999" cy="8458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 smtClean="0">
                <a:solidFill>
                  <a:srgbClr val="333333"/>
                </a:solidFill>
              </a:rPr>
              <a:t>CM – </a:t>
            </a:r>
          </a:p>
          <a:p>
            <a:pPr algn="ctr"/>
            <a:r>
              <a:rPr lang="de-DE" sz="1200" dirty="0">
                <a:solidFill>
                  <a:srgbClr val="333333"/>
                </a:solidFill>
              </a:rPr>
              <a:t>Skalierung von Wärme- und Kältedichtekarten</a:t>
            </a:r>
            <a:endParaRPr lang="de-AT" sz="1200" dirty="0">
              <a:solidFill>
                <a:srgbClr val="333333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2625089" y="5612430"/>
            <a:ext cx="145923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5238750" y="2914650"/>
            <a:ext cx="186690" cy="212604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5962650" y="2952750"/>
            <a:ext cx="1079734" cy="2543418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9" idx="3"/>
          </p:cNvCxnSpPr>
          <p:nvPr/>
        </p:nvCxnSpPr>
        <p:spPr>
          <a:xfrm flipV="1">
            <a:off x="3760470" y="2755841"/>
            <a:ext cx="1146810" cy="5703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9" idx="3"/>
            <a:endCxn id="26" idx="1"/>
          </p:cNvCxnSpPr>
          <p:nvPr/>
        </p:nvCxnSpPr>
        <p:spPr>
          <a:xfrm flipV="1">
            <a:off x="6181725" y="2470662"/>
            <a:ext cx="882015" cy="971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 flipV="1">
            <a:off x="4084320" y="3200400"/>
            <a:ext cx="485775" cy="6077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8" idx="0"/>
          </p:cNvCxnSpPr>
          <p:nvPr/>
        </p:nvCxnSpPr>
        <p:spPr>
          <a:xfrm flipH="1" flipV="1">
            <a:off x="4314826" y="2314577"/>
            <a:ext cx="582318" cy="146270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4977765" y="3531310"/>
            <a:ext cx="354330" cy="24974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5200649" y="3704177"/>
            <a:ext cx="981076" cy="24974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3" name="Espace réservé du contenu 2"/>
          <p:cNvSpPr>
            <a:spLocks noGrp="1"/>
          </p:cNvSpPr>
          <p:nvPr>
            <p:ph idx="4294967295"/>
          </p:nvPr>
        </p:nvSpPr>
        <p:spPr>
          <a:xfrm>
            <a:off x="2625089" y="6062576"/>
            <a:ext cx="1752599" cy="74779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100" dirty="0"/>
              <a:t>Mit dem CM eine Wärmedichteschicht herstellen, die den DH-Bedarf widerspiegelt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3354704" y="5679602"/>
            <a:ext cx="120016" cy="33863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2430779" y="4193515"/>
            <a:ext cx="1341120" cy="8458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 smtClean="0">
                <a:solidFill>
                  <a:srgbClr val="333333"/>
                </a:solidFill>
              </a:rPr>
              <a:t>CM – </a:t>
            </a:r>
          </a:p>
          <a:p>
            <a:pPr algn="ctr"/>
            <a:r>
              <a:rPr lang="de-DE" sz="1200" dirty="0">
                <a:solidFill>
                  <a:srgbClr val="333333"/>
                </a:solidFill>
              </a:rPr>
              <a:t>DH-Potenzial - wirtschaftliche Bewertung</a:t>
            </a:r>
            <a:endParaRPr lang="de-AT" sz="1200" dirty="0">
              <a:solidFill>
                <a:srgbClr val="333333"/>
              </a:solidFill>
            </a:endParaRPr>
          </a:p>
        </p:txBody>
      </p:sp>
      <p:cxnSp>
        <p:nvCxnSpPr>
          <p:cNvPr id="113" name="Straight Arrow Connector 112"/>
          <p:cNvCxnSpPr>
            <a:stCxn id="112" idx="3"/>
          </p:cNvCxnSpPr>
          <p:nvPr/>
        </p:nvCxnSpPr>
        <p:spPr>
          <a:xfrm flipV="1">
            <a:off x="3771899" y="2952750"/>
            <a:ext cx="1299210" cy="166367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>
            <a:off x="4084320" y="4165224"/>
            <a:ext cx="319088" cy="14259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Espace réservé du contenu 2"/>
          <p:cNvSpPr>
            <a:spLocks noGrp="1"/>
          </p:cNvSpPr>
          <p:nvPr>
            <p:ph idx="4294967295"/>
          </p:nvPr>
        </p:nvSpPr>
        <p:spPr>
          <a:xfrm>
            <a:off x="4267200" y="3777279"/>
            <a:ext cx="1259888" cy="102332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100" dirty="0"/>
              <a:t>Kopieren Sie die Ergebnisse in die entsprechenden Blätter, oder finden Sie weitere Informationen in SS</a:t>
            </a:r>
            <a:endParaRPr lang="en-GB" sz="1100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097404" y="2239126"/>
            <a:ext cx="0" cy="107340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097404" y="2239126"/>
            <a:ext cx="3219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342978" y="2729716"/>
            <a:ext cx="467999" cy="46799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/>
              <a:t>E2</a:t>
            </a:r>
            <a:endParaRPr lang="en-US" sz="1400" b="1" dirty="0"/>
          </a:p>
        </p:txBody>
      </p:sp>
      <p:sp>
        <p:nvSpPr>
          <p:cNvPr id="56" name="Oval 55"/>
          <p:cNvSpPr/>
          <p:nvPr/>
        </p:nvSpPr>
        <p:spPr>
          <a:xfrm>
            <a:off x="3441329" y="1415468"/>
            <a:ext cx="467999" cy="46799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/>
              <a:t>E2</a:t>
            </a:r>
            <a:endParaRPr lang="en-US" sz="1400" b="1" dirty="0"/>
          </a:p>
        </p:txBody>
      </p:sp>
      <p:sp>
        <p:nvSpPr>
          <p:cNvPr id="57" name="Oval 56"/>
          <p:cNvSpPr/>
          <p:nvPr/>
        </p:nvSpPr>
        <p:spPr>
          <a:xfrm>
            <a:off x="3450060" y="2757059"/>
            <a:ext cx="467999" cy="46799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/>
              <a:t>E4</a:t>
            </a:r>
            <a:endParaRPr lang="en-US" sz="1400" b="1" dirty="0"/>
          </a:p>
        </p:txBody>
      </p:sp>
      <p:sp>
        <p:nvSpPr>
          <p:cNvPr id="58" name="Oval 57"/>
          <p:cNvSpPr/>
          <p:nvPr/>
        </p:nvSpPr>
        <p:spPr>
          <a:xfrm>
            <a:off x="3458791" y="4037005"/>
            <a:ext cx="467999" cy="46799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/>
              <a:t>E4</a:t>
            </a:r>
            <a:endParaRPr lang="en-US" sz="1400" b="1" dirty="0"/>
          </a:p>
        </p:txBody>
      </p:sp>
      <p:sp>
        <p:nvSpPr>
          <p:cNvPr id="60" name="Oval 59"/>
          <p:cNvSpPr/>
          <p:nvPr/>
        </p:nvSpPr>
        <p:spPr>
          <a:xfrm>
            <a:off x="2316964" y="5223932"/>
            <a:ext cx="467999" cy="46799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/>
              <a:t>E3</a:t>
            </a:r>
            <a:endParaRPr lang="en-US" sz="1400" b="1" dirty="0"/>
          </a:p>
        </p:txBody>
      </p:sp>
      <p:sp>
        <p:nvSpPr>
          <p:cNvPr id="61" name="Oval 60"/>
          <p:cNvSpPr/>
          <p:nvPr/>
        </p:nvSpPr>
        <p:spPr>
          <a:xfrm>
            <a:off x="5107984" y="4907830"/>
            <a:ext cx="467999" cy="46799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/>
              <a:t>E3</a:t>
            </a:r>
            <a:endParaRPr lang="en-US" sz="1400" b="1" dirty="0"/>
          </a:p>
        </p:txBody>
      </p:sp>
      <p:sp>
        <p:nvSpPr>
          <p:cNvPr id="63" name="Oval 62"/>
          <p:cNvSpPr/>
          <p:nvPr/>
        </p:nvSpPr>
        <p:spPr>
          <a:xfrm>
            <a:off x="7652404" y="5302045"/>
            <a:ext cx="841306" cy="4860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/>
              <a:t>Optional</a:t>
            </a:r>
            <a:endParaRPr lang="en-US" sz="1100" b="1" dirty="0"/>
          </a:p>
        </p:txBody>
      </p:sp>
      <p:sp>
        <p:nvSpPr>
          <p:cNvPr id="6" name="Rectangle 5"/>
          <p:cNvSpPr/>
          <p:nvPr/>
        </p:nvSpPr>
        <p:spPr>
          <a:xfrm>
            <a:off x="36991" y="5956324"/>
            <a:ext cx="1171320" cy="85405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025711" y="1763244"/>
            <a:ext cx="467999" cy="46799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/>
              <a:t>E5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44003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550" y="0"/>
            <a:ext cx="7715249" cy="1033499"/>
          </a:xfrm>
        </p:spPr>
        <p:txBody>
          <a:bodyPr/>
          <a:lstStyle/>
          <a:p>
            <a:r>
              <a:rPr lang="de-DE" dirty="0"/>
              <a:t>Kurze Einführung in die Toolbox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971550" y="1318661"/>
            <a:ext cx="7715250" cy="505744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600" dirty="0" smtClean="0">
                <a:hlinkClick r:id="rId2"/>
              </a:rPr>
              <a:t>www.hotmaps.eu</a:t>
            </a:r>
            <a:r>
              <a:rPr lang="en-US" sz="3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2092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550" y="0"/>
            <a:ext cx="7715249" cy="1033499"/>
          </a:xfrm>
        </p:spPr>
        <p:txBody>
          <a:bodyPr/>
          <a:lstStyle/>
          <a:p>
            <a:r>
              <a:rPr lang="de-DE" dirty="0"/>
              <a:t>Die Plattform für die Ausbildung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971550" y="1318662"/>
            <a:ext cx="7715250" cy="4773766"/>
          </a:xfrm>
        </p:spPr>
        <p:txBody>
          <a:bodyPr anchor="t" anchorCtr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 smtClean="0"/>
              <a:t>Google </a:t>
            </a:r>
            <a:r>
              <a:rPr lang="en-US" sz="2000" b="1" dirty="0" err="1" smtClean="0"/>
              <a:t>Classrom</a:t>
            </a:r>
            <a:r>
              <a:rPr lang="en-US" sz="2000" b="1" dirty="0" smtClean="0"/>
              <a:t> </a:t>
            </a:r>
            <a:r>
              <a:rPr lang="en-US" sz="2000" b="1" dirty="0" smtClean="0">
                <a:hlinkClick r:id="rId2"/>
              </a:rPr>
              <a:t>https</a:t>
            </a:r>
            <a:r>
              <a:rPr lang="en-US" sz="2000" b="1" dirty="0">
                <a:hlinkClick r:id="rId2"/>
              </a:rPr>
              <a:t>://classroom.google.com</a:t>
            </a:r>
            <a:r>
              <a:rPr lang="en-US" sz="2000" b="1" dirty="0" smtClean="0">
                <a:hlinkClick r:id="rId2"/>
              </a:rPr>
              <a:t>/</a:t>
            </a:r>
            <a:r>
              <a:rPr lang="en-US" sz="2000" b="1" dirty="0" smtClean="0"/>
              <a:t>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sz="2000" dirty="0"/>
              <a:t>Melden Sie sich an/registrieren Sie Ihr Google-Konto, klicken Sie auf Klasse beitreten und geben Sie den Code ein</a:t>
            </a:r>
            <a:r>
              <a:rPr lang="de-DE" sz="2000" dirty="0" smtClean="0"/>
              <a:t>: </a:t>
            </a:r>
            <a:r>
              <a:rPr lang="is-IS" sz="2000" b="1" dirty="0"/>
              <a:t>vhfnlpg</a:t>
            </a:r>
            <a:endParaRPr lang="de-DE" sz="2000" dirty="0"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sz="2000" dirty="0"/>
              <a:t>ODER einfach die per E-Mail erhaltene Einladung annehmen</a:t>
            </a:r>
            <a:endParaRPr lang="nl-NL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de-DE" sz="2000" dirty="0"/>
              <a:t>Im </a:t>
            </a:r>
            <a:r>
              <a:rPr lang="de-DE" sz="2000" dirty="0" err="1" smtClean="0"/>
              <a:t>Classroom</a:t>
            </a:r>
            <a:r>
              <a:rPr lang="de-DE" sz="2000" dirty="0" smtClean="0"/>
              <a:t> finden </a:t>
            </a:r>
            <a:r>
              <a:rPr lang="de-DE" sz="2000" dirty="0"/>
              <a:t>Sie drei Abschnitte: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de-DE" sz="2000" dirty="0"/>
              <a:t>STREAM: eine Wand mit Aktualisierungen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de-DE" sz="2000" dirty="0" smtClean="0"/>
              <a:t>KURSAUFGABEN: </a:t>
            </a:r>
            <a:r>
              <a:rPr lang="de-DE" sz="2000" dirty="0"/>
              <a:t>alle Materialien, Aufgaben und Tests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de-DE" sz="2000" dirty="0" smtClean="0"/>
              <a:t>PERSONEN</a:t>
            </a:r>
            <a:r>
              <a:rPr lang="de-DE" sz="2000" dirty="0"/>
              <a:t>: Ihre Ausbilder und Klassenkameraden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25951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550" y="0"/>
            <a:ext cx="7715249" cy="1033499"/>
          </a:xfrm>
        </p:spPr>
        <p:txBody>
          <a:bodyPr>
            <a:noAutofit/>
          </a:bodyPr>
          <a:lstStyle/>
          <a:p>
            <a:r>
              <a:rPr lang="de-DE" dirty="0"/>
              <a:t>Weitere Hotmaps-Links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758189" y="1447800"/>
            <a:ext cx="7928609" cy="5181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>
                <a:sym typeface="Wingdings" panose="05000000000000000000" pitchFamily="2" charset="2"/>
              </a:rPr>
              <a:t>Toolbox:</a:t>
            </a:r>
            <a:br>
              <a:rPr lang="en-US" sz="2400" dirty="0" smtClean="0">
                <a:sym typeface="Wingdings" panose="05000000000000000000" pitchFamily="2" charset="2"/>
              </a:rPr>
            </a:br>
            <a:r>
              <a:rPr lang="en-US" sz="2400" dirty="0" smtClean="0">
                <a:hlinkClick r:id="rId2"/>
              </a:rPr>
              <a:t>www.hotmaps.eu</a:t>
            </a:r>
            <a:r>
              <a:rPr lang="en-US" sz="2400" dirty="0" smtClean="0"/>
              <a:t> 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400" dirty="0" smtClean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sz="2400" dirty="0">
                <a:sym typeface="Wingdings" panose="05000000000000000000" pitchFamily="2" charset="2"/>
              </a:rPr>
              <a:t>Projekt-Website: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br>
              <a:rPr lang="en-US" sz="2400" dirty="0" smtClean="0">
                <a:sym typeface="Wingdings" panose="05000000000000000000" pitchFamily="2" charset="2"/>
              </a:rPr>
            </a:br>
            <a:r>
              <a:rPr lang="en-US" sz="2400" dirty="0" smtClean="0">
                <a:hlinkClick r:id="rId3"/>
              </a:rPr>
              <a:t>www.hotmaps-project.eu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marL="342900" lvl="1" indent="-342900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342900" lvl="1" indent="-342900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de-DE" sz="2400" dirty="0">
                <a:sym typeface="Wingdings" panose="05000000000000000000" pitchFamily="2" charset="2"/>
              </a:rPr>
              <a:t>Open-Source-Daten zum Herunterladen</a:t>
            </a:r>
            <a:r>
              <a:rPr lang="de-DE" sz="2400" dirty="0" smtClean="0">
                <a:sym typeface="Wingdings" panose="05000000000000000000" pitchFamily="2" charset="2"/>
              </a:rPr>
              <a:t>: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br>
              <a:rPr lang="en-US" sz="2400" dirty="0" smtClean="0">
                <a:sym typeface="Wingdings" panose="05000000000000000000" pitchFamily="2" charset="2"/>
              </a:rPr>
            </a:br>
            <a:r>
              <a:rPr lang="en-US" sz="2400" dirty="0" smtClean="0">
                <a:hlinkClick r:id="rId4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https</a:t>
            </a:r>
            <a:r>
              <a:rPr lang="en-US" sz="2400" dirty="0">
                <a:hlinkClick r:id="rId4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://</a:t>
            </a:r>
            <a:r>
              <a:rPr lang="en-US" sz="2400" dirty="0" smtClean="0">
                <a:hlinkClick r:id="rId4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gitlab.com/HotMaps</a:t>
            </a:r>
            <a:r>
              <a:rPr lang="en-US" sz="2400" dirty="0" smtClean="0"/>
              <a:t> </a:t>
            </a:r>
            <a:endParaRPr lang="en-US" sz="24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400" dirty="0" smtClean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sz="2400" dirty="0">
                <a:sym typeface="Wingdings" panose="05000000000000000000" pitchFamily="2" charset="2"/>
              </a:rPr>
              <a:t>Open-Source-Module zum </a:t>
            </a:r>
            <a:r>
              <a:rPr lang="de-DE" sz="2400" dirty="0" smtClean="0">
                <a:sym typeface="Wingdings" panose="05000000000000000000" pitchFamily="2" charset="2"/>
              </a:rPr>
              <a:t>Herunterladen</a:t>
            </a:r>
            <a:r>
              <a:rPr lang="en-US" sz="2400" dirty="0" smtClean="0">
                <a:sym typeface="Wingdings" panose="05000000000000000000" pitchFamily="2" charset="2"/>
              </a:rPr>
              <a:t>: </a:t>
            </a:r>
            <a:r>
              <a:rPr lang="en-US" sz="2400" dirty="0">
                <a:sym typeface="Wingdings" panose="05000000000000000000" pitchFamily="2" charset="2"/>
              </a:rPr>
              <a:t/>
            </a:r>
            <a:br>
              <a:rPr lang="en-US" sz="2400" dirty="0">
                <a:sym typeface="Wingdings" panose="05000000000000000000" pitchFamily="2" charset="2"/>
              </a:rPr>
            </a:br>
            <a:r>
              <a:rPr lang="en-US" sz="2400" dirty="0">
                <a:hlinkClick r:id="rId4"/>
              </a:rPr>
              <a:t>https://github.com/HotMaps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0682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550" y="0"/>
            <a:ext cx="7715249" cy="1033499"/>
          </a:xfrm>
        </p:spPr>
        <p:txBody>
          <a:bodyPr>
            <a:noAutofit/>
          </a:bodyPr>
          <a:lstStyle/>
          <a:p>
            <a:r>
              <a:rPr lang="de-DE" dirty="0"/>
              <a:t>Wie geht es weiter?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758189" y="1447800"/>
            <a:ext cx="7928609" cy="51816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sz="2400" dirty="0">
                <a:sym typeface="Wingdings" panose="05000000000000000000" pitchFamily="2" charset="2"/>
              </a:rPr>
              <a:t>Gehen Sie auf die </a:t>
            </a:r>
            <a:r>
              <a:rPr lang="de-DE" sz="2400" dirty="0" smtClean="0">
                <a:sym typeface="Wingdings" panose="05000000000000000000" pitchFamily="2" charset="2"/>
              </a:rPr>
              <a:t>Plattform</a:t>
            </a:r>
            <a:r>
              <a:rPr lang="en-US" sz="2400" dirty="0" smtClean="0">
                <a:sym typeface="Wingdings" panose="05000000000000000000" pitchFamily="2" charset="2"/>
              </a:rPr>
              <a:t/>
            </a:r>
            <a:br>
              <a:rPr lang="en-US" sz="2400" dirty="0" smtClean="0">
                <a:sym typeface="Wingdings" panose="05000000000000000000" pitchFamily="2" charset="2"/>
              </a:rPr>
            </a:br>
            <a:r>
              <a:rPr lang="en-US" sz="2400" dirty="0">
                <a:hlinkClick r:id="rId2"/>
              </a:rPr>
              <a:t>https://classroom.google.com/</a:t>
            </a:r>
            <a:endParaRPr lang="en-US" sz="24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400" dirty="0" smtClean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sz="2400" dirty="0" smtClean="0">
                <a:sym typeface="Wingdings" panose="05000000000000000000" pitchFamily="2" charset="2"/>
              </a:rPr>
              <a:t>Videos </a:t>
            </a:r>
            <a:r>
              <a:rPr lang="de-DE" sz="2400" dirty="0">
                <a:sym typeface="Wingdings" panose="05000000000000000000" pitchFamily="2" charset="2"/>
              </a:rPr>
              <a:t>anschauen </a:t>
            </a:r>
            <a:r>
              <a:rPr lang="de-DE" sz="2400" dirty="0" smtClean="0">
                <a:sym typeface="Wingdings" panose="05000000000000000000" pitchFamily="2" charset="2"/>
              </a:rPr>
              <a:t>und füllen </a:t>
            </a:r>
            <a:r>
              <a:rPr lang="de-DE" sz="2400" dirty="0">
                <a:sym typeface="Wingdings" panose="05000000000000000000" pitchFamily="2" charset="2"/>
              </a:rPr>
              <a:t>Sie den Fragebogen bis zum 1. Mai aus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de-DE" sz="2400" dirty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sz="2400" dirty="0">
                <a:sym typeface="Wingdings" panose="05000000000000000000" pitchFamily="2" charset="2"/>
              </a:rPr>
              <a:t>Sehen Sie sich das </a:t>
            </a:r>
            <a:r>
              <a:rPr lang="de-DE" sz="2400" dirty="0" err="1">
                <a:sym typeface="Wingdings" panose="05000000000000000000" pitchFamily="2" charset="2"/>
              </a:rPr>
              <a:t>Tutorial</a:t>
            </a:r>
            <a:r>
              <a:rPr lang="de-DE" sz="2400" dirty="0">
                <a:sym typeface="Wingdings" panose="05000000000000000000" pitchFamily="2" charset="2"/>
              </a:rPr>
              <a:t> vor Beginn der intensiven Trainingswoche an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de-DE" sz="2400" dirty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sz="2400" dirty="0">
                <a:sym typeface="Wingdings" panose="05000000000000000000" pitchFamily="2" charset="2"/>
              </a:rPr>
              <a:t>Nächstes </a:t>
            </a:r>
            <a:r>
              <a:rPr lang="de-DE" sz="2400" dirty="0" err="1">
                <a:sym typeface="Wingdings" panose="05000000000000000000" pitchFamily="2" charset="2"/>
              </a:rPr>
              <a:t>Webinar</a:t>
            </a:r>
            <a:r>
              <a:rPr lang="de-DE" sz="2400" dirty="0">
                <a:sym typeface="Wingdings" panose="05000000000000000000" pitchFamily="2" charset="2"/>
              </a:rPr>
              <a:t>: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de-DE" sz="2000" dirty="0">
                <a:sym typeface="Wingdings" panose="05000000000000000000" pitchFamily="2" charset="2"/>
              </a:rPr>
              <a:t>Montag, </a:t>
            </a:r>
            <a:r>
              <a:rPr lang="de-DE" sz="2000" dirty="0" smtClean="0">
                <a:sym typeface="Wingdings" panose="05000000000000000000" pitchFamily="2" charset="2"/>
              </a:rPr>
              <a:t>11. </a:t>
            </a:r>
            <a:r>
              <a:rPr lang="de-DE" sz="2000" dirty="0">
                <a:sym typeface="Wingdings" panose="05000000000000000000" pitchFamily="2" charset="2"/>
              </a:rPr>
              <a:t>Mai 9 - 10 Uhr MESZ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de-DE" sz="2000" dirty="0">
                <a:sym typeface="Wingdings" panose="05000000000000000000" pitchFamily="2" charset="2"/>
              </a:rPr>
              <a:t>Link, der zusammen mit Informationen über die Gruppen verschickt wird</a:t>
            </a:r>
            <a:endParaRPr lang="en-US" sz="20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54750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 txBox="1">
            <a:spLocks noChangeArrowheads="1"/>
          </p:cNvSpPr>
          <p:nvPr/>
        </p:nvSpPr>
        <p:spPr>
          <a:xfrm>
            <a:off x="2143124" y="1547917"/>
            <a:ext cx="6572251" cy="402511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de-DE" sz="4500" b="1" dirty="0">
                <a:solidFill>
                  <a:srgbClr val="00A7BA"/>
                </a:solidFill>
                <a:latin typeface="Calibri" pitchFamily="34" charset="0"/>
              </a:rPr>
              <a:t>Herzlich willkommen!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de-DE" sz="2500" dirty="0">
                <a:solidFill>
                  <a:srgbClr val="00A7BA"/>
                </a:solidFill>
                <a:latin typeface="Calibri" pitchFamily="34" charset="0"/>
              </a:rPr>
              <a:t>bei der</a:t>
            </a:r>
            <a:r>
              <a:rPr lang="de-DE" sz="4500" dirty="0">
                <a:solidFill>
                  <a:srgbClr val="00A7BA"/>
                </a:solidFill>
                <a:latin typeface="Calibri" pitchFamily="34" charset="0"/>
              </a:rPr>
              <a:t>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de-DE" sz="4500" b="1" dirty="0">
                <a:solidFill>
                  <a:srgbClr val="00A7BA"/>
                </a:solidFill>
                <a:latin typeface="Calibri" pitchFamily="34" charset="0"/>
              </a:rPr>
              <a:t>Ausbildung </a:t>
            </a:r>
            <a:r>
              <a:rPr lang="de-DE" sz="2500" dirty="0">
                <a:solidFill>
                  <a:srgbClr val="00A7BA"/>
                </a:solidFill>
                <a:latin typeface="Calibri" pitchFamily="34" charset="0"/>
              </a:rPr>
              <a:t>auf der</a:t>
            </a:r>
            <a:r>
              <a:rPr lang="de-DE" sz="4500" b="1" dirty="0">
                <a:solidFill>
                  <a:srgbClr val="00A7BA"/>
                </a:solidFill>
                <a:latin typeface="Calibri" pitchFamily="34" charset="0"/>
              </a:rPr>
              <a:t>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de-DE" sz="4500" b="1" dirty="0">
                <a:solidFill>
                  <a:srgbClr val="00A7BA"/>
                </a:solidFill>
                <a:latin typeface="Calibri" pitchFamily="34" charset="0"/>
              </a:rPr>
              <a:t>Hotmaps-Datenbank und Toolbox</a:t>
            </a:r>
            <a:endParaRPr lang="fr-FR" sz="2300" dirty="0" smtClean="0">
              <a:solidFill>
                <a:srgbClr val="00A7BA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143123" y="5130303"/>
            <a:ext cx="623331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solidFill>
                <a:srgbClr val="00A7BA"/>
              </a:solidFill>
            </a:endParaRPr>
          </a:p>
          <a:p>
            <a:endParaRPr lang="en-US" sz="2000" dirty="0" smtClean="0">
              <a:solidFill>
                <a:srgbClr val="00A7BA"/>
              </a:solidFill>
              <a:latin typeface="Calibri" pitchFamily="34" charset="0"/>
            </a:endParaRPr>
          </a:p>
          <a:p>
            <a:r>
              <a:rPr lang="en-US" sz="2000" dirty="0" smtClean="0">
                <a:solidFill>
                  <a:srgbClr val="00A7BA"/>
                </a:solidFill>
                <a:latin typeface="Calibri" pitchFamily="34" charset="0"/>
              </a:rPr>
              <a:t>4</a:t>
            </a:r>
            <a:r>
              <a:rPr lang="en-US" sz="2000" baseline="30000" dirty="0">
                <a:solidFill>
                  <a:srgbClr val="00A7BA"/>
                </a:solidFill>
                <a:latin typeface="Calibri" pitchFamily="34" charset="0"/>
              </a:rPr>
              <a:t>.</a:t>
            </a:r>
            <a:r>
              <a:rPr lang="en-US" sz="2000" dirty="0" smtClean="0">
                <a:solidFill>
                  <a:srgbClr val="00A7BA"/>
                </a:solidFill>
                <a:latin typeface="Calibri" pitchFamily="34" charset="0"/>
              </a:rPr>
              <a:t> Mai – 19. Mai 2020, Europa</a:t>
            </a:r>
            <a:endParaRPr lang="en-US" sz="2000" dirty="0">
              <a:solidFill>
                <a:srgbClr val="00A7BA"/>
              </a:solidFill>
              <a:latin typeface="Calibri" pitchFamily="34" charset="0"/>
            </a:endParaRPr>
          </a:p>
        </p:txBody>
      </p:sp>
      <p:pic>
        <p:nvPicPr>
          <p:cNvPr id="7" name="Picture 10" descr="eu_fla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754" y="177043"/>
            <a:ext cx="566594" cy="375850"/>
          </a:xfrm>
          <a:prstGeom prst="rect">
            <a:avLst/>
          </a:prstGeom>
        </p:spPr>
      </p:pic>
      <p:sp>
        <p:nvSpPr>
          <p:cNvPr id="8" name="TextBox 11"/>
          <p:cNvSpPr txBox="1"/>
          <p:nvPr/>
        </p:nvSpPr>
        <p:spPr>
          <a:xfrm>
            <a:off x="6229137" y="149525"/>
            <a:ext cx="2794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A7BA"/>
                </a:solidFill>
              </a:rPr>
              <a:t>Funded by the Horizon 2020</a:t>
            </a:r>
            <a:r>
              <a:rPr lang="en-US" sz="1050" baseline="0" dirty="0">
                <a:solidFill>
                  <a:srgbClr val="00A7BA"/>
                </a:solidFill>
              </a:rPr>
              <a:t> </a:t>
            </a:r>
            <a:r>
              <a:rPr lang="en-US" sz="1050" baseline="0" dirty="0" err="1">
                <a:solidFill>
                  <a:srgbClr val="00A7BA"/>
                </a:solidFill>
              </a:rPr>
              <a:t>programme</a:t>
            </a:r>
            <a:r>
              <a:rPr lang="en-US" sz="1050" baseline="0" dirty="0">
                <a:solidFill>
                  <a:srgbClr val="00A7BA"/>
                </a:solidFill>
              </a:rPr>
              <a:t> </a:t>
            </a:r>
          </a:p>
          <a:p>
            <a:r>
              <a:rPr lang="en-US" sz="1050" baseline="0" dirty="0">
                <a:solidFill>
                  <a:srgbClr val="00A7BA"/>
                </a:solidFill>
              </a:rPr>
              <a:t>of the European Union</a:t>
            </a:r>
            <a:endParaRPr lang="en-US" sz="1050" dirty="0">
              <a:solidFill>
                <a:srgbClr val="00A7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30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718722" y="1264926"/>
            <a:ext cx="7715250" cy="4983466"/>
          </a:xfrm>
        </p:spPr>
        <p:txBody>
          <a:bodyPr anchor="ctr"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4800" b="1" dirty="0">
                <a:sym typeface="Wingdings" panose="05000000000000000000" pitchFamily="2" charset="2"/>
              </a:rPr>
              <a:t>Viel Spaß!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800" dirty="0">
                <a:sym typeface="Wingdings" panose="05000000000000000000" pitchFamily="2" charset="2"/>
              </a:rPr>
              <a:t>&amp;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4800" b="1" dirty="0">
                <a:sym typeface="Wingdings" panose="05000000000000000000" pitchFamily="2" charset="2"/>
              </a:rPr>
              <a:t>Bitte fragen Sie, wenn Sie eine Frage haben!</a:t>
            </a:r>
            <a:endParaRPr lang="en-GB" sz="48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29794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Zentrum</a:t>
            </a:r>
            <a:r>
              <a:rPr lang="en-US" dirty="0" smtClean="0"/>
              <a:t> f. </a:t>
            </a:r>
            <a:r>
              <a:rPr lang="en-US" dirty="0" err="1" smtClean="0"/>
              <a:t>Energiewirtschaft</a:t>
            </a:r>
            <a:r>
              <a:rPr lang="en-US" dirty="0" smtClean="0"/>
              <a:t> und Umwelt (e-think)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half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hummel@e-think.ac.at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0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550" y="0"/>
            <a:ext cx="7715249" cy="1033499"/>
          </a:xfrm>
        </p:spPr>
        <p:txBody>
          <a:bodyPr/>
          <a:lstStyle/>
          <a:p>
            <a:r>
              <a:rPr lang="de-DE" dirty="0"/>
              <a:t>Hintergrund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971550" y="1318661"/>
            <a:ext cx="7715250" cy="505744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de-DE" sz="2400" dirty="0"/>
              <a:t>Der Klimawandel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de-DE" sz="2400" dirty="0"/>
              <a:t>Ein CO2-armes Wirtschafts- und Energiesystem ist notwendig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de-DE" sz="2400" dirty="0"/>
              <a:t>Heizen und Kühlen ist hoch relevant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de-DE" sz="2400" dirty="0"/>
              <a:t>Heizen und Kühlen erfordert langfristige Planung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de-DE" sz="2400" dirty="0"/>
              <a:t>Ziel von Hotmaps: Unterstützung der langfristigen Planung im Bereich Heizung und Kühlung</a:t>
            </a:r>
          </a:p>
        </p:txBody>
      </p:sp>
    </p:spTree>
    <p:extLst>
      <p:ext uri="{BB962C8B-B14F-4D97-AF65-F5344CB8AC3E}">
        <p14:creationId xmlns:p14="http://schemas.microsoft.com/office/powerpoint/2010/main" val="423871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550" y="0"/>
            <a:ext cx="7715249" cy="1033499"/>
          </a:xfrm>
        </p:spPr>
        <p:txBody>
          <a:bodyPr>
            <a:normAutofit/>
          </a:bodyPr>
          <a:lstStyle/>
          <a:p>
            <a:r>
              <a:rPr lang="nl-NL" dirty="0"/>
              <a:t>Hotmaps - </a:t>
            </a:r>
            <a:r>
              <a:rPr lang="nl-NL" dirty="0" err="1"/>
              <a:t>Wozu</a:t>
            </a:r>
            <a:r>
              <a:rPr lang="nl-NL" dirty="0"/>
              <a:t>?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758190" y="1447800"/>
            <a:ext cx="7715250" cy="521555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i="1" dirty="0" smtClean="0"/>
              <a:t>Hotmaps </a:t>
            </a:r>
            <a:r>
              <a:rPr lang="de-DE" i="1" dirty="0"/>
              <a:t>entwickelt, demonstriert und verbreitet eine Toolbox zur Unterstützung von Behörden, Energieagenturen und Planern bei der strategischen Wärme- und Kälteplanung auf lokaler, regionaler und nationaler Ebene und im Einklang mit der EU-Politik.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55801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550" y="0"/>
            <a:ext cx="7715249" cy="1033499"/>
          </a:xfrm>
        </p:spPr>
        <p:txBody>
          <a:bodyPr/>
          <a:lstStyle/>
          <a:p>
            <a:r>
              <a:rPr lang="de-DE" dirty="0"/>
              <a:t>Ziel der Veranstaltung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971550" y="1318661"/>
            <a:ext cx="7715250" cy="505744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de-DE" sz="2400" b="1" u="sng" dirty="0"/>
              <a:t>Lernen &amp; Ausbildung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de-DE" sz="2400" dirty="0"/>
              <a:t>Nach der Schulung sollten Sie wissen, wie Sie die Hotmaps-Datenbank und die Toolbox zur Analyse und Planung von Heizung und Kühlung in einer ausgewählten Region verwenden können.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de-DE" sz="2400" b="1" u="sng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de-DE" sz="2400" b="1" u="sng" dirty="0"/>
              <a:t>Prüfung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de-DE" sz="2400" dirty="0"/>
              <a:t>Die Veranstaltung wird auch als weiterer Test der Instrumente und der Plattform dienen und höchstwahrscheinlich dazu beitragen, Stabilität, Benutzerfreundlichkeit und Glaubwürdigkeit zu erhöhen.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4950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550" y="0"/>
            <a:ext cx="7715249" cy="1033499"/>
          </a:xfrm>
        </p:spPr>
        <p:txBody>
          <a:bodyPr>
            <a:normAutofit/>
          </a:bodyPr>
          <a:lstStyle/>
          <a:p>
            <a:r>
              <a:rPr lang="de-DE" dirty="0"/>
              <a:t>Hotmaps - Die 3 Säulen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758190" y="1447800"/>
            <a:ext cx="7715250" cy="521555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b="1" i="1" u="sng" dirty="0"/>
              <a:t>Benutzerorientiert</a:t>
            </a:r>
            <a:r>
              <a:rPr lang="de-DE" b="1" i="1" dirty="0"/>
              <a:t>: entwickelt in enger Zusammenarbeit mit 7 europäischen Pilotgebieten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b="1" i="1" u="sng" dirty="0"/>
              <a:t>Open </a:t>
            </a:r>
            <a:r>
              <a:rPr lang="de-DE" b="1" i="1" u="sng" dirty="0" smtClean="0"/>
              <a:t>Source</a:t>
            </a:r>
            <a:r>
              <a:rPr lang="de-DE" b="1" i="1" dirty="0" smtClean="0"/>
              <a:t>: Das </a:t>
            </a:r>
            <a:r>
              <a:rPr lang="de-DE" b="1" i="1" dirty="0"/>
              <a:t>entwickelte </a:t>
            </a:r>
            <a:r>
              <a:rPr lang="de-DE" b="1" i="1" dirty="0" smtClean="0"/>
              <a:t>Tool und </a:t>
            </a:r>
            <a:r>
              <a:rPr lang="de-DE" b="1" i="1" dirty="0"/>
              <a:t>alle zugehörigen Module laufen, ohne dass ein anderes kommerzielles Werkzeug oder Software benötigt wird. Die Verwendung und der Zugang zum Quellcode unterliegt der Open-Source-Lizenz.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b="1" i="1" u="sng" dirty="0"/>
              <a:t>EU-28-kompatibel und anpassungsfähig</a:t>
            </a:r>
            <a:r>
              <a:rPr lang="de-DE" b="1" i="1" dirty="0"/>
              <a:t>: Das Tool wird standardmäßig für Städte in allen 28 EU-Mitgliedstaaten anwendbar sein, und die Benutzer können ihre eigenen Daten hochladen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07715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550" y="0"/>
            <a:ext cx="7715249" cy="1033499"/>
          </a:xfrm>
        </p:spPr>
        <p:txBody>
          <a:bodyPr>
            <a:noAutofit/>
          </a:bodyPr>
          <a:lstStyle/>
          <a:p>
            <a:r>
              <a:rPr lang="de-DE" dirty="0"/>
              <a:t>Die Experten hinter dem Projekt</a:t>
            </a:r>
            <a:endParaRPr lang="en-GB" dirty="0"/>
          </a:p>
        </p:txBody>
      </p:sp>
      <p:pic>
        <p:nvPicPr>
          <p:cNvPr id="4" name="Imag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34" y="1498652"/>
            <a:ext cx="8472732" cy="386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7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550" y="0"/>
            <a:ext cx="7715249" cy="1033499"/>
          </a:xfrm>
        </p:spPr>
        <p:txBody>
          <a:bodyPr>
            <a:normAutofit/>
          </a:bodyPr>
          <a:lstStyle/>
          <a:p>
            <a:r>
              <a:rPr lang="de-DE" dirty="0"/>
              <a:t>Regionaler Überblick</a:t>
            </a:r>
            <a:endParaRPr lang="en-GB" dirty="0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xmlns="" id="{32C65768-1CBB-4294-9B4E-173E8A9E94B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7" t="29030" r="24106" b="15781"/>
          <a:stretch/>
        </p:blipFill>
        <p:spPr>
          <a:xfrm>
            <a:off x="632407" y="1119980"/>
            <a:ext cx="7854368" cy="561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5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550" y="0"/>
            <a:ext cx="7715249" cy="1033499"/>
          </a:xfrm>
        </p:spPr>
        <p:txBody>
          <a:bodyPr>
            <a:normAutofit/>
          </a:bodyPr>
          <a:lstStyle/>
          <a:p>
            <a:r>
              <a:rPr lang="de-DE" dirty="0"/>
              <a:t>Kontext und Zeitpunkt</a:t>
            </a:r>
            <a:endParaRPr lang="fr-FR" dirty="0"/>
          </a:p>
        </p:txBody>
      </p:sp>
      <p:pic>
        <p:nvPicPr>
          <p:cNvPr id="4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8"/>
          <a:stretch/>
        </p:blipFill>
        <p:spPr bwMode="auto">
          <a:xfrm>
            <a:off x="876425" y="1101289"/>
            <a:ext cx="7942074" cy="55757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feld 6"/>
          <p:cNvSpPr txBox="1">
            <a:spLocks noChangeArrowheads="1"/>
          </p:cNvSpPr>
          <p:nvPr/>
        </p:nvSpPr>
        <p:spPr bwMode="auto">
          <a:xfrm>
            <a:off x="7760642" y="464236"/>
            <a:ext cx="1297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altLang="de-DE" b="1" dirty="0" smtClean="0">
                <a:solidFill>
                  <a:srgbClr val="FF0000"/>
                </a:solidFill>
              </a:rPr>
              <a:t>Sept 2020</a:t>
            </a:r>
            <a:endParaRPr lang="en-GB" altLang="de-DE" sz="1400" b="1" dirty="0">
              <a:solidFill>
                <a:srgbClr val="FF0000"/>
              </a:solidFill>
            </a:endParaRPr>
          </a:p>
        </p:txBody>
      </p:sp>
      <p:sp>
        <p:nvSpPr>
          <p:cNvPr id="8" name="Textfeld 6"/>
          <p:cNvSpPr txBox="1">
            <a:spLocks noChangeArrowheads="1"/>
          </p:cNvSpPr>
          <p:nvPr/>
        </p:nvSpPr>
        <p:spPr bwMode="auto">
          <a:xfrm>
            <a:off x="5659854" y="375792"/>
            <a:ext cx="1949514" cy="36933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altLang="de-DE" b="1" dirty="0" smtClean="0">
                <a:solidFill>
                  <a:srgbClr val="FF0000"/>
                </a:solidFill>
              </a:rPr>
              <a:t>5 x 1½ </a:t>
            </a:r>
            <a:r>
              <a:rPr lang="en-GB" altLang="de-DE" b="1" dirty="0" err="1" smtClean="0">
                <a:solidFill>
                  <a:srgbClr val="FF0000"/>
                </a:solidFill>
              </a:rPr>
              <a:t>Tage</a:t>
            </a:r>
            <a:r>
              <a:rPr lang="en-GB" altLang="de-DE" b="1" dirty="0" smtClean="0">
                <a:solidFill>
                  <a:srgbClr val="FF0000"/>
                </a:solidFill>
              </a:rPr>
              <a:t> WS</a:t>
            </a:r>
            <a:endParaRPr lang="en-GB" altLang="de-DE" sz="1400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924579" y="745124"/>
            <a:ext cx="292164" cy="1592163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feld 6"/>
          <p:cNvSpPr txBox="1">
            <a:spLocks noChangeArrowheads="1"/>
          </p:cNvSpPr>
          <p:nvPr/>
        </p:nvSpPr>
        <p:spPr bwMode="auto">
          <a:xfrm>
            <a:off x="7221504" y="2122230"/>
            <a:ext cx="1836770" cy="36933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1">
                <a:solidFill>
                  <a:srgbClr val="FF0000"/>
                </a:solidFill>
              </a:defRPr>
            </a:lvl1pPr>
          </a:lstStyle>
          <a:p>
            <a:r>
              <a:rPr lang="en-GB" altLang="de-DE" dirty="0"/>
              <a:t>1 x ½ </a:t>
            </a:r>
            <a:r>
              <a:rPr lang="en-GB" altLang="de-DE" dirty="0" err="1" smtClean="0"/>
              <a:t>Tage</a:t>
            </a:r>
            <a:r>
              <a:rPr lang="en-GB" altLang="de-DE" dirty="0" smtClean="0"/>
              <a:t> </a:t>
            </a:r>
            <a:r>
              <a:rPr lang="en-GB" altLang="de-DE" dirty="0"/>
              <a:t>WS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924802" y="2491562"/>
            <a:ext cx="84728" cy="260478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Donut 2"/>
          <p:cNvSpPr/>
          <p:nvPr/>
        </p:nvSpPr>
        <p:spPr>
          <a:xfrm>
            <a:off x="6209489" y="4954160"/>
            <a:ext cx="1432970" cy="888374"/>
          </a:xfrm>
          <a:prstGeom prst="donut">
            <a:avLst>
              <a:gd name="adj" fmla="val 13971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211127" y="760485"/>
            <a:ext cx="169456" cy="565278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feld 6"/>
          <p:cNvSpPr txBox="1">
            <a:spLocks noChangeArrowheads="1"/>
          </p:cNvSpPr>
          <p:nvPr/>
        </p:nvSpPr>
        <p:spPr bwMode="auto">
          <a:xfrm>
            <a:off x="7070661" y="1638302"/>
            <a:ext cx="1949514" cy="36933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de-DE" altLang="de-DE" b="1" dirty="0">
                <a:solidFill>
                  <a:srgbClr val="FF0000"/>
                </a:solidFill>
              </a:rPr>
              <a:t>Online-Kurs</a:t>
            </a:r>
            <a:endParaRPr lang="en-GB" altLang="de-DE" sz="1400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772150" y="554938"/>
            <a:ext cx="1713393" cy="5520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324725" y="2312416"/>
            <a:ext cx="1638852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601085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5" grpId="0" animBg="1"/>
      <p:bldP spid="3" grpId="0" animBg="1"/>
      <p:bldP spid="12" grpId="0" animBg="1"/>
    </p:bldLst>
  </p:timing>
</p:sld>
</file>

<file path=ppt/theme/theme1.xml><?xml version="1.0" encoding="utf-8"?>
<a:theme xmlns:a="http://schemas.openxmlformats.org/drawingml/2006/main" name="hotmaps_standard_PPT_v2">
  <a:themeElements>
    <a:clrScheme name="Custom 3">
      <a:dk1>
        <a:srgbClr val="2C8B96"/>
      </a:dk1>
      <a:lt1>
        <a:srgbClr val="F9F8F7"/>
      </a:lt1>
      <a:dk2>
        <a:srgbClr val="2C8B96"/>
      </a:dk2>
      <a:lt2>
        <a:srgbClr val="F9F8F7"/>
      </a:lt2>
      <a:accent1>
        <a:srgbClr val="03A7B8"/>
      </a:accent1>
      <a:accent2>
        <a:srgbClr val="A63F38"/>
      </a:accent2>
      <a:accent3>
        <a:srgbClr val="E24347"/>
      </a:accent3>
      <a:accent4>
        <a:srgbClr val="ECE9E6"/>
      </a:accent4>
      <a:accent5>
        <a:srgbClr val="3DB8C6"/>
      </a:accent5>
      <a:accent6>
        <a:srgbClr val="75C7D4"/>
      </a:accent6>
      <a:hlink>
        <a:srgbClr val="A63F38"/>
      </a:hlink>
      <a:folHlink>
        <a:srgbClr val="E24347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7AEB330F5AB5F43B244BD5EBF09EFCA" ma:contentTypeVersion="12" ma:contentTypeDescription="Opret et nyt dokument." ma:contentTypeScope="" ma:versionID="65dbd1032dc4d490806c912bdbf02369">
  <xsd:schema xmlns:xsd="http://www.w3.org/2001/XMLSchema" xmlns:xs="http://www.w3.org/2001/XMLSchema" xmlns:p="http://schemas.microsoft.com/office/2006/metadata/properties" xmlns:ns2="fe121e20-e7f1-46f8-9cf0-3dcc1c9d6a71" xmlns:ns3="3cb11f44-5089-44be-a7dd-4fed73cd74f9" targetNamespace="http://schemas.microsoft.com/office/2006/metadata/properties" ma:root="true" ma:fieldsID="bc3094670f88a7f4562d85058717a05c" ns2:_="" ns3:_="">
    <xsd:import namespace="fe121e20-e7f1-46f8-9cf0-3dcc1c9d6a71"/>
    <xsd:import namespace="3cb11f44-5089-44be-a7dd-4fed73cd74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121e20-e7f1-46f8-9cf0-3dcc1c9d6a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b11f44-5089-44be-a7dd-4fed73cd74f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912009-A29A-4C92-91FC-52E1EF3466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33AC96-9373-4156-8662-F2EF1418DE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121e20-e7f1-46f8-9cf0-3dcc1c9d6a71"/>
    <ds:schemaRef ds:uri="3cb11f44-5089-44be-a7dd-4fed73cd74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E56BBE-99CF-45EA-95EF-7CF40D4C5D66}">
  <ds:schemaRefs>
    <ds:schemaRef ds:uri="http://schemas.microsoft.com/office/2006/documentManagement/types"/>
    <ds:schemaRef ds:uri="3cb11f44-5089-44be-a7dd-4fed73cd74f9"/>
    <ds:schemaRef ds:uri="http://purl.org/dc/elements/1.1/"/>
    <ds:schemaRef ds:uri="http://schemas.microsoft.com/office/infopath/2007/PartnerControls"/>
    <ds:schemaRef ds:uri="fe121e20-e7f1-46f8-9cf0-3dcc1c9d6a71"/>
    <ds:schemaRef ds:uri="http://purl.org/dc/dcmitype/"/>
    <ds:schemaRef ds:uri="http://www.w3.org/XML/1998/namespace"/>
    <ds:schemaRef ds:uri="http://schemas.microsoft.com/office/2006/metadata/properties"/>
    <ds:schemaRef ds:uri="http://purl.org/dc/terms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hotmaps_standard_PPT_v2</Template>
  <TotalTime>427</TotalTime>
  <Words>931</Words>
  <Application>Microsoft Macintosh PowerPoint</Application>
  <PresentationFormat>On-screen Show (4:3)</PresentationFormat>
  <Paragraphs>177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hotmaps_standard_PPT_v2</vt:lpstr>
      <vt:lpstr>…</vt:lpstr>
      <vt:lpstr>PowerPoint Presentation</vt:lpstr>
      <vt:lpstr>Hintergrund</vt:lpstr>
      <vt:lpstr>Hotmaps - Wozu?</vt:lpstr>
      <vt:lpstr>Ziel der Veranstaltung</vt:lpstr>
      <vt:lpstr>Hotmaps - Die 3 Säulen</vt:lpstr>
      <vt:lpstr>Die Experten hinter dem Projekt</vt:lpstr>
      <vt:lpstr>Regionaler Überblick</vt:lpstr>
      <vt:lpstr>Kontext und Zeitpunkt</vt:lpstr>
      <vt:lpstr>Bereitschaftsgrad der Technologie</vt:lpstr>
      <vt:lpstr>Agile Software-Entwicklung</vt:lpstr>
      <vt:lpstr>Status der Datenbank und der Toolbox</vt:lpstr>
      <vt:lpstr>Agenda of the training</vt:lpstr>
      <vt:lpstr>Toolchain-Szenario - Richtlinien</vt:lpstr>
      <vt:lpstr>Scenario Toolchain – Training</vt:lpstr>
      <vt:lpstr>Kurze Einführung in die Toolbox</vt:lpstr>
      <vt:lpstr>Die Plattform für die Ausbildung</vt:lpstr>
      <vt:lpstr>Weitere Hotmaps-Links</vt:lpstr>
      <vt:lpstr>Wie geht es weiter?</vt:lpstr>
      <vt:lpstr>PowerPoint Presentation</vt:lpstr>
      <vt:lpstr>PowerPoint Presentation</vt:lpstr>
    </vt:vector>
  </TitlesOfParts>
  <Company>TU Wien - Campusversion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hummel</dc:creator>
  <cp:lastModifiedBy>Giulia</cp:lastModifiedBy>
  <cp:revision>414</cp:revision>
  <dcterms:created xsi:type="dcterms:W3CDTF">2018-03-06T16:38:52Z</dcterms:created>
  <dcterms:modified xsi:type="dcterms:W3CDTF">2020-05-03T18:16:27Z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0x010100B7AEB330F5AB5F43B244BD5EBF09EFCA</vt:lpwstr>
  </property>
</Properties>
</file>