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31" r:id="rId3"/>
    <p:sldId id="299" r:id="rId4"/>
    <p:sldId id="324" r:id="rId5"/>
    <p:sldId id="300" r:id="rId6"/>
    <p:sldId id="312" r:id="rId7"/>
    <p:sldId id="314" r:id="rId8"/>
    <p:sldId id="313" r:id="rId9"/>
    <p:sldId id="315" r:id="rId10"/>
    <p:sldId id="316" r:id="rId11"/>
    <p:sldId id="317" r:id="rId12"/>
    <p:sldId id="345" r:id="rId13"/>
    <p:sldId id="327" r:id="rId14"/>
    <p:sldId id="346" r:id="rId15"/>
    <p:sldId id="336" r:id="rId16"/>
    <p:sldId id="328" r:id="rId17"/>
    <p:sldId id="319" r:id="rId18"/>
    <p:sldId id="320" r:id="rId19"/>
    <p:sldId id="338" r:id="rId20"/>
    <p:sldId id="339" r:id="rId21"/>
    <p:sldId id="342" r:id="rId22"/>
    <p:sldId id="322" r:id="rId23"/>
    <p:sldId id="305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9946DB-0046-4DA1-93E8-EA6F51E1C639}">
          <p14:sldIdLst>
            <p14:sldId id="257"/>
            <p14:sldId id="331"/>
          </p14:sldIdLst>
        </p14:section>
        <p14:section name="서비스흐름도" id="{3751CFB5-11C9-4873-9879-3F87D395B99B}">
          <p14:sldIdLst>
            <p14:sldId id="299"/>
            <p14:sldId id="324"/>
          </p14:sldIdLst>
        </p14:section>
        <p14:section name="메뉴구성" id="{781EDB54-3FCD-433D-9827-337378EBD912}">
          <p14:sldIdLst>
            <p14:sldId id="300"/>
          </p14:sldIdLst>
        </p14:section>
        <p14:section name="메인" id="{522765F1-5B10-4BFA-8BDF-113F6DA3553B}">
          <p14:sldIdLst>
            <p14:sldId id="312"/>
            <p14:sldId id="314"/>
            <p14:sldId id="313"/>
            <p14:sldId id="315"/>
            <p14:sldId id="316"/>
          </p14:sldIdLst>
        </p14:section>
        <p14:section name="통합 보고서" id="{3A5FA786-3B5C-4BE7-9DFE-054614D3FFF2}">
          <p14:sldIdLst>
            <p14:sldId id="317"/>
            <p14:sldId id="345"/>
          </p14:sldIdLst>
        </p14:section>
        <p14:section name="상권분석" id="{BE276191-BC94-4E24-8DFF-64F049A75733}">
          <p14:sldIdLst>
            <p14:sldId id="327"/>
            <p14:sldId id="346"/>
            <p14:sldId id="336"/>
            <p14:sldId id="328"/>
          </p14:sldIdLst>
        </p14:section>
        <p14:section name="경쟁분석" id="{5CBE8D4E-A86B-4279-9B8B-AADE42FBC78E}">
          <p14:sldIdLst>
            <p14:sldId id="319"/>
          </p14:sldIdLst>
        </p14:section>
        <p14:section name="SNS 분석" id="{0E425DDC-7E7A-4D70-B567-04171D3B29D1}">
          <p14:sldIdLst>
            <p14:sldId id="320"/>
          </p14:sldIdLst>
        </p14:section>
        <p14:section name="입지업종분석" id="{4D50DAFB-50D4-4290-B51A-1A8B42868B5B}">
          <p14:sldIdLst>
            <p14:sldId id="338"/>
            <p14:sldId id="339"/>
          </p14:sldIdLst>
        </p14:section>
        <p14:section name="데이터 출처" id="{6579EB53-8E12-4620-8156-52CA7E6B56BC}">
          <p14:sldIdLst>
            <p14:sldId id="342"/>
          </p14:sldIdLst>
        </p14:section>
        <p14:section name="나의 분석 이력" id="{C6E5F8DB-5624-4789-BF73-2B8B5B03BAC8}">
          <p14:sldIdLst>
            <p14:sldId id="322"/>
          </p14:sldIdLst>
        </p14:section>
        <p14:section name="마무리" id="{40ED8D9F-3694-4CC3-A185-5BAC85C8813A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 autoAdjust="0"/>
    <p:restoredTop sz="94836" autoAdjust="0"/>
  </p:normalViewPr>
  <p:slideViewPr>
    <p:cSldViewPr snapToGrid="0">
      <p:cViewPr>
        <p:scale>
          <a:sx n="75" d="100"/>
          <a:sy n="75" d="100"/>
        </p:scale>
        <p:origin x="1459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40:3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0:13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스타트라이팀에서</a:t>
            </a:r>
            <a:r>
              <a:rPr lang="ko-KR" altLang="en-US" dirty="0"/>
              <a:t> 발표를 맡게 된 </a:t>
            </a:r>
            <a:r>
              <a:rPr lang="ko-KR" altLang="en-US" dirty="0" err="1"/>
              <a:t>ㅇㅇㅇ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r>
              <a:rPr lang="ko-KR" altLang="en-US" dirty="0"/>
              <a:t>저희는 빅데이터를 이용한 오피니언 마이닝 기반 창업 추천서비스로 화면설계발표를 시작하겠습니다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5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관심지역 페이지입니다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강남구를 선택하면 강남구에 있는 </a:t>
            </a:r>
            <a:r>
              <a:rPr lang="en-US" altLang="ko-KR" dirty="0"/>
              <a:t>‘</a:t>
            </a:r>
            <a:r>
              <a:rPr lang="ko-KR" altLang="en-US" dirty="0"/>
              <a:t>동 지도가 나타납니다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35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상세분석 페이지입니다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</a:t>
            </a:r>
            <a:r>
              <a:rPr lang="ko-KR" altLang="en-US" dirty="0"/>
              <a:t> 압구정동을 선택하면 상권영역이 그려진 다음 상권분석</a:t>
            </a:r>
            <a:r>
              <a:rPr lang="en-US" altLang="ko-KR" dirty="0"/>
              <a:t> / </a:t>
            </a:r>
            <a:r>
              <a:rPr lang="ko-KR" altLang="en-US" dirty="0"/>
              <a:t>경쟁분석 </a:t>
            </a:r>
            <a:r>
              <a:rPr lang="en-US" altLang="ko-KR" dirty="0"/>
              <a:t>/ SNS</a:t>
            </a:r>
            <a:r>
              <a:rPr lang="ko-KR" altLang="en-US" dirty="0"/>
              <a:t> 분석 </a:t>
            </a:r>
            <a:r>
              <a:rPr lang="en-US" altLang="ko-KR" dirty="0"/>
              <a:t>/ </a:t>
            </a:r>
            <a:r>
              <a:rPr lang="ko-KR" altLang="en-US" dirty="0"/>
              <a:t>입지업종분석이 나타납니다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사이트와 차이점은 </a:t>
            </a:r>
            <a:r>
              <a:rPr lang="en-US" altLang="ko-KR" dirty="0"/>
              <a:t>SNS</a:t>
            </a:r>
            <a:r>
              <a:rPr lang="ko-KR" altLang="en-US" dirty="0"/>
              <a:t>분석을 통해 </a:t>
            </a:r>
            <a:r>
              <a:rPr lang="en-US" altLang="ko-KR" dirty="0"/>
              <a:t>……..~</a:t>
            </a:r>
          </a:p>
          <a:p>
            <a:pPr marL="15875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49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상세분석 페이지입니다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</a:t>
            </a:r>
            <a:r>
              <a:rPr lang="ko-KR" altLang="en-US" dirty="0"/>
              <a:t> 압구정동을 선택하면 상권영역이 그려진 다음 상권분석</a:t>
            </a:r>
            <a:r>
              <a:rPr lang="en-US" altLang="ko-KR" dirty="0"/>
              <a:t> / </a:t>
            </a:r>
            <a:r>
              <a:rPr lang="ko-KR" altLang="en-US" dirty="0"/>
              <a:t>경쟁분석 </a:t>
            </a:r>
            <a:r>
              <a:rPr lang="en-US" altLang="ko-KR" dirty="0"/>
              <a:t>/ SNS</a:t>
            </a:r>
            <a:r>
              <a:rPr lang="ko-KR" altLang="en-US" dirty="0"/>
              <a:t> 분석 </a:t>
            </a:r>
            <a:r>
              <a:rPr lang="en-US" altLang="ko-KR" dirty="0"/>
              <a:t>/ </a:t>
            </a:r>
            <a:r>
              <a:rPr lang="ko-KR" altLang="en-US" dirty="0"/>
              <a:t>입지업종분석이 나타납니다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사이트와 차이점은 </a:t>
            </a:r>
            <a:r>
              <a:rPr lang="en-US" altLang="ko-KR" dirty="0"/>
              <a:t>SNS</a:t>
            </a:r>
            <a:r>
              <a:rPr lang="ko-KR" altLang="en-US" dirty="0"/>
              <a:t>분석을 통해 </a:t>
            </a:r>
            <a:r>
              <a:rPr lang="en-US" altLang="ko-KR" dirty="0"/>
              <a:t>……..~</a:t>
            </a:r>
          </a:p>
          <a:p>
            <a:pPr marL="15875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추정매출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유동인구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상권분석 보고서 </a:t>
            </a:r>
            <a:r>
              <a:rPr lang="en-US" altLang="ko-KR" dirty="0"/>
              <a:t>: </a:t>
            </a:r>
            <a:r>
              <a:rPr lang="ko-KR" altLang="en-US" dirty="0"/>
              <a:t>유동인구 </a:t>
            </a:r>
            <a:r>
              <a:rPr lang="en-US" altLang="ko-KR" dirty="0"/>
              <a:t>– </a:t>
            </a:r>
            <a:r>
              <a:rPr lang="ko-KR" altLang="en-US" dirty="0"/>
              <a:t>일평균 유동인구</a:t>
            </a:r>
            <a:r>
              <a:rPr lang="en-US" altLang="ko-KR" dirty="0"/>
              <a:t>, </a:t>
            </a:r>
            <a:r>
              <a:rPr lang="ko-KR" altLang="en-US" dirty="0"/>
              <a:t>최다 요일</a:t>
            </a:r>
            <a:r>
              <a:rPr lang="en-US" altLang="ko-KR" dirty="0"/>
              <a:t>, </a:t>
            </a:r>
            <a:r>
              <a:rPr lang="ko-KR" altLang="en-US" dirty="0"/>
              <a:t>최다 성별</a:t>
            </a:r>
            <a:r>
              <a:rPr lang="en-US" altLang="ko-KR" dirty="0"/>
              <a:t>, </a:t>
            </a:r>
            <a:r>
              <a:rPr lang="ko-KR" altLang="en-US" dirty="0"/>
              <a:t>최다 나이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3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추정매출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유동인구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상권분석 보고서 </a:t>
            </a:r>
            <a:r>
              <a:rPr lang="en-US" altLang="ko-KR" dirty="0"/>
              <a:t>: </a:t>
            </a:r>
            <a:r>
              <a:rPr lang="ko-KR" altLang="en-US" dirty="0"/>
              <a:t>유동인구 </a:t>
            </a:r>
            <a:r>
              <a:rPr lang="en-US" altLang="ko-KR" dirty="0"/>
              <a:t>– </a:t>
            </a:r>
            <a:r>
              <a:rPr lang="ko-KR" altLang="en-US" dirty="0"/>
              <a:t>일평균 유동인구</a:t>
            </a:r>
            <a:r>
              <a:rPr lang="en-US" altLang="ko-KR" dirty="0"/>
              <a:t>, </a:t>
            </a:r>
            <a:r>
              <a:rPr lang="ko-KR" altLang="en-US" dirty="0"/>
              <a:t>최다 요일</a:t>
            </a:r>
            <a:r>
              <a:rPr lang="en-US" altLang="ko-KR" dirty="0"/>
              <a:t>, </a:t>
            </a:r>
            <a:r>
              <a:rPr lang="ko-KR" altLang="en-US" dirty="0"/>
              <a:t>최다 성별</a:t>
            </a:r>
            <a:r>
              <a:rPr lang="en-US" altLang="ko-KR" dirty="0"/>
              <a:t>, </a:t>
            </a:r>
            <a:r>
              <a:rPr lang="ko-KR" altLang="en-US" dirty="0"/>
              <a:t>최다 나이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9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추정매출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유동인구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상권분석 보고서 </a:t>
            </a:r>
            <a:r>
              <a:rPr lang="en-US" altLang="ko-KR" dirty="0"/>
              <a:t>: </a:t>
            </a:r>
            <a:r>
              <a:rPr lang="ko-KR" altLang="en-US" dirty="0"/>
              <a:t>유동인구 </a:t>
            </a:r>
            <a:r>
              <a:rPr lang="en-US" altLang="ko-KR" dirty="0"/>
              <a:t>– </a:t>
            </a:r>
            <a:r>
              <a:rPr lang="ko-KR" altLang="en-US" dirty="0"/>
              <a:t>일평균 유동인구</a:t>
            </a:r>
            <a:r>
              <a:rPr lang="en-US" altLang="ko-KR" dirty="0"/>
              <a:t>, </a:t>
            </a:r>
            <a:r>
              <a:rPr lang="ko-KR" altLang="en-US" dirty="0"/>
              <a:t>최다 요일</a:t>
            </a:r>
            <a:r>
              <a:rPr lang="en-US" altLang="ko-KR" dirty="0"/>
              <a:t>, </a:t>
            </a:r>
            <a:r>
              <a:rPr lang="ko-KR" altLang="en-US" dirty="0"/>
              <a:t>최다 성별</a:t>
            </a:r>
            <a:r>
              <a:rPr lang="en-US" altLang="ko-KR" dirty="0"/>
              <a:t>, </a:t>
            </a:r>
            <a:r>
              <a:rPr lang="ko-KR" altLang="en-US" dirty="0"/>
              <a:t>최다 나이</a:t>
            </a:r>
            <a:endParaRPr lang="en-US" altLang="ko-KR" dirty="0"/>
          </a:p>
          <a:p>
            <a:r>
              <a:rPr lang="ko-KR" altLang="en-US" sz="1200" dirty="0"/>
              <a:t>① 상권분석 보고서 중 지역현황</a:t>
            </a:r>
            <a:endParaRPr lang="en-US" altLang="ko-KR" sz="1200" dirty="0"/>
          </a:p>
          <a:p>
            <a:r>
              <a:rPr lang="ko-KR" altLang="en-US" sz="1200" dirty="0"/>
              <a:t>② 인구추이 </a:t>
            </a:r>
            <a:r>
              <a:rPr lang="en-US" altLang="ko-KR" sz="1200" dirty="0"/>
              <a:t>: </a:t>
            </a:r>
            <a:r>
              <a:rPr lang="ko-KR" altLang="en-US" sz="1200" dirty="0"/>
              <a:t>주거 인구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  </a:t>
            </a:r>
            <a:r>
              <a:rPr lang="ko-KR" altLang="en-US" sz="1200" dirty="0"/>
              <a:t>직장인구</a:t>
            </a:r>
            <a:r>
              <a:rPr lang="en-US" altLang="ko-KR" sz="1200" dirty="0"/>
              <a:t>(</a:t>
            </a:r>
            <a:r>
              <a:rPr lang="ko-KR" altLang="en-US" sz="1200" dirty="0"/>
              <a:t>성별</a:t>
            </a:r>
            <a:r>
              <a:rPr lang="en-US" altLang="ko-KR" sz="1200" dirty="0"/>
              <a:t>-</a:t>
            </a:r>
            <a:r>
              <a:rPr lang="ko-KR" altLang="en-US" sz="1200" dirty="0"/>
              <a:t>남성</a:t>
            </a:r>
            <a:r>
              <a:rPr lang="en-US" altLang="ko-KR" sz="1200" dirty="0"/>
              <a:t>/</a:t>
            </a:r>
            <a:r>
              <a:rPr lang="ko-KR" altLang="en-US" sz="1200" dirty="0"/>
              <a:t>여성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			     </a:t>
            </a:r>
            <a:r>
              <a:rPr lang="ko-KR" altLang="en-US" sz="1200" dirty="0"/>
              <a:t>연령대별</a:t>
            </a:r>
            <a:r>
              <a:rPr lang="en-US" altLang="ko-KR" sz="1200" dirty="0"/>
              <a:t> – 10</a:t>
            </a:r>
            <a:r>
              <a:rPr lang="ko-KR" altLang="en-US" sz="1200" dirty="0"/>
              <a:t>대</a:t>
            </a:r>
            <a:r>
              <a:rPr lang="en-US" altLang="ko-KR" sz="1200" dirty="0"/>
              <a:t>/20</a:t>
            </a:r>
            <a:r>
              <a:rPr lang="ko-KR" altLang="en-US" sz="1200" dirty="0"/>
              <a:t>대</a:t>
            </a:r>
            <a:r>
              <a:rPr lang="en-US" altLang="ko-KR" sz="1200" dirty="0"/>
              <a:t>/30</a:t>
            </a:r>
            <a:r>
              <a:rPr lang="ko-KR" altLang="en-US" sz="1200" dirty="0"/>
              <a:t>대</a:t>
            </a:r>
            <a:r>
              <a:rPr lang="en-US" altLang="ko-KR" sz="1200" dirty="0"/>
              <a:t>/40</a:t>
            </a:r>
            <a:r>
              <a:rPr lang="ko-KR" altLang="en-US" sz="1200" dirty="0"/>
              <a:t>대</a:t>
            </a:r>
            <a:r>
              <a:rPr lang="en-US" altLang="ko-KR" sz="1200" dirty="0"/>
              <a:t>/50</a:t>
            </a:r>
            <a:r>
              <a:rPr lang="ko-KR" altLang="en-US" sz="1200" dirty="0"/>
              <a:t>대</a:t>
            </a:r>
            <a:r>
              <a:rPr lang="en-US" altLang="ko-KR" sz="1200" dirty="0"/>
              <a:t>/60</a:t>
            </a:r>
            <a:r>
              <a:rPr lang="ko-KR" altLang="en-US" sz="1200" dirty="0"/>
              <a:t>대</a:t>
            </a:r>
            <a:r>
              <a:rPr lang="en-US" altLang="ko-KR" sz="1200" dirty="0"/>
              <a:t>/70</a:t>
            </a:r>
            <a:r>
              <a:rPr lang="ko-KR" altLang="en-US" sz="1200" dirty="0"/>
              <a:t>대 이상</a:t>
            </a:r>
            <a:endParaRPr lang="en-US" altLang="ko-KR" sz="1200" dirty="0"/>
          </a:p>
          <a:p>
            <a:r>
              <a:rPr lang="en-US" altLang="ko-KR" sz="1200" dirty="0"/>
              <a:t>			      </a:t>
            </a:r>
            <a:r>
              <a:rPr lang="ko-KR" altLang="en-US" sz="1200" dirty="0"/>
              <a:t>금액구간별 </a:t>
            </a:r>
            <a:r>
              <a:rPr lang="en-US" altLang="ko-KR" sz="1200" dirty="0"/>
              <a:t>– </a:t>
            </a:r>
            <a:r>
              <a:rPr lang="ko-KR" altLang="en-US" sz="1200" dirty="0"/>
              <a:t>월 </a:t>
            </a:r>
            <a:r>
              <a:rPr lang="en-US" altLang="ko-KR" sz="1200" dirty="0"/>
              <a:t>100/150/200/250/300/350/400/450/500</a:t>
            </a:r>
            <a:r>
              <a:rPr lang="ko-KR" altLang="en-US" sz="1200" dirty="0"/>
              <a:t>만 이하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4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추정매출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유동인구 </a:t>
            </a:r>
            <a:r>
              <a:rPr lang="en-US" altLang="ko-KR" dirty="0"/>
              <a:t>: </a:t>
            </a:r>
            <a:r>
              <a:rPr lang="ko-KR" altLang="en-US" dirty="0"/>
              <a:t>전 분기 비교 가능</a:t>
            </a:r>
            <a:endParaRPr lang="en-US" altLang="ko-KR" dirty="0"/>
          </a:p>
          <a:p>
            <a:r>
              <a:rPr lang="ko-KR" altLang="en-US" dirty="0"/>
              <a:t>상권분석 보고서 </a:t>
            </a:r>
            <a:r>
              <a:rPr lang="en-US" altLang="ko-KR" dirty="0"/>
              <a:t>: </a:t>
            </a:r>
            <a:r>
              <a:rPr lang="ko-KR" altLang="en-US" dirty="0"/>
              <a:t>유동인구 </a:t>
            </a:r>
            <a:r>
              <a:rPr lang="en-US" altLang="ko-KR" dirty="0"/>
              <a:t>– </a:t>
            </a:r>
            <a:r>
              <a:rPr lang="ko-KR" altLang="en-US" dirty="0"/>
              <a:t>일평균 유동인구</a:t>
            </a:r>
            <a:r>
              <a:rPr lang="en-US" altLang="ko-KR" dirty="0"/>
              <a:t>, </a:t>
            </a:r>
            <a:r>
              <a:rPr lang="ko-KR" altLang="en-US" dirty="0"/>
              <a:t>최다 요일</a:t>
            </a:r>
            <a:r>
              <a:rPr lang="en-US" altLang="ko-KR" dirty="0"/>
              <a:t>, </a:t>
            </a:r>
            <a:r>
              <a:rPr lang="ko-KR" altLang="en-US" dirty="0"/>
              <a:t>최다 성별</a:t>
            </a:r>
            <a:r>
              <a:rPr lang="en-US" altLang="ko-KR" dirty="0"/>
              <a:t>, </a:t>
            </a:r>
            <a:r>
              <a:rPr lang="ko-KR" altLang="en-US" dirty="0"/>
              <a:t>최다 나이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3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해석 </a:t>
            </a:r>
            <a:r>
              <a:rPr lang="en-US" altLang="ko-KR" dirty="0"/>
              <a:t>2</a:t>
            </a:r>
            <a:r>
              <a:rPr lang="ko-KR" altLang="en-US" dirty="0"/>
              <a:t>줄 캡처 </a:t>
            </a:r>
            <a:r>
              <a:rPr lang="en-US" altLang="ko-KR" dirty="0"/>
              <a:t>/ ~ </a:t>
            </a:r>
            <a:r>
              <a:rPr lang="ko-KR" altLang="en-US" dirty="0"/>
              <a:t>판단했다</a:t>
            </a:r>
            <a:r>
              <a:rPr lang="en-US" altLang="ko-KR" dirty="0"/>
              <a:t>. (</a:t>
            </a:r>
            <a:r>
              <a:rPr lang="ko-KR" altLang="en-US" dirty="0"/>
              <a:t>그래프 지우기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지역특성 </a:t>
            </a:r>
            <a:r>
              <a:rPr lang="en-US" altLang="ko-KR" dirty="0"/>
              <a:t>- (</a:t>
            </a:r>
            <a:r>
              <a:rPr lang="ko-KR" altLang="en-US" dirty="0"/>
              <a:t>엑셀</a:t>
            </a:r>
            <a:r>
              <a:rPr lang="en-US" altLang="ko-KR" dirty="0"/>
              <a:t>: </a:t>
            </a:r>
            <a:r>
              <a:rPr lang="ko-KR" altLang="en-US" dirty="0"/>
              <a:t>상권변화지표 이용</a:t>
            </a:r>
            <a:r>
              <a:rPr lang="en-US" altLang="ko-KR" dirty="0"/>
              <a:t>) / </a:t>
            </a:r>
            <a:r>
              <a:rPr lang="ko-KR" altLang="en-US" dirty="0"/>
              <a:t>그래프 중 전국은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91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 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 ~  </a:t>
            </a:r>
            <a:r>
              <a:rPr lang="ko-KR" altLang="en-US" dirty="0" err="1"/>
              <a:t>크롤링이</a:t>
            </a:r>
            <a:r>
              <a:rPr lang="ko-KR" altLang="en-US" dirty="0"/>
              <a:t> 안돼서</a:t>
            </a:r>
            <a:r>
              <a:rPr lang="en-US" altLang="ko-KR" dirty="0"/>
              <a:t>/ </a:t>
            </a:r>
            <a:r>
              <a:rPr lang="ko-KR" altLang="en-US" dirty="0"/>
              <a:t>구글지도 </a:t>
            </a:r>
            <a:r>
              <a:rPr lang="en-US" altLang="ko-KR" dirty="0"/>
              <a:t>~~~ </a:t>
            </a:r>
            <a:r>
              <a:rPr lang="ko-KR" altLang="en-US" dirty="0" err="1"/>
              <a:t>식신</a:t>
            </a:r>
            <a:r>
              <a:rPr lang="en-US" altLang="ko-KR" dirty="0"/>
              <a:t>~ </a:t>
            </a:r>
            <a:r>
              <a:rPr lang="ko-KR" altLang="en-US" dirty="0"/>
              <a:t>대체 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언급량</a:t>
            </a:r>
            <a:r>
              <a:rPr lang="ko-KR" altLang="en-US" dirty="0"/>
              <a:t> 추이를 통해 기간 내 검색한 </a:t>
            </a:r>
            <a:r>
              <a:rPr lang="ko-KR" altLang="en-US" dirty="0" err="1"/>
              <a:t>업급량을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60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각형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4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64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54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서비스흐름도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0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페이지입니다</a:t>
            </a:r>
            <a:r>
              <a:rPr lang="en-US" altLang="ko-KR" dirty="0"/>
              <a:t>.</a:t>
            </a:r>
          </a:p>
          <a:p>
            <a:pPr marL="158750" indent="0">
              <a:buNone/>
            </a:pPr>
            <a:r>
              <a:rPr lang="ko-KR" altLang="en-US" dirty="0"/>
              <a:t>분석 서비스를 이용하기 위해서는 회원가입을 하셔야 합니다</a:t>
            </a:r>
            <a:r>
              <a:rPr lang="en-US" altLang="ko-KR" dirty="0"/>
              <a:t>. </a:t>
            </a:r>
          </a:p>
          <a:p>
            <a:pPr marL="158750" indent="0">
              <a:buNone/>
            </a:pPr>
            <a:r>
              <a:rPr lang="ko-KR" altLang="en-US" dirty="0"/>
              <a:t>회원가입 하시면 다른 서비스도 이용할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5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로그인페이지입니다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0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ko-KR" altLang="en-US" dirty="0"/>
              <a:t>페이지입니다</a:t>
            </a:r>
            <a:r>
              <a:rPr lang="en-US" altLang="ko-KR" dirty="0"/>
              <a:t>. </a:t>
            </a:r>
          </a:p>
          <a:p>
            <a:pPr marL="158750" indent="0">
              <a:buNone/>
            </a:pPr>
            <a:r>
              <a:rPr lang="ko-KR" altLang="en-US" dirty="0"/>
              <a:t>일반 회원가입 창과 비슷하나 이용자정보 입력을 통해 예비 창업자의 정보를 입력하는 칸이 있다</a:t>
            </a:r>
            <a:r>
              <a:rPr lang="en-US" altLang="ko-KR" dirty="0"/>
              <a:t>(</a:t>
            </a:r>
            <a:r>
              <a:rPr lang="ko-KR" altLang="en-US" dirty="0"/>
              <a:t>차이점</a:t>
            </a:r>
            <a:r>
              <a:rPr lang="en-US" altLang="ko-KR" dirty="0"/>
              <a:t>?)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6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상세분석은</a:t>
            </a:r>
            <a:r>
              <a:rPr lang="en-US" altLang="ko-KR" dirty="0"/>
              <a:t>(</a:t>
            </a:r>
            <a:r>
              <a:rPr lang="ko-KR" altLang="en-US" dirty="0"/>
              <a:t>을 이용해</a:t>
            </a:r>
            <a:r>
              <a:rPr lang="en-US" altLang="ko-KR" dirty="0"/>
              <a:t>)</a:t>
            </a:r>
            <a:r>
              <a:rPr lang="ko-KR" altLang="en-US" dirty="0"/>
              <a:t> 관심업종</a:t>
            </a:r>
            <a:r>
              <a:rPr lang="en-US" altLang="ko-KR" dirty="0"/>
              <a:t>(</a:t>
            </a:r>
            <a:r>
              <a:rPr lang="ko-KR" altLang="en-US" dirty="0"/>
              <a:t>외식업</a:t>
            </a:r>
            <a:r>
              <a:rPr lang="en-US" altLang="ko-KR" dirty="0"/>
              <a:t>), </a:t>
            </a:r>
            <a:r>
              <a:rPr lang="ko-KR" altLang="en-US" dirty="0" err="1"/>
              <a:t>타깃층</a:t>
            </a:r>
            <a:r>
              <a:rPr lang="en-US" altLang="ko-KR" dirty="0"/>
              <a:t>(10</a:t>
            </a:r>
            <a:r>
              <a:rPr lang="ko-KR" altLang="en-US" dirty="0"/>
              <a:t>대</a:t>
            </a:r>
            <a:r>
              <a:rPr lang="en-US" altLang="ko-KR" dirty="0"/>
              <a:t>~60</a:t>
            </a:r>
            <a:r>
              <a:rPr lang="ko-KR" altLang="en-US" dirty="0"/>
              <a:t>대</a:t>
            </a:r>
            <a:r>
              <a:rPr lang="en-US" altLang="ko-KR" dirty="0"/>
              <a:t>, 70</a:t>
            </a:r>
            <a:r>
              <a:rPr lang="ko-KR" altLang="en-US" dirty="0" err="1"/>
              <a:t>대이상</a:t>
            </a:r>
            <a:r>
              <a:rPr lang="en-US" altLang="ko-KR" dirty="0"/>
              <a:t>), </a:t>
            </a:r>
            <a:r>
              <a:rPr lang="ko-KR" altLang="en-US" dirty="0"/>
              <a:t>관심지역</a:t>
            </a:r>
            <a:r>
              <a:rPr lang="en-US" altLang="ko-KR" dirty="0"/>
              <a:t>(</a:t>
            </a:r>
            <a:r>
              <a:rPr lang="ko-KR" altLang="en-US" dirty="0"/>
              <a:t>서울시 강남구</a:t>
            </a:r>
            <a:r>
              <a:rPr lang="en-US" altLang="ko-KR" dirty="0"/>
              <a:t>)</a:t>
            </a:r>
            <a:r>
              <a:rPr lang="ko-KR" altLang="en-US" dirty="0"/>
              <a:t>에 대한 상호 비교가 가능하도록 정보를 보여줍니다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카테고리 마우스 오버 시 서브메뉴가 밑으로 펼쳐지고 서브 메뉴 중 선택을 하면 이동합니다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0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6" y="1051078"/>
            <a:ext cx="92936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고딕"/>
              </a:rPr>
              <a:t>과제명 </a:t>
            </a:r>
            <a:r>
              <a:rPr lang="en-US" altLang="ko-KR" sz="2000" b="1" dirty="0">
                <a:latin typeface="맑은고딕"/>
              </a:rPr>
              <a:t>: </a:t>
            </a:r>
            <a:r>
              <a:rPr lang="ko-KR" altLang="en-US" sz="2400" b="1" dirty="0">
                <a:latin typeface="맑은고딕"/>
              </a:rPr>
              <a:t>빅데이터를 이용한 오피니언 마이닝 기반 창업 추천 서비스</a:t>
            </a:r>
            <a:endParaRPr lang="en-US" altLang="ko-KR" sz="2400" b="1" dirty="0">
              <a:latin typeface="맑은고딕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고딕"/>
              </a:rPr>
              <a:t>부제 </a:t>
            </a:r>
            <a:r>
              <a:rPr lang="en-US" altLang="ko-KR" sz="2000" b="1" dirty="0">
                <a:latin typeface="맑은고딕"/>
              </a:rPr>
              <a:t>: </a:t>
            </a:r>
            <a:r>
              <a:rPr lang="ko-KR" altLang="en-US" sz="2200" b="1" dirty="0">
                <a:latin typeface="맑은고딕"/>
              </a:rPr>
              <a:t>예비 창업자들을 위한 상권 분석 서비스 </a:t>
            </a:r>
            <a:endParaRPr lang="en-US" altLang="ko-KR" sz="2200" b="1" dirty="0">
              <a:latin typeface="맑은고딕"/>
            </a:endParaRPr>
          </a:p>
          <a:p>
            <a:endParaRPr lang="en-US" altLang="ko-KR" b="1" dirty="0"/>
          </a:p>
          <a:p>
            <a:r>
              <a:rPr lang="ko-KR" altLang="en-US" sz="5400" b="1" dirty="0"/>
              <a:t>화면설계서</a:t>
            </a:r>
            <a:endParaRPr lang="en-US" altLang="ko-KR" sz="5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2209800" y="5513487"/>
            <a:ext cx="75583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dirty="0" err="1">
                <a:solidFill>
                  <a:srgbClr val="0090D0"/>
                </a:solidFill>
              </a:rPr>
              <a:t>팀명</a:t>
            </a:r>
            <a:r>
              <a:rPr lang="ko-KR" altLang="en-US" sz="2500" b="1" dirty="0">
                <a:solidFill>
                  <a:srgbClr val="0090D0"/>
                </a:solidFill>
              </a:rPr>
              <a:t> </a:t>
            </a:r>
            <a:r>
              <a:rPr lang="en-US" altLang="ko-KR" sz="2500" b="1" dirty="0">
                <a:solidFill>
                  <a:srgbClr val="0090D0"/>
                </a:solidFill>
              </a:rPr>
              <a:t>: </a:t>
            </a:r>
            <a:r>
              <a:rPr kumimoji="0" lang="ko-KR" altLang="en-US" sz="2500" b="1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스타트라이팀</a:t>
            </a:r>
            <a:endParaRPr kumimoji="0" lang="en-US" altLang="ko-KR" sz="25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b="1" dirty="0">
                <a:solidFill>
                  <a:srgbClr val="0090D0"/>
                </a:solidFill>
              </a:rPr>
              <a:t>팀원 </a:t>
            </a:r>
            <a:r>
              <a:rPr lang="en-US" altLang="ko-KR" sz="2500" b="1" dirty="0">
                <a:solidFill>
                  <a:srgbClr val="0090D0"/>
                </a:solidFill>
              </a:rPr>
              <a:t>: </a:t>
            </a:r>
            <a:r>
              <a:rPr lang="ko-KR" altLang="en-US" sz="2500" dirty="0" err="1"/>
              <a:t>홍승표</a:t>
            </a:r>
            <a:r>
              <a:rPr lang="ko-KR" altLang="en-US" sz="2500" dirty="0"/>
              <a:t> </a:t>
            </a:r>
            <a:r>
              <a:rPr lang="en-US" altLang="ko-KR" sz="2500" dirty="0"/>
              <a:t>/ </a:t>
            </a:r>
            <a:r>
              <a:rPr kumimoji="0" lang="ko-KR" altLang="en-US" sz="2500" b="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서단우</a:t>
            </a:r>
            <a:r>
              <a:rPr lang="ko-KR" altLang="en-US" sz="2500" dirty="0"/>
              <a:t> </a:t>
            </a:r>
            <a:r>
              <a:rPr lang="en-US" altLang="ko-KR" sz="2500" dirty="0"/>
              <a:t>/ </a:t>
            </a:r>
            <a:r>
              <a:rPr kumimoji="0" lang="ko-KR" altLang="en-US" sz="2500" b="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조은진</a:t>
            </a:r>
            <a:r>
              <a:rPr lang="ko-KR" altLang="en-US" sz="2500" dirty="0"/>
              <a:t> </a:t>
            </a:r>
            <a:r>
              <a:rPr lang="en-US" altLang="ko-KR" sz="2500" dirty="0"/>
              <a:t>/ </a:t>
            </a:r>
            <a:r>
              <a:rPr kumimoji="0" lang="ko-KR" altLang="en-US" sz="25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차지인 </a:t>
            </a:r>
            <a:r>
              <a:rPr kumimoji="0" lang="en-US" altLang="ko-KR" sz="25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/ </a:t>
            </a:r>
            <a:r>
              <a:rPr kumimoji="0" lang="ko-KR" altLang="en-US" sz="25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함은정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283991" y="6296184"/>
            <a:ext cx="1680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b="1" dirty="0">
                <a:solidFill>
                  <a:srgbClr val="0090D0"/>
                </a:solidFill>
              </a:rPr>
              <a:t>2023. 04. 21.</a:t>
            </a:r>
            <a:endParaRPr lang="ko-KR" altLang="en-US" sz="2200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34EB427-04DD-E655-153E-74E9F76025E4}"/>
              </a:ext>
            </a:extLst>
          </p:cNvPr>
          <p:cNvGrpSpPr/>
          <p:nvPr/>
        </p:nvGrpSpPr>
        <p:grpSpPr>
          <a:xfrm>
            <a:off x="2494626" y="245279"/>
            <a:ext cx="7285702" cy="4272776"/>
            <a:chOff x="4574914" y="245279"/>
            <a:chExt cx="5205413" cy="42727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4D96A6-F528-D431-A316-7E0DACB89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74914" y="245279"/>
              <a:ext cx="5205413" cy="42727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02F1AF-BDF1-E4F8-7C87-143A11B1DA65}"/>
                </a:ext>
              </a:extLst>
            </p:cNvPr>
            <p:cNvSpPr txBox="1"/>
            <p:nvPr/>
          </p:nvSpPr>
          <p:spPr>
            <a:xfrm>
              <a:off x="7981857" y="3053470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29C45E-67CF-0332-5404-9DF173D1EC0E}"/>
              </a:ext>
            </a:extLst>
          </p:cNvPr>
          <p:cNvGrpSpPr/>
          <p:nvPr/>
        </p:nvGrpSpPr>
        <p:grpSpPr>
          <a:xfrm>
            <a:off x="2505507" y="98918"/>
            <a:ext cx="7274821" cy="4901401"/>
            <a:chOff x="3020037" y="441498"/>
            <a:chExt cx="6609128" cy="4107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B5570B-ACF2-8488-6E1D-80F6BCA50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091204" y="441499"/>
              <a:ext cx="6537961" cy="41071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E590E0-0B71-D1F2-43CA-C46E33A685A4}"/>
                </a:ext>
              </a:extLst>
            </p:cNvPr>
            <p:cNvSpPr txBox="1"/>
            <p:nvPr/>
          </p:nvSpPr>
          <p:spPr>
            <a:xfrm>
              <a:off x="3020037" y="441498"/>
              <a:ext cx="358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69DE61-7FE4-C2BB-E33D-E3D4B55E9D69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9753DDE-FAA6-10EC-14BA-769729CB7E8B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151407-90A3-1C49-A418-76056550441A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AB8E18-3715-16AD-E717-A1761E185C8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관심 지역</a:t>
              </a:r>
              <a:endParaRPr lang="en-US" altLang="ko-KR" sz="20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32B77F-AD47-D93B-A0ED-F9541E82256A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A607FC-3840-7710-1055-154CDED3487E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A9D79-97D5-F89B-633E-519405BF83D4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Map_01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2519EC-7B83-F62D-C668-0DBA3BFDCC0A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7298AE-28A9-09AC-0F6F-DBE1517ABD14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C20633-A7B4-1E2B-5267-FAC9D6C5C191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4FAAB3-0C54-0093-0892-D48BF5A9D033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D4BB4B-2153-3E50-C045-AECA629EDDE7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4D4811-ECD4-09E1-70F9-9F28AB119730}"/>
              </a:ext>
            </a:extLst>
          </p:cNvPr>
          <p:cNvSpPr txBox="1"/>
          <p:nvPr/>
        </p:nvSpPr>
        <p:spPr>
          <a:xfrm>
            <a:off x="2481556" y="5659804"/>
            <a:ext cx="73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① 서울시 지도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강남구 선택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②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선택한 자치구의 상세 </a:t>
            </a:r>
            <a:r>
              <a:rPr lang="ko-KR" altLang="en-US" sz="20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행정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동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지도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강남구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4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EA85D-BF52-9BBB-2B06-9467D41F6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09"/>
          <a:stretch/>
        </p:blipFill>
        <p:spPr>
          <a:xfrm>
            <a:off x="2494625" y="643211"/>
            <a:ext cx="7383283" cy="450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5DBC2-6E85-59DF-6E54-B8550C099B28}"/>
              </a:ext>
            </a:extLst>
          </p:cNvPr>
          <p:cNvSpPr txBox="1"/>
          <p:nvPr/>
        </p:nvSpPr>
        <p:spPr>
          <a:xfrm>
            <a:off x="2481556" y="5659804"/>
            <a:ext cx="7373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dirty="0"/>
              <a:t>① 월 평균 추정 매출 </a:t>
            </a:r>
            <a:endParaRPr lang="en-US" altLang="ko-KR" sz="2000" dirty="0"/>
          </a:p>
          <a:p>
            <a:pPr lvl="0">
              <a:defRPr/>
            </a:pPr>
            <a:r>
              <a:rPr lang="ko-KR" altLang="en-US" sz="2000" dirty="0"/>
              <a:t>② 종합</a:t>
            </a:r>
            <a:r>
              <a:rPr lang="en-US" altLang="ko-KR" sz="2000" dirty="0"/>
              <a:t>(</a:t>
            </a:r>
            <a:r>
              <a:rPr lang="ko-KR" altLang="en-US" sz="2000" dirty="0"/>
              <a:t>상권</a:t>
            </a:r>
            <a:r>
              <a:rPr lang="en-US" altLang="ko-KR" sz="2000" dirty="0"/>
              <a:t>, </a:t>
            </a:r>
            <a:r>
              <a:rPr lang="ko-KR" altLang="en-US" sz="2000" dirty="0"/>
              <a:t>경쟁</a:t>
            </a:r>
            <a:r>
              <a:rPr lang="en-US" altLang="ko-KR" sz="2000" dirty="0"/>
              <a:t>, SNS(</a:t>
            </a:r>
            <a:r>
              <a:rPr lang="ko-KR" altLang="en-US" sz="2000" dirty="0"/>
              <a:t>오피니언</a:t>
            </a:r>
            <a:r>
              <a:rPr lang="en-US" altLang="ko-KR" sz="2000" dirty="0"/>
              <a:t>), </a:t>
            </a:r>
            <a:r>
              <a:rPr lang="ko-KR" altLang="en-US" sz="2000" dirty="0"/>
              <a:t>입지업종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 분석한 후 업종 추천</a:t>
            </a:r>
            <a:endParaRPr lang="en-US" altLang="ko-KR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E9E253-9155-0971-EEAF-C6ABFC3560F9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F7CC0C-EF02-1DBC-AC9F-F7A07A2A5996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7B114A-7C27-E653-AC78-F3FA4E773782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883209-0BE0-E83D-A4F2-CFA8ACED6FC9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통합 보고서 </a:t>
              </a:r>
              <a:endParaRPr lang="en-US" altLang="ko-KR" sz="2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93DAC68-90D6-676A-DE96-140AFBE5DEB3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BA44F-B607-ED66-C9A1-01EA28E2F19B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16ECF9-4592-AED6-90B7-31A54E89859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Report_01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60ACF1-8DB8-4BC6-C552-FA7B91C5A0BC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D0D9E-1530-CB9A-7E41-AB6F78B59589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3A9BE-B17B-970A-9749-BDB78EE30A2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Google Shape;3139;p71">
            <a:extLst>
              <a:ext uri="{FF2B5EF4-FFF2-40B4-BE49-F238E27FC236}">
                <a16:creationId xmlns:a16="http://schemas.microsoft.com/office/drawing/2014/main" id="{F84DD6A7-168E-1D1D-A449-66D274250016}"/>
              </a:ext>
            </a:extLst>
          </p:cNvPr>
          <p:cNvSpPr txBox="1">
            <a:spLocks/>
          </p:cNvSpPr>
          <p:nvPr/>
        </p:nvSpPr>
        <p:spPr>
          <a:xfrm>
            <a:off x="2551947" y="96976"/>
            <a:ext cx="6156433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3000" b="1" dirty="0">
                <a:solidFill>
                  <a:schemeClr val="tx1"/>
                </a:solidFill>
              </a:rPr>
              <a:t>통합 보고서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FC7D9C2-749B-0F4D-CD44-00138C6CB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" r="49269" b="7337"/>
          <a:stretch/>
        </p:blipFill>
        <p:spPr>
          <a:xfrm>
            <a:off x="2476999" y="612587"/>
            <a:ext cx="3687463" cy="456560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079634E-6DDC-3E87-026F-1775E556C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536" y="637097"/>
            <a:ext cx="3495372" cy="45910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4A15C85-02E2-66C4-6F1B-D04C01300918}"/>
              </a:ext>
            </a:extLst>
          </p:cNvPr>
          <p:cNvSpPr txBox="1"/>
          <p:nvPr/>
        </p:nvSpPr>
        <p:spPr>
          <a:xfrm>
            <a:off x="2790994" y="1229910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982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DB5D39-B8E1-26EF-DF86-8B44D274D373}"/>
              </a:ext>
            </a:extLst>
          </p:cNvPr>
          <p:cNvGrpSpPr/>
          <p:nvPr/>
        </p:nvGrpSpPr>
        <p:grpSpPr>
          <a:xfrm>
            <a:off x="2476998" y="-1"/>
            <a:ext cx="7416000" cy="5169497"/>
            <a:chOff x="3155093" y="550051"/>
            <a:chExt cx="5034653" cy="39695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0EA85D-BF52-9BBB-2B06-9467D41F6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55093" y="550051"/>
              <a:ext cx="5034653" cy="3969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0A7446-16D3-7EF8-DA7D-B7CEB24EB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3033" y="1724668"/>
              <a:ext cx="1685925" cy="20097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759DC9-D88C-B15E-9D9F-C9A53AC2D5B8}"/>
              </a:ext>
            </a:extLst>
          </p:cNvPr>
          <p:cNvSpPr txBox="1"/>
          <p:nvPr/>
        </p:nvSpPr>
        <p:spPr>
          <a:xfrm>
            <a:off x="7898296" y="1977127"/>
            <a:ext cx="316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F8A67-E559-B377-2D9B-63C0CDA975EF}"/>
              </a:ext>
            </a:extLst>
          </p:cNvPr>
          <p:cNvSpPr txBox="1"/>
          <p:nvPr/>
        </p:nvSpPr>
        <p:spPr>
          <a:xfrm>
            <a:off x="5258866" y="1275180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AEF36-5530-CBE5-0425-533903552D34}"/>
              </a:ext>
            </a:extLst>
          </p:cNvPr>
          <p:cNvSpPr txBox="1"/>
          <p:nvPr/>
        </p:nvSpPr>
        <p:spPr>
          <a:xfrm>
            <a:off x="6615817" y="1538545"/>
            <a:ext cx="358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E9E253-9155-0971-EEAF-C6ABFC3560F9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F7CC0C-EF02-1DBC-AC9F-F7A07A2A5996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7B114A-7C27-E653-AC78-F3FA4E773782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883209-0BE0-E83D-A4F2-CFA8ACED6FC9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상세분석</a:t>
              </a:r>
              <a:endParaRPr lang="en-US" altLang="ko-KR" sz="2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93DAC68-90D6-676A-DE96-140AFBE5DEB3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BA44F-B607-ED66-C9A1-01EA28E2F19B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16ECF9-4592-AED6-90B7-31A54E89859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Map_01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60ACF1-8DB8-4BC6-C552-FA7B91C5A0BC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D0D9E-1530-CB9A-7E41-AB6F78B59589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3A9BE-B17B-970A-9749-BDB78EE30A2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B4A2B3-7A7F-3FD4-6222-87B672797A88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B19C5-43D5-4A5F-12FF-9411BF9F0E52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6FB1D-642C-AC8C-94D2-9CFF14DB47C8}"/>
              </a:ext>
            </a:extLst>
          </p:cNvPr>
          <p:cNvSpPr txBox="1"/>
          <p:nvPr/>
        </p:nvSpPr>
        <p:spPr>
          <a:xfrm>
            <a:off x="2481556" y="5659804"/>
            <a:ext cx="73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000" dirty="0"/>
              <a:t>① 선택한 행정동의 상권 영역</a:t>
            </a:r>
          </a:p>
          <a:p>
            <a:pPr lvl="0">
              <a:defRPr/>
            </a:pPr>
            <a:r>
              <a:rPr lang="ko-KR" altLang="en-US" sz="2000" dirty="0"/>
              <a:t>② 분석 종류 선택 </a:t>
            </a:r>
            <a:r>
              <a:rPr lang="en-US" altLang="ko-KR" sz="2000" dirty="0"/>
              <a:t>:</a:t>
            </a:r>
            <a:r>
              <a:rPr lang="ko-KR" altLang="en-US" sz="2000" dirty="0"/>
              <a:t> 상권분석</a:t>
            </a:r>
            <a:r>
              <a:rPr lang="en-US" altLang="ko-KR" sz="2000" dirty="0"/>
              <a:t>, </a:t>
            </a:r>
            <a:r>
              <a:rPr lang="ko-KR" altLang="en-US" sz="2000" dirty="0"/>
              <a:t>경쟁분석</a:t>
            </a:r>
            <a:r>
              <a:rPr lang="en-US" altLang="ko-KR" sz="2000" dirty="0"/>
              <a:t>, SNS </a:t>
            </a:r>
            <a:r>
              <a:rPr lang="ko-KR" altLang="en-US" sz="2000" dirty="0"/>
              <a:t>분석</a:t>
            </a:r>
            <a:r>
              <a:rPr lang="en-US" altLang="ko-KR" sz="2000" dirty="0"/>
              <a:t>, </a:t>
            </a:r>
            <a:r>
              <a:rPr lang="ko-KR" altLang="en-US" sz="2000" dirty="0"/>
              <a:t>입지 업종 분석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D28B-4B74-5866-33FB-0D2447FF2E63}"/>
              </a:ext>
            </a:extLst>
          </p:cNvPr>
          <p:cNvSpPr txBox="1"/>
          <p:nvPr/>
        </p:nvSpPr>
        <p:spPr>
          <a:xfrm>
            <a:off x="8422640" y="1977127"/>
            <a:ext cx="316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1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9;p71">
            <a:extLst>
              <a:ext uri="{FF2B5EF4-FFF2-40B4-BE49-F238E27FC236}">
                <a16:creationId xmlns:a16="http://schemas.microsoft.com/office/drawing/2014/main" id="{D683D9F1-1B99-2BCD-A58B-87F822F37393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상권분석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 </a:t>
            </a:r>
            <a:r>
              <a:rPr lang="ko-KR" altLang="en-US" sz="2500" b="1" dirty="0">
                <a:solidFill>
                  <a:schemeClr val="tx1"/>
                </a:solidFill>
              </a:rPr>
              <a:t>매출분석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매출특성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0E30C2-12B7-5D34-E044-D3DEDC3D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413" y="871772"/>
            <a:ext cx="6973203" cy="414554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0EFD0C-AA83-869E-CF42-01A72B29A46F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E03BF2-087F-6D67-7EC5-3ED676B02EA1}"/>
              </a:ext>
            </a:extLst>
          </p:cNvPr>
          <p:cNvGrpSpPr/>
          <p:nvPr/>
        </p:nvGrpSpPr>
        <p:grpSpPr>
          <a:xfrm>
            <a:off x="87836" y="2609709"/>
            <a:ext cx="2171089" cy="1270076"/>
            <a:chOff x="276836" y="1474033"/>
            <a:chExt cx="2171089" cy="8773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A8064-CA23-18D5-78F4-A0B9449FF321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ECBA15-1781-53BD-7B3A-D398D05D07E0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546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상권분석 </a:t>
              </a:r>
              <a:r>
                <a:rPr lang="en-US" altLang="ko-KR" sz="1600" dirty="0"/>
                <a:t>– </a:t>
              </a:r>
              <a:r>
                <a:rPr lang="ko-KR" altLang="en-US" sz="1600" dirty="0"/>
                <a:t>매출분석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매출특성</a:t>
              </a:r>
              <a:endParaRPr lang="en-US" altLang="ko-KR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55BB46-706E-92E7-7A42-1D6E8C2D6E9E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DFC68A-C315-55A4-0744-05DEF5DA97A2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B96A2-08DC-2D8E-A273-3FD578BA4147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Commercial_01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7837E-C89C-4DB6-C63E-F390E3D69EFF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102DD6-48BD-5F79-2065-143009050F7C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4AF523-6C14-3147-EFFA-0CA617C3B5F0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9C9712-0156-A23E-D65A-E22FDC195C86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A4800-3594-DAA1-69DF-EE8AE7E57148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CF7E57-511A-478B-72A3-61D1A71AE72F}"/>
              </a:ext>
            </a:extLst>
          </p:cNvPr>
          <p:cNvSpPr txBox="1"/>
          <p:nvPr/>
        </p:nvSpPr>
        <p:spPr>
          <a:xfrm>
            <a:off x="2481556" y="5659804"/>
            <a:ext cx="73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업소당 월평균 매출액 추이 그래프</a:t>
            </a:r>
            <a:endParaRPr lang="en-US" altLang="ko-KR" sz="2000" dirty="0"/>
          </a:p>
          <a:p>
            <a:r>
              <a:rPr lang="ko-KR" altLang="en-US" sz="2000" dirty="0"/>
              <a:t>② 시기별 매출특성 나타낸 표</a:t>
            </a:r>
            <a:endParaRPr lang="en-US" altLang="ko-KR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A6A09-A444-9F65-6785-F66E50F785B9}"/>
              </a:ext>
            </a:extLst>
          </p:cNvPr>
          <p:cNvSpPr txBox="1"/>
          <p:nvPr/>
        </p:nvSpPr>
        <p:spPr>
          <a:xfrm>
            <a:off x="2669461" y="487009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31208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9;p71">
            <a:extLst>
              <a:ext uri="{FF2B5EF4-FFF2-40B4-BE49-F238E27FC236}">
                <a16:creationId xmlns:a16="http://schemas.microsoft.com/office/drawing/2014/main" id="{D683D9F1-1B99-2BCD-A58B-87F822F37393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상권분석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 </a:t>
            </a:r>
            <a:r>
              <a:rPr lang="ko-KR" altLang="en-US" sz="2500" b="1" dirty="0">
                <a:solidFill>
                  <a:schemeClr val="tx1"/>
                </a:solidFill>
              </a:rPr>
              <a:t>매출분석</a:t>
            </a:r>
            <a:r>
              <a:rPr lang="en-US" altLang="ko-KR" sz="2500" b="1" dirty="0">
                <a:solidFill>
                  <a:schemeClr val="tx1"/>
                </a:solidFill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</a:rPr>
              <a:t>매출특성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0EFD0C-AA83-869E-CF42-01A72B29A46F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E03BF2-087F-6D67-7EC5-3ED676B02EA1}"/>
              </a:ext>
            </a:extLst>
          </p:cNvPr>
          <p:cNvGrpSpPr/>
          <p:nvPr/>
        </p:nvGrpSpPr>
        <p:grpSpPr>
          <a:xfrm>
            <a:off x="87836" y="2609709"/>
            <a:ext cx="2171089" cy="1270076"/>
            <a:chOff x="276836" y="1474033"/>
            <a:chExt cx="2171089" cy="8773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A8064-CA23-18D5-78F4-A0B9449FF321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ECBA15-1781-53BD-7B3A-D398D05D07E0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546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상권분석 </a:t>
              </a:r>
              <a:r>
                <a:rPr lang="en-US" altLang="ko-KR" sz="1600" dirty="0"/>
                <a:t>– </a:t>
              </a:r>
              <a:r>
                <a:rPr lang="ko-KR" altLang="en-US" sz="1600" dirty="0"/>
                <a:t>매출분석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매출특성</a:t>
              </a:r>
              <a:endParaRPr lang="en-US" altLang="ko-KR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55BB46-706E-92E7-7A42-1D6E8C2D6E9E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DFC68A-C315-55A4-0744-05DEF5DA97A2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B96A2-08DC-2D8E-A273-3FD578BA4147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Commercial_02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7837E-C89C-4DB6-C63E-F390E3D69EFF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102DD6-48BD-5F79-2065-143009050F7C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4AF523-6C14-3147-EFFA-0CA617C3B5F0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9C9712-0156-A23E-D65A-E22FDC195C86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A4800-3594-DAA1-69DF-EE8AE7E57148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CF7E57-511A-478B-72A3-61D1A71AE72F}"/>
              </a:ext>
            </a:extLst>
          </p:cNvPr>
          <p:cNvSpPr txBox="1"/>
          <p:nvPr/>
        </p:nvSpPr>
        <p:spPr>
          <a:xfrm>
            <a:off x="2481556" y="5659804"/>
            <a:ext cx="73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업소당 월평균 매출액 추이 그래프</a:t>
            </a:r>
            <a:endParaRPr lang="en-US" altLang="ko-KR" sz="2000" dirty="0"/>
          </a:p>
          <a:p>
            <a:r>
              <a:rPr lang="ko-KR" altLang="en-US" sz="2000" dirty="0"/>
              <a:t>② 시기별 매출특성 나타낸 표</a:t>
            </a:r>
            <a:endParaRPr lang="en-US" altLang="ko-KR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96C4EA0-9D96-DC2C-657C-D7C748AA289A}"/>
              </a:ext>
            </a:extLst>
          </p:cNvPr>
          <p:cNvGrpSpPr/>
          <p:nvPr/>
        </p:nvGrpSpPr>
        <p:grpSpPr>
          <a:xfrm>
            <a:off x="2706781" y="610077"/>
            <a:ext cx="6853779" cy="4407240"/>
            <a:chOff x="3176863" y="682213"/>
            <a:chExt cx="6463635" cy="44124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0D682F2-C266-B6F1-033B-C86FF9B9B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863" y="949151"/>
              <a:ext cx="6463635" cy="414554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7A82C-F3F9-DE9F-B238-D5C4FF939966}"/>
                </a:ext>
              </a:extLst>
            </p:cNvPr>
            <p:cNvSpPr txBox="1"/>
            <p:nvPr/>
          </p:nvSpPr>
          <p:spPr>
            <a:xfrm>
              <a:off x="3362971" y="682213"/>
              <a:ext cx="324000" cy="1050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6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32E567-EA00-CB98-E790-4A01234C2F99}"/>
              </a:ext>
            </a:extLst>
          </p:cNvPr>
          <p:cNvSpPr txBox="1"/>
          <p:nvPr/>
        </p:nvSpPr>
        <p:spPr>
          <a:xfrm>
            <a:off x="6357257" y="2370012"/>
            <a:ext cx="468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C1D38-BF8E-9BFA-C952-9F9AB9E3AE77}"/>
              </a:ext>
            </a:extLst>
          </p:cNvPr>
          <p:cNvSpPr txBox="1"/>
          <p:nvPr/>
        </p:nvSpPr>
        <p:spPr>
          <a:xfrm>
            <a:off x="6291941" y="2385324"/>
            <a:ext cx="468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B5A521A-BC53-BDFB-D792-756D521E9A25}"/>
              </a:ext>
            </a:extLst>
          </p:cNvPr>
          <p:cNvGrpSpPr/>
          <p:nvPr/>
        </p:nvGrpSpPr>
        <p:grpSpPr>
          <a:xfrm>
            <a:off x="2564834" y="592981"/>
            <a:ext cx="6523977" cy="2060659"/>
            <a:chOff x="2794195" y="663373"/>
            <a:chExt cx="6523977" cy="2060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E5B05-D945-AED2-936B-0BE8523C7DC4}"/>
                </a:ext>
              </a:extLst>
            </p:cNvPr>
            <p:cNvSpPr txBox="1"/>
            <p:nvPr/>
          </p:nvSpPr>
          <p:spPr>
            <a:xfrm>
              <a:off x="2794195" y="663373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①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458B47-5098-A5B8-8455-5EC8164B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196" y="1314332"/>
              <a:ext cx="6199976" cy="14097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6A213A-356A-0C03-2BA1-65D8937FE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7486" y="776504"/>
              <a:ext cx="1915885" cy="6330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F37D74-D0FD-13DE-55D0-A786B30C9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8097" y="1188653"/>
              <a:ext cx="447675" cy="1809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8B3EB38-9123-387E-07BE-A04DAC560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0497" y="1341053"/>
              <a:ext cx="447675" cy="1809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9668B1-9817-0F7C-20C8-752D539364FC}"/>
                </a:ext>
              </a:extLst>
            </p:cNvPr>
            <p:cNvSpPr txBox="1"/>
            <p:nvPr/>
          </p:nvSpPr>
          <p:spPr>
            <a:xfrm>
              <a:off x="8870497" y="1351307"/>
              <a:ext cx="447675" cy="14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D2074E-841B-0C47-54A7-4CA4D605C6D4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D9754A9-525E-7B8D-A0A4-380B47D4DAA8}"/>
              </a:ext>
            </a:extLst>
          </p:cNvPr>
          <p:cNvGrpSpPr/>
          <p:nvPr/>
        </p:nvGrpSpPr>
        <p:grpSpPr>
          <a:xfrm>
            <a:off x="87836" y="2609709"/>
            <a:ext cx="2171089" cy="900745"/>
            <a:chOff x="276836" y="1474033"/>
            <a:chExt cx="2171089" cy="6222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B47D4-4582-D002-D614-79B65E68C697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A482B3-DC3F-6238-501C-0AECD8E90D69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9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상권분석 </a:t>
              </a:r>
              <a:r>
                <a:rPr lang="en-US" altLang="ko-KR" sz="1600" dirty="0"/>
                <a:t>– </a:t>
              </a:r>
              <a:r>
                <a:rPr lang="ko-KR" altLang="en-US" sz="1600" dirty="0"/>
                <a:t>인구분석</a:t>
              </a:r>
              <a:endParaRPr lang="en-US" altLang="ko-KR" sz="16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054034-EFCB-18AB-0E5E-C396598497CA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16F979-7D27-E82C-5E7A-234010C85E62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A099C1-B278-08CF-DB0D-D3BDB054E3BD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Commercial_02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9656637-0E50-0B07-3521-C4790DF461BE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CA1A03-4152-78ED-1189-A709186810BF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EF19F4-D1FC-AF71-A9DC-0A1341CECEEF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1C3E709-287C-1421-301F-76C9F001677B}"/>
              </a:ext>
            </a:extLst>
          </p:cNvPr>
          <p:cNvGrpSpPr/>
          <p:nvPr/>
        </p:nvGrpSpPr>
        <p:grpSpPr>
          <a:xfrm>
            <a:off x="2605092" y="2533505"/>
            <a:ext cx="6331319" cy="2580738"/>
            <a:chOff x="2834453" y="2530726"/>
            <a:chExt cx="6331319" cy="25807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F7D2C13-F214-D004-C823-149646444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486" y="2739344"/>
              <a:ext cx="5878286" cy="2372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A8ED57-6DD0-4CAB-C59B-DB5C2F56488D}"/>
                </a:ext>
              </a:extLst>
            </p:cNvPr>
            <p:cNvSpPr txBox="1"/>
            <p:nvPr/>
          </p:nvSpPr>
          <p:spPr>
            <a:xfrm>
              <a:off x="2834453" y="2530726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5102F8-594D-756F-7828-95BD5F7B0DF0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CA365D-1CB3-B19A-8ECA-328FA30A58F2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2BA16-BBE8-6216-CB02-2062DA25C246}"/>
              </a:ext>
            </a:extLst>
          </p:cNvPr>
          <p:cNvSpPr txBox="1"/>
          <p:nvPr/>
        </p:nvSpPr>
        <p:spPr>
          <a:xfrm>
            <a:off x="2481556" y="5659804"/>
            <a:ext cx="737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상권분석 보고서 중 인구분석</a:t>
            </a:r>
            <a:endParaRPr lang="en-US" altLang="ko-KR" dirty="0"/>
          </a:p>
          <a:p>
            <a:r>
              <a:rPr lang="ko-KR" altLang="en-US" dirty="0"/>
              <a:t>② 월별 일평균 유동인구 추이 그래프</a:t>
            </a:r>
            <a:endParaRPr lang="en-US" altLang="ko-KR" dirty="0"/>
          </a:p>
          <a:p>
            <a:r>
              <a:rPr lang="ko-KR" altLang="en-US" dirty="0"/>
              <a:t>③ 주거 인구</a:t>
            </a:r>
            <a:r>
              <a:rPr lang="en-US" altLang="ko-KR" dirty="0"/>
              <a:t>,  </a:t>
            </a:r>
            <a:r>
              <a:rPr lang="ko-KR" altLang="en-US" dirty="0"/>
              <a:t>직장인구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연령대별</a:t>
            </a:r>
            <a:r>
              <a:rPr lang="en-US" altLang="ko-KR" dirty="0"/>
              <a:t>, </a:t>
            </a:r>
            <a:r>
              <a:rPr lang="ko-KR" altLang="en-US" dirty="0"/>
              <a:t>소득구간별</a:t>
            </a:r>
            <a:r>
              <a:rPr lang="en-US" altLang="ko-KR" dirty="0"/>
              <a:t>)</a:t>
            </a:r>
            <a:r>
              <a:rPr lang="ko-KR" altLang="en-US" dirty="0"/>
              <a:t>를 나타낸 그래프</a:t>
            </a:r>
            <a:endParaRPr lang="en-US" altLang="ko-KR" dirty="0"/>
          </a:p>
        </p:txBody>
      </p:sp>
      <p:sp>
        <p:nvSpPr>
          <p:cNvPr id="57" name="Google Shape;3139;p71">
            <a:extLst>
              <a:ext uri="{FF2B5EF4-FFF2-40B4-BE49-F238E27FC236}">
                <a16:creationId xmlns:a16="http://schemas.microsoft.com/office/drawing/2014/main" id="{C06E659F-7EBA-3058-B256-1CF8497A5106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상권분석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 </a:t>
            </a:r>
            <a:r>
              <a:rPr lang="ko-KR" altLang="en-US" sz="2500" b="1" dirty="0">
                <a:solidFill>
                  <a:schemeClr val="tx1"/>
                </a:solidFill>
              </a:rPr>
              <a:t>인구 분석</a:t>
            </a:r>
          </a:p>
        </p:txBody>
      </p:sp>
    </p:spTree>
    <p:extLst>
      <p:ext uri="{BB962C8B-B14F-4D97-AF65-F5344CB8AC3E}">
        <p14:creationId xmlns:p14="http://schemas.microsoft.com/office/powerpoint/2010/main" val="335997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32E567-EA00-CB98-E790-4A01234C2F99}"/>
              </a:ext>
            </a:extLst>
          </p:cNvPr>
          <p:cNvSpPr txBox="1"/>
          <p:nvPr/>
        </p:nvSpPr>
        <p:spPr>
          <a:xfrm>
            <a:off x="6357257" y="2370012"/>
            <a:ext cx="468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21421E4-8520-A1FB-55C4-44E5F7DB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06" y="607297"/>
            <a:ext cx="6757274" cy="456477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E601D9-F51E-DD5A-7FF3-08ACB23CE73F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B72C52-B4C2-5F6D-CDA3-EC64C6ABAC4B}"/>
              </a:ext>
            </a:extLst>
          </p:cNvPr>
          <p:cNvGrpSpPr/>
          <p:nvPr/>
        </p:nvGrpSpPr>
        <p:grpSpPr>
          <a:xfrm>
            <a:off x="87836" y="2609709"/>
            <a:ext cx="2171089" cy="900745"/>
            <a:chOff x="276836" y="1474033"/>
            <a:chExt cx="2171089" cy="6222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ECF60F-5C6E-CF93-6749-157B0DDC57BC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70392-1719-58D9-9C1B-9F4D00A7C620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9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상권분석 </a:t>
              </a:r>
              <a:r>
                <a:rPr lang="en-US" altLang="ko-KR" sz="1600" dirty="0"/>
                <a:t>– </a:t>
              </a:r>
              <a:r>
                <a:rPr lang="ko-KR" altLang="en-US" sz="1600" dirty="0"/>
                <a:t>지역 현황</a:t>
              </a:r>
              <a:endParaRPr lang="en-US" altLang="ko-KR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338DFF-0B50-5C9C-57BE-FFBE557DE8A7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034908-1B3B-383E-4868-61E4B3973CD1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65E211-F213-416B-099C-4C34B6FFB6DB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Commercial_03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8F484A-CACB-822B-5F66-D20DD52126C0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A6CB6A-02B6-87A6-52DA-A52F55748FE3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753586-4809-B590-93B6-0313AE101BB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2E5B05-D945-AED2-936B-0BE8523C7DC4}"/>
              </a:ext>
            </a:extLst>
          </p:cNvPr>
          <p:cNvSpPr txBox="1"/>
          <p:nvPr/>
        </p:nvSpPr>
        <p:spPr>
          <a:xfrm>
            <a:off x="2561702" y="568959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7" name="Google Shape;3139;p71">
            <a:extLst>
              <a:ext uri="{FF2B5EF4-FFF2-40B4-BE49-F238E27FC236}">
                <a16:creationId xmlns:a16="http://schemas.microsoft.com/office/drawing/2014/main" id="{C5136706-C65D-B71F-3872-075BBBAB6952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상권분석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 </a:t>
            </a:r>
            <a:r>
              <a:rPr lang="ko-KR" altLang="en-US" sz="2500" b="1" dirty="0">
                <a:solidFill>
                  <a:schemeClr val="tx1"/>
                </a:solidFill>
              </a:rPr>
              <a:t>지역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1F00A-AE85-C827-C2D3-B40A2C0C7BE9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2FCEF2-F9D0-ED88-9689-4C7B409D2BCE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39C1B2-D819-23B8-E2C7-5806E04F8B98}"/>
              </a:ext>
            </a:extLst>
          </p:cNvPr>
          <p:cNvSpPr txBox="1"/>
          <p:nvPr/>
        </p:nvSpPr>
        <p:spPr>
          <a:xfrm>
            <a:off x="2481556" y="5659804"/>
            <a:ext cx="737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상권분석 보고서 중 지역현황</a:t>
            </a:r>
            <a:endParaRPr lang="en-US" altLang="ko-KR" dirty="0"/>
          </a:p>
          <a:p>
            <a:r>
              <a:rPr lang="ko-KR" altLang="en-US" dirty="0"/>
              <a:t>② 주요시설</a:t>
            </a:r>
            <a:r>
              <a:rPr lang="en-US" altLang="ko-KR" dirty="0"/>
              <a:t>(</a:t>
            </a:r>
            <a:r>
              <a:rPr lang="ko-KR" altLang="en-US" dirty="0"/>
              <a:t>공공기관</a:t>
            </a:r>
            <a:r>
              <a:rPr lang="en-US" altLang="ko-KR" dirty="0"/>
              <a:t>, </a:t>
            </a:r>
            <a:r>
              <a:rPr lang="ko-KR" altLang="en-US" dirty="0"/>
              <a:t>금융기관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/</a:t>
            </a:r>
            <a:r>
              <a:rPr lang="ko-KR" altLang="en-US" dirty="0"/>
              <a:t>복지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),   </a:t>
            </a:r>
            <a:r>
              <a:rPr lang="ko-KR" altLang="en-US" dirty="0" err="1"/>
              <a:t>집객시설</a:t>
            </a:r>
            <a:r>
              <a:rPr lang="en-US" altLang="ko-KR" dirty="0"/>
              <a:t>(</a:t>
            </a:r>
            <a:r>
              <a:rPr lang="ko-KR" altLang="en-US" dirty="0"/>
              <a:t>대형유통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  <a:r>
              <a:rPr lang="en-US" altLang="ko-KR" dirty="0"/>
              <a:t>, </a:t>
            </a:r>
            <a:r>
              <a:rPr lang="ko-KR" altLang="en-US" dirty="0"/>
              <a:t>숙박시설</a:t>
            </a:r>
            <a:r>
              <a:rPr lang="en-US" altLang="ko-KR" dirty="0"/>
              <a:t>, </a:t>
            </a:r>
            <a:r>
              <a:rPr lang="ko-KR" altLang="en-US" dirty="0"/>
              <a:t>교통시설</a:t>
            </a:r>
            <a:r>
              <a:rPr lang="en-US" altLang="ko-KR" dirty="0"/>
              <a:t>)</a:t>
            </a:r>
            <a:r>
              <a:rPr lang="ko-KR" altLang="en-US" dirty="0"/>
              <a:t>을 나타낸 그래프와 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139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FA7279E-A346-DBD9-7BAD-3CA49D06DC37}"/>
                  </a:ext>
                </a:extLst>
              </p14:cNvPr>
              <p14:cNvContentPartPr/>
              <p14:nvPr/>
            </p14:nvContentPartPr>
            <p14:xfrm>
              <a:off x="11310034" y="2165623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FA7279E-A346-DBD9-7BAD-3CA49D06DC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1394" y="215698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05FB0-820D-B425-C856-5A18CE632FCB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0C219B-848D-6192-EB03-B161E897DB03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833E02-95B0-BEE0-6D28-5F23EFEC7057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03FD3A-6C0C-070C-A328-12D88F220D8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경쟁분석</a:t>
              </a:r>
              <a:endParaRPr lang="en-US" altLang="ko-KR" sz="20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645918-DA93-0CD7-622D-958C24E2B451}"/>
              </a:ext>
            </a:extLst>
          </p:cNvPr>
          <p:cNvGrpSpPr/>
          <p:nvPr/>
        </p:nvGrpSpPr>
        <p:grpSpPr>
          <a:xfrm>
            <a:off x="98719" y="4047532"/>
            <a:ext cx="2171089" cy="940989"/>
            <a:chOff x="276836" y="2678221"/>
            <a:chExt cx="2171089" cy="9409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54C8D3-056C-4490-C762-CB5E2C76019A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690022-109E-BBB1-ACC7-D33035D12091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Competition_01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FC9D32-8360-AE50-D77C-AF5C71EFFD18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6B0FD5-027C-D155-B78B-771A8D8E65C0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670BEF-6F77-753E-8386-FCD6C07FCA71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B4BD9-E032-2586-4B33-F016C4568E49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C5783F-FD4E-C769-4FAF-39C9C7064395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E95FFF-7A02-1C95-CFFD-CD7A9A8AE3DE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B37E83-7C8B-4546-67A0-7DBD086F6C16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경쟁분석</a:t>
              </a:r>
              <a:endParaRPr lang="en-US" altLang="ko-KR" sz="20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9E642EA-9412-2F59-1C13-B88ECB00902F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160CCD-BAE7-6FA8-3880-5B030882F6E6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02FE81-CBBB-C3C3-6BCD-B5D3FB558AD1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Competition_01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133377-26BC-FC67-7BEC-A63050F0F42B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B52948-810D-F06E-86FA-B4174569CBB3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91FA01-21C2-E85B-489D-95E83C5D643F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Google Shape;3139;p71">
            <a:extLst>
              <a:ext uri="{FF2B5EF4-FFF2-40B4-BE49-F238E27FC236}">
                <a16:creationId xmlns:a16="http://schemas.microsoft.com/office/drawing/2014/main" id="{3DAF21F8-4C44-458D-DE41-8ABB75A22396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경쟁분석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0215075-010E-6467-0B98-D11CF2B1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966" y="750691"/>
            <a:ext cx="6942884" cy="4301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E4ADF-188E-0884-3E59-6C488C77DFDE}"/>
              </a:ext>
            </a:extLst>
          </p:cNvPr>
          <p:cNvSpPr txBox="1"/>
          <p:nvPr/>
        </p:nvSpPr>
        <p:spPr>
          <a:xfrm>
            <a:off x="2476998" y="610077"/>
            <a:ext cx="380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2F4B7F2-8AEA-6DB4-C41E-AC22C7DACE4E}"/>
              </a:ext>
            </a:extLst>
          </p:cNvPr>
          <p:cNvGrpSpPr/>
          <p:nvPr/>
        </p:nvGrpSpPr>
        <p:grpSpPr>
          <a:xfrm>
            <a:off x="2494623" y="984550"/>
            <a:ext cx="7312658" cy="4067288"/>
            <a:chOff x="7570173" y="1395335"/>
            <a:chExt cx="6837690" cy="418648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C70CD58-06F0-0E83-D856-34054B52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30836" y="1595236"/>
              <a:ext cx="6577027" cy="398658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0A77E6-9242-E4AA-8114-41CAE47D8D00}"/>
                </a:ext>
              </a:extLst>
            </p:cNvPr>
            <p:cNvSpPr txBox="1"/>
            <p:nvPr/>
          </p:nvSpPr>
          <p:spPr>
            <a:xfrm>
              <a:off x="7570173" y="1395335"/>
              <a:ext cx="380908" cy="492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BA3879-5C4E-DA25-2637-F83338F564C1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732B91-69B3-B8EE-AFFC-94929AE237CE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2F55B8-F9C4-258D-437B-550EFCA4920E}"/>
              </a:ext>
            </a:extLst>
          </p:cNvPr>
          <p:cNvSpPr txBox="1"/>
          <p:nvPr/>
        </p:nvSpPr>
        <p:spPr>
          <a:xfrm>
            <a:off x="2481556" y="5659804"/>
            <a:ext cx="73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① 주변 </a:t>
            </a:r>
            <a:r>
              <a:rPr lang="ko-KR" altLang="en-US" sz="1800" dirty="0" err="1"/>
              <a:t>경쟁점</a:t>
            </a:r>
            <a:r>
              <a:rPr lang="ko-KR" altLang="en-US" sz="1800" dirty="0"/>
              <a:t> 현황에 대한 그래프와 표</a:t>
            </a:r>
            <a:endParaRPr lang="en-US" altLang="ko-KR" sz="1800" dirty="0"/>
          </a:p>
          <a:p>
            <a:r>
              <a:rPr lang="ko-KR" altLang="en-US" dirty="0"/>
              <a:t>② </a:t>
            </a:r>
            <a:r>
              <a:rPr lang="ko-KR" altLang="en-US" sz="1800" dirty="0"/>
              <a:t>업소당 월평균 거래건수의 그래프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545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B8A74A42-5B8B-21D3-DC17-FA2F0AA0B049}"/>
              </a:ext>
            </a:extLst>
          </p:cNvPr>
          <p:cNvGrpSpPr/>
          <p:nvPr/>
        </p:nvGrpSpPr>
        <p:grpSpPr>
          <a:xfrm>
            <a:off x="2816975" y="398249"/>
            <a:ext cx="6625773" cy="4614070"/>
            <a:chOff x="3045863" y="488737"/>
            <a:chExt cx="6625773" cy="46140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EA51BD5-D517-A316-5547-611B7C345CFA}"/>
                </a:ext>
              </a:extLst>
            </p:cNvPr>
            <p:cNvGrpSpPr/>
            <p:nvPr/>
          </p:nvGrpSpPr>
          <p:grpSpPr>
            <a:xfrm>
              <a:off x="3045863" y="488737"/>
              <a:ext cx="6574082" cy="4583446"/>
              <a:chOff x="1906158" y="705875"/>
              <a:chExt cx="6537600" cy="3643650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D0F4A43B-A91C-CA4E-5D81-7D84EC8F9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158" y="705875"/>
                <a:ext cx="6537600" cy="329742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C7E202F6-F8CA-CC31-F419-586720B4E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504" y="3591697"/>
                <a:ext cx="354857" cy="216000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F9E39A19-BF61-E2C4-9CCF-863AE018F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808" y="2153552"/>
                <a:ext cx="540000" cy="177953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452AC341-3020-251D-941E-149D974E2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0871" y="1828119"/>
                <a:ext cx="648000" cy="208800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5AA2A675-E391-D0F3-CBE9-953357C7A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7009" y="3160496"/>
                <a:ext cx="828675" cy="285750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E618C01A-D1A3-8B9C-6ABE-2D2ADEB4E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9361" y="3832164"/>
                <a:ext cx="1911986" cy="517361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9B2420-DEA3-32AB-1C1F-5F252E1CE92D}"/>
                </a:ext>
              </a:extLst>
            </p:cNvPr>
            <p:cNvSpPr txBox="1"/>
            <p:nvPr/>
          </p:nvSpPr>
          <p:spPr>
            <a:xfrm>
              <a:off x="6422781" y="1330985"/>
              <a:ext cx="3248855" cy="3771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681112-F7E2-CC2F-F66B-3311F2A37C95}"/>
              </a:ext>
            </a:extLst>
          </p:cNvPr>
          <p:cNvSpPr txBox="1"/>
          <p:nvPr/>
        </p:nvSpPr>
        <p:spPr>
          <a:xfrm>
            <a:off x="6548288" y="1369628"/>
            <a:ext cx="3248855" cy="3771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0F1F79-99A5-6B8A-F630-5E80D73E440F}"/>
              </a:ext>
            </a:extLst>
          </p:cNvPr>
          <p:cNvSpPr/>
          <p:nvPr/>
        </p:nvSpPr>
        <p:spPr>
          <a:xfrm>
            <a:off x="2952086" y="1222449"/>
            <a:ext cx="6878765" cy="3919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A636B8-A455-75B2-718D-4A758020B6E4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2D00DF-B193-4A37-2E1E-328F29E3BB4C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844BC5-C4BF-06ED-C8BC-29A31E535829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094CA3-8BE8-B310-2E64-9DF13040F0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SNS </a:t>
              </a:r>
              <a:r>
                <a:rPr lang="ko-KR" altLang="en-US" sz="2000" dirty="0"/>
                <a:t>분석</a:t>
              </a:r>
              <a:endParaRPr lang="en-US" altLang="ko-KR" sz="2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E8B011-0CB7-D5DE-F46A-B5DF05F37457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3969F6-63CC-8E9E-DB41-EF36C88E6453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97EEDB-E313-8FC6-B5DB-A0C5435D31E1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Sns_01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5EF0349-6D64-7924-D423-BBF5D58704BA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70F169-D043-C776-EF14-D5FB89A9393A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8FAA0-76F4-D180-6714-D14B18BB2F5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EDA6F9-24C4-408E-55BB-55490872592A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63CB0D-6ACA-40C0-AC9D-675D353222C4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86333-202C-4C52-FFB1-29084E1AE4BB}"/>
              </a:ext>
            </a:extLst>
          </p:cNvPr>
          <p:cNvSpPr txBox="1"/>
          <p:nvPr/>
        </p:nvSpPr>
        <p:spPr>
          <a:xfrm>
            <a:off x="2481556" y="5659804"/>
            <a:ext cx="737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600" dirty="0"/>
              <a:t>① </a:t>
            </a:r>
            <a:r>
              <a:rPr lang="en-US" altLang="ko-KR" sz="1600" dirty="0"/>
              <a:t>SNS</a:t>
            </a:r>
            <a:r>
              <a:rPr lang="ko-KR" altLang="en-US" sz="1600" dirty="0"/>
              <a:t> 종류</a:t>
            </a:r>
            <a:r>
              <a:rPr lang="en-US" altLang="ko-KR" sz="1600" dirty="0"/>
              <a:t>,</a:t>
            </a:r>
            <a:r>
              <a:rPr lang="ko-KR" altLang="en-US" sz="1600" dirty="0"/>
              <a:t> 기간 설정</a:t>
            </a:r>
          </a:p>
          <a:p>
            <a:pPr marL="228600" indent="-228600">
              <a:buAutoNum type="circleNumDbPlain" startAt="2"/>
              <a:defRPr/>
            </a:pPr>
            <a:r>
              <a:rPr lang="ko-KR" altLang="en-US" sz="1600" dirty="0"/>
              <a:t>업종 관련 단어 </a:t>
            </a:r>
            <a:r>
              <a:rPr lang="ko-KR" altLang="en-US" sz="1600" dirty="0" err="1"/>
              <a:t>언급량</a:t>
            </a:r>
            <a:r>
              <a:rPr lang="en-US" altLang="ko-KR" sz="1600" dirty="0"/>
              <a:t>, </a:t>
            </a:r>
            <a:r>
              <a:rPr lang="ko-KR" altLang="en-US" sz="1600" dirty="0"/>
              <a:t>기간 내 검색한 </a:t>
            </a:r>
            <a:r>
              <a:rPr lang="ko-KR" altLang="en-US" sz="1600" dirty="0" err="1"/>
              <a:t>긍정어</a:t>
            </a:r>
            <a:r>
              <a:rPr lang="en-US" altLang="ko-KR" sz="1600" dirty="0"/>
              <a:t>,</a:t>
            </a:r>
            <a:r>
              <a:rPr lang="ko-KR" altLang="en-US" sz="1600" dirty="0"/>
              <a:t> 부정어 분류하여 분석을 나타낸 그래프 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D01731A-D51E-1AA5-32E7-01FB4BDEB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9361" y="1300361"/>
            <a:ext cx="2908378" cy="234926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EF79E498-7EC2-0108-458B-84398BCD55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40" b="4600"/>
          <a:stretch>
            <a:fillRect/>
          </a:stretch>
        </p:blipFill>
        <p:spPr>
          <a:xfrm>
            <a:off x="6275653" y="3572666"/>
            <a:ext cx="2987834" cy="1499795"/>
          </a:xfrm>
          <a:prstGeom prst="rect">
            <a:avLst/>
          </a:prstGeom>
        </p:spPr>
      </p:pic>
      <p:sp>
        <p:nvSpPr>
          <p:cNvPr id="32" name="Google Shape;3139;p71">
            <a:extLst>
              <a:ext uri="{FF2B5EF4-FFF2-40B4-BE49-F238E27FC236}">
                <a16:creationId xmlns:a16="http://schemas.microsoft.com/office/drawing/2014/main" id="{AA1F6C2C-6D15-4A93-F1F8-E647956CE740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en-US" altLang="ko-KR" sz="2500" b="1" dirty="0">
                <a:solidFill>
                  <a:schemeClr val="tx1"/>
                </a:solidFill>
              </a:rPr>
              <a:t>SNS </a:t>
            </a:r>
            <a:r>
              <a:rPr lang="ko-KR" altLang="en-US" sz="2500" b="1" dirty="0">
                <a:solidFill>
                  <a:schemeClr val="tx1"/>
                </a:solidFill>
              </a:rPr>
              <a:t>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B1D970-F3DE-7475-9D53-A7E70E62043B}"/>
              </a:ext>
            </a:extLst>
          </p:cNvPr>
          <p:cNvSpPr txBox="1"/>
          <p:nvPr/>
        </p:nvSpPr>
        <p:spPr>
          <a:xfrm>
            <a:off x="2476998" y="610077"/>
            <a:ext cx="380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B9076B-5051-0248-6409-22437622FD18}"/>
              </a:ext>
            </a:extLst>
          </p:cNvPr>
          <p:cNvSpPr txBox="1"/>
          <p:nvPr/>
        </p:nvSpPr>
        <p:spPr>
          <a:xfrm>
            <a:off x="2464145" y="1090660"/>
            <a:ext cx="407367" cy="47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078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76588E7-0D90-E221-EBD7-C787D1D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24" y="1160688"/>
            <a:ext cx="5392972" cy="31225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C0C68A6-5AF8-B51F-54DB-A113C67F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80" y="4378612"/>
            <a:ext cx="5935462" cy="6099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635B80-89E6-405F-347C-1E4461869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615" y="599593"/>
            <a:ext cx="1380106" cy="561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894A02-8BD8-E189-D2B3-5BE77B74D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568" y="539843"/>
            <a:ext cx="3397008" cy="71623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D2BF0-91D7-92A4-B87E-127700D8D9D7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F36374-0E2B-7A36-727E-B2E0BFCE34EE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B904EB-3664-5A48-58D9-345AD115171B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065D4C-EB7B-12D4-C8EC-6A65A2201237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입지 업종 분석</a:t>
              </a:r>
              <a:endParaRPr lang="en-US" altLang="ko-KR" sz="2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258D7A-DBA2-1A79-F5D6-588B150A228A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84A32-B097-0CF9-9057-B20B773FF3C1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D0F00-CEC8-5A57-69BA-82A5E310760F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Location_01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1B14C9-59A4-E37E-44A4-C23D4B21CF15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4F7AA5-57D6-1252-CDC6-025E1874C5DD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E142B-E817-0A6A-C990-FB364DADC5C9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Google Shape;3139;p71">
            <a:extLst>
              <a:ext uri="{FF2B5EF4-FFF2-40B4-BE49-F238E27FC236}">
                <a16:creationId xmlns:a16="http://schemas.microsoft.com/office/drawing/2014/main" id="{6B8E1BDA-FFEB-7461-11DE-A9D0F4DD6E8B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입지 업종 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 </a:t>
            </a:r>
            <a:r>
              <a:rPr lang="ko-KR" altLang="en-US" sz="2500" b="1" dirty="0">
                <a:solidFill>
                  <a:schemeClr val="tx1"/>
                </a:solidFill>
              </a:rPr>
              <a:t>입지 유형 </a:t>
            </a: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7C868-83DA-9505-0ED9-1B697AD1A313}"/>
              </a:ext>
            </a:extLst>
          </p:cNvPr>
          <p:cNvSpPr txBox="1"/>
          <p:nvPr/>
        </p:nvSpPr>
        <p:spPr>
          <a:xfrm>
            <a:off x="2505564" y="533545"/>
            <a:ext cx="380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41FE2C-C9CB-29E2-750A-1E9E82F4F8D7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1F1AC0-4C94-792A-40C7-A1E563B12495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6BC7B1-7718-14D4-864D-C7FA234EC305}"/>
              </a:ext>
            </a:extLst>
          </p:cNvPr>
          <p:cNvSpPr txBox="1"/>
          <p:nvPr/>
        </p:nvSpPr>
        <p:spPr>
          <a:xfrm>
            <a:off x="2481556" y="5659804"/>
            <a:ext cx="73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dirty="0"/>
              <a:t>① 업종 구성에 따른 상권 유형과 고객구성</a:t>
            </a:r>
          </a:p>
        </p:txBody>
      </p:sp>
    </p:spTree>
    <p:extLst>
      <p:ext uri="{BB962C8B-B14F-4D97-AF65-F5344CB8AC3E}">
        <p14:creationId xmlns:p14="http://schemas.microsoft.com/office/powerpoint/2010/main" val="89218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22A37-9566-13FE-13F5-F02E971FF6EE}"/>
              </a:ext>
            </a:extLst>
          </p:cNvPr>
          <p:cNvSpPr txBox="1"/>
          <p:nvPr/>
        </p:nvSpPr>
        <p:spPr>
          <a:xfrm>
            <a:off x="3163818" y="22839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accent2">
                    <a:alpha val="80000"/>
                  </a:schemeClr>
                </a:solidFill>
              </a:rPr>
              <a:t>C</a:t>
            </a:r>
            <a:endParaRPr lang="ko-KR" altLang="en-US" sz="9600" b="1" dirty="0">
              <a:solidFill>
                <a:schemeClr val="accent2">
                  <a:alpha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2B26-9979-EE88-DBC8-69CF73B62D71}"/>
              </a:ext>
            </a:extLst>
          </p:cNvPr>
          <p:cNvSpPr txBox="1"/>
          <p:nvPr/>
        </p:nvSpPr>
        <p:spPr>
          <a:xfrm>
            <a:off x="4140317" y="807669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 err="1">
                <a:solidFill>
                  <a:schemeClr val="accent2">
                    <a:alpha val="80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accent2">
                  <a:alpha val="8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F1D76E-C896-5DFC-9EB3-D002D42736DB}"/>
              </a:ext>
            </a:extLst>
          </p:cNvPr>
          <p:cNvGrpSpPr/>
          <p:nvPr/>
        </p:nvGrpSpPr>
        <p:grpSpPr>
          <a:xfrm>
            <a:off x="4661313" y="2404529"/>
            <a:ext cx="2532753" cy="474533"/>
            <a:chOff x="1471799" y="2717800"/>
            <a:chExt cx="2532753" cy="474533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B561E13-3983-D39D-5CD7-BE4778B10315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AD64ED-2526-27F9-6C1C-E4DA44F55FCF}"/>
                </a:ext>
              </a:extLst>
            </p:cNvPr>
            <p:cNvSpPr txBox="1"/>
            <p:nvPr/>
          </p:nvSpPr>
          <p:spPr>
            <a:xfrm>
              <a:off x="2133527" y="2730668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서비스 흐름도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DC8EB5-C5ED-E1AE-984C-C4D1BA6D1243}"/>
                </a:ext>
              </a:extLst>
            </p:cNvPr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C8092C-B173-6F94-5F45-C269AEE71DB2}"/>
              </a:ext>
            </a:extLst>
          </p:cNvPr>
          <p:cNvGrpSpPr/>
          <p:nvPr/>
        </p:nvGrpSpPr>
        <p:grpSpPr>
          <a:xfrm>
            <a:off x="4661313" y="3369729"/>
            <a:ext cx="1994144" cy="474533"/>
            <a:chOff x="1471799" y="2717800"/>
            <a:chExt cx="1994144" cy="4745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EA47227-38F3-370E-9DEC-D08D22755646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833D32-2C63-78A5-B1E8-1D930D98FDC5}"/>
                </a:ext>
              </a:extLst>
            </p:cNvPr>
            <p:cNvSpPr txBox="1"/>
            <p:nvPr/>
          </p:nvSpPr>
          <p:spPr>
            <a:xfrm>
              <a:off x="2133527" y="2730668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메뉴 구성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38D770-BB72-FA37-AC1B-0B20C3186A12}"/>
                </a:ext>
              </a:extLst>
            </p:cNvPr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16C201-D1B0-295D-0D93-43344566918B}"/>
              </a:ext>
            </a:extLst>
          </p:cNvPr>
          <p:cNvGrpSpPr/>
          <p:nvPr/>
        </p:nvGrpSpPr>
        <p:grpSpPr>
          <a:xfrm>
            <a:off x="4661313" y="4334929"/>
            <a:ext cx="1994144" cy="474533"/>
            <a:chOff x="1471799" y="2717800"/>
            <a:chExt cx="1994144" cy="47453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B6A6043-A865-84E1-DB17-A5328936B017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D7E940-14C8-72ED-3DCA-AEAD237EA15A}"/>
                </a:ext>
              </a:extLst>
            </p:cNvPr>
            <p:cNvSpPr txBox="1"/>
            <p:nvPr/>
          </p:nvSpPr>
          <p:spPr>
            <a:xfrm>
              <a:off x="2133527" y="2730668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화면 구성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45B12D-3260-4967-E7CD-46CC66241472}"/>
                </a:ext>
              </a:extLst>
            </p:cNvPr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368EC7-0391-FD24-84AD-2AA32F0BE4F6}"/>
              </a:ext>
            </a:extLst>
          </p:cNvPr>
          <p:cNvGrpSpPr/>
          <p:nvPr/>
        </p:nvGrpSpPr>
        <p:grpSpPr>
          <a:xfrm>
            <a:off x="4661313" y="5300129"/>
            <a:ext cx="2263449" cy="474533"/>
            <a:chOff x="1471799" y="2717800"/>
            <a:chExt cx="2263449" cy="47453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FB0651A-7ABC-236C-BDDE-511995307951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14153-70CD-FA0E-639F-D468AB449E80}"/>
                </a:ext>
              </a:extLst>
            </p:cNvPr>
            <p:cNvSpPr txBox="1"/>
            <p:nvPr/>
          </p:nvSpPr>
          <p:spPr>
            <a:xfrm>
              <a:off x="2133527" y="2730668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accent4">
                      <a:lumMod val="50000"/>
                    </a:schemeClr>
                  </a:solidFill>
                  <a:latin typeface="+mn-ea"/>
                  <a:cs typeface="Arial" panose="020B0604020202020204" pitchFamily="34" charset="0"/>
                </a:rPr>
                <a:t>분석 보고서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545E11-2B31-77C7-7A41-53066E2A73CA}"/>
                </a:ext>
              </a:extLst>
            </p:cNvPr>
            <p:cNvSpPr txBox="1"/>
            <p:nvPr/>
          </p:nvSpPr>
          <p:spPr>
            <a:xfrm>
              <a:off x="1474176" y="277220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2D3062-F8D6-87E2-C410-AC9E792C9607}"/>
              </a:ext>
            </a:extLst>
          </p:cNvPr>
          <p:cNvGrpSpPr/>
          <p:nvPr/>
        </p:nvGrpSpPr>
        <p:grpSpPr>
          <a:xfrm>
            <a:off x="205780" y="539841"/>
            <a:ext cx="2331640" cy="1859620"/>
            <a:chOff x="276836" y="269845"/>
            <a:chExt cx="2171089" cy="11482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BB591-5056-3FEC-5B04-5261F983F79B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58F6C6-515D-3B73-5621-7E38BF4EDE05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6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2BBA9-9491-7292-5D6A-CAACA4AB6456}"/>
              </a:ext>
            </a:extLst>
          </p:cNvPr>
          <p:cNvSpPr txBox="1"/>
          <p:nvPr/>
        </p:nvSpPr>
        <p:spPr>
          <a:xfrm>
            <a:off x="2502710" y="610077"/>
            <a:ext cx="380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3CDAD4-CA5F-979B-A9E5-E4AE7A67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30" y="694164"/>
            <a:ext cx="3314395" cy="4127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EDCFD7-8A8D-2579-2C62-EA104C78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723" y="1163359"/>
            <a:ext cx="6596797" cy="396602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8731C3-4E14-86F7-83CE-3AA34F8E9A24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33C35C-41CC-2B84-255C-FC988550E755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307025-4C71-091D-A831-4C20EB2080E7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A2A23-5797-87D1-33B3-98B24E635124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입지 업종 분석</a:t>
              </a:r>
              <a:endParaRPr lang="en-US" altLang="ko-KR" sz="20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A766A6B-916E-F43A-FFB6-B2B74C6B9B33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CDE246-FAF8-FE47-253A-E3FBDE45BA28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D89392-D124-219C-E21A-826D35585E39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Location_02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286CEF-3745-E20E-D252-A9DFEB500E31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D29E94-B180-DC65-25B0-64DA14D4FFC3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101676-F766-EB12-09AA-102ECB18FDE9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oogle Shape;3139;p71">
            <a:extLst>
              <a:ext uri="{FF2B5EF4-FFF2-40B4-BE49-F238E27FC236}">
                <a16:creationId xmlns:a16="http://schemas.microsoft.com/office/drawing/2014/main" id="{47DC9B13-BD4C-C261-9174-C8021EEAE670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입지 업종 분석 보고서 </a:t>
            </a:r>
            <a:r>
              <a:rPr lang="en-US" altLang="ko-KR" sz="2500" b="1" dirty="0">
                <a:solidFill>
                  <a:schemeClr val="tx1"/>
                </a:solidFill>
              </a:rPr>
              <a:t>–</a:t>
            </a:r>
            <a:r>
              <a:rPr lang="ko-KR" altLang="en-US" sz="2500" b="1" dirty="0">
                <a:solidFill>
                  <a:schemeClr val="tx1"/>
                </a:solidFill>
              </a:rPr>
              <a:t> 업종 분석 </a:t>
            </a:r>
            <a:r>
              <a:rPr lang="en-US" altLang="ko-KR" sz="2500" b="1" dirty="0">
                <a:solidFill>
                  <a:schemeClr val="tx1"/>
                </a:solidFill>
              </a:rPr>
              <a:t>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D2EC41-8807-E14F-878F-4EAEDC470AF3}"/>
              </a:ext>
            </a:extLst>
          </p:cNvPr>
          <p:cNvGrpSpPr/>
          <p:nvPr/>
        </p:nvGrpSpPr>
        <p:grpSpPr>
          <a:xfrm>
            <a:off x="2502709" y="890875"/>
            <a:ext cx="7328142" cy="4238511"/>
            <a:chOff x="1815304" y="464538"/>
            <a:chExt cx="7887496" cy="4778022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AA96F19-03F3-36FF-2323-5B3FEEFD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1400" y="568960"/>
              <a:ext cx="2301926" cy="37406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C939CF-F560-8F59-4C3B-0BF77A4CF11F}"/>
                </a:ext>
              </a:extLst>
            </p:cNvPr>
            <p:cNvSpPr txBox="1"/>
            <p:nvPr/>
          </p:nvSpPr>
          <p:spPr>
            <a:xfrm>
              <a:off x="1815305" y="464538"/>
              <a:ext cx="380908" cy="492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 b="1" dirty="0">
                  <a:solidFill>
                    <a:srgbClr val="FF0000"/>
                  </a:solidFill>
                </a:rPr>
                <a:t>②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1636D7C-5A00-0121-65E8-4120CE107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304" y="999390"/>
              <a:ext cx="3829317" cy="413141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3934A09-5402-0DA2-F3E1-2CB5ED3C6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4831" y="943023"/>
              <a:ext cx="3987969" cy="4299537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CA790E-26A9-932E-23D7-0141EDF2B298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EA02A-E4ED-56F0-88BF-2456C9A52774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9518EA-158E-C002-3C11-B9617EB22FA2}"/>
              </a:ext>
            </a:extLst>
          </p:cNvPr>
          <p:cNvSpPr txBox="1"/>
          <p:nvPr/>
        </p:nvSpPr>
        <p:spPr>
          <a:xfrm>
            <a:off x="2481556" y="5659804"/>
            <a:ext cx="737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dirty="0"/>
              <a:t>①  입지 업종 분석 보고서 중 업종 분석</a:t>
            </a:r>
            <a:endParaRPr lang="en-US" altLang="ko-KR" sz="1800" dirty="0"/>
          </a:p>
          <a:p>
            <a:pPr marL="228600" indent="-228600">
              <a:buAutoNum type="circleNumDbPlain" startAt="2"/>
              <a:defRPr/>
            </a:pPr>
            <a:r>
              <a:rPr lang="ko-KR" altLang="en-US" sz="1800" dirty="0"/>
              <a:t> 동종업종의 금액 구간 별로 매출을 나타낸 그래프</a:t>
            </a:r>
            <a:endParaRPr lang="en-US" altLang="ko-KR" sz="1800" dirty="0"/>
          </a:p>
          <a:p>
            <a:pPr marL="228600" indent="-228600">
              <a:buAutoNum type="circleNumDbPlain" startAt="2"/>
              <a:defRPr/>
            </a:pPr>
            <a:r>
              <a:rPr lang="ko-KR" altLang="en-US" sz="1800" dirty="0"/>
              <a:t> 주요 매출 영향 변수에 대한 그래프 </a:t>
            </a:r>
          </a:p>
        </p:txBody>
      </p:sp>
    </p:spTree>
    <p:extLst>
      <p:ext uri="{BB962C8B-B14F-4D97-AF65-F5344CB8AC3E}">
        <p14:creationId xmlns:p14="http://schemas.microsoft.com/office/powerpoint/2010/main" val="15522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FDAAB0B-C4FF-C06E-78FB-8BC85C64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98" y="640701"/>
            <a:ext cx="7353853" cy="43478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86A220-C0B8-6E69-A9A9-825C100F2238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B7C8D8-CD7D-CE10-6D8A-C4C44123F461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530B9A-270A-65AF-954C-2DB68E9C37F5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63024A-9DA3-8F9F-88F8-4EBE4671AF61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데이터 출처</a:t>
              </a:r>
              <a:endParaRPr lang="en-US" altLang="ko-KR" sz="2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525B41-59E4-3024-2B52-C432A8DA2CF2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C15102-1F75-533D-1007-0461DA1AA1BF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A3FD3A-D4B9-7393-5548-6048C6ACFF6B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Report_01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6DC4DE-0952-EBAE-93CA-81A23A3B8908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BF6B1-076B-A830-835F-EA6D6581CCFF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5A6DB-9966-ACA9-AB0F-1D3B6343B21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Google Shape;3139;p71">
            <a:extLst>
              <a:ext uri="{FF2B5EF4-FFF2-40B4-BE49-F238E27FC236}">
                <a16:creationId xmlns:a16="http://schemas.microsoft.com/office/drawing/2014/main" id="{BF76FB70-F900-40D6-7DCB-2D16B0562EA1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데이터 출처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0964EE-A751-A8A3-152A-126CB326B27D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0288D-B357-4278-08C3-B25D15550E2B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AC80E-C00B-3929-63BA-A3FD9F82707F}"/>
              </a:ext>
            </a:extLst>
          </p:cNvPr>
          <p:cNvSpPr txBox="1"/>
          <p:nvPr/>
        </p:nvSpPr>
        <p:spPr>
          <a:xfrm>
            <a:off x="2481556" y="5659804"/>
            <a:ext cx="73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dirty="0"/>
              <a:t>분석 데이터 출처 정보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7627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D80296-C57B-B6C2-0820-8B7FFE0D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33" y="682346"/>
            <a:ext cx="7162798" cy="4417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90E07-B254-9402-3391-D1C42FE5F505}"/>
              </a:ext>
            </a:extLst>
          </p:cNvPr>
          <p:cNvSpPr txBox="1"/>
          <p:nvPr/>
        </p:nvSpPr>
        <p:spPr>
          <a:xfrm>
            <a:off x="4443984" y="-121364"/>
            <a:ext cx="380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37704-9ADA-CA89-49CA-E699D31D93C6}"/>
              </a:ext>
            </a:extLst>
          </p:cNvPr>
          <p:cNvSpPr txBox="1"/>
          <p:nvPr/>
        </p:nvSpPr>
        <p:spPr>
          <a:xfrm>
            <a:off x="8164794" y="1953375"/>
            <a:ext cx="4131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D8012E2-A518-6D14-D608-6088713E723B}"/>
              </a:ext>
            </a:extLst>
          </p:cNvPr>
          <p:cNvSpPr txBox="1"/>
          <p:nvPr/>
        </p:nvSpPr>
        <p:spPr>
          <a:xfrm>
            <a:off x="8709155" y="1953374"/>
            <a:ext cx="4131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7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18FE6-9F23-1F4E-FA20-82F2B3D1B398}"/>
              </a:ext>
            </a:extLst>
          </p:cNvPr>
          <p:cNvSpPr txBox="1"/>
          <p:nvPr/>
        </p:nvSpPr>
        <p:spPr>
          <a:xfrm>
            <a:off x="9230269" y="1941805"/>
            <a:ext cx="351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0B0A96-050A-401E-E82B-5AC819D822AF}"/>
              </a:ext>
            </a:extLst>
          </p:cNvPr>
          <p:cNvSpPr/>
          <p:nvPr/>
        </p:nvSpPr>
        <p:spPr>
          <a:xfrm>
            <a:off x="3194304" y="1849288"/>
            <a:ext cx="1249680" cy="15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BB849E-B8AE-9AAB-169C-6D26FC6BDDCA}"/>
              </a:ext>
            </a:extLst>
          </p:cNvPr>
          <p:cNvSpPr/>
          <p:nvPr/>
        </p:nvSpPr>
        <p:spPr>
          <a:xfrm>
            <a:off x="0" y="4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B87FA7-F347-0520-9DD9-E4D29434B0A7}"/>
              </a:ext>
            </a:extLst>
          </p:cNvPr>
          <p:cNvGrpSpPr/>
          <p:nvPr/>
        </p:nvGrpSpPr>
        <p:grpSpPr>
          <a:xfrm>
            <a:off x="87835" y="2609711"/>
            <a:ext cx="2171089" cy="983075"/>
            <a:chOff x="276836" y="1474033"/>
            <a:chExt cx="2171089" cy="6790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A36683-F807-9F3B-0E5D-46FF20A4926A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1FFB5B-3D06-2E1C-0E7E-257C9178D336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나의 분석 이력</a:t>
              </a:r>
              <a:endParaRPr lang="en-US" altLang="ko-KR" sz="2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E513B7-E772-7F41-7414-B216B4FD1DD2}"/>
              </a:ext>
            </a:extLst>
          </p:cNvPr>
          <p:cNvGrpSpPr/>
          <p:nvPr/>
        </p:nvGrpSpPr>
        <p:grpSpPr>
          <a:xfrm>
            <a:off x="98718" y="4047534"/>
            <a:ext cx="2171089" cy="940989"/>
            <a:chOff x="276836" y="2678221"/>
            <a:chExt cx="2171089" cy="9409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7B593C-683D-91AE-4F0B-5131776D88A3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76368D-7A86-1D35-E00D-9BBBB37165D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Mypage_01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2059B70-C7BD-363F-B062-428B3CD89240}"/>
              </a:ext>
            </a:extLst>
          </p:cNvPr>
          <p:cNvGrpSpPr/>
          <p:nvPr/>
        </p:nvGrpSpPr>
        <p:grpSpPr>
          <a:xfrm>
            <a:off x="75149" y="539843"/>
            <a:ext cx="2331640" cy="1859620"/>
            <a:chOff x="276836" y="269845"/>
            <a:chExt cx="2171089" cy="114826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9E15ED-0CFE-700D-A41A-E0BECF1E3F7C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48B3B9-C7AF-C0F6-7677-4DFB87882DA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Google Shape;3139;p71">
            <a:extLst>
              <a:ext uri="{FF2B5EF4-FFF2-40B4-BE49-F238E27FC236}">
                <a16:creationId xmlns:a16="http://schemas.microsoft.com/office/drawing/2014/main" id="{48E5AAA5-F0F8-0F86-94E8-B8F2621E2018}"/>
              </a:ext>
            </a:extLst>
          </p:cNvPr>
          <p:cNvSpPr txBox="1">
            <a:spLocks/>
          </p:cNvSpPr>
          <p:nvPr/>
        </p:nvSpPr>
        <p:spPr>
          <a:xfrm>
            <a:off x="2476999" y="94466"/>
            <a:ext cx="5946897" cy="5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randstander ExtraBold"/>
              <a:buNone/>
              <a:defRPr sz="8500" b="0" i="0" u="none" strike="noStrike" cap="none">
                <a:solidFill>
                  <a:schemeClr val="dk1"/>
                </a:solidFill>
                <a:latin typeface="Grandstander ExtraBold"/>
                <a:ea typeface="Grandstander ExtraBold"/>
                <a:cs typeface="Grandstander ExtraBold"/>
                <a:sym typeface="Grandstand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mmissioner"/>
              <a:buNone/>
              <a:defRPr sz="8000" b="1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algn="l">
              <a:defRPr/>
            </a:pPr>
            <a:r>
              <a:rPr lang="ko-KR" altLang="en-US" sz="2500" b="1" dirty="0">
                <a:solidFill>
                  <a:schemeClr val="tx1"/>
                </a:solidFill>
              </a:rPr>
              <a:t>나의 분석 이력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202860-42C0-5ACC-342C-0888337E725A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4B016F-0741-A3C8-2648-3F5F492269DF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6AC452-913D-D19C-9C18-40AEF3B591A0}"/>
              </a:ext>
            </a:extLst>
          </p:cNvPr>
          <p:cNvSpPr txBox="1"/>
          <p:nvPr/>
        </p:nvSpPr>
        <p:spPr>
          <a:xfrm>
            <a:off x="2481556" y="5659804"/>
            <a:ext cx="737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800" dirty="0"/>
              <a:t>①  나의 분석 이력은 계정에서 요청한 분석 보고서 목록</a:t>
            </a:r>
            <a:endParaRPr lang="en-US" altLang="ko-KR" sz="1800" dirty="0"/>
          </a:p>
          <a:p>
            <a:pPr marL="228600" indent="-228600">
              <a:buAutoNum type="circleNumDbPlain" startAt="2"/>
              <a:defRPr/>
            </a:pPr>
            <a:r>
              <a:rPr lang="ko-KR" altLang="en-US" sz="1800" dirty="0"/>
              <a:t> 조건설정 그대로 재분석</a:t>
            </a:r>
            <a:endParaRPr lang="en-US" altLang="ko-KR" sz="1800" dirty="0"/>
          </a:p>
          <a:p>
            <a:pPr marL="228600" indent="-228600">
              <a:buAutoNum type="circleNumDbPlain" startAt="2"/>
              <a:defRPr/>
            </a:pPr>
            <a:r>
              <a:rPr lang="ko-KR" altLang="en-US" sz="1800" dirty="0"/>
              <a:t> 조건설정한 분석에 대한 보고서</a:t>
            </a:r>
            <a:endParaRPr lang="en-US" altLang="ko-KR" sz="1800" dirty="0"/>
          </a:p>
          <a:p>
            <a:pPr marL="228600" indent="-228600">
              <a:buAutoNum type="circleNumDbPlain" startAt="2"/>
              <a:defRPr/>
            </a:pPr>
            <a:r>
              <a:rPr lang="ko-KR" altLang="en-US" sz="1800" dirty="0"/>
              <a:t> 분석한 내역 삭제 기능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7250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3B3D4C3-5E06-4759-0AFA-1816498F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10" y="1763486"/>
            <a:ext cx="5093508" cy="27758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72EA7-E913-A452-4539-C5AB3DDA0685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070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C480E1-6518-2E87-CC46-2BD810DDB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/>
          <a:stretch/>
        </p:blipFill>
        <p:spPr bwMode="auto">
          <a:xfrm>
            <a:off x="1157287" y="1139380"/>
            <a:ext cx="7591425" cy="56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90D0"/>
                </a:solidFill>
                <a:latin typeface="맑은고딕"/>
              </a:rPr>
              <a:t>ER </a:t>
            </a:r>
            <a:r>
              <a:rPr lang="ko-KR" altLang="en-US" sz="3200" b="1" dirty="0">
                <a:solidFill>
                  <a:srgbClr val="0090D0"/>
                </a:solidFill>
                <a:latin typeface="맑은고딕"/>
              </a:rPr>
              <a:t>다이어그램</a:t>
            </a:r>
            <a:endParaRPr lang="ko-KR" altLang="en-US" sz="3200" dirty="0">
              <a:latin typeface="맑은고딕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CBE0D91-DE2F-E598-5D87-D39ED8D4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204696"/>
            <a:ext cx="9756000" cy="55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8F33178-1B89-1DC8-AD7C-87BDF447D8D3}"/>
                  </a:ext>
                </a:extLst>
              </p14:cNvPr>
              <p14:cNvContentPartPr/>
              <p14:nvPr/>
            </p14:nvContentPartPr>
            <p14:xfrm>
              <a:off x="1602950" y="719531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8F33178-1B89-1DC8-AD7C-87BDF447D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950" y="71866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388" name="Picture 4">
            <a:extLst>
              <a:ext uri="{FF2B5EF4-FFF2-40B4-BE49-F238E27FC236}">
                <a16:creationId xmlns:a16="http://schemas.microsoft.com/office/drawing/2014/main" id="{AA9CB2EA-B47F-E6CB-9410-71D05FDA1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/>
          <a:stretch/>
        </p:blipFill>
        <p:spPr bwMode="auto">
          <a:xfrm>
            <a:off x="97635" y="1204696"/>
            <a:ext cx="9645016" cy="5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11B5ECA-4CC6-85FE-A69E-DFF45BC4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06" y="612934"/>
            <a:ext cx="5160389" cy="4745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E944B-0477-0B67-48DB-4681A9E37AF6}"/>
              </a:ext>
            </a:extLst>
          </p:cNvPr>
          <p:cNvSpPr txBox="1"/>
          <p:nvPr/>
        </p:nvSpPr>
        <p:spPr>
          <a:xfrm>
            <a:off x="7783286" y="4822371"/>
            <a:ext cx="213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출처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소상공인마당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B26EC9F-FF1F-3A1E-C94C-E42853BA9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774" y="72471"/>
            <a:ext cx="2831850" cy="1116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D19B2B-7A58-280B-1E25-50B050E40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775" y="1568396"/>
            <a:ext cx="2160000" cy="66722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F4C2017-6327-01CE-D3B2-6E99B9BB2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032" y="2306579"/>
            <a:ext cx="720000" cy="873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7500BDF-9536-2DEE-4931-38125BA79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359" y="2312034"/>
            <a:ext cx="720000" cy="84144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2AB649-E2ED-9A1B-BBB1-AECC4BFBB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371" y="2281109"/>
            <a:ext cx="720000" cy="86769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2309B69-C30F-C775-64E9-F350932412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251" b="11597"/>
          <a:stretch/>
        </p:blipFill>
        <p:spPr>
          <a:xfrm>
            <a:off x="2520162" y="3228858"/>
            <a:ext cx="2664000" cy="61001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7CAAA5C-58BD-36D3-9CF5-85EB9B5BD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7699" y="3914251"/>
            <a:ext cx="2700000" cy="917858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6DDC2A-E150-7481-A2EE-F2383D1EDA8B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A4B332C-7606-8403-1E95-5F6719CC0648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0500610-844C-8C07-0E7F-4832457AE07F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B7A696-EAAE-A1AB-448C-726B3DCD8AC1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메인 화면</a:t>
              </a:r>
              <a:endParaRPr lang="en-US" altLang="ko-KR" sz="2000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7086A7-0B62-9F3F-F156-1E7F0A822D8D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FE6AFA-52EB-16CC-91E7-C82A384AA9A8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062AD3-FA13-0F66-9A55-834B6FD0434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Main_01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E15B0C8-962F-83E5-3984-C14CFC0979D5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86FE7F-EFF2-978C-BD3A-376C091958F5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5DC7AB-DBD5-3B79-6048-DE213CCC010A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0B925DCA-21C1-6371-AEC0-BBBC3219C2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808" b="22114"/>
          <a:stretch/>
        </p:blipFill>
        <p:spPr>
          <a:xfrm>
            <a:off x="2476572" y="1106897"/>
            <a:ext cx="3132000" cy="48413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8238D69-F3C7-01BD-42A3-C0C2BCCA4E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8850" y="157209"/>
            <a:ext cx="2412000" cy="455725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EA3DDE-9BE2-00FE-1E21-7EB4641CAB21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6FA161-6560-35E4-CA3A-6A635A17B11B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E373F9-7668-D5C6-EB4C-CB2753F56F89}"/>
              </a:ext>
            </a:extLst>
          </p:cNvPr>
          <p:cNvSpPr txBox="1"/>
          <p:nvPr/>
        </p:nvSpPr>
        <p:spPr>
          <a:xfrm>
            <a:off x="2481556" y="5659804"/>
            <a:ext cx="737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메인 화면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9880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465323-B1E5-9684-CBCE-414C9CDCA133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2EF0734-5928-86DE-F88E-FDACC2D70D0E}"/>
              </a:ext>
            </a:extLst>
          </p:cNvPr>
          <p:cNvGrpSpPr/>
          <p:nvPr/>
        </p:nvGrpSpPr>
        <p:grpSpPr>
          <a:xfrm>
            <a:off x="2476999" y="115184"/>
            <a:ext cx="7353851" cy="4989050"/>
            <a:chOff x="3360290" y="554318"/>
            <a:chExt cx="4552947" cy="4052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3B38808-14F9-F55B-B764-C1F86558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2448" y="554318"/>
              <a:ext cx="4520789" cy="4052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B6CC6-8E9C-DAEB-D1FB-ADE2A4A64AE6}"/>
                </a:ext>
              </a:extLst>
            </p:cNvPr>
            <p:cNvSpPr txBox="1"/>
            <p:nvPr/>
          </p:nvSpPr>
          <p:spPr>
            <a:xfrm>
              <a:off x="3368740" y="3000211"/>
              <a:ext cx="3583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29285F-56D7-70BE-E53E-CC8AD24D2548}"/>
                </a:ext>
              </a:extLst>
            </p:cNvPr>
            <p:cNvSpPr txBox="1"/>
            <p:nvPr/>
          </p:nvSpPr>
          <p:spPr>
            <a:xfrm>
              <a:off x="3360290" y="2492380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C5F8A7-8D00-7893-6D0A-3DF9B678E146}"/>
                </a:ext>
              </a:extLst>
            </p:cNvPr>
            <p:cNvSpPr txBox="1"/>
            <p:nvPr/>
          </p:nvSpPr>
          <p:spPr>
            <a:xfrm>
              <a:off x="4891323" y="4023383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0BCF8-7A06-9CC3-05FF-4D2DD90D31AD}"/>
                </a:ext>
              </a:extLst>
            </p:cNvPr>
            <p:cNvSpPr txBox="1"/>
            <p:nvPr/>
          </p:nvSpPr>
          <p:spPr>
            <a:xfrm>
              <a:off x="5421620" y="4023383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A0FBD1-6120-7AA2-CC56-76EEBB2234D4}"/>
                </a:ext>
              </a:extLst>
            </p:cNvPr>
            <p:cNvSpPr txBox="1"/>
            <p:nvPr/>
          </p:nvSpPr>
          <p:spPr>
            <a:xfrm>
              <a:off x="6019163" y="4014579"/>
              <a:ext cx="324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700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BF33B2-9D90-C8D7-4BCC-C17D010C5875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42C471-65EC-A7B9-81E5-E95CD6F649FC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B33E4E-6268-B6D5-3C07-51D8F89C6125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로그인</a:t>
              </a:r>
              <a:endParaRPr lang="en-US" altLang="ko-KR" sz="20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718B223-B675-CCD1-964A-95057A2C3FEE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03B3B1-74D4-FBA7-8B0F-BE0B39F19F94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416DDB-DEB5-E5F9-AB29-5AB6A8AAEF22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Login_01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703804D-E63B-BCBC-1CFB-331A6A7F4C2E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A6967-627A-EC9E-1AEA-614E2AD7B147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F6F57A-5AE9-A6E5-4F44-DA10AD090F8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17908A-CFF0-2107-8147-89E3F45AAD7C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310B14-81AE-2C3E-B562-0603925917D4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7DEC7-CFA6-19DA-C0A4-8BEB43EF3625}"/>
              </a:ext>
            </a:extLst>
          </p:cNvPr>
          <p:cNvSpPr txBox="1"/>
          <p:nvPr/>
        </p:nvSpPr>
        <p:spPr>
          <a:xfrm>
            <a:off x="2481556" y="5659804"/>
            <a:ext cx="4290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 아이디 입력</a:t>
            </a:r>
            <a:endParaRPr lang="en-US" altLang="ko-KR" sz="2000" dirty="0"/>
          </a:p>
          <a:p>
            <a:pPr marL="228600" indent="-228600">
              <a:buAutoNum type="circleNumDbPlain" startAt="2"/>
            </a:pPr>
            <a:r>
              <a:rPr lang="ko-KR" altLang="en-US" sz="2000" dirty="0"/>
              <a:t> 비밀번호 입력</a:t>
            </a:r>
            <a:endParaRPr lang="en-US" altLang="ko-KR" sz="2000" dirty="0"/>
          </a:p>
          <a:p>
            <a:pPr marL="228600" indent="-228600">
              <a:buFontTx/>
              <a:buAutoNum type="circleNumDbPlain" startAt="2"/>
            </a:pPr>
            <a:r>
              <a:rPr lang="ko-KR" altLang="en-US" sz="2000" dirty="0"/>
              <a:t> 회원가입 페이지 </a:t>
            </a:r>
            <a:r>
              <a:rPr lang="en-US" altLang="ko-KR" sz="2000" dirty="0"/>
              <a:t>(Join_01)</a:t>
            </a:r>
            <a:r>
              <a:rPr lang="ko-KR" altLang="en-US" sz="2000" dirty="0"/>
              <a:t>로 이동</a:t>
            </a:r>
            <a:endParaRPr lang="en-US" altLang="ko-KR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61E0C1-38BB-EA4C-5F7B-34E6939465F5}"/>
              </a:ext>
            </a:extLst>
          </p:cNvPr>
          <p:cNvSpPr txBox="1"/>
          <p:nvPr/>
        </p:nvSpPr>
        <p:spPr>
          <a:xfrm>
            <a:off x="6771570" y="5659804"/>
            <a:ext cx="223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④ 아이디 찾기</a:t>
            </a:r>
            <a:endParaRPr lang="en-US" altLang="ko-KR" sz="2000" dirty="0"/>
          </a:p>
          <a:p>
            <a:r>
              <a:rPr lang="ko-KR" altLang="en-US" sz="2000" dirty="0"/>
              <a:t>⑤ 비밀번호 찾기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92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2DA7D3A-AC60-8424-44EE-DF88BD269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" b="24154"/>
          <a:stretch/>
        </p:blipFill>
        <p:spPr bwMode="auto">
          <a:xfrm>
            <a:off x="6166837" y="1646988"/>
            <a:ext cx="3106933" cy="22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02EAC0-DA6F-6992-7784-10E3B889D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" b="10058"/>
          <a:stretch/>
        </p:blipFill>
        <p:spPr bwMode="auto">
          <a:xfrm>
            <a:off x="3290005" y="813638"/>
            <a:ext cx="2682602" cy="361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2CA57-B697-8033-9E41-524409CE5A72}"/>
              </a:ext>
            </a:extLst>
          </p:cNvPr>
          <p:cNvSpPr txBox="1"/>
          <p:nvPr/>
        </p:nvSpPr>
        <p:spPr>
          <a:xfrm>
            <a:off x="2849417" y="429945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4A824D4-37F7-5434-9C25-830AB93C3A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638"/>
          <a:stretch/>
        </p:blipFill>
        <p:spPr>
          <a:xfrm>
            <a:off x="4459292" y="4431888"/>
            <a:ext cx="3657600" cy="74018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6B8C939-E688-0309-F308-6F429C162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721" y="183708"/>
            <a:ext cx="1840021" cy="85363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C206E7-BE6A-AEB5-4BDD-D85969328B21}"/>
              </a:ext>
            </a:extLst>
          </p:cNvPr>
          <p:cNvGrpSpPr/>
          <p:nvPr/>
        </p:nvGrpSpPr>
        <p:grpSpPr>
          <a:xfrm>
            <a:off x="7099102" y="1525649"/>
            <a:ext cx="2035580" cy="553526"/>
            <a:chOff x="7099102" y="1416789"/>
            <a:chExt cx="2035580" cy="55352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FE46D37-690C-7C0A-7A03-EAD6934469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68"/>
            <a:stretch/>
          </p:blipFill>
          <p:spPr bwMode="auto">
            <a:xfrm>
              <a:off x="7099102" y="1416789"/>
              <a:ext cx="2035580" cy="55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48FD83-528A-2763-935D-1D3E985BAD78}"/>
                </a:ext>
              </a:extLst>
            </p:cNvPr>
            <p:cNvSpPr txBox="1"/>
            <p:nvPr/>
          </p:nvSpPr>
          <p:spPr>
            <a:xfrm>
              <a:off x="7275887" y="1566914"/>
              <a:ext cx="648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남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B2C14E0-4B06-9E81-E4BD-495ED5DE8FE7}"/>
              </a:ext>
            </a:extLst>
          </p:cNvPr>
          <p:cNvGrpSpPr/>
          <p:nvPr/>
        </p:nvGrpSpPr>
        <p:grpSpPr>
          <a:xfrm>
            <a:off x="7099102" y="2296788"/>
            <a:ext cx="2035580" cy="553526"/>
            <a:chOff x="7099102" y="1416789"/>
            <a:chExt cx="2035580" cy="553526"/>
          </a:xfrm>
        </p:grpSpPr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72B4A52A-1AB1-BF4A-1EA0-DE3DF35B5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68"/>
            <a:stretch/>
          </p:blipFill>
          <p:spPr bwMode="auto">
            <a:xfrm>
              <a:off x="7099102" y="1416789"/>
              <a:ext cx="2035580" cy="55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8B6226-84A1-97F3-14C3-A9C24D89394E}"/>
                </a:ext>
              </a:extLst>
            </p:cNvPr>
            <p:cNvSpPr txBox="1"/>
            <p:nvPr/>
          </p:nvSpPr>
          <p:spPr>
            <a:xfrm>
              <a:off x="7275887" y="1566914"/>
              <a:ext cx="972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20</a:t>
              </a:r>
              <a:r>
                <a:rPr lang="ko-KR" altLang="en-US" sz="2000" b="1" dirty="0"/>
                <a:t>대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BB95C2-92E9-F1B9-50CB-52AC4E8840EF}"/>
              </a:ext>
            </a:extLst>
          </p:cNvPr>
          <p:cNvGrpSpPr/>
          <p:nvPr/>
        </p:nvGrpSpPr>
        <p:grpSpPr>
          <a:xfrm>
            <a:off x="7099102" y="3093736"/>
            <a:ext cx="2035580" cy="553526"/>
            <a:chOff x="7099102" y="1416789"/>
            <a:chExt cx="2035580" cy="553526"/>
          </a:xfrm>
        </p:grpSpPr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B4B6EBFD-F61F-4C0C-4372-95F8D9D3A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68"/>
            <a:stretch/>
          </p:blipFill>
          <p:spPr bwMode="auto">
            <a:xfrm>
              <a:off x="7099102" y="1416789"/>
              <a:ext cx="2035580" cy="55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83FE3F-2C2A-630F-17C4-00D562CC8626}"/>
                </a:ext>
              </a:extLst>
            </p:cNvPr>
            <p:cNvSpPr txBox="1"/>
            <p:nvPr/>
          </p:nvSpPr>
          <p:spPr>
            <a:xfrm>
              <a:off x="7275887" y="1566914"/>
              <a:ext cx="1224000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예비창업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9357F8-5094-019C-E1A2-92D13FFA73D1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A76409F-ECC8-020E-05EA-34E9FCFDEC26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7B67FE-CD59-342C-5F1B-AFAEFA5219A3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6200F1-434D-76D1-26BD-E14DBE89EB7B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회원가입</a:t>
              </a:r>
              <a:endParaRPr lang="en-US" altLang="ko-KR" sz="2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629344-558A-3D6F-1575-60C1063B92B4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B84936-E1F5-8047-3E9D-3584E3926A52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F8B4FF-9D6A-2E29-DA5B-37B1D76DBFD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Join_01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DC87EA4-7F41-CED9-7698-3FB9A6964D40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91E62F-77C3-0818-B834-7EEB60B4ADB2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C68055-2032-FBBF-27BA-C50D54F95E09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FAB31-C959-E616-88FA-16F6E61D2AA1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CCB86F-2712-2C8D-305E-567D516A3151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F25EFC-55DE-DB1D-C089-CD58F8381111}"/>
              </a:ext>
            </a:extLst>
          </p:cNvPr>
          <p:cNvSpPr txBox="1"/>
          <p:nvPr/>
        </p:nvSpPr>
        <p:spPr>
          <a:xfrm>
            <a:off x="2481556" y="5659804"/>
            <a:ext cx="70790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① 아이디</a:t>
            </a:r>
            <a:r>
              <a:rPr lang="en-US" altLang="ko-KR" sz="1700" dirty="0"/>
              <a:t> / </a:t>
            </a:r>
            <a:r>
              <a:rPr lang="ko-KR" altLang="en-US" sz="1700" dirty="0"/>
              <a:t>비밀번호 </a:t>
            </a:r>
            <a:r>
              <a:rPr lang="en-US" altLang="ko-KR" sz="1700" dirty="0"/>
              <a:t>/ </a:t>
            </a:r>
            <a:r>
              <a:rPr lang="ko-KR" altLang="en-US" sz="1700" dirty="0"/>
              <a:t>비밀번호 확인 </a:t>
            </a:r>
            <a:r>
              <a:rPr lang="en-US" altLang="ko-KR" sz="1700" dirty="0"/>
              <a:t>/ </a:t>
            </a:r>
            <a:r>
              <a:rPr lang="ko-KR" altLang="en-US" sz="1700" dirty="0"/>
              <a:t>이름 </a:t>
            </a:r>
            <a:r>
              <a:rPr lang="en-US" altLang="ko-KR" sz="1700" dirty="0"/>
              <a:t>/ </a:t>
            </a:r>
            <a:r>
              <a:rPr lang="ko-KR" altLang="en-US" sz="1700" dirty="0"/>
              <a:t>이메일</a:t>
            </a:r>
            <a:r>
              <a:rPr lang="en-US" altLang="ko-KR" sz="1700" dirty="0"/>
              <a:t> / </a:t>
            </a:r>
            <a:r>
              <a:rPr lang="ko-KR" altLang="en-US" sz="1700" dirty="0"/>
              <a:t>주소 </a:t>
            </a:r>
            <a:r>
              <a:rPr lang="en-US" altLang="ko-KR" sz="1700" dirty="0"/>
              <a:t>/ </a:t>
            </a:r>
            <a:r>
              <a:rPr lang="ko-KR" altLang="en-US" sz="1700" dirty="0"/>
              <a:t>전화번호</a:t>
            </a:r>
            <a:endParaRPr lang="en-US" altLang="ko-KR" sz="1700" dirty="0"/>
          </a:p>
          <a:p>
            <a:r>
              <a:rPr lang="ko-KR" altLang="en-US" sz="1700" dirty="0"/>
              <a:t>② 성별 </a:t>
            </a:r>
            <a:r>
              <a:rPr lang="en-US" altLang="ko-KR" sz="1700" dirty="0"/>
              <a:t>/ </a:t>
            </a:r>
            <a:r>
              <a:rPr lang="ko-KR" altLang="en-US" sz="1700" dirty="0"/>
              <a:t>연령대 </a:t>
            </a:r>
            <a:r>
              <a:rPr lang="en-US" altLang="ko-KR" sz="1700" dirty="0"/>
              <a:t>/ </a:t>
            </a:r>
            <a:r>
              <a:rPr lang="ko-KR" altLang="en-US" sz="1700" dirty="0"/>
              <a:t>회원유형 입력</a:t>
            </a:r>
            <a:endParaRPr lang="en-US" altLang="ko-KR" sz="17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BC2A739-DA05-2393-1A5A-2FDB4CEE3DAF}"/>
              </a:ext>
            </a:extLst>
          </p:cNvPr>
          <p:cNvSpPr txBox="1"/>
          <p:nvPr/>
        </p:nvSpPr>
        <p:spPr>
          <a:xfrm>
            <a:off x="6004837" y="1271152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3943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7C1797-1863-53ED-184D-F58CD6AA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94" y="617825"/>
            <a:ext cx="7066644" cy="45330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59A5BE-7065-E3E2-6EFD-BB4EDB9962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36662" y="1101611"/>
            <a:ext cx="342900" cy="464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911DE-6CCA-2D94-E7C9-E62F2D445BFC}"/>
              </a:ext>
            </a:extLst>
          </p:cNvPr>
          <p:cNvSpPr txBox="1"/>
          <p:nvPr/>
        </p:nvSpPr>
        <p:spPr>
          <a:xfrm>
            <a:off x="9244599" y="509849"/>
            <a:ext cx="3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E3B67-B558-DDA1-07AA-747550538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260" y="790347"/>
            <a:ext cx="952500" cy="3429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5C7D16-8943-F1E9-A135-4688384EBC8C}"/>
              </a:ext>
            </a:extLst>
          </p:cNvPr>
          <p:cNvSpPr/>
          <p:nvPr/>
        </p:nvSpPr>
        <p:spPr>
          <a:xfrm>
            <a:off x="1" y="2"/>
            <a:ext cx="2476998" cy="685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AE12A7-6DF3-E57C-D2C5-F33D39399342}"/>
              </a:ext>
            </a:extLst>
          </p:cNvPr>
          <p:cNvGrpSpPr/>
          <p:nvPr/>
        </p:nvGrpSpPr>
        <p:grpSpPr>
          <a:xfrm>
            <a:off x="87836" y="2609709"/>
            <a:ext cx="2171089" cy="983075"/>
            <a:chOff x="276836" y="1474033"/>
            <a:chExt cx="2171089" cy="6790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FD7EDA-5A82-A5E1-BF2C-6A3785A3C2D5}"/>
                </a:ext>
              </a:extLst>
            </p:cNvPr>
            <p:cNvSpPr txBox="1"/>
            <p:nvPr/>
          </p:nvSpPr>
          <p:spPr>
            <a:xfrm>
              <a:off x="276836" y="1474033"/>
              <a:ext cx="1723549" cy="382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화면이름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A0DFEB-BEB7-9637-789A-3CD36F2EC236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34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메인 화면</a:t>
              </a:r>
              <a:endParaRPr lang="en-US" altLang="ko-KR" sz="20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475B9A9-D1BB-4A66-7855-7B08D68ED551}"/>
              </a:ext>
            </a:extLst>
          </p:cNvPr>
          <p:cNvGrpSpPr/>
          <p:nvPr/>
        </p:nvGrpSpPr>
        <p:grpSpPr>
          <a:xfrm>
            <a:off x="98719" y="4047532"/>
            <a:ext cx="2171089" cy="952787"/>
            <a:chOff x="276836" y="2678221"/>
            <a:chExt cx="2171089" cy="9527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AB9AB-1EC3-E4BF-DB65-6B92673A68A8}"/>
                </a:ext>
              </a:extLst>
            </p:cNvPr>
            <p:cNvSpPr txBox="1"/>
            <p:nvPr/>
          </p:nvSpPr>
          <p:spPr>
            <a:xfrm>
              <a:off x="276836" y="267822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화면코드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2E82B8-7EC2-06A6-34F4-B158BCBEDCF3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2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latin typeface="맑은고딕"/>
                </a:rPr>
                <a:t>Main_01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F6A25E-ACCC-199B-F963-1D853C6BB284}"/>
              </a:ext>
            </a:extLst>
          </p:cNvPr>
          <p:cNvGrpSpPr/>
          <p:nvPr/>
        </p:nvGrpSpPr>
        <p:grpSpPr>
          <a:xfrm>
            <a:off x="75150" y="539841"/>
            <a:ext cx="2331640" cy="1859620"/>
            <a:chOff x="276836" y="269845"/>
            <a:chExt cx="2171089" cy="11482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A185FD-CA63-A8F5-E131-5588B8347C60}"/>
                </a:ext>
              </a:extLst>
            </p:cNvPr>
            <p:cNvSpPr txBox="1"/>
            <p:nvPr/>
          </p:nvSpPr>
          <p:spPr>
            <a:xfrm>
              <a:off x="276836" y="269845"/>
              <a:ext cx="1246640" cy="3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/>
                <a:t>과제명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57493A-F5FA-3C63-1797-AFB7C7EB21A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1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맑은고딕"/>
                </a:rPr>
                <a:t>빅데이터를 이용한 오피니언 마이닝 기반 창업 추천 서비스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C73D9A-59D9-18B6-C5FE-40AB6FECD8FE}"/>
              </a:ext>
            </a:extLst>
          </p:cNvPr>
          <p:cNvSpPr/>
          <p:nvPr/>
        </p:nvSpPr>
        <p:spPr>
          <a:xfrm>
            <a:off x="2477000" y="5172074"/>
            <a:ext cx="7429000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729C44-849F-754D-8854-133A2619EF80}"/>
              </a:ext>
            </a:extLst>
          </p:cNvPr>
          <p:cNvSpPr txBox="1"/>
          <p:nvPr/>
        </p:nvSpPr>
        <p:spPr>
          <a:xfrm>
            <a:off x="2494625" y="522814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8C4EAE-5030-9645-0D2D-1AA918A9089F}"/>
              </a:ext>
            </a:extLst>
          </p:cNvPr>
          <p:cNvSpPr txBox="1"/>
          <p:nvPr/>
        </p:nvSpPr>
        <p:spPr>
          <a:xfrm>
            <a:off x="2481556" y="5659804"/>
            <a:ext cx="737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카테고리 마우스 오버 시 서브메뉴</a:t>
            </a:r>
            <a:endParaRPr lang="en-US" altLang="ko-KR" sz="2000" dirty="0"/>
          </a:p>
          <a:p>
            <a:r>
              <a:rPr lang="ko-KR" altLang="en-US" sz="2000" dirty="0"/>
              <a:t>②</a:t>
            </a:r>
            <a:r>
              <a:rPr lang="en-US" altLang="ko-KR" sz="2000" dirty="0"/>
              <a:t> </a:t>
            </a:r>
            <a:r>
              <a:rPr lang="ko-KR" altLang="en-US" sz="2000" dirty="0"/>
              <a:t>서브메뉴 </a:t>
            </a:r>
            <a:endParaRPr lang="en-US" altLang="ko-KR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169ADC-7C52-0D13-3E59-5B5986227038}"/>
              </a:ext>
            </a:extLst>
          </p:cNvPr>
          <p:cNvGrpSpPr/>
          <p:nvPr/>
        </p:nvGrpSpPr>
        <p:grpSpPr>
          <a:xfrm>
            <a:off x="5637059" y="1076022"/>
            <a:ext cx="3241206" cy="3358019"/>
            <a:chOff x="5712756" y="1407873"/>
            <a:chExt cx="3323905" cy="27584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5FF841-0034-37C5-197C-11FE45A3C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026761" y="1407873"/>
              <a:ext cx="3009900" cy="27584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B390A-8834-2F41-6C5A-BDE96D18891E}"/>
                </a:ext>
              </a:extLst>
            </p:cNvPr>
            <p:cNvSpPr txBox="1"/>
            <p:nvPr/>
          </p:nvSpPr>
          <p:spPr>
            <a:xfrm>
              <a:off x="5712756" y="1432896"/>
              <a:ext cx="358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0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2676</TotalTime>
  <Words>1172</Words>
  <Application>Microsoft Office PowerPoint</Application>
  <PresentationFormat>A4 용지(210x297mm)</PresentationFormat>
  <Paragraphs>299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Grandstander ExtraBold</vt:lpstr>
      <vt:lpstr>맑은 고딕</vt:lpstr>
      <vt:lpstr>맑은고딕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9037</cp:lastModifiedBy>
  <cp:revision>181</cp:revision>
  <dcterms:created xsi:type="dcterms:W3CDTF">2021-07-16T05:18:45Z</dcterms:created>
  <dcterms:modified xsi:type="dcterms:W3CDTF">2023-04-21T11:38:41Z</dcterms:modified>
</cp:coreProperties>
</file>