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DC57-DF97-B767-E106-8FF1C112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AA5D6-888C-7392-B150-DE4CAFDA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648B-42CA-9059-777B-5AC32A33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5D52-CF90-0B06-BDC4-CC50F126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052B-4542-A19E-A9ED-D0BBF0D9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0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F9DB-7D97-BCBC-A278-E9681A28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46FE2-47F9-0096-B54E-C19869B4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3E57-0DD1-0649-1F78-92884723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D6C4-0EB5-045C-DC4C-8CF2062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0CA8-AD56-D0D7-64FA-5BF1CE4D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3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B61A1-9108-34DD-4003-1ACE6F87B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9E26-8E9D-58E5-8078-7443F385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6611-B169-F604-7F9A-A128B731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E27F-FD20-682C-3E9E-322D369D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6C70-569C-3003-881D-8E9BF725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84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931B-ED2D-3A57-E092-32276CDD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976B-B0F4-CCBA-69A5-E40E5D65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AB02-7F44-BCDE-4775-CF8892A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7E36-00F9-5802-6D62-0EF50D1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98FE-5D91-B9DE-6791-B8979A59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47BD6175-8B94-AB85-ACA5-5D25F5812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2458" cy="7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B864-C18D-69E3-6CCF-76C9FDF4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BB7C-E03B-CBF4-A0C7-73CD1F61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D444-EC88-B55B-4917-152E5E6C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85C3-9025-0242-5EE6-D6608D6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A072-EEDA-EC60-733C-232C577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8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2428-80B2-6FA6-5335-BF22FC61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D9E9-D923-5419-403D-A6B194537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F171-4DE5-5FF7-048C-86D079E2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0B00-C387-C2C4-9E2E-2F30A56A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8FBCC-20EA-FE9D-5656-BE8E785E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422C-B6A2-250A-7481-40EA1301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5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8A9-C3CA-BB55-1597-A603DE09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AA3E-49A2-F58D-6646-25A12BE1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69090-6EC3-6EA5-FB7E-D7E556F8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5FB1F-0FE2-089B-58B7-C2EE20F1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E65CE-2A95-D5B9-D39D-5A62F3A9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85162-AA6C-59A7-F09F-5FCCC46B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184F-5788-504E-19FE-0410C01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E324B-2B94-BA0C-40B5-832F8A40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5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4945-256D-1FB4-7A73-77EFBD33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52A7-A8F1-7BDC-5621-BD85C0FA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473E-F147-1761-7463-33DB65C5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14566-D597-B8F6-9925-DEED451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57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B70DD-454F-A255-ACAB-4B252A94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DEF1-2B66-9E83-A9F4-A8688C4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9CAFD-DA2B-BE20-E526-4AF6263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0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BF4E-108A-8619-D75C-69EA7D3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FFFF-71F9-4880-F949-F3F725A5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073E-0D3D-1D2E-36A4-4000EC6C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E8C4-6DE3-75BD-FD07-69AC26BC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EA5E-240C-DFB3-F84E-C0744B2F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0674-5FDA-4AB5-08CF-774483C7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2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2E0-45B2-4A19-BD31-CCC62D5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5DF63-DA42-8646-E101-1E17AE4F0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47505-3301-3FA4-61A2-7B299A5A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9FAD-AFE6-206F-45BF-86E91201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23A9-F02C-1A1E-C01A-E9212CA6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AF03-683F-F76F-01EB-89BC791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5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08B9D-F887-E4AA-C2EF-A4DD13C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3F84-0B19-D233-829F-1E62C1B3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D573-5CB7-158D-A2DC-900874FF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279C1-A838-49C9-A864-F41B3821B05E}" type="datetimeFigureOut">
              <a:rPr lang="fr-FR" smtClean="0"/>
              <a:t>27/03/2024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000B-7D72-3D0D-02A3-DD0A9226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C9B5-1A02-0E90-00EC-4AC6DD791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DC9A5-E78B-45D2-B2D0-2D0ED959690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3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AF7-3345-16DA-DE48-2F50BC7A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l-PL" dirty="0"/>
              <a:t>Programmation - Vision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623C-712B-87F7-5FD8-D3D155B94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9"/>
            <a:ext cx="9144000" cy="1655762"/>
          </a:xfrm>
        </p:spPr>
        <p:txBody>
          <a:bodyPr/>
          <a:lstStyle/>
          <a:p>
            <a:r>
              <a:rPr lang="fr-FR" dirty="0"/>
              <a:t>Détection</a:t>
            </a:r>
            <a:r>
              <a:rPr lang="pl-PL" dirty="0"/>
              <a:t> du chemin et calcul de la trajectoire</a:t>
            </a:r>
            <a:endParaRPr lang="fr-FR" dirty="0"/>
          </a:p>
        </p:txBody>
      </p:sp>
      <p:pic>
        <p:nvPicPr>
          <p:cNvPr id="7" name="Picture 6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BC996A46-3A23-5A98-4713-F6E80E29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2" y="3707935"/>
            <a:ext cx="5491988" cy="2032036"/>
          </a:xfrm>
          <a:prstGeom prst="rect">
            <a:avLst/>
          </a:prstGeom>
        </p:spPr>
      </p:pic>
      <p:pic>
        <p:nvPicPr>
          <p:cNvPr id="9" name="Picture 8" descr="A computer screen with a eye and gears&#10;&#10;Description automatically generated">
            <a:extLst>
              <a:ext uri="{FF2B5EF4-FFF2-40B4-BE49-F238E27FC236}">
                <a16:creationId xmlns:a16="http://schemas.microsoft.com/office/drawing/2014/main" id="{452B4565-46C2-29E0-C206-5376273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35" y="3604154"/>
            <a:ext cx="4896374" cy="2462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45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791-7A0E-2E62-BEBA-C2934D38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Traduction Python -&gt; C++ : </a:t>
            </a:r>
            <a:r>
              <a:rPr lang="pl-PL" sz="4000" i="1" dirty="0"/>
              <a:t>Pourquoi?</a:t>
            </a:r>
            <a:endParaRPr lang="fr-F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50BC-8B5F-9079-6663-423A3A9C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1690688"/>
            <a:ext cx="10515600" cy="4351338"/>
          </a:xfrm>
        </p:spPr>
        <p:txBody>
          <a:bodyPr/>
          <a:lstStyle/>
          <a:p>
            <a:r>
              <a:rPr lang="pl-PL" dirty="0"/>
              <a:t>D</a:t>
            </a:r>
            <a:r>
              <a:rPr lang="fr-FR" dirty="0"/>
              <a:t>é</a:t>
            </a:r>
            <a:r>
              <a:rPr lang="pl-PL" dirty="0"/>
              <a:t>veloppement en Python : relativement simple &amp; rapide</a:t>
            </a:r>
          </a:p>
          <a:p>
            <a:r>
              <a:rPr lang="pl-PL" dirty="0"/>
              <a:t>Permet de fournir une preuve de concept rapidement</a:t>
            </a:r>
          </a:p>
          <a:p>
            <a:endParaRPr lang="pl-PL" dirty="0"/>
          </a:p>
          <a:p>
            <a:r>
              <a:rPr lang="pl-PL" dirty="0"/>
              <a:t>C++ plus rapide que Python (de </a:t>
            </a:r>
            <a:r>
              <a:rPr lang="fr-FR" dirty="0"/>
              <a:t>manière</a:t>
            </a:r>
            <a:r>
              <a:rPr lang="pl-PL" dirty="0"/>
              <a:t> </a:t>
            </a:r>
            <a:r>
              <a:rPr lang="fr-FR" dirty="0"/>
              <a:t>générale</a:t>
            </a:r>
            <a:r>
              <a:rPr lang="pl-PL" dirty="0"/>
              <a:t>) </a:t>
            </a:r>
          </a:p>
          <a:p>
            <a:r>
              <a:rPr lang="pl-PL" dirty="0"/>
              <a:t>Documentation Opencv  C++ </a:t>
            </a:r>
            <a:r>
              <a:rPr lang="fr-FR" dirty="0"/>
              <a:t>très</a:t>
            </a:r>
            <a:r>
              <a:rPr lang="pl-PL" dirty="0"/>
              <a:t> detaill</a:t>
            </a:r>
            <a:r>
              <a:rPr lang="fr-FR" dirty="0"/>
              <a:t>é</a:t>
            </a:r>
            <a:r>
              <a:rPr lang="pl-PL" dirty="0"/>
              <a:t>e</a:t>
            </a:r>
          </a:p>
          <a:p>
            <a:r>
              <a:rPr lang="pl-PL" dirty="0"/>
              <a:t>Plus de fl</a:t>
            </a:r>
            <a:r>
              <a:rPr lang="fr-FR" dirty="0"/>
              <a:t>é</a:t>
            </a:r>
            <a:r>
              <a:rPr lang="pl-PL" dirty="0"/>
              <a:t>xibilit</a:t>
            </a:r>
            <a:r>
              <a:rPr lang="fr-FR" dirty="0"/>
              <a:t>é</a:t>
            </a:r>
            <a:r>
              <a:rPr lang="pl-PL" dirty="0"/>
              <a:t> (manipulation des donn</a:t>
            </a:r>
            <a:r>
              <a:rPr lang="fr-FR" dirty="0"/>
              <a:t>é</a:t>
            </a:r>
            <a:r>
              <a:rPr lang="pl-PL" dirty="0"/>
              <a:t>es, fonctions...) 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Picture 5" descr="A blue hexagon and yellow python&#10;&#10;Description automatically generated">
            <a:extLst>
              <a:ext uri="{FF2B5EF4-FFF2-40B4-BE49-F238E27FC236}">
                <a16:creationId xmlns:a16="http://schemas.microsoft.com/office/drawing/2014/main" id="{4DCDFFE1-F860-660B-4D1F-6216B390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11" y="2272683"/>
            <a:ext cx="3592936" cy="20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5B6-B126-41F4-467F-ADE18A42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7" y="289181"/>
            <a:ext cx="10774958" cy="1325563"/>
          </a:xfrm>
        </p:spPr>
        <p:txBody>
          <a:bodyPr/>
          <a:lstStyle/>
          <a:p>
            <a:r>
              <a:rPr lang="pl-PL" b="1" dirty="0"/>
              <a:t>Comment fonctionne le programme? - Code</a:t>
            </a:r>
            <a:endParaRPr lang="fr-FR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B2D3C2-5AFA-50EA-F938-A0BC19FFAA1B}"/>
              </a:ext>
            </a:extLst>
          </p:cNvPr>
          <p:cNvSpPr/>
          <p:nvPr/>
        </p:nvSpPr>
        <p:spPr>
          <a:xfrm>
            <a:off x="296341" y="1758405"/>
            <a:ext cx="2207074" cy="90181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Lecture Flux Vid</a:t>
            </a:r>
            <a:r>
              <a:rPr lang="fr-FR" dirty="0">
                <a:solidFill>
                  <a:schemeClr val="tx1"/>
                </a:solidFill>
              </a:rPr>
              <a:t>é</a:t>
            </a:r>
            <a:r>
              <a:rPr lang="pl-PL" dirty="0">
                <a:solidFill>
                  <a:schemeClr val="tx1"/>
                </a:solidFill>
              </a:rPr>
              <a:t>o  image/image: </a:t>
            </a:r>
            <a:r>
              <a:rPr lang="pl-PL" sz="16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VideoCapture.cap</a:t>
            </a:r>
            <a:endParaRPr lang="fr-FR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1FF10B-7ECA-3C6F-EE37-492FF9DDE7BF}"/>
              </a:ext>
            </a:extLst>
          </p:cNvPr>
          <p:cNvSpPr/>
          <p:nvPr/>
        </p:nvSpPr>
        <p:spPr>
          <a:xfrm>
            <a:off x="3205993" y="1800700"/>
            <a:ext cx="1978403" cy="8172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Conversion BVR-&gt; HSV : </a:t>
            </a:r>
            <a:r>
              <a:rPr lang="pl-PL" sz="16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cvtColor()</a:t>
            </a:r>
            <a:endParaRPr lang="fr-FR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B70DE-3BCD-C20D-5ABF-014DA068196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03415" y="2209313"/>
            <a:ext cx="702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9CB8C6-CA11-9D01-5719-29863A58A7E1}"/>
              </a:ext>
            </a:extLst>
          </p:cNvPr>
          <p:cNvSpPr/>
          <p:nvPr/>
        </p:nvSpPr>
        <p:spPr>
          <a:xfrm>
            <a:off x="5886974" y="1840199"/>
            <a:ext cx="2529278" cy="7382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Seuillage de la couleur </a:t>
            </a:r>
            <a:r>
              <a:rPr lang="pl-PL" dirty="0">
                <a:solidFill>
                  <a:schemeClr val="tx1"/>
                </a:solidFill>
                <a:highlight>
                  <a:srgbClr val="C0C0C0"/>
                </a:highlight>
              </a:rPr>
              <a:t>choisie : </a:t>
            </a:r>
            <a:r>
              <a:rPr lang="pl-PL" sz="16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inRange()</a:t>
            </a:r>
            <a:endParaRPr lang="fr-FR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0B024-CF47-221C-B238-34474606BCB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184396" y="2209313"/>
            <a:ext cx="70257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859E069-067A-690C-D64A-CCA082688ACF}"/>
              </a:ext>
            </a:extLst>
          </p:cNvPr>
          <p:cNvSpPr/>
          <p:nvPr/>
        </p:nvSpPr>
        <p:spPr>
          <a:xfrm>
            <a:off x="9462779" y="1676612"/>
            <a:ext cx="2177989" cy="106540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Lissage : </a:t>
            </a:r>
            <a:r>
              <a:rPr lang="pl-PL" sz="16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morphologyEx() OPEN &amp; CLOSE</a:t>
            </a:r>
            <a:endParaRPr lang="fr-FR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38905B-1553-7AF2-D0DF-66F244A3436E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8416252" y="2209314"/>
            <a:ext cx="10465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EDE089-5DF6-E0D5-8AC3-A9353C5A3A0B}"/>
              </a:ext>
            </a:extLst>
          </p:cNvPr>
          <p:cNvSpPr/>
          <p:nvPr/>
        </p:nvSpPr>
        <p:spPr>
          <a:xfrm>
            <a:off x="352338" y="3459624"/>
            <a:ext cx="3707934" cy="148988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  <a:p>
            <a:pPr algn="ctr"/>
            <a:r>
              <a:rPr lang="pl-PL" dirty="0">
                <a:solidFill>
                  <a:schemeClr val="tx1"/>
                </a:solidFill>
              </a:rPr>
              <a:t>D</a:t>
            </a:r>
            <a:r>
              <a:rPr lang="fr-FR" dirty="0">
                <a:solidFill>
                  <a:schemeClr val="tx1"/>
                </a:solidFill>
              </a:rPr>
              <a:t>é</a:t>
            </a:r>
            <a:r>
              <a:rPr lang="pl-PL" dirty="0">
                <a:solidFill>
                  <a:schemeClr val="tx1"/>
                </a:solidFill>
              </a:rPr>
              <a:t>coupage :</a:t>
            </a:r>
          </a:p>
          <a:p>
            <a:r>
              <a:rPr lang="pl-PL" sz="11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Parametres :</a:t>
            </a:r>
            <a:r>
              <a:rPr lang="pl-PL" sz="11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Nombre de divisions, largeur, index de la portion a recuperer</a:t>
            </a:r>
          </a:p>
          <a:p>
            <a:pPr marL="171450" indent="-171450">
              <a:buFontTx/>
              <a:buChar char="-"/>
            </a:pPr>
            <a:r>
              <a:rPr lang="pl-PL" sz="11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Prend la hauteur de l’image et decoupe en </a:t>
            </a:r>
            <a:r>
              <a:rPr lang="pl-PL" sz="1100" i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n</a:t>
            </a:r>
            <a:r>
              <a:rPr lang="pl-PL" sz="11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divisions de hauteur </a:t>
            </a:r>
            <a:r>
              <a:rPr lang="pl-PL" sz="1100" i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nb. lignes /  n</a:t>
            </a:r>
          </a:p>
          <a:p>
            <a:pPr marL="171450" indent="-171450">
              <a:buFontTx/>
              <a:buChar char="-"/>
            </a:pPr>
            <a:r>
              <a:rPr lang="pl-PL" sz="11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Renvoie le </a:t>
            </a:r>
            <a:r>
              <a:rPr lang="pl-PL" sz="1100" i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n-ieme</a:t>
            </a:r>
            <a:r>
              <a:rPr lang="pl-PL" sz="11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morceau de l’image </a:t>
            </a:r>
          </a:p>
          <a:p>
            <a:pPr algn="ctr"/>
            <a:endParaRPr lang="pl-PL" sz="1600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algn="ctr"/>
            <a:endParaRPr lang="pl-PL" sz="1600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4926B0-DDA3-1460-3F5E-6CDA3FA8D5E4}"/>
              </a:ext>
            </a:extLst>
          </p:cNvPr>
          <p:cNvSpPr txBox="1"/>
          <p:nvPr/>
        </p:nvSpPr>
        <p:spPr>
          <a:xfrm>
            <a:off x="8458719" y="1780505"/>
            <a:ext cx="104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Image Noir&amp;Blanc</a:t>
            </a:r>
            <a:endParaRPr lang="fr-FR" sz="12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4B8B46A-F4AF-75A7-6743-C3B0B2A58E17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 flipH="1">
            <a:off x="352338" y="2209314"/>
            <a:ext cx="11288430" cy="1995251"/>
          </a:xfrm>
          <a:prstGeom prst="bentConnector5">
            <a:avLst>
              <a:gd name="adj1" fmla="val -2025"/>
              <a:gd name="adj2" fmla="val 44681"/>
              <a:gd name="adj3" fmla="val 1020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33041E7-5251-3C5D-024D-F5BCF825DA39}"/>
              </a:ext>
            </a:extLst>
          </p:cNvPr>
          <p:cNvSpPr/>
          <p:nvPr/>
        </p:nvSpPr>
        <p:spPr>
          <a:xfrm>
            <a:off x="5186393" y="3449323"/>
            <a:ext cx="6608598" cy="296825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Recherche  des </a:t>
            </a:r>
            <a:r>
              <a:rPr lang="fr-FR" dirty="0">
                <a:solidFill>
                  <a:schemeClr val="tx1"/>
                </a:solidFill>
              </a:rPr>
              <a:t>coordonnées</a:t>
            </a:r>
            <a:r>
              <a:rPr lang="pl-PL" dirty="0">
                <a:solidFill>
                  <a:schemeClr val="tx1"/>
                </a:solidFill>
              </a:rPr>
              <a:t> du milieu des 2 </a:t>
            </a:r>
            <a:r>
              <a:rPr lang="fr-FR" dirty="0">
                <a:solidFill>
                  <a:schemeClr val="tx1"/>
                </a:solidFill>
              </a:rPr>
              <a:t>lignes</a:t>
            </a:r>
            <a:r>
              <a:rPr lang="pl-PL" dirty="0">
                <a:solidFill>
                  <a:schemeClr val="tx1"/>
                </a:solidFill>
              </a:rPr>
              <a:t> :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l-PL" sz="1600" dirty="0">
                <a:solidFill>
                  <a:schemeClr val="tx1"/>
                </a:solidFill>
                <a:latin typeface="+mj-lt"/>
              </a:rPr>
              <a:t>On Cree un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rectangle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largeur </a:t>
            </a:r>
            <a:r>
              <a:rPr lang="pl-PL" sz="1600" b="1" i="1" dirty="0">
                <a:solidFill>
                  <a:schemeClr val="tx1"/>
                </a:solidFill>
                <a:latin typeface="+mj-lt"/>
              </a:rPr>
              <a:t>l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au centre de la n-ieme division</a:t>
            </a:r>
          </a:p>
          <a:p>
            <a:pPr algn="ctr"/>
            <a:r>
              <a:rPr lang="pl-PL" sz="1600" dirty="0">
                <a:solidFill>
                  <a:schemeClr val="tx1"/>
                </a:solidFill>
                <a:latin typeface="+mj-lt"/>
              </a:rPr>
              <a:t>On trouve les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positions moyennes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des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2 lignes 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dans  les moities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gauche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et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droite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du rectangle</a:t>
            </a:r>
          </a:p>
          <a:p>
            <a:pPr marL="285750" indent="-285750" algn="ctr">
              <a:buFontTx/>
              <a:buChar char="-"/>
            </a:pPr>
            <a:r>
              <a:rPr lang="pl-PL" sz="1600" dirty="0">
                <a:solidFill>
                  <a:schemeClr val="tx1"/>
                </a:solidFill>
                <a:latin typeface="+mj-lt"/>
              </a:rPr>
              <a:t>findNonZero() -&gt; sert a remplir  le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vecteur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de coordonnees des  pixels de la ligne</a:t>
            </a:r>
          </a:p>
          <a:p>
            <a:pPr marL="285750" indent="-285750" algn="ctr">
              <a:buFontTx/>
              <a:buChar char="-"/>
            </a:pPr>
            <a:r>
              <a:rPr lang="pl-PL" sz="1600" dirty="0">
                <a:solidFill>
                  <a:schemeClr val="tx1"/>
                </a:solidFill>
                <a:latin typeface="+mj-lt"/>
              </a:rPr>
              <a:t>On renvoie la position </a:t>
            </a:r>
            <a:r>
              <a:rPr lang="pl-PL" sz="1600" b="1" dirty="0">
                <a:solidFill>
                  <a:schemeClr val="tx1"/>
                </a:solidFill>
                <a:latin typeface="+mj-lt"/>
              </a:rPr>
              <a:t>absolue 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(i.e. pas par rappport </a:t>
            </a:r>
            <a:r>
              <a:rPr lang="fr-FR" sz="1600" dirty="0">
                <a:solidFill>
                  <a:schemeClr val="tx1"/>
                </a:solidFill>
                <a:latin typeface="+mj-lt"/>
              </a:rPr>
              <a:t>a</a:t>
            </a:r>
            <a:r>
              <a:rPr lang="pl-PL" sz="1600" dirty="0">
                <a:solidFill>
                  <a:schemeClr val="tx1"/>
                </a:solidFill>
                <a:latin typeface="+mj-lt"/>
              </a:rPr>
              <a:t> une des lignes) du milieu des deux lignes, en ajoutant la position moyenne de la ligne a la position de la ligne de gauche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A6F162-D814-5F9D-9FBA-645F5F7397E1}"/>
              </a:ext>
            </a:extLst>
          </p:cNvPr>
          <p:cNvSpPr/>
          <p:nvPr/>
        </p:nvSpPr>
        <p:spPr>
          <a:xfrm>
            <a:off x="5704217" y="1510117"/>
            <a:ext cx="6090774" cy="13740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3526E-D904-31E8-8DBE-DA6326E7DF84}"/>
              </a:ext>
            </a:extLst>
          </p:cNvPr>
          <p:cNvSpPr txBox="1"/>
          <p:nvPr/>
        </p:nvSpPr>
        <p:spPr>
          <a:xfrm>
            <a:off x="7008537" y="1206377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applyThresholding(Mat* src, Mat* res)</a:t>
            </a:r>
            <a:endParaRPr lang="fr-FR" sz="1400" b="1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97015-26F6-DB6D-1F2E-4D9FD47C4DF3}"/>
              </a:ext>
            </a:extLst>
          </p:cNvPr>
          <p:cNvSpPr txBox="1"/>
          <p:nvPr/>
        </p:nvSpPr>
        <p:spPr>
          <a:xfrm>
            <a:off x="240265" y="3212586"/>
            <a:ext cx="3954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getNthPart(Mat* src,int divNum, int n, int width)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51DD0-FAAD-B76F-3A5B-C7915A599836}"/>
              </a:ext>
            </a:extLst>
          </p:cNvPr>
          <p:cNvSpPr txBox="1"/>
          <p:nvPr/>
        </p:nvSpPr>
        <p:spPr>
          <a:xfrm>
            <a:off x="7167253" y="3179556"/>
            <a:ext cx="2646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findMiddle(Mat* img,  int lineY)</a:t>
            </a:r>
            <a:endParaRPr lang="fr-FR" sz="11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ED0C491-A14C-40E7-E48F-DD0CBC45D718}"/>
              </a:ext>
            </a:extLst>
          </p:cNvPr>
          <p:cNvCxnSpPr>
            <a:stCxn id="56" idx="3"/>
            <a:endCxn id="81" idx="1"/>
          </p:cNvCxnSpPr>
          <p:nvPr/>
        </p:nvCxnSpPr>
        <p:spPr>
          <a:xfrm>
            <a:off x="4060272" y="4204565"/>
            <a:ext cx="1126121" cy="728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C35460-4925-AB07-161D-934853CDEAC9}"/>
              </a:ext>
            </a:extLst>
          </p:cNvPr>
          <p:cNvSpPr/>
          <p:nvPr/>
        </p:nvSpPr>
        <p:spPr>
          <a:xfrm>
            <a:off x="363762" y="5196508"/>
            <a:ext cx="3707934" cy="148988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Calcul de l’angle :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On a  récupéré les  </a:t>
            </a:r>
            <a:r>
              <a:rPr lang="fr-FR" sz="1400" dirty="0" err="1">
                <a:solidFill>
                  <a:schemeClr val="tx1"/>
                </a:solidFill>
              </a:rPr>
              <a:t>coords</a:t>
            </a:r>
            <a:r>
              <a:rPr lang="fr-FR" sz="1400" dirty="0">
                <a:solidFill>
                  <a:schemeClr val="tx1"/>
                </a:solidFill>
              </a:rPr>
              <a:t>. Du milieu a deux points y différents, sépares de </a:t>
            </a:r>
            <a:r>
              <a:rPr lang="fr-FR" sz="1400" i="1" dirty="0" err="1">
                <a:solidFill>
                  <a:schemeClr val="tx1"/>
                </a:solidFill>
              </a:rPr>
              <a:t>dy</a:t>
            </a:r>
            <a:r>
              <a:rPr lang="fr-FR" sz="1400" dirty="0">
                <a:solidFill>
                  <a:schemeClr val="tx1"/>
                </a:solidFill>
              </a:rPr>
              <a:t> (</a:t>
            </a:r>
            <a:r>
              <a:rPr lang="fr-FR" sz="1400" dirty="0" err="1">
                <a:solidFill>
                  <a:schemeClr val="tx1"/>
                </a:solidFill>
              </a:rPr>
              <a:t>lineY</a:t>
            </a:r>
            <a:r>
              <a:rPr lang="fr-FR" sz="1400" dirty="0">
                <a:solidFill>
                  <a:schemeClr val="tx1"/>
                </a:solidFill>
              </a:rPr>
              <a:t> dans  notre cas)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On applique alors </a:t>
            </a:r>
            <a:r>
              <a:rPr lang="fr-FR" sz="1400" dirty="0" err="1">
                <a:solidFill>
                  <a:schemeClr val="tx1"/>
                </a:solidFill>
              </a:rPr>
              <a:t>arctan</a:t>
            </a:r>
            <a:r>
              <a:rPr lang="fr-FR" sz="1400" dirty="0">
                <a:solidFill>
                  <a:schemeClr val="tx1"/>
                </a:solidFill>
              </a:rPr>
              <a:t>(),  fonction de la  librairie standard  </a:t>
            </a:r>
            <a:r>
              <a:rPr lang="fr-FR" sz="1400" dirty="0" err="1">
                <a:solidFill>
                  <a:schemeClr val="tx1"/>
                </a:solidFill>
              </a:rPr>
              <a:t>math.h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F0BE410-61CC-E58F-F836-59EF95C0C97E}"/>
              </a:ext>
            </a:extLst>
          </p:cNvPr>
          <p:cNvCxnSpPr>
            <a:stCxn id="81" idx="2"/>
            <a:endCxn id="29" idx="3"/>
          </p:cNvCxnSpPr>
          <p:nvPr/>
        </p:nvCxnSpPr>
        <p:spPr>
          <a:xfrm rot="5400000" flipH="1">
            <a:off x="6043129" y="3970016"/>
            <a:ext cx="476129" cy="4418996"/>
          </a:xfrm>
          <a:prstGeom prst="bentConnector4">
            <a:avLst>
              <a:gd name="adj1" fmla="val -48012"/>
              <a:gd name="adj2" fmla="val 873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5B6-B126-41F4-467F-ADE18A42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97" y="333211"/>
            <a:ext cx="10639466" cy="1325563"/>
          </a:xfrm>
        </p:spPr>
        <p:txBody>
          <a:bodyPr/>
          <a:lstStyle/>
          <a:p>
            <a:r>
              <a:rPr lang="pl-PL" b="1" dirty="0"/>
              <a:t>Comment fonctionne le programme? - Code</a:t>
            </a:r>
            <a:endParaRPr lang="fr-FR" b="1" dirty="0"/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EB3271-3C6C-DF1B-1E8E-A2CF6CFB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1"/>
          <a:stretch/>
        </p:blipFill>
        <p:spPr>
          <a:xfrm>
            <a:off x="232299" y="1268963"/>
            <a:ext cx="11727402" cy="645681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030BC-227D-7E39-5446-71EC49DA86BD}"/>
              </a:ext>
            </a:extLst>
          </p:cNvPr>
          <p:cNvSpPr txBox="1"/>
          <p:nvPr/>
        </p:nvSpPr>
        <p:spPr>
          <a:xfrm>
            <a:off x="2556768" y="3915053"/>
            <a:ext cx="1802168" cy="261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100" b="1" dirty="0"/>
              <a:t>(rows/2  - width/2), cols/2</a:t>
            </a:r>
            <a:endParaRPr lang="fr-FR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8E551C-6655-AAB3-CC45-A141780CAC4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457852" y="3710866"/>
            <a:ext cx="901084" cy="2041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9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5622-645F-1C40-7C69-E040202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 – Sorties – </a:t>
            </a:r>
            <a:r>
              <a:rPr lang="fr-FR" dirty="0"/>
              <a:t>Intégration</a:t>
            </a:r>
            <a:r>
              <a:rPr lang="pl-PL" dirty="0"/>
              <a:t> sur Raspberry Pi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23B3-99F2-F7B7-6E1C-E54F2B9E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4483" cy="4351338"/>
          </a:xfrm>
        </p:spPr>
        <p:txBody>
          <a:bodyPr>
            <a:normAutofit/>
          </a:bodyPr>
          <a:lstStyle/>
          <a:p>
            <a:r>
              <a:rPr lang="pl-PL" b="1" dirty="0"/>
              <a:t>Options de  debug : </a:t>
            </a:r>
            <a:r>
              <a:rPr lang="pl-PL" dirty="0"/>
              <a:t>largeur de la bande variable, nombre de decoupages,  index de la partie </a:t>
            </a:r>
            <a:r>
              <a:rPr lang="fr-FR" dirty="0"/>
              <a:t>découpée</a:t>
            </a:r>
            <a:r>
              <a:rPr lang="pl-PL" dirty="0"/>
              <a:t> </a:t>
            </a:r>
            <a:r>
              <a:rPr lang="fr-FR" dirty="0"/>
              <a:t>à</a:t>
            </a:r>
            <a:r>
              <a:rPr lang="pl-PL" dirty="0"/>
              <a:t> </a:t>
            </a:r>
            <a:r>
              <a:rPr lang="fr-FR" dirty="0"/>
              <a:t>sélectionner</a:t>
            </a:r>
          </a:p>
          <a:p>
            <a:pPr marL="0" indent="0">
              <a:buNone/>
            </a:pPr>
            <a:r>
              <a:rPr lang="fr-FR" sz="2400" dirty="0">
                <a:highlight>
                  <a:srgbClr val="C0C0C0"/>
                </a:highlight>
                <a:latin typeface="Consolas" panose="020B0609020204030204" pitchFamily="49" charset="0"/>
              </a:rPr>
              <a:t>lines_detect  &lt;mode&gt; &lt;largeur&gt;</a:t>
            </a:r>
            <a:endParaRPr lang="fr-F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dirty="0"/>
              <a:t>Permet de  faciliter la </a:t>
            </a:r>
            <a:r>
              <a:rPr lang="pl-PL" b="1" dirty="0"/>
              <a:t>mise au point </a:t>
            </a:r>
            <a:r>
              <a:rPr lang="pl-PL" dirty="0"/>
              <a:t>des</a:t>
            </a:r>
            <a:r>
              <a:rPr lang="pl-PL" b="1" dirty="0"/>
              <a:t> </a:t>
            </a:r>
            <a:r>
              <a:rPr lang="fr-FR" b="1" dirty="0"/>
              <a:t>paramètres</a:t>
            </a:r>
            <a:r>
              <a:rPr lang="pl-PL" b="1" dirty="0"/>
              <a:t> optimaux </a:t>
            </a:r>
            <a:r>
              <a:rPr lang="pl-PL" dirty="0"/>
              <a:t>sans  recompiler</a:t>
            </a:r>
          </a:p>
          <a:p>
            <a:r>
              <a:rPr lang="pl-PL" b="1" dirty="0"/>
              <a:t>Valeur </a:t>
            </a:r>
            <a:r>
              <a:rPr lang="fr-FR" b="1" dirty="0"/>
              <a:t>renvoyée</a:t>
            </a:r>
            <a:r>
              <a:rPr lang="pl-PL" b="1" dirty="0"/>
              <a:t>  : angle</a:t>
            </a:r>
            <a:r>
              <a:rPr lang="pl-PL" dirty="0"/>
              <a:t> (en radians) -&gt; publi</a:t>
            </a:r>
            <a:r>
              <a:rPr lang="fr-FR" dirty="0"/>
              <a:t>é</a:t>
            </a:r>
            <a:r>
              <a:rPr lang="pl-PL" dirty="0"/>
              <a:t> sur un </a:t>
            </a:r>
            <a:r>
              <a:rPr lang="pl-PL" b="1" dirty="0"/>
              <a:t>topic ROS</a:t>
            </a:r>
          </a:p>
          <a:p>
            <a:r>
              <a:rPr lang="pl-PL" b="1" dirty="0"/>
              <a:t>Package Catkin :</a:t>
            </a:r>
            <a:r>
              <a:rPr lang="pl-PL" dirty="0"/>
              <a:t> cr</a:t>
            </a:r>
            <a:r>
              <a:rPr lang="fr-FR" dirty="0"/>
              <a:t>é</a:t>
            </a:r>
            <a:r>
              <a:rPr lang="pl-PL" dirty="0"/>
              <a:t>ation d’un package contenant le code, qui contient toutes les dependances (opencv); compil</a:t>
            </a:r>
            <a:r>
              <a:rPr lang="fr-FR" dirty="0"/>
              <a:t>é</a:t>
            </a:r>
            <a:r>
              <a:rPr lang="pl-PL" dirty="0"/>
              <a:t> sur la VM</a:t>
            </a:r>
          </a:p>
        </p:txBody>
      </p:sp>
      <p:pic>
        <p:nvPicPr>
          <p:cNvPr id="5" name="Picture 4" descr="A raspberry logo with green leaves&#10;&#10;Description automatically generated">
            <a:extLst>
              <a:ext uri="{FF2B5EF4-FFF2-40B4-BE49-F238E27FC236}">
                <a16:creationId xmlns:a16="http://schemas.microsoft.com/office/drawing/2014/main" id="{D2EE44D0-C829-656F-3B34-80231037A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5" b="89976" l="9969" r="89987">
                        <a14:foregroundMark x1="43467" y1="4042" x2="43467" y2="4042"/>
                        <a14:foregroundMark x1="68882" y1="1415" x2="54468" y2="3517"/>
                        <a14:foregroundMark x1="37135" y1="2991" x2="26179" y2="1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916"/>
          <a:stretch/>
        </p:blipFill>
        <p:spPr>
          <a:xfrm>
            <a:off x="10599603" y="1624043"/>
            <a:ext cx="1453442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11E8B-92D7-67A0-D69C-D31EAE9A6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208" y="3020628"/>
            <a:ext cx="1642231" cy="1514502"/>
          </a:xfrm>
          <a:prstGeom prst="rect">
            <a:avLst/>
          </a:prstGeom>
        </p:spPr>
      </p:pic>
      <p:pic>
        <p:nvPicPr>
          <p:cNvPr id="17" name="Picture 16" descr="A bug under a magnifying glass&#10;&#10;Description automatically generated">
            <a:extLst>
              <a:ext uri="{FF2B5EF4-FFF2-40B4-BE49-F238E27FC236}">
                <a16:creationId xmlns:a16="http://schemas.microsoft.com/office/drawing/2014/main" id="{AD99C35E-3E54-46CD-5BC5-26222A90A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43" y="4550398"/>
            <a:ext cx="1761502" cy="17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433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Programmation - Vision</vt:lpstr>
      <vt:lpstr>Traduction Python -&gt; C++ : Pourquoi?</vt:lpstr>
      <vt:lpstr>Comment fonctionne le programme? - Code</vt:lpstr>
      <vt:lpstr>Comment fonctionne le programme? - Code</vt:lpstr>
      <vt:lpstr>Debug – Sorties – Intégration sur Raspberry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- Vision</dc:title>
  <dc:creator>Juliette Musial</dc:creator>
  <cp:lastModifiedBy>Juliette Musial</cp:lastModifiedBy>
  <cp:revision>40</cp:revision>
  <dcterms:created xsi:type="dcterms:W3CDTF">2024-03-25T20:16:01Z</dcterms:created>
  <dcterms:modified xsi:type="dcterms:W3CDTF">2024-03-27T21:44:20Z</dcterms:modified>
</cp:coreProperties>
</file>