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90" r:id="rId2"/>
    <p:sldMasterId id="2147483709" r:id="rId3"/>
    <p:sldMasterId id="2147483721" r:id="rId4"/>
    <p:sldMasterId id="2147483733" r:id="rId5"/>
    <p:sldMasterId id="2147483772" r:id="rId6"/>
    <p:sldMasterId id="2147483748" r:id="rId7"/>
    <p:sldMasterId id="2147483759" r:id="rId8"/>
  </p:sldMasterIdLst>
  <p:notesMasterIdLst>
    <p:notesMasterId r:id="rId24"/>
  </p:notesMasterIdLst>
  <p:handoutMasterIdLst>
    <p:handoutMasterId r:id="rId25"/>
  </p:handoutMasterIdLst>
  <p:sldIdLst>
    <p:sldId id="258" r:id="rId9"/>
    <p:sldId id="259" r:id="rId10"/>
    <p:sldId id="260" r:id="rId11"/>
    <p:sldId id="286" r:id="rId12"/>
    <p:sldId id="294" r:id="rId13"/>
    <p:sldId id="299" r:id="rId14"/>
    <p:sldId id="297" r:id="rId15"/>
    <p:sldId id="292" r:id="rId16"/>
    <p:sldId id="287" r:id="rId17"/>
    <p:sldId id="293" r:id="rId18"/>
    <p:sldId id="289" r:id="rId19"/>
    <p:sldId id="305" r:id="rId20"/>
    <p:sldId id="303" r:id="rId21"/>
    <p:sldId id="285" r:id="rId22"/>
    <p:sldId id="306" r:id="rId23"/>
  </p:sldIdLst>
  <p:sldSz cx="12192000" cy="6858000"/>
  <p:notesSz cx="6858000" cy="9144000"/>
  <p:embeddedFontLst>
    <p:embeddedFont>
      <p:font typeface="Super Grotesk Offc Pro" panose="020B0504020101020102" pitchFamily="34" charset="0"/>
      <p:regular r:id="rId26"/>
    </p:embeddedFont>
  </p:embeddedFontLst>
  <p:custDataLst>
    <p:tags r:id="rId27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3"/>
  </p:normalViewPr>
  <p:slideViewPr>
    <p:cSldViewPr showGuides="1">
      <p:cViewPr varScale="1">
        <p:scale>
          <a:sx n="77" d="100"/>
          <a:sy n="77" d="100"/>
        </p:scale>
        <p:origin x="72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7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Desktop\projects\FarmCase\Worksheet%20in%20Business%20Case_V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Desktop\projects\FarmCase\Worksheet%20in%20Business%20Case_V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Desktop\projects\FarmCase\Worksheet%20in%20Business%20Case_V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AppData\Roaming\Microsoft\Excel\Worksheet%20in%20Business%20Case_V3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.dou\Desktop\projects\FarmCase\Worksheet%20in%20Business%20Case_V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14DR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'14DR'!$C$2:$C$3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'14DR'!$B$4:$B$17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  <c:extLst xmlns:c16r2="http://schemas.microsoft.com/office/drawing/2015/06/chart"/>
            </c:numRef>
          </c:cat>
          <c:val>
            <c:numRef>
              <c:f>'14DR'!$C$4:$C$17</c:f>
              <c:numCache>
                <c:formatCode>0.00%</c:formatCode>
                <c:ptCount val="13"/>
                <c:pt idx="0">
                  <c:v>0.192</c:v>
                </c:pt>
                <c:pt idx="1">
                  <c:v>0.19800000000000001</c:v>
                </c:pt>
                <c:pt idx="2">
                  <c:v>0.19600000000000001</c:v>
                </c:pt>
                <c:pt idx="3">
                  <c:v>0.193</c:v>
                </c:pt>
                <c:pt idx="4">
                  <c:v>0.182</c:v>
                </c:pt>
                <c:pt idx="5">
                  <c:v>0.17899999999999999</c:v>
                </c:pt>
                <c:pt idx="6">
                  <c:v>0.17699999999999999</c:v>
                </c:pt>
                <c:pt idx="7">
                  <c:v>0.17299999999999999</c:v>
                </c:pt>
                <c:pt idx="8">
                  <c:v>0.17499999999999999</c:v>
                </c:pt>
                <c:pt idx="9">
                  <c:v>0.17199999999999999</c:v>
                </c:pt>
                <c:pt idx="10">
                  <c:v>0.17399999999999999</c:v>
                </c:pt>
                <c:pt idx="11">
                  <c:v>0.17399999999999999</c:v>
                </c:pt>
                <c:pt idx="12">
                  <c:v>0.17100000000000001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A93-4781-85F9-F5D2E91FA71B}"/>
            </c:ext>
          </c:extLst>
        </c:ser>
        <c:ser>
          <c:idx val="1"/>
          <c:order val="1"/>
          <c:tx>
            <c:strRef>
              <c:f>'14DR'!$D$2:$D$3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'14DR'!$B$4:$B$17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  <c:extLst xmlns:c16r2="http://schemas.microsoft.com/office/drawing/2015/06/chart"/>
            </c:numRef>
          </c:cat>
          <c:val>
            <c:numRef>
              <c:f>'14DR'!$D$4:$D$17</c:f>
              <c:numCache>
                <c:formatCode>0.00%</c:formatCode>
                <c:ptCount val="13"/>
                <c:pt idx="0">
                  <c:v>0.189</c:v>
                </c:pt>
                <c:pt idx="1">
                  <c:v>0.19700000000000001</c:v>
                </c:pt>
                <c:pt idx="2">
                  <c:v>0.19</c:v>
                </c:pt>
                <c:pt idx="3">
                  <c:v>0.188</c:v>
                </c:pt>
                <c:pt idx="4">
                  <c:v>0.17599999999999999</c:v>
                </c:pt>
                <c:pt idx="5">
                  <c:v>0.17499999999999999</c:v>
                </c:pt>
                <c:pt idx="6">
                  <c:v>0.17299999999999999</c:v>
                </c:pt>
                <c:pt idx="7">
                  <c:v>0.16800000000000001</c:v>
                </c:pt>
                <c:pt idx="8">
                  <c:v>0.17100000000000001</c:v>
                </c:pt>
                <c:pt idx="9">
                  <c:v>0.16500000000000001</c:v>
                </c:pt>
                <c:pt idx="10">
                  <c:v>0.17100000000000001</c:v>
                </c:pt>
                <c:pt idx="11">
                  <c:v>0.17199999999999999</c:v>
                </c:pt>
                <c:pt idx="12">
                  <c:v>0.16700000000000001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A93-4781-85F9-F5D2E91FA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442296"/>
        <c:axId val="358925880"/>
      </c:lineChart>
      <c:catAx>
        <c:axId val="238442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5880"/>
        <c:crosses val="autoZero"/>
        <c:auto val="1"/>
        <c:lblAlgn val="ctr"/>
        <c:lblOffset val="100"/>
        <c:noMultiLvlLbl val="0"/>
      </c:catAx>
      <c:valAx>
        <c:axId val="358925880"/>
        <c:scaling>
          <c:orientation val="minMax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8442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DAU</a:t>
            </a:r>
            <a:endParaRPr lang="sv-SE" dirty="0"/>
          </a:p>
        </c:rich>
      </c:tx>
      <c:layout>
        <c:manualLayout>
          <c:xMode val="edge"/>
          <c:yMode val="edge"/>
          <c:x val="0.42986111111111114"/>
          <c:y val="1.9900341596414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A00"/>
              </a:solidFill>
              <a:ln>
                <a:solidFill>
                  <a:schemeClr val="accen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B67D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6A00"/>
              </a:solidFill>
              <a:ln>
                <a:solidFill>
                  <a:schemeClr val="accent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B67D"/>
              </a:solidFill>
              <a:ln>
                <a:noFill/>
              </a:ln>
              <a:effectLst/>
            </c:spPr>
          </c:dPt>
          <c:cat>
            <c:strRef>
              <c:f>'Daily Active Users'!$E$3:$H$3</c:f>
              <c:strCache>
                <c:ptCount val="4"/>
                <c:pt idx="0">
                  <c:v>30min before</c:v>
                </c:pt>
                <c:pt idx="1">
                  <c:v>5min before</c:v>
                </c:pt>
                <c:pt idx="2">
                  <c:v>30min</c:v>
                </c:pt>
                <c:pt idx="3">
                  <c:v>5min</c:v>
                </c:pt>
              </c:strCache>
            </c:strRef>
          </c:cat>
          <c:val>
            <c:numRef>
              <c:f>'Daily Active Users'!$E$17:$H$17</c:f>
              <c:numCache>
                <c:formatCode>General</c:formatCode>
                <c:ptCount val="4"/>
                <c:pt idx="0">
                  <c:v>34324980.071428575</c:v>
                </c:pt>
                <c:pt idx="1">
                  <c:v>34314833.857142858</c:v>
                </c:pt>
                <c:pt idx="2">
                  <c:v>36089080.846153848</c:v>
                </c:pt>
                <c:pt idx="3">
                  <c:v>35648614.57692308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620744"/>
        <c:axId val="3646262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'Daily Active Users'!$E$4:$H$4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Users'!$E$5:$H$5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Users'!$E$6:$H$6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Users'!$E$7:$H$7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Users'!$E$8:$H$8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Users'!$E$9:$H$9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Users'!$E$10:$H$10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Users'!$E$11:$H$11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8"/>
                <c:order val="8"/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Users'!$E$12:$H$12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9"/>
                <c:order val="9"/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Users'!$E$13:$H$13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10"/>
                <c:order val="10"/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Users'!$E$14:$H$14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11"/>
                <c:order val="11"/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Users'!$E$15:$H$15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12"/>
                <c:order val="12"/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Active Users'!$E$16:$H$16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</c:ext>
        </c:extLst>
      </c:barChart>
      <c:catAx>
        <c:axId val="36462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4626232"/>
        <c:crosses val="autoZero"/>
        <c:auto val="1"/>
        <c:lblAlgn val="ctr"/>
        <c:lblOffset val="100"/>
        <c:noMultiLvlLbl val="0"/>
      </c:catAx>
      <c:valAx>
        <c:axId val="3646262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462074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Daily Active Users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Group 30 minutes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'Daily Active Users'!$B$18:$B$44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  <c:extLst xmlns:c16r2="http://schemas.microsoft.com/office/drawing/2015/06/chart"/>
            </c:numRef>
          </c:cat>
          <c:val>
            <c:numRef>
              <c:f>'Daily Active Users'!$C$18:$C$44</c:f>
              <c:numCache>
                <c:formatCode>General</c:formatCode>
                <c:ptCount val="26"/>
                <c:pt idx="0">
                  <c:v>34728940</c:v>
                </c:pt>
                <c:pt idx="1">
                  <c:v>35097195</c:v>
                </c:pt>
                <c:pt idx="2">
                  <c:v>36155410</c:v>
                </c:pt>
                <c:pt idx="3">
                  <c:v>36881270</c:v>
                </c:pt>
                <c:pt idx="4">
                  <c:v>36771923</c:v>
                </c:pt>
                <c:pt idx="5">
                  <c:v>36981546</c:v>
                </c:pt>
                <c:pt idx="6">
                  <c:v>36504456</c:v>
                </c:pt>
                <c:pt idx="7">
                  <c:v>35413369</c:v>
                </c:pt>
                <c:pt idx="8">
                  <c:v>35882935</c:v>
                </c:pt>
                <c:pt idx="9">
                  <c:v>36904893</c:v>
                </c:pt>
                <c:pt idx="10">
                  <c:v>37266187</c:v>
                </c:pt>
                <c:pt idx="11">
                  <c:v>37208772</c:v>
                </c:pt>
                <c:pt idx="12">
                  <c:v>36815790</c:v>
                </c:pt>
                <c:pt idx="13">
                  <c:v>36084746</c:v>
                </c:pt>
                <c:pt idx="14">
                  <c:v>35166300</c:v>
                </c:pt>
                <c:pt idx="15">
                  <c:v>35821469</c:v>
                </c:pt>
                <c:pt idx="16">
                  <c:v>36656134</c:v>
                </c:pt>
                <c:pt idx="17">
                  <c:v>36828784</c:v>
                </c:pt>
                <c:pt idx="18">
                  <c:v>36395107</c:v>
                </c:pt>
                <c:pt idx="19">
                  <c:v>36079366</c:v>
                </c:pt>
                <c:pt idx="20">
                  <c:v>35594824</c:v>
                </c:pt>
                <c:pt idx="21">
                  <c:v>34422319</c:v>
                </c:pt>
                <c:pt idx="22">
                  <c:v>35114477</c:v>
                </c:pt>
                <c:pt idx="23">
                  <c:v>35996976</c:v>
                </c:pt>
                <c:pt idx="24">
                  <c:v>36281058</c:v>
                </c:pt>
                <c:pt idx="25">
                  <c:v>35261856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D2-4177-A7F9-D6079577FD20}"/>
            </c:ext>
          </c:extLst>
        </c:ser>
        <c:ser>
          <c:idx val="1"/>
          <c:order val="1"/>
          <c:tx>
            <c:v>Group 5 minutes</c:v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'Daily Active Users'!$B$18:$B$44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  <c:extLst xmlns:c16r2="http://schemas.microsoft.com/office/drawing/2015/06/chart"/>
            </c:numRef>
          </c:cat>
          <c:val>
            <c:numRef>
              <c:f>'Daily Active Users'!$D$18:$D$44</c:f>
              <c:numCache>
                <c:formatCode>General</c:formatCode>
                <c:ptCount val="26"/>
                <c:pt idx="0">
                  <c:v>34768653</c:v>
                </c:pt>
                <c:pt idx="1">
                  <c:v>35063027</c:v>
                </c:pt>
                <c:pt idx="2">
                  <c:v>36101219</c:v>
                </c:pt>
                <c:pt idx="3">
                  <c:v>36764945</c:v>
                </c:pt>
                <c:pt idx="4">
                  <c:v>36649311</c:v>
                </c:pt>
                <c:pt idx="5">
                  <c:v>36809824</c:v>
                </c:pt>
                <c:pt idx="6">
                  <c:v>36286779</c:v>
                </c:pt>
                <c:pt idx="7">
                  <c:v>35160372</c:v>
                </c:pt>
                <c:pt idx="8">
                  <c:v>35595071</c:v>
                </c:pt>
                <c:pt idx="9">
                  <c:v>36582118</c:v>
                </c:pt>
                <c:pt idx="10">
                  <c:v>36901248</c:v>
                </c:pt>
                <c:pt idx="11">
                  <c:v>36800692</c:v>
                </c:pt>
                <c:pt idx="12">
                  <c:v>36370478</c:v>
                </c:pt>
                <c:pt idx="13">
                  <c:v>35612972</c:v>
                </c:pt>
                <c:pt idx="14">
                  <c:v>34693079</c:v>
                </c:pt>
                <c:pt idx="15">
                  <c:v>35296524</c:v>
                </c:pt>
                <c:pt idx="16">
                  <c:v>36087771</c:v>
                </c:pt>
                <c:pt idx="17">
                  <c:v>36210144</c:v>
                </c:pt>
                <c:pt idx="18">
                  <c:v>35734579</c:v>
                </c:pt>
                <c:pt idx="19">
                  <c:v>35390387</c:v>
                </c:pt>
                <c:pt idx="20">
                  <c:v>34876467</c:v>
                </c:pt>
                <c:pt idx="21">
                  <c:v>33683370</c:v>
                </c:pt>
                <c:pt idx="22">
                  <c:v>34382940</c:v>
                </c:pt>
                <c:pt idx="23">
                  <c:v>35192835</c:v>
                </c:pt>
                <c:pt idx="24">
                  <c:v>35462810</c:v>
                </c:pt>
                <c:pt idx="25">
                  <c:v>34386364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8D2-4177-A7F9-D6079577F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929016"/>
        <c:axId val="358923528"/>
      </c:lineChart>
      <c:catAx>
        <c:axId val="35892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3528"/>
        <c:crosses val="autoZero"/>
        <c:auto val="1"/>
        <c:lblAlgn val="ctr"/>
        <c:lblOffset val="100"/>
        <c:noMultiLvlLbl val="0"/>
      </c:catAx>
      <c:valAx>
        <c:axId val="35892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9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Daily</a:t>
            </a:r>
            <a:r>
              <a:rPr lang="sv-SE" baseline="0"/>
              <a:t> Gross Booking</a:t>
            </a:r>
            <a:endParaRPr lang="sv-S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Group 30 minutes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'Daily Gross Bookings'!$B$18:$B$44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</c:numCache>
              <c:extLst xmlns:c16r2="http://schemas.microsoft.com/office/drawing/2015/06/chart"/>
            </c:numRef>
          </c:cat>
          <c:val>
            <c:numRef>
              <c:f>'Daily Gross Bookings'!$C$18:$C$44</c:f>
              <c:numCache>
                <c:formatCode>General</c:formatCode>
                <c:ptCount val="24"/>
                <c:pt idx="0">
                  <c:v>3485569</c:v>
                </c:pt>
                <c:pt idx="1">
                  <c:v>3272769</c:v>
                </c:pt>
                <c:pt idx="2">
                  <c:v>3172715</c:v>
                </c:pt>
                <c:pt idx="3">
                  <c:v>3143803</c:v>
                </c:pt>
                <c:pt idx="4">
                  <c:v>3128355</c:v>
                </c:pt>
                <c:pt idx="5">
                  <c:v>3283082</c:v>
                </c:pt>
                <c:pt idx="6">
                  <c:v>3327239</c:v>
                </c:pt>
                <c:pt idx="7">
                  <c:v>3151025</c:v>
                </c:pt>
                <c:pt idx="8">
                  <c:v>3264396</c:v>
                </c:pt>
                <c:pt idx="9">
                  <c:v>3340002</c:v>
                </c:pt>
                <c:pt idx="10">
                  <c:v>3296696</c:v>
                </c:pt>
                <c:pt idx="11">
                  <c:v>3304624</c:v>
                </c:pt>
                <c:pt idx="12">
                  <c:v>3467771</c:v>
                </c:pt>
                <c:pt idx="13">
                  <c:v>3506839</c:v>
                </c:pt>
                <c:pt idx="14">
                  <c:v>3274572</c:v>
                </c:pt>
                <c:pt idx="15">
                  <c:v>3341649</c:v>
                </c:pt>
                <c:pt idx="16">
                  <c:v>3228928</c:v>
                </c:pt>
                <c:pt idx="17">
                  <c:v>3190309</c:v>
                </c:pt>
                <c:pt idx="18">
                  <c:v>3369328</c:v>
                </c:pt>
                <c:pt idx="19">
                  <c:v>3293492</c:v>
                </c:pt>
                <c:pt idx="20">
                  <c:v>3437113</c:v>
                </c:pt>
                <c:pt idx="21">
                  <c:v>3242521</c:v>
                </c:pt>
                <c:pt idx="22">
                  <c:v>3363323</c:v>
                </c:pt>
                <c:pt idx="23">
                  <c:v>3287780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377-4956-B5C6-9BABBD45B967}"/>
            </c:ext>
          </c:extLst>
        </c:ser>
        <c:ser>
          <c:idx val="1"/>
          <c:order val="1"/>
          <c:tx>
            <c:v>Group 5 minutes</c:v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'Daily Gross Bookings'!$B$18:$B$44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</c:numCache>
              <c:extLst xmlns:c16r2="http://schemas.microsoft.com/office/drawing/2015/06/chart"/>
            </c:numRef>
          </c:cat>
          <c:val>
            <c:numRef>
              <c:f>'Daily Gross Bookings'!$D$18:$D$44</c:f>
              <c:numCache>
                <c:formatCode>General</c:formatCode>
                <c:ptCount val="24"/>
                <c:pt idx="0">
                  <c:v>3672928</c:v>
                </c:pt>
                <c:pt idx="1">
                  <c:v>3487867</c:v>
                </c:pt>
                <c:pt idx="2">
                  <c:v>3454115</c:v>
                </c:pt>
                <c:pt idx="3">
                  <c:v>3468491</c:v>
                </c:pt>
                <c:pt idx="4">
                  <c:v>3399479</c:v>
                </c:pt>
                <c:pt idx="5">
                  <c:v>3556626</c:v>
                </c:pt>
                <c:pt idx="6">
                  <c:v>3584319</c:v>
                </c:pt>
                <c:pt idx="7">
                  <c:v>3327501</c:v>
                </c:pt>
                <c:pt idx="8">
                  <c:v>3489980</c:v>
                </c:pt>
                <c:pt idx="9">
                  <c:v>3582594</c:v>
                </c:pt>
                <c:pt idx="10">
                  <c:v>3450440</c:v>
                </c:pt>
                <c:pt idx="11">
                  <c:v>3400978</c:v>
                </c:pt>
                <c:pt idx="12">
                  <c:v>3577593</c:v>
                </c:pt>
                <c:pt idx="13">
                  <c:v>3688280</c:v>
                </c:pt>
                <c:pt idx="14">
                  <c:v>3358463</c:v>
                </c:pt>
                <c:pt idx="15">
                  <c:v>3438433</c:v>
                </c:pt>
                <c:pt idx="16">
                  <c:v>3340162</c:v>
                </c:pt>
                <c:pt idx="17">
                  <c:v>3304073</c:v>
                </c:pt>
                <c:pt idx="18">
                  <c:v>3485382</c:v>
                </c:pt>
                <c:pt idx="19">
                  <c:v>3411583</c:v>
                </c:pt>
                <c:pt idx="20">
                  <c:v>3573890</c:v>
                </c:pt>
                <c:pt idx="21">
                  <c:v>3336281</c:v>
                </c:pt>
                <c:pt idx="22">
                  <c:v>3464725</c:v>
                </c:pt>
                <c:pt idx="23">
                  <c:v>3375927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377-4956-B5C6-9BABBD45B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930976"/>
        <c:axId val="358929408"/>
      </c:lineChart>
      <c:catAx>
        <c:axId val="3589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9408"/>
        <c:crosses val="autoZero"/>
        <c:auto val="1"/>
        <c:lblAlgn val="ctr"/>
        <c:lblOffset val="100"/>
        <c:noMultiLvlLbl val="0"/>
      </c:catAx>
      <c:valAx>
        <c:axId val="3589294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3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Daily Paying User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'Daily Paying Users'!$C$2:$C$3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'Daily Paying Users'!$B$4:$B$44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  <c:extLst xmlns:c16r2="http://schemas.microsoft.com/office/drawing/2015/06/chart"/>
            </c:numRef>
          </c:cat>
          <c:val>
            <c:numRef>
              <c:f>'Daily Paying Users'!$C$4:$C$44</c:f>
              <c:numCache>
                <c:formatCode>General</c:formatCode>
                <c:ptCount val="26"/>
                <c:pt idx="0">
                  <c:v>590662</c:v>
                </c:pt>
                <c:pt idx="1">
                  <c:v>586692</c:v>
                </c:pt>
                <c:pt idx="2">
                  <c:v>526985</c:v>
                </c:pt>
                <c:pt idx="3">
                  <c:v>505683</c:v>
                </c:pt>
                <c:pt idx="4">
                  <c:v>492069</c:v>
                </c:pt>
                <c:pt idx="5">
                  <c:v>489949</c:v>
                </c:pt>
                <c:pt idx="6">
                  <c:v>477764</c:v>
                </c:pt>
                <c:pt idx="7">
                  <c:v>474905</c:v>
                </c:pt>
                <c:pt idx="8">
                  <c:v>485085</c:v>
                </c:pt>
                <c:pt idx="9">
                  <c:v>479523</c:v>
                </c:pt>
                <c:pt idx="10">
                  <c:v>497798</c:v>
                </c:pt>
                <c:pt idx="11">
                  <c:v>496351</c:v>
                </c:pt>
                <c:pt idx="12">
                  <c:v>493841</c:v>
                </c:pt>
                <c:pt idx="13">
                  <c:v>484316</c:v>
                </c:pt>
                <c:pt idx="14">
                  <c:v>487661</c:v>
                </c:pt>
                <c:pt idx="15">
                  <c:v>500140</c:v>
                </c:pt>
                <c:pt idx="16">
                  <c:v>484046</c:v>
                </c:pt>
                <c:pt idx="17">
                  <c:v>492567</c:v>
                </c:pt>
                <c:pt idx="18">
                  <c:v>483655</c:v>
                </c:pt>
                <c:pt idx="19">
                  <c:v>476749</c:v>
                </c:pt>
                <c:pt idx="20">
                  <c:v>480809</c:v>
                </c:pt>
                <c:pt idx="21">
                  <c:v>459429</c:v>
                </c:pt>
                <c:pt idx="22">
                  <c:v>484172</c:v>
                </c:pt>
                <c:pt idx="23">
                  <c:v>476821</c:v>
                </c:pt>
                <c:pt idx="24">
                  <c:v>491018</c:v>
                </c:pt>
                <c:pt idx="25">
                  <c:v>481842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E4-4264-B740-397E7E8DFFD9}"/>
            </c:ext>
          </c:extLst>
        </c:ser>
        <c:ser>
          <c:idx val="1"/>
          <c:order val="1"/>
          <c:tx>
            <c:strRef>
              <c:f>'Daily Paying Users'!$D$2:$D$3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'Daily Paying Users'!$B$4:$B$44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  <c:extLst xmlns:c16r2="http://schemas.microsoft.com/office/drawing/2015/06/chart"/>
            </c:numRef>
          </c:cat>
          <c:val>
            <c:numRef>
              <c:f>'Daily Paying Users'!$D$4:$D$44</c:f>
              <c:numCache>
                <c:formatCode>General</c:formatCode>
                <c:ptCount val="26"/>
                <c:pt idx="0">
                  <c:v>614710</c:v>
                </c:pt>
                <c:pt idx="1">
                  <c:v>607109</c:v>
                </c:pt>
                <c:pt idx="2">
                  <c:v>558074</c:v>
                </c:pt>
                <c:pt idx="3">
                  <c:v>542213</c:v>
                </c:pt>
                <c:pt idx="4">
                  <c:v>537124</c:v>
                </c:pt>
                <c:pt idx="5">
                  <c:v>537124</c:v>
                </c:pt>
                <c:pt idx="6">
                  <c:v>522923</c:v>
                </c:pt>
                <c:pt idx="7">
                  <c:v>522365</c:v>
                </c:pt>
                <c:pt idx="8">
                  <c:v>526310</c:v>
                </c:pt>
                <c:pt idx="9">
                  <c:v>515975</c:v>
                </c:pt>
                <c:pt idx="10">
                  <c:v>536015</c:v>
                </c:pt>
                <c:pt idx="11">
                  <c:v>540666</c:v>
                </c:pt>
                <c:pt idx="12">
                  <c:v>524655</c:v>
                </c:pt>
                <c:pt idx="13">
                  <c:v>511875</c:v>
                </c:pt>
                <c:pt idx="14">
                  <c:v>518403</c:v>
                </c:pt>
                <c:pt idx="15">
                  <c:v>532658</c:v>
                </c:pt>
                <c:pt idx="16">
                  <c:v>511239</c:v>
                </c:pt>
                <c:pt idx="17">
                  <c:v>512534</c:v>
                </c:pt>
                <c:pt idx="18">
                  <c:v>504502</c:v>
                </c:pt>
                <c:pt idx="19">
                  <c:v>497290</c:v>
                </c:pt>
                <c:pt idx="20">
                  <c:v>503123</c:v>
                </c:pt>
                <c:pt idx="21">
                  <c:v>481699</c:v>
                </c:pt>
                <c:pt idx="22">
                  <c:v>509747</c:v>
                </c:pt>
                <c:pt idx="23">
                  <c:v>499023</c:v>
                </c:pt>
                <c:pt idx="24">
                  <c:v>513080</c:v>
                </c:pt>
                <c:pt idx="25">
                  <c:v>502655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AE4-4264-B740-397E7E8DF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923920"/>
        <c:axId val="358925096"/>
      </c:lineChart>
      <c:catAx>
        <c:axId val="35892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5096"/>
        <c:crosses val="autoZero"/>
        <c:auto val="1"/>
        <c:lblAlgn val="ctr"/>
        <c:lblOffset val="100"/>
        <c:noMultiLvlLbl val="0"/>
      </c:catAx>
      <c:valAx>
        <c:axId val="3589250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Episode difficulty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'Episode Difficulty'!$C$2:$C$3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'Episode Difficulty'!$B$4:$B$33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'Episode Difficulty'!$C$4:$C$33</c:f>
              <c:numCache>
                <c:formatCode>General</c:formatCode>
                <c:ptCount val="30"/>
                <c:pt idx="0">
                  <c:v>12.78</c:v>
                </c:pt>
                <c:pt idx="1">
                  <c:v>33.770000000000003</c:v>
                </c:pt>
                <c:pt idx="2">
                  <c:v>54.4</c:v>
                </c:pt>
                <c:pt idx="3">
                  <c:v>72.55</c:v>
                </c:pt>
                <c:pt idx="4">
                  <c:v>115.74</c:v>
                </c:pt>
                <c:pt idx="5">
                  <c:v>156.66999999999999</c:v>
                </c:pt>
                <c:pt idx="6">
                  <c:v>116.8</c:v>
                </c:pt>
                <c:pt idx="7">
                  <c:v>229.29</c:v>
                </c:pt>
                <c:pt idx="8">
                  <c:v>271.79000000000002</c:v>
                </c:pt>
                <c:pt idx="9">
                  <c:v>206.82</c:v>
                </c:pt>
                <c:pt idx="10">
                  <c:v>202.68</c:v>
                </c:pt>
                <c:pt idx="11">
                  <c:v>170.06</c:v>
                </c:pt>
                <c:pt idx="12">
                  <c:v>190.6</c:v>
                </c:pt>
                <c:pt idx="13">
                  <c:v>118.28</c:v>
                </c:pt>
                <c:pt idx="14">
                  <c:v>144.41</c:v>
                </c:pt>
                <c:pt idx="15">
                  <c:v>109.99</c:v>
                </c:pt>
                <c:pt idx="16">
                  <c:v>164.33</c:v>
                </c:pt>
                <c:pt idx="17">
                  <c:v>174.46</c:v>
                </c:pt>
                <c:pt idx="18">
                  <c:v>170.27</c:v>
                </c:pt>
                <c:pt idx="19">
                  <c:v>108.56</c:v>
                </c:pt>
                <c:pt idx="20">
                  <c:v>147.6</c:v>
                </c:pt>
                <c:pt idx="21">
                  <c:v>117.39</c:v>
                </c:pt>
                <c:pt idx="22">
                  <c:v>134.88</c:v>
                </c:pt>
                <c:pt idx="23">
                  <c:v>270.39999999999998</c:v>
                </c:pt>
                <c:pt idx="24">
                  <c:v>201.3</c:v>
                </c:pt>
                <c:pt idx="25">
                  <c:v>217.54</c:v>
                </c:pt>
                <c:pt idx="26">
                  <c:v>220.82</c:v>
                </c:pt>
                <c:pt idx="27">
                  <c:v>208.69</c:v>
                </c:pt>
                <c:pt idx="28">
                  <c:v>223.65</c:v>
                </c:pt>
                <c:pt idx="29">
                  <c:v>232.66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952-46DB-B932-323EABCCA829}"/>
            </c:ext>
          </c:extLst>
        </c:ser>
        <c:ser>
          <c:idx val="1"/>
          <c:order val="1"/>
          <c:tx>
            <c:strRef>
              <c:f>'Episode Difficulty'!$D$2:$D$3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'Episode Difficulty'!$B$4:$B$33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'Episode Difficulty'!$D$4:$D$33</c:f>
              <c:numCache>
                <c:formatCode>General</c:formatCode>
                <c:ptCount val="30"/>
                <c:pt idx="0">
                  <c:v>12.83</c:v>
                </c:pt>
                <c:pt idx="1">
                  <c:v>34.64</c:v>
                </c:pt>
                <c:pt idx="2">
                  <c:v>57.04</c:v>
                </c:pt>
                <c:pt idx="3">
                  <c:v>76.84</c:v>
                </c:pt>
                <c:pt idx="4">
                  <c:v>124.58</c:v>
                </c:pt>
                <c:pt idx="5">
                  <c:v>174.29</c:v>
                </c:pt>
                <c:pt idx="6">
                  <c:v>128.57</c:v>
                </c:pt>
                <c:pt idx="7">
                  <c:v>260.22000000000003</c:v>
                </c:pt>
                <c:pt idx="8">
                  <c:v>312.10000000000002</c:v>
                </c:pt>
                <c:pt idx="9">
                  <c:v>242.33</c:v>
                </c:pt>
                <c:pt idx="10">
                  <c:v>236.81</c:v>
                </c:pt>
                <c:pt idx="11">
                  <c:v>195.8</c:v>
                </c:pt>
                <c:pt idx="12">
                  <c:v>226.29</c:v>
                </c:pt>
                <c:pt idx="13">
                  <c:v>139.71</c:v>
                </c:pt>
                <c:pt idx="14">
                  <c:v>177.19</c:v>
                </c:pt>
                <c:pt idx="15">
                  <c:v>125.94</c:v>
                </c:pt>
                <c:pt idx="16">
                  <c:v>191.06</c:v>
                </c:pt>
                <c:pt idx="17">
                  <c:v>204.64</c:v>
                </c:pt>
                <c:pt idx="18">
                  <c:v>199.21</c:v>
                </c:pt>
                <c:pt idx="19">
                  <c:v>122.5</c:v>
                </c:pt>
                <c:pt idx="20">
                  <c:v>174.31</c:v>
                </c:pt>
                <c:pt idx="21">
                  <c:v>134.61000000000001</c:v>
                </c:pt>
                <c:pt idx="22">
                  <c:v>160.30000000000001</c:v>
                </c:pt>
                <c:pt idx="23">
                  <c:v>320.5</c:v>
                </c:pt>
                <c:pt idx="24">
                  <c:v>250.68</c:v>
                </c:pt>
                <c:pt idx="25">
                  <c:v>258.57</c:v>
                </c:pt>
                <c:pt idx="26">
                  <c:v>261.14999999999998</c:v>
                </c:pt>
                <c:pt idx="27">
                  <c:v>254.77</c:v>
                </c:pt>
                <c:pt idx="28">
                  <c:v>273.38</c:v>
                </c:pt>
                <c:pt idx="29">
                  <c:v>275.3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952-46DB-B932-323EABCCA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930192"/>
        <c:axId val="358928232"/>
      </c:lineChart>
      <c:catAx>
        <c:axId val="3589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8232"/>
        <c:crosses val="autoZero"/>
        <c:auto val="1"/>
        <c:lblAlgn val="ctr"/>
        <c:lblOffset val="100"/>
        <c:noMultiLvlLbl val="0"/>
      </c:catAx>
      <c:valAx>
        <c:axId val="358928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3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Daily</a:t>
            </a:r>
            <a:r>
              <a:rPr lang="sv-SE" baseline="0" dirty="0" smtClean="0"/>
              <a:t> game ends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Group 30 minutes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'Game Ends for Payers'!$B$18:$B$44</c:f>
              <c:numCache>
                <c:formatCode>General</c:formatCode>
                <c:ptCount val="2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</c:numCache>
            </c:numRef>
          </c:cat>
          <c:val>
            <c:numRef>
              <c:f>'Game Ends for Payers'!$C$18:$C$44</c:f>
              <c:numCache>
                <c:formatCode>General</c:formatCode>
                <c:ptCount val="27"/>
                <c:pt idx="0">
                  <c:v>69686951</c:v>
                </c:pt>
                <c:pt idx="1">
                  <c:v>70168391</c:v>
                </c:pt>
                <c:pt idx="2">
                  <c:v>74448146</c:v>
                </c:pt>
                <c:pt idx="3">
                  <c:v>67425930</c:v>
                </c:pt>
                <c:pt idx="4">
                  <c:v>63169206</c:v>
                </c:pt>
                <c:pt idx="5">
                  <c:v>61283140</c:v>
                </c:pt>
                <c:pt idx="6">
                  <c:v>61441710</c:v>
                </c:pt>
                <c:pt idx="7">
                  <c:v>58680951</c:v>
                </c:pt>
                <c:pt idx="8">
                  <c:v>57781178</c:v>
                </c:pt>
                <c:pt idx="9">
                  <c:v>62037152</c:v>
                </c:pt>
                <c:pt idx="10">
                  <c:v>61819920</c:v>
                </c:pt>
                <c:pt idx="11">
                  <c:v>62060501</c:v>
                </c:pt>
                <c:pt idx="12">
                  <c:v>61644174</c:v>
                </c:pt>
                <c:pt idx="13">
                  <c:v>59826337</c:v>
                </c:pt>
                <c:pt idx="14">
                  <c:v>57217037</c:v>
                </c:pt>
                <c:pt idx="15">
                  <c:v>57401185</c:v>
                </c:pt>
                <c:pt idx="16">
                  <c:v>61914231</c:v>
                </c:pt>
                <c:pt idx="17">
                  <c:v>60157530</c:v>
                </c:pt>
                <c:pt idx="18">
                  <c:v>58875740</c:v>
                </c:pt>
                <c:pt idx="19">
                  <c:v>57031370</c:v>
                </c:pt>
                <c:pt idx="20">
                  <c:v>55372421</c:v>
                </c:pt>
                <c:pt idx="21">
                  <c:v>54139186</c:v>
                </c:pt>
                <c:pt idx="22">
                  <c:v>52732992</c:v>
                </c:pt>
                <c:pt idx="23">
                  <c:v>57882221</c:v>
                </c:pt>
                <c:pt idx="24">
                  <c:v>57471678</c:v>
                </c:pt>
                <c:pt idx="25">
                  <c:v>57408085</c:v>
                </c:pt>
                <c:pt idx="26">
                  <c:v>56368997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586-46DE-BE5D-25003644D94B}"/>
            </c:ext>
          </c:extLst>
        </c:ser>
        <c:ser>
          <c:idx val="1"/>
          <c:order val="1"/>
          <c:tx>
            <c:v>Group 5 minutes</c:v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'Game Ends for Payers'!$B$18:$B$44</c:f>
              <c:numCache>
                <c:formatCode>General</c:formatCode>
                <c:ptCount val="2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</c:numCache>
            </c:numRef>
          </c:cat>
          <c:val>
            <c:numRef>
              <c:f>'Game Ends for Payers'!$D$18:$D$44</c:f>
              <c:numCache>
                <c:formatCode>General</c:formatCode>
                <c:ptCount val="27"/>
                <c:pt idx="0">
                  <c:v>76841355</c:v>
                </c:pt>
                <c:pt idx="1">
                  <c:v>84854689</c:v>
                </c:pt>
                <c:pt idx="2">
                  <c:v>89812827</c:v>
                </c:pt>
                <c:pt idx="3">
                  <c:v>83986640</c:v>
                </c:pt>
                <c:pt idx="4">
                  <c:v>82028237</c:v>
                </c:pt>
                <c:pt idx="5">
                  <c:v>84254635</c:v>
                </c:pt>
                <c:pt idx="6">
                  <c:v>85338659</c:v>
                </c:pt>
                <c:pt idx="7">
                  <c:v>81690244</c:v>
                </c:pt>
                <c:pt idx="8">
                  <c:v>80956381</c:v>
                </c:pt>
                <c:pt idx="9">
                  <c:v>87678132</c:v>
                </c:pt>
                <c:pt idx="10">
                  <c:v>86972551</c:v>
                </c:pt>
                <c:pt idx="11">
                  <c:v>86895576</c:v>
                </c:pt>
                <c:pt idx="12">
                  <c:v>86434858</c:v>
                </c:pt>
                <c:pt idx="13">
                  <c:v>83467764</c:v>
                </c:pt>
                <c:pt idx="14">
                  <c:v>79637253</c:v>
                </c:pt>
                <c:pt idx="15">
                  <c:v>80603360</c:v>
                </c:pt>
                <c:pt idx="16">
                  <c:v>88033713</c:v>
                </c:pt>
                <c:pt idx="17">
                  <c:v>84999444</c:v>
                </c:pt>
                <c:pt idx="18">
                  <c:v>82181929</c:v>
                </c:pt>
                <c:pt idx="19">
                  <c:v>79234280</c:v>
                </c:pt>
                <c:pt idx="20">
                  <c:v>76654615</c:v>
                </c:pt>
                <c:pt idx="21">
                  <c:v>74826478</c:v>
                </c:pt>
                <c:pt idx="22">
                  <c:v>73727383</c:v>
                </c:pt>
                <c:pt idx="23">
                  <c:v>81956651</c:v>
                </c:pt>
                <c:pt idx="24">
                  <c:v>80553312</c:v>
                </c:pt>
                <c:pt idx="25">
                  <c:v>80331444</c:v>
                </c:pt>
                <c:pt idx="26">
                  <c:v>78537500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586-46DE-BE5D-25003644D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928624"/>
        <c:axId val="358927448"/>
      </c:lineChart>
      <c:catAx>
        <c:axId val="35892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7448"/>
        <c:crosses val="autoZero"/>
        <c:auto val="1"/>
        <c:lblAlgn val="ctr"/>
        <c:lblOffset val="100"/>
        <c:noMultiLvlLbl val="0"/>
      </c:catAx>
      <c:valAx>
        <c:axId val="358927448"/>
        <c:scaling>
          <c:orientation val="minMax"/>
          <c:min val="4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2DR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'2DR'!$C$2:$C$3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'2DR'!$B$4:$B$29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  <c:extLst xmlns:c16r2="http://schemas.microsoft.com/office/drawing/2015/06/chart"/>
            </c:numRef>
          </c:cat>
          <c:val>
            <c:numRef>
              <c:f>'2DR'!$C$4:$C$29</c:f>
              <c:numCache>
                <c:formatCode>0.00%</c:formatCode>
                <c:ptCount val="25"/>
                <c:pt idx="0">
                  <c:v>0.33500000000000002</c:v>
                </c:pt>
                <c:pt idx="1">
                  <c:v>0.32300000000000001</c:v>
                </c:pt>
                <c:pt idx="2">
                  <c:v>0.34499999999999997</c:v>
                </c:pt>
                <c:pt idx="3">
                  <c:v>0.34200000000000003</c:v>
                </c:pt>
                <c:pt idx="4">
                  <c:v>0.32100000000000001</c:v>
                </c:pt>
                <c:pt idx="5">
                  <c:v>0.31900000000000001</c:v>
                </c:pt>
                <c:pt idx="6">
                  <c:v>0.312</c:v>
                </c:pt>
                <c:pt idx="7">
                  <c:v>0.315</c:v>
                </c:pt>
                <c:pt idx="8">
                  <c:v>0.30499999999999999</c:v>
                </c:pt>
                <c:pt idx="9">
                  <c:v>0.31900000000000001</c:v>
                </c:pt>
                <c:pt idx="10">
                  <c:v>0.32</c:v>
                </c:pt>
                <c:pt idx="11">
                  <c:v>0.32</c:v>
                </c:pt>
                <c:pt idx="12">
                  <c:v>0.315</c:v>
                </c:pt>
                <c:pt idx="13">
                  <c:v>0.308</c:v>
                </c:pt>
                <c:pt idx="14">
                  <c:v>0.317</c:v>
                </c:pt>
                <c:pt idx="15">
                  <c:v>0.30599999999999999</c:v>
                </c:pt>
                <c:pt idx="16">
                  <c:v>0.32</c:v>
                </c:pt>
                <c:pt idx="17">
                  <c:v>0.317</c:v>
                </c:pt>
                <c:pt idx="18">
                  <c:v>0.317</c:v>
                </c:pt>
                <c:pt idx="19">
                  <c:v>0.311</c:v>
                </c:pt>
                <c:pt idx="20">
                  <c:v>0.3</c:v>
                </c:pt>
                <c:pt idx="21">
                  <c:v>0.309</c:v>
                </c:pt>
                <c:pt idx="22">
                  <c:v>0.30099999999999999</c:v>
                </c:pt>
                <c:pt idx="23">
                  <c:v>0.312</c:v>
                </c:pt>
                <c:pt idx="24">
                  <c:v>0.309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986-4308-AA32-4E49E838C847}"/>
            </c:ext>
          </c:extLst>
        </c:ser>
        <c:ser>
          <c:idx val="1"/>
          <c:order val="1"/>
          <c:tx>
            <c:strRef>
              <c:f>'2DR'!$D$2:$D$3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'2DR'!$B$4:$B$29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  <c:extLst xmlns:c16r2="http://schemas.microsoft.com/office/drawing/2015/06/chart"/>
            </c:numRef>
          </c:cat>
          <c:val>
            <c:numRef>
              <c:f>'2DR'!$D$4:$D$29</c:f>
              <c:numCache>
                <c:formatCode>0.00%</c:formatCode>
                <c:ptCount val="25"/>
                <c:pt idx="0">
                  <c:v>0.33700000000000002</c:v>
                </c:pt>
                <c:pt idx="1">
                  <c:v>0.32500000000000001</c:v>
                </c:pt>
                <c:pt idx="2">
                  <c:v>0.34699999999999998</c:v>
                </c:pt>
                <c:pt idx="3">
                  <c:v>0.34499999999999997</c:v>
                </c:pt>
                <c:pt idx="4">
                  <c:v>0.32500000000000001</c:v>
                </c:pt>
                <c:pt idx="5">
                  <c:v>0.32300000000000001</c:v>
                </c:pt>
                <c:pt idx="6">
                  <c:v>0.315</c:v>
                </c:pt>
                <c:pt idx="7">
                  <c:v>0.31900000000000001</c:v>
                </c:pt>
                <c:pt idx="8">
                  <c:v>0.31</c:v>
                </c:pt>
                <c:pt idx="9">
                  <c:v>0.32200000000000001</c:v>
                </c:pt>
                <c:pt idx="10">
                  <c:v>0.32300000000000001</c:v>
                </c:pt>
                <c:pt idx="11">
                  <c:v>0.32300000000000001</c:v>
                </c:pt>
                <c:pt idx="12">
                  <c:v>0.318</c:v>
                </c:pt>
                <c:pt idx="13">
                  <c:v>0.312</c:v>
                </c:pt>
                <c:pt idx="14">
                  <c:v>0.31900000000000001</c:v>
                </c:pt>
                <c:pt idx="15">
                  <c:v>0.309</c:v>
                </c:pt>
                <c:pt idx="16">
                  <c:v>0.32200000000000001</c:v>
                </c:pt>
                <c:pt idx="17">
                  <c:v>0.32</c:v>
                </c:pt>
                <c:pt idx="18">
                  <c:v>0.32</c:v>
                </c:pt>
                <c:pt idx="19">
                  <c:v>0.315</c:v>
                </c:pt>
                <c:pt idx="20">
                  <c:v>0.30299999999999999</c:v>
                </c:pt>
                <c:pt idx="21">
                  <c:v>0.312</c:v>
                </c:pt>
                <c:pt idx="22">
                  <c:v>0.30399999999999999</c:v>
                </c:pt>
                <c:pt idx="23">
                  <c:v>0.315</c:v>
                </c:pt>
                <c:pt idx="24">
                  <c:v>0.314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986-4308-AA32-4E49E838C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925488"/>
        <c:axId val="358929800"/>
      </c:lineChart>
      <c:catAx>
        <c:axId val="35892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9800"/>
        <c:crosses val="autoZero"/>
        <c:auto val="1"/>
        <c:lblAlgn val="ctr"/>
        <c:lblOffset val="100"/>
        <c:noMultiLvlLbl val="0"/>
      </c:catAx>
      <c:valAx>
        <c:axId val="358929800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892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 smtClean="0"/>
              <a:t>14 days Progression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'14 Days Progression'!$C$2:$C$3</c:f>
              <c:strCache>
                <c:ptCount val="2"/>
                <c:pt idx="0">
                  <c:v>Group</c:v>
                </c:pt>
                <c:pt idx="1">
                  <c:v>30 minutes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'14 Days Progression'!$B$4:$B$103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'14 Days Progression'!$C$4:$C$103</c:f>
              <c:numCache>
                <c:formatCode>General</c:formatCode>
                <c:ptCount val="100"/>
                <c:pt idx="0">
                  <c:v>7748652</c:v>
                </c:pt>
                <c:pt idx="1">
                  <c:v>7347091</c:v>
                </c:pt>
                <c:pt idx="2">
                  <c:v>6519294</c:v>
                </c:pt>
                <c:pt idx="3">
                  <c:v>6059921</c:v>
                </c:pt>
                <c:pt idx="4">
                  <c:v>5727479</c:v>
                </c:pt>
                <c:pt idx="5">
                  <c:v>5528825</c:v>
                </c:pt>
                <c:pt idx="6">
                  <c:v>5333143</c:v>
                </c:pt>
                <c:pt idx="7">
                  <c:v>5205986</c:v>
                </c:pt>
                <c:pt idx="8">
                  <c:v>5002510</c:v>
                </c:pt>
                <c:pt idx="9">
                  <c:v>4881597</c:v>
                </c:pt>
                <c:pt idx="10">
                  <c:v>4681310</c:v>
                </c:pt>
                <c:pt idx="11">
                  <c:v>4572148</c:v>
                </c:pt>
                <c:pt idx="12">
                  <c:v>4446331</c:v>
                </c:pt>
                <c:pt idx="13">
                  <c:v>4310381</c:v>
                </c:pt>
                <c:pt idx="14">
                  <c:v>4179974</c:v>
                </c:pt>
                <c:pt idx="15">
                  <c:v>4039707</c:v>
                </c:pt>
                <c:pt idx="16">
                  <c:v>3835659</c:v>
                </c:pt>
                <c:pt idx="17">
                  <c:v>3762436</c:v>
                </c:pt>
                <c:pt idx="18">
                  <c:v>3650639</c:v>
                </c:pt>
                <c:pt idx="19">
                  <c:v>3560938</c:v>
                </c:pt>
                <c:pt idx="20">
                  <c:v>3425990</c:v>
                </c:pt>
                <c:pt idx="21">
                  <c:v>3331310</c:v>
                </c:pt>
                <c:pt idx="22">
                  <c:v>3236153</c:v>
                </c:pt>
                <c:pt idx="23">
                  <c:v>3149018</c:v>
                </c:pt>
                <c:pt idx="24">
                  <c:v>3018898</c:v>
                </c:pt>
                <c:pt idx="25">
                  <c:v>2896177</c:v>
                </c:pt>
                <c:pt idx="26">
                  <c:v>2758912</c:v>
                </c:pt>
                <c:pt idx="27">
                  <c:v>2732763</c:v>
                </c:pt>
                <c:pt idx="28">
                  <c:v>2678547</c:v>
                </c:pt>
                <c:pt idx="29">
                  <c:v>2630958</c:v>
                </c:pt>
                <c:pt idx="30">
                  <c:v>2595700</c:v>
                </c:pt>
                <c:pt idx="31">
                  <c:v>2546702</c:v>
                </c:pt>
                <c:pt idx="32">
                  <c:v>2477205</c:v>
                </c:pt>
                <c:pt idx="33">
                  <c:v>2410857</c:v>
                </c:pt>
                <c:pt idx="34">
                  <c:v>2366875</c:v>
                </c:pt>
                <c:pt idx="35">
                  <c:v>2338452</c:v>
                </c:pt>
                <c:pt idx="36">
                  <c:v>2208923</c:v>
                </c:pt>
                <c:pt idx="37">
                  <c:v>2083535</c:v>
                </c:pt>
                <c:pt idx="38">
                  <c:v>1972593</c:v>
                </c:pt>
                <c:pt idx="39">
                  <c:v>1932621</c:v>
                </c:pt>
                <c:pt idx="40">
                  <c:v>1913376</c:v>
                </c:pt>
                <c:pt idx="41">
                  <c:v>1726454</c:v>
                </c:pt>
                <c:pt idx="42">
                  <c:v>1703944</c:v>
                </c:pt>
                <c:pt idx="43">
                  <c:v>1683599</c:v>
                </c:pt>
                <c:pt idx="44">
                  <c:v>1664293</c:v>
                </c:pt>
                <c:pt idx="45">
                  <c:v>1548695</c:v>
                </c:pt>
                <c:pt idx="46">
                  <c:v>1509188</c:v>
                </c:pt>
                <c:pt idx="47">
                  <c:v>1493441</c:v>
                </c:pt>
                <c:pt idx="48">
                  <c:v>1319009</c:v>
                </c:pt>
                <c:pt idx="49">
                  <c:v>1292394</c:v>
                </c:pt>
                <c:pt idx="50">
                  <c:v>1268025</c:v>
                </c:pt>
                <c:pt idx="51">
                  <c:v>1240096</c:v>
                </c:pt>
                <c:pt idx="52">
                  <c:v>1154099</c:v>
                </c:pt>
                <c:pt idx="53">
                  <c:v>1124062</c:v>
                </c:pt>
                <c:pt idx="54">
                  <c:v>1096406</c:v>
                </c:pt>
                <c:pt idx="55">
                  <c:v>1053642</c:v>
                </c:pt>
                <c:pt idx="56">
                  <c:v>886120.5</c:v>
                </c:pt>
                <c:pt idx="57">
                  <c:v>866889.6</c:v>
                </c:pt>
                <c:pt idx="58">
                  <c:v>850559.3</c:v>
                </c:pt>
                <c:pt idx="59">
                  <c:v>831256.4</c:v>
                </c:pt>
                <c:pt idx="60">
                  <c:v>802955.9</c:v>
                </c:pt>
                <c:pt idx="61">
                  <c:v>759449.5</c:v>
                </c:pt>
                <c:pt idx="62">
                  <c:v>664199.4</c:v>
                </c:pt>
                <c:pt idx="63">
                  <c:v>597750.6</c:v>
                </c:pt>
                <c:pt idx="64">
                  <c:v>566070.30000000005</c:v>
                </c:pt>
                <c:pt idx="65">
                  <c:v>524297</c:v>
                </c:pt>
                <c:pt idx="66">
                  <c:v>489225.9</c:v>
                </c:pt>
                <c:pt idx="67">
                  <c:v>472488.5</c:v>
                </c:pt>
                <c:pt idx="68">
                  <c:v>417689.3</c:v>
                </c:pt>
                <c:pt idx="69">
                  <c:v>405953.3</c:v>
                </c:pt>
                <c:pt idx="70">
                  <c:v>383764</c:v>
                </c:pt>
                <c:pt idx="71">
                  <c:v>308447.5</c:v>
                </c:pt>
                <c:pt idx="72">
                  <c:v>302959.7</c:v>
                </c:pt>
                <c:pt idx="73">
                  <c:v>297439.40000000002</c:v>
                </c:pt>
                <c:pt idx="74">
                  <c:v>293230.7</c:v>
                </c:pt>
                <c:pt idx="75">
                  <c:v>284615.2</c:v>
                </c:pt>
                <c:pt idx="76">
                  <c:v>254379.8</c:v>
                </c:pt>
                <c:pt idx="77">
                  <c:v>243854.5</c:v>
                </c:pt>
                <c:pt idx="78">
                  <c:v>234294.9</c:v>
                </c:pt>
                <c:pt idx="79">
                  <c:v>213114.6</c:v>
                </c:pt>
                <c:pt idx="80">
                  <c:v>204448.6</c:v>
                </c:pt>
                <c:pt idx="81">
                  <c:v>150733.9</c:v>
                </c:pt>
                <c:pt idx="82">
                  <c:v>146925.20000000001</c:v>
                </c:pt>
                <c:pt idx="83">
                  <c:v>128368.2</c:v>
                </c:pt>
                <c:pt idx="84">
                  <c:v>122505.60000000001</c:v>
                </c:pt>
                <c:pt idx="85">
                  <c:v>111093.9</c:v>
                </c:pt>
                <c:pt idx="86">
                  <c:v>98705.66</c:v>
                </c:pt>
                <c:pt idx="87">
                  <c:v>97293.16</c:v>
                </c:pt>
                <c:pt idx="88">
                  <c:v>95296.92</c:v>
                </c:pt>
                <c:pt idx="89">
                  <c:v>93866.4</c:v>
                </c:pt>
                <c:pt idx="90">
                  <c:v>89697.36</c:v>
                </c:pt>
                <c:pt idx="91">
                  <c:v>86966.05</c:v>
                </c:pt>
                <c:pt idx="92">
                  <c:v>77673.100000000006</c:v>
                </c:pt>
                <c:pt idx="93">
                  <c:v>76019.17</c:v>
                </c:pt>
                <c:pt idx="94">
                  <c:v>73961.679999999993</c:v>
                </c:pt>
                <c:pt idx="95">
                  <c:v>70880.84</c:v>
                </c:pt>
                <c:pt idx="96">
                  <c:v>69608.87</c:v>
                </c:pt>
                <c:pt idx="97">
                  <c:v>67410.850000000006</c:v>
                </c:pt>
                <c:pt idx="98">
                  <c:v>64470.54</c:v>
                </c:pt>
                <c:pt idx="99">
                  <c:v>62477.91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5B-41D6-ACA5-18293741E13E}"/>
            </c:ext>
          </c:extLst>
        </c:ser>
        <c:ser>
          <c:idx val="1"/>
          <c:order val="1"/>
          <c:tx>
            <c:strRef>
              <c:f>'14 Days Progression'!$D$2:$D$3</c:f>
              <c:strCache>
                <c:ptCount val="2"/>
                <c:pt idx="0">
                  <c:v>Group</c:v>
                </c:pt>
                <c:pt idx="1">
                  <c:v>5 minutes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'14 Days Progression'!$B$4:$B$103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'14 Days Progression'!$D$4:$D$103</c:f>
              <c:numCache>
                <c:formatCode>General</c:formatCode>
                <c:ptCount val="100"/>
                <c:pt idx="0">
                  <c:v>7789785</c:v>
                </c:pt>
                <c:pt idx="1">
                  <c:v>7386981</c:v>
                </c:pt>
                <c:pt idx="2">
                  <c:v>6560951</c:v>
                </c:pt>
                <c:pt idx="3">
                  <c:v>6101629</c:v>
                </c:pt>
                <c:pt idx="4">
                  <c:v>5768007</c:v>
                </c:pt>
                <c:pt idx="5">
                  <c:v>5571113</c:v>
                </c:pt>
                <c:pt idx="6">
                  <c:v>5376774</c:v>
                </c:pt>
                <c:pt idx="7">
                  <c:v>5252328</c:v>
                </c:pt>
                <c:pt idx="8">
                  <c:v>5054079</c:v>
                </c:pt>
                <c:pt idx="9">
                  <c:v>4933791</c:v>
                </c:pt>
                <c:pt idx="10">
                  <c:v>4739368</c:v>
                </c:pt>
                <c:pt idx="11">
                  <c:v>4632878</c:v>
                </c:pt>
                <c:pt idx="12">
                  <c:v>4510148</c:v>
                </c:pt>
                <c:pt idx="13">
                  <c:v>4376336</c:v>
                </c:pt>
                <c:pt idx="14">
                  <c:v>4251862</c:v>
                </c:pt>
                <c:pt idx="15">
                  <c:v>4129755</c:v>
                </c:pt>
                <c:pt idx="16">
                  <c:v>3939055</c:v>
                </c:pt>
                <c:pt idx="17">
                  <c:v>3878717</c:v>
                </c:pt>
                <c:pt idx="18">
                  <c:v>3773636</c:v>
                </c:pt>
                <c:pt idx="19">
                  <c:v>3685287</c:v>
                </c:pt>
                <c:pt idx="20">
                  <c:v>3572753</c:v>
                </c:pt>
                <c:pt idx="21">
                  <c:v>3487051</c:v>
                </c:pt>
                <c:pt idx="22">
                  <c:v>3404065</c:v>
                </c:pt>
                <c:pt idx="23">
                  <c:v>3332588</c:v>
                </c:pt>
                <c:pt idx="24">
                  <c:v>3211405</c:v>
                </c:pt>
                <c:pt idx="25">
                  <c:v>3101173</c:v>
                </c:pt>
                <c:pt idx="26">
                  <c:v>2971225</c:v>
                </c:pt>
                <c:pt idx="27">
                  <c:v>2946350</c:v>
                </c:pt>
                <c:pt idx="28">
                  <c:v>2904388</c:v>
                </c:pt>
                <c:pt idx="29">
                  <c:v>2861307</c:v>
                </c:pt>
                <c:pt idx="30">
                  <c:v>2827523</c:v>
                </c:pt>
                <c:pt idx="31">
                  <c:v>2789643</c:v>
                </c:pt>
                <c:pt idx="32">
                  <c:v>2723215</c:v>
                </c:pt>
                <c:pt idx="33">
                  <c:v>2658435</c:v>
                </c:pt>
                <c:pt idx="34">
                  <c:v>2618760</c:v>
                </c:pt>
                <c:pt idx="35">
                  <c:v>2589875</c:v>
                </c:pt>
                <c:pt idx="36">
                  <c:v>2471706</c:v>
                </c:pt>
                <c:pt idx="37">
                  <c:v>2358892</c:v>
                </c:pt>
                <c:pt idx="38">
                  <c:v>2262753</c:v>
                </c:pt>
                <c:pt idx="39">
                  <c:v>2227117</c:v>
                </c:pt>
                <c:pt idx="40">
                  <c:v>2212191</c:v>
                </c:pt>
                <c:pt idx="41">
                  <c:v>2033036</c:v>
                </c:pt>
                <c:pt idx="42">
                  <c:v>2014926</c:v>
                </c:pt>
                <c:pt idx="43">
                  <c:v>1995720</c:v>
                </c:pt>
                <c:pt idx="44">
                  <c:v>1978168</c:v>
                </c:pt>
                <c:pt idx="45">
                  <c:v>1864222</c:v>
                </c:pt>
                <c:pt idx="46">
                  <c:v>1829942</c:v>
                </c:pt>
                <c:pt idx="47">
                  <c:v>1815530</c:v>
                </c:pt>
                <c:pt idx="48">
                  <c:v>1635688</c:v>
                </c:pt>
                <c:pt idx="49">
                  <c:v>1611144</c:v>
                </c:pt>
                <c:pt idx="50">
                  <c:v>1590978</c:v>
                </c:pt>
                <c:pt idx="51">
                  <c:v>1566204</c:v>
                </c:pt>
                <c:pt idx="52">
                  <c:v>1483771</c:v>
                </c:pt>
                <c:pt idx="53">
                  <c:v>1455936</c:v>
                </c:pt>
                <c:pt idx="54">
                  <c:v>1425159</c:v>
                </c:pt>
                <c:pt idx="55">
                  <c:v>1384819</c:v>
                </c:pt>
                <c:pt idx="56">
                  <c:v>1193270</c:v>
                </c:pt>
                <c:pt idx="57">
                  <c:v>1173884</c:v>
                </c:pt>
                <c:pt idx="58">
                  <c:v>1157566</c:v>
                </c:pt>
                <c:pt idx="59">
                  <c:v>1140190</c:v>
                </c:pt>
                <c:pt idx="60">
                  <c:v>1112564</c:v>
                </c:pt>
                <c:pt idx="61">
                  <c:v>1070745</c:v>
                </c:pt>
                <c:pt idx="62">
                  <c:v>957525</c:v>
                </c:pt>
                <c:pt idx="63">
                  <c:v>879627.9</c:v>
                </c:pt>
                <c:pt idx="64">
                  <c:v>842010.1</c:v>
                </c:pt>
                <c:pt idx="65">
                  <c:v>798979.4</c:v>
                </c:pt>
                <c:pt idx="66">
                  <c:v>763821.7</c:v>
                </c:pt>
                <c:pt idx="67">
                  <c:v>744464.3</c:v>
                </c:pt>
                <c:pt idx="68">
                  <c:v>673512.4</c:v>
                </c:pt>
                <c:pt idx="69">
                  <c:v>661254.9</c:v>
                </c:pt>
                <c:pt idx="70">
                  <c:v>636337.1</c:v>
                </c:pt>
                <c:pt idx="71">
                  <c:v>519308</c:v>
                </c:pt>
                <c:pt idx="72">
                  <c:v>511726.2</c:v>
                </c:pt>
                <c:pt idx="73">
                  <c:v>504471.6</c:v>
                </c:pt>
                <c:pt idx="74">
                  <c:v>499346.4</c:v>
                </c:pt>
                <c:pt idx="75">
                  <c:v>488444.8</c:v>
                </c:pt>
                <c:pt idx="76">
                  <c:v>441903.6</c:v>
                </c:pt>
                <c:pt idx="77">
                  <c:v>427829.8</c:v>
                </c:pt>
                <c:pt idx="78">
                  <c:v>415155.1</c:v>
                </c:pt>
                <c:pt idx="79">
                  <c:v>377839.4</c:v>
                </c:pt>
                <c:pt idx="80">
                  <c:v>365668.2</c:v>
                </c:pt>
                <c:pt idx="81">
                  <c:v>261418.2</c:v>
                </c:pt>
                <c:pt idx="82">
                  <c:v>256692.1</c:v>
                </c:pt>
                <c:pt idx="83">
                  <c:v>227544.5</c:v>
                </c:pt>
                <c:pt idx="84">
                  <c:v>218801</c:v>
                </c:pt>
                <c:pt idx="85">
                  <c:v>201562.1</c:v>
                </c:pt>
                <c:pt idx="86">
                  <c:v>176698.2</c:v>
                </c:pt>
                <c:pt idx="87">
                  <c:v>174608.5</c:v>
                </c:pt>
                <c:pt idx="88">
                  <c:v>171673.60000000001</c:v>
                </c:pt>
                <c:pt idx="89">
                  <c:v>169490.4</c:v>
                </c:pt>
                <c:pt idx="90">
                  <c:v>163347.20000000001</c:v>
                </c:pt>
                <c:pt idx="91">
                  <c:v>159426.9</c:v>
                </c:pt>
                <c:pt idx="92">
                  <c:v>141411</c:v>
                </c:pt>
                <c:pt idx="93">
                  <c:v>139145.1</c:v>
                </c:pt>
                <c:pt idx="94">
                  <c:v>135735.5</c:v>
                </c:pt>
                <c:pt idx="95">
                  <c:v>131153.29999999999</c:v>
                </c:pt>
                <c:pt idx="96">
                  <c:v>129225.5</c:v>
                </c:pt>
                <c:pt idx="97">
                  <c:v>125876.9</c:v>
                </c:pt>
                <c:pt idx="98">
                  <c:v>120615</c:v>
                </c:pt>
                <c:pt idx="99">
                  <c:v>117773.6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35B-41D6-ACA5-18293741E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9409784"/>
        <c:axId val="359410176"/>
      </c:barChart>
      <c:catAx>
        <c:axId val="359409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9410176"/>
        <c:crosses val="autoZero"/>
        <c:auto val="1"/>
        <c:lblAlgn val="ctr"/>
        <c:lblOffset val="100"/>
        <c:tickLblSkip val="9"/>
        <c:tickMarkSkip val="5"/>
        <c:noMultiLvlLbl val="0"/>
      </c:catAx>
      <c:valAx>
        <c:axId val="359410176"/>
        <c:scaling>
          <c:orientation val="minMax"/>
          <c:max val="8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940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Daily</a:t>
            </a:r>
            <a:r>
              <a:rPr lang="sv-SE" baseline="0"/>
              <a:t> Gross Booking</a:t>
            </a:r>
            <a:endParaRPr lang="sv-S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A00"/>
              </a:solidFill>
              <a:ln>
                <a:solidFill>
                  <a:schemeClr val="accen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B67D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B67D"/>
              </a:solidFill>
              <a:ln>
                <a:noFill/>
              </a:ln>
              <a:effectLst/>
            </c:spPr>
          </c:dPt>
          <c:cat>
            <c:strRef>
              <c:f>'Daily Gross Bookings'!$E$3:$H$3</c:f>
              <c:strCache>
                <c:ptCount val="4"/>
                <c:pt idx="0">
                  <c:v>30min before</c:v>
                </c:pt>
                <c:pt idx="1">
                  <c:v>5min before</c:v>
                </c:pt>
                <c:pt idx="2">
                  <c:v>30min</c:v>
                </c:pt>
                <c:pt idx="3">
                  <c:v>5min</c:v>
                </c:pt>
              </c:strCache>
            </c:strRef>
          </c:cat>
          <c:val>
            <c:numRef>
              <c:f>'Daily Gross Bookings'!$E$17:$H$17</c:f>
              <c:numCache>
                <c:formatCode>General</c:formatCode>
                <c:ptCount val="4"/>
                <c:pt idx="0">
                  <c:v>3534027.3571428573</c:v>
                </c:pt>
                <c:pt idx="1">
                  <c:v>3502675.2857142859</c:v>
                </c:pt>
                <c:pt idx="2">
                  <c:v>3298912.5</c:v>
                </c:pt>
                <c:pt idx="3">
                  <c:v>3467921.25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120720"/>
        <c:axId val="4461211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'Daily Gross Bookings'!$E$4:$H$4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Bookings'!$E$5:$H$5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Bookings'!$E$6:$H$6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Bookings'!$E$7:$H$7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Bookings'!$E$8:$H$8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Bookings'!$E$9:$H$9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Bookings'!$E$10:$H$10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Bookings'!$E$11:$H$11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8"/>
                <c:order val="8"/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Bookings'!$E$12:$H$12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9"/>
                <c:order val="9"/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Bookings'!$E$13:$H$13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10"/>
                <c:order val="10"/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Bookings'!$E$14:$H$14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11"/>
                <c:order val="11"/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Bookings'!$E$15:$H$15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12"/>
                <c:order val="12"/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Bookings'!$E$3:$H$3</c15:sqref>
                        </c15:formulaRef>
                      </c:ext>
                    </c:extLst>
                    <c:strCache>
                      <c:ptCount val="4"/>
                      <c:pt idx="0">
                        <c:v>30min before</c:v>
                      </c:pt>
                      <c:pt idx="1">
                        <c:v>5min before</c:v>
                      </c:pt>
                      <c:pt idx="2">
                        <c:v>30min</c:v>
                      </c:pt>
                      <c:pt idx="3">
                        <c:v>5min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Gross Bookings'!$E$16:$H$16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</c:ext>
        </c:extLst>
      </c:barChart>
      <c:catAx>
        <c:axId val="44612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46121112"/>
        <c:crosses val="autoZero"/>
        <c:auto val="1"/>
        <c:lblAlgn val="ctr"/>
        <c:lblOffset val="100"/>
        <c:noMultiLvlLbl val="0"/>
      </c:catAx>
      <c:valAx>
        <c:axId val="4461211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4612072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0E24D-F424-4FC1-9211-A28C78163C80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5C43E-AC97-4B80-88F7-2011CC809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31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A849B-09C8-4101-9A25-DB8AFE0D38EA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2CDF3-5AC7-47F0-9C6D-E885FE00A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8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CDF3-5AC7-47F0-9C6D-E885FE00A01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0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gradFill flip="none" rotWithShape="1">
          <a:gsLst>
            <a:gs pos="100000">
              <a:srgbClr val="F0EADF"/>
            </a:gs>
            <a:gs pos="25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1" y="1628800"/>
            <a:ext cx="446574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1" y="1772816"/>
            <a:ext cx="7452001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4295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 userDrawn="1">
          <p15:clr>
            <a:srgbClr val="FBAE40"/>
          </p15:clr>
        </p15:guide>
        <p15:guide id="2" pos="270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8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 userDrawn="1">
          <p15:clr>
            <a:srgbClr val="FBAE40"/>
          </p15:clr>
        </p15:guide>
        <p15:guide id="2" pos="483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18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3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0" y="0"/>
            <a:ext cx="12198426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06" y="142032"/>
            <a:ext cx="4680520" cy="6563332"/>
          </a:xfrm>
          <a:prstGeom prst="roundRect">
            <a:avLst>
              <a:gd name="adj" fmla="val 856"/>
            </a:avLst>
          </a:prstGeom>
          <a:solidFill>
            <a:srgbClr val="FFFFFF">
              <a:alpha val="95000"/>
            </a:srgbClr>
          </a:solidFill>
        </p:spPr>
        <p:txBody>
          <a:bodyPr lIns="324000" tIns="1206000" rIns="324000" bIns="72000"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9758" y="288058"/>
            <a:ext cx="4113788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758" y="627367"/>
            <a:ext cx="4114800" cy="6408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29758" y="6309319"/>
            <a:ext cx="41292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0" y="0"/>
            <a:ext cx="12198428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855" y="142032"/>
            <a:ext cx="4680000" cy="6588000"/>
          </a:xfrm>
          <a:prstGeom prst="roundRect">
            <a:avLst>
              <a:gd name="adj" fmla="val 1007"/>
            </a:avLst>
          </a:prstGeom>
          <a:solidFill>
            <a:srgbClr val="FFFFFF">
              <a:alpha val="95000"/>
            </a:srgbClr>
          </a:solidFill>
        </p:spPr>
        <p:txBody>
          <a:bodyPr lIns="324000" tIns="1206000" rIns="324000" bIns="72000"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65309" y="288058"/>
            <a:ext cx="41148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665309" y="627367"/>
            <a:ext cx="4114800" cy="6408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65309" y="6309319"/>
            <a:ext cx="41148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6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whole page) and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1814" y="0"/>
            <a:ext cx="12186000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Text Placeholder 10"/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-169200" y="280865"/>
            <a:ext cx="1869209" cy="431932"/>
          </a:xfrm>
          <a:prstGeom prst="roundRect">
            <a:avLst>
              <a:gd name="adj" fmla="val 9107"/>
            </a:avLst>
          </a:prstGeom>
          <a:solidFill>
            <a:srgbClr val="FFFFFF">
              <a:alpha val="94902"/>
            </a:srgbClr>
          </a:solidFill>
        </p:spPr>
        <p:txBody>
          <a:bodyPr wrap="none" lIns="684000" tIns="108000" rIns="108000" bIns="108000" anchor="ctr" anchorCtr="0">
            <a:sp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93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37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 Right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52017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80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515380" y="2350800"/>
            <a:ext cx="11268000" cy="999645"/>
          </a:xfr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7200" spc="-200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380" y="3574800"/>
            <a:ext cx="11268000" cy="216058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46464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9352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 bwMode="ltGray">
      <p:bgPr>
        <a:gradFill flip="none" rotWithShape="1">
          <a:gsLst>
            <a:gs pos="100000">
              <a:srgbClr val="F0EADF"/>
            </a:gs>
            <a:gs pos="25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2708920"/>
            <a:ext cx="12192000" cy="9996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7200" spc="-100" baseline="0">
                <a:solidFill>
                  <a:schemeClr val="bg1"/>
                </a:solidFill>
                <a:ea typeface="+mj-ea"/>
                <a:cs typeface="Super Grotesk Offc Pro" panose="020B0504020101020102" pitchFamily="34" charset="0"/>
              </a:defRPr>
            </a:lvl1pPr>
          </a:lstStyle>
          <a:p>
            <a:pPr lvl="0" algn="ctr"/>
            <a:r>
              <a:rPr lang="en-GB" dirty="0" smtClean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37810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72126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15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25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62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1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3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3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5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5272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781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411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47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380" y="476249"/>
            <a:ext cx="11268000" cy="396000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982800"/>
            <a:ext cx="5714400" cy="4644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64646"/>
                </a:solidFill>
              </a:defRPr>
            </a:lvl1pPr>
            <a:lvl2pPr marL="358775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2pPr>
            <a:lvl3pPr marL="536575" indent="-177800">
              <a:buClr>
                <a:schemeClr val="accent3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3pPr>
            <a:lvl4pPr marL="719138" indent="-182563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4pPr>
            <a:lvl5pPr marL="898525" indent="-179388">
              <a:buClr>
                <a:schemeClr val="accent5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59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60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672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8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30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73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2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874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292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2466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3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177985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  <p15:guide id="3" orient="horz" pos="1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10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15290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225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34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69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9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5934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50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2795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52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5083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14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3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372082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868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78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1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38347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086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82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06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16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4562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31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89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84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97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12591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219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5208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97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56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13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8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908219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23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48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60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sidfot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8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0297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245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2399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1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78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44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338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© King.com Ltd 2017 – Commercially confidential</a:t>
            </a:r>
            <a:endParaRPr lang="en-GB" dirty="0" smtClean="0">
              <a:solidFill>
                <a:schemeClr val="tx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36500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30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459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5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sidfot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36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2867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756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9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603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811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5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 smtClean="0"/>
              <a:t>Chapter subject</a:t>
            </a:r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 smtClean="0"/>
              <a:t>Source, references or external links</a:t>
            </a:r>
            <a:endParaRPr lang="en-GB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043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9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50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0"/>
            <a:ext cx="29364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66" r:id="rId5"/>
    <p:sldLayoutId id="2147483652" r:id="rId6"/>
    <p:sldLayoutId id="2147483687" r:id="rId7"/>
    <p:sldLayoutId id="2147483667" r:id="rId8"/>
    <p:sldLayoutId id="2147483684" r:id="rId9"/>
    <p:sldLayoutId id="2147483664" r:id="rId10"/>
    <p:sldLayoutId id="2147483665" r:id="rId11"/>
    <p:sldLayoutId id="2147483654" r:id="rId12"/>
    <p:sldLayoutId id="2147483655" r:id="rId13"/>
    <p:sldLayoutId id="2147483685" r:id="rId14"/>
    <p:sldLayoutId id="2147483686" r:id="rId15"/>
    <p:sldLayoutId id="2147483689" r:id="rId16"/>
    <p:sldLayoutId id="2147483745" r:id="rId17"/>
    <p:sldLayoutId id="2147483747" r:id="rId18"/>
    <p:sldLayoutId id="2147483746" r:id="rId19"/>
    <p:sldLayoutId id="2147483708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6pPr>
      <a:lvl7pPr marL="126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7pPr>
      <a:lvl8pPr marL="1439863" indent="-179388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8pPr>
      <a:lvl9pPr marL="162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GB" sz="1800" kern="1200" spc="-40" baseline="0" dirty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309" userDrawn="1">
          <p15:clr>
            <a:srgbClr val="F26B43"/>
          </p15:clr>
        </p15:guide>
        <p15:guide id="6" pos="7436" userDrawn="1">
          <p15:clr>
            <a:srgbClr val="F26B43"/>
          </p15:clr>
        </p15:guide>
        <p15:guide id="9" orient="horz" pos="3827" userDrawn="1">
          <p15:clr>
            <a:srgbClr val="F26B43"/>
          </p15:clr>
        </p15:guide>
        <p15:guide id="10" orient="horz" pos="756" userDrawn="1">
          <p15:clr>
            <a:srgbClr val="F26B43"/>
          </p15:clr>
        </p15:guide>
        <p15:guide id="11" orient="horz" pos="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24628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4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6" r:id="rId9"/>
    <p:sldLayoutId id="214748370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2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900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None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24628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9" r:id="rId9"/>
    <p:sldLayoutId id="214748372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3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30311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4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9892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3" r:id="rId9"/>
    <p:sldLayoutId id="2147483744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5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464646"/>
                </a:solidFill>
              </a:rPr>
              <a:t>© King.com Ltd 2017 – Commercially confidential</a:t>
            </a:r>
            <a:endParaRPr lang="en-GB" dirty="0" smtClean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6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bg1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bg1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© King.com Ltd 2017 – Commercially confidential</a:t>
            </a:r>
            <a:endParaRPr lang="en-GB" dirty="0" smtClean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345" y="6220800"/>
            <a:ext cx="550856" cy="3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bg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22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20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rgbClr val="FFFFFF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tx1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tx1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© King.com Ltd 2017 – Commercially confidential</a:t>
            </a:r>
            <a:endParaRPr lang="en-GB" dirty="0" smtClean="0">
              <a:solidFill>
                <a:schemeClr val="tx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344" y="6221066"/>
            <a:ext cx="550856" cy="3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2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268000" cy="1260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67D"/>
                </a:solidFill>
              </a:rPr>
              <a:t>Faster content consumption</a:t>
            </a:r>
            <a:endParaRPr lang="en-US" dirty="0">
              <a:solidFill>
                <a:srgbClr val="00B6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433288"/>
              </p:ext>
            </p:extLst>
          </p:nvPr>
        </p:nvGraphicFramePr>
        <p:xfrm>
          <a:off x="1219200" y="2514600"/>
          <a:ext cx="6798809" cy="380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77200" y="2819400"/>
            <a:ext cx="372420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117774</a:t>
            </a:r>
            <a:r>
              <a:rPr lang="sv-SE" sz="2000" b="1" dirty="0" smtClean="0">
                <a:solidFill>
                  <a:schemeClr val="accent2"/>
                </a:solidFill>
              </a:rPr>
              <a:t> </a:t>
            </a:r>
            <a:r>
              <a:rPr lang="sv-S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players from </a:t>
            </a:r>
            <a:r>
              <a:rPr lang="sv-SE" sz="2000" b="1" dirty="0" smtClean="0">
                <a:solidFill>
                  <a:schemeClr val="accent2"/>
                </a:solidFill>
              </a:rPr>
              <a:t>Group 5 min </a:t>
            </a:r>
            <a:r>
              <a:rPr lang="sv-S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 reached the last level</a:t>
            </a:r>
          </a:p>
          <a:p>
            <a:r>
              <a:rPr lang="sv-SE" sz="2000" b="1" dirty="0" smtClean="0">
                <a:solidFill>
                  <a:schemeClr val="accent1"/>
                </a:solidFill>
              </a:rPr>
              <a:t>88,5% </a:t>
            </a:r>
            <a:r>
              <a:rPr lang="sv-S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than </a:t>
            </a:r>
            <a:r>
              <a:rPr lang="sv-SE" sz="2000" b="1" dirty="0" smtClean="0">
                <a:solidFill>
                  <a:schemeClr val="accent1"/>
                </a:solidFill>
              </a:rPr>
              <a:t>Group 30 min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3048000"/>
            <a:ext cx="641780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99321"/>
            <a:ext cx="11268000" cy="1260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67D"/>
                </a:solidFill>
              </a:rPr>
              <a:t>Further information</a:t>
            </a:r>
            <a:endParaRPr lang="en-US" dirty="0">
              <a:solidFill>
                <a:srgbClr val="00B6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2436971"/>
            <a:ext cx="5105399" cy="60960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endParaRPr lang="sv-SE" sz="1600" dirty="0" smtClean="0">
              <a:solidFill>
                <a:srgbClr val="4040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5727" y="1543050"/>
            <a:ext cx="1447800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rgbClr val="404040"/>
                </a:solidFill>
              </a:rPr>
              <a:t>Gross booking per episode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2012742"/>
            <a:ext cx="60198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dirty="0" smtClean="0">
                <a:solidFill>
                  <a:srgbClr val="404040"/>
                </a:solidFill>
              </a:rPr>
              <a:t>Total pay per user on the same progression benchmark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2914731"/>
            <a:ext cx="9220200" cy="861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2057400" y="4532611"/>
            <a:ext cx="9220200" cy="851197"/>
          </a:xfrm>
          <a:prstGeom prst="rect">
            <a:avLst/>
          </a:prstGeom>
          <a:solidFill>
            <a:srgbClr val="00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228600" y="3140273"/>
            <a:ext cx="19050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rgbClr val="404040"/>
                </a:solidFill>
              </a:rPr>
              <a:t>Group 30 minutes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4803460"/>
            <a:ext cx="19050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rgbClr val="404040"/>
                </a:solidFill>
              </a:rPr>
              <a:t>Group 5 minutes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81832" y="1295400"/>
            <a:ext cx="1535590" cy="5066009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2134123" y="3217921"/>
            <a:ext cx="9144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1600" dirty="0" smtClean="0">
                <a:solidFill>
                  <a:srgbClr val="404040"/>
                </a:solidFill>
              </a:rPr>
              <a:t>Episode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174413" y="3166646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solidFill>
                  <a:srgbClr val="404040"/>
                </a:solidFill>
              </a:rPr>
              <a:t>Episode </a:t>
            </a:r>
            <a:r>
              <a:rPr lang="sv-SE" sz="1600" dirty="0" smtClean="0">
                <a:solidFill>
                  <a:srgbClr val="404040"/>
                </a:solidFill>
              </a:rPr>
              <a:t>10</a:t>
            </a:r>
            <a:endParaRPr lang="sv-SE" sz="1600" dirty="0">
              <a:solidFill>
                <a:srgbClr val="404040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 flipV="1">
            <a:off x="3048523" y="3341031"/>
            <a:ext cx="7010399" cy="1"/>
          </a:xfrm>
          <a:prstGeom prst="straightConnector1">
            <a:avLst/>
          </a:prstGeom>
          <a:ln>
            <a:solidFill>
              <a:srgbClr val="464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1295400"/>
            <a:ext cx="0" cy="5066009"/>
          </a:xfrm>
          <a:prstGeom prst="line">
            <a:avLst/>
          </a:prstGeom>
          <a:ln w="12700">
            <a:solidFill>
              <a:srgbClr val="6B6B6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34123" y="4851875"/>
            <a:ext cx="9144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1600" dirty="0" smtClean="0">
                <a:solidFill>
                  <a:srgbClr val="404040"/>
                </a:solidFill>
              </a:rPr>
              <a:t>Episode 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174413" y="4800600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solidFill>
                  <a:srgbClr val="404040"/>
                </a:solidFill>
              </a:rPr>
              <a:t>Episode </a:t>
            </a:r>
            <a:r>
              <a:rPr lang="sv-SE" sz="1600" dirty="0" smtClean="0">
                <a:solidFill>
                  <a:srgbClr val="404040"/>
                </a:solidFill>
              </a:rPr>
              <a:t>10</a:t>
            </a:r>
            <a:endParaRPr lang="sv-SE" sz="1600" dirty="0">
              <a:solidFill>
                <a:srgbClr val="404040"/>
              </a:solidFill>
            </a:endParaRPr>
          </a:p>
        </p:txBody>
      </p:sp>
      <p:cxnSp>
        <p:nvCxnSpPr>
          <p:cNvPr id="35" name="Straight Arrow Connector 34"/>
          <p:cNvCxnSpPr>
            <a:stCxn id="33" idx="3"/>
          </p:cNvCxnSpPr>
          <p:nvPr/>
        </p:nvCxnSpPr>
        <p:spPr>
          <a:xfrm flipV="1">
            <a:off x="3048523" y="4974985"/>
            <a:ext cx="7010399" cy="1"/>
          </a:xfrm>
          <a:prstGeom prst="straightConnector1">
            <a:avLst/>
          </a:prstGeom>
          <a:ln>
            <a:solidFill>
              <a:srgbClr val="464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33600" y="2390900"/>
            <a:ext cx="5105400" cy="3329"/>
          </a:xfrm>
          <a:prstGeom prst="straightConnector1">
            <a:avLst/>
          </a:prstGeom>
          <a:ln>
            <a:solidFill>
              <a:srgbClr val="6B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18137" y="1507864"/>
            <a:ext cx="60198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dirty="0" smtClean="0">
                <a:solidFill>
                  <a:srgbClr val="404040"/>
                </a:solidFill>
              </a:rPr>
              <a:t>Volumn of converters on the same progression benchmark</a:t>
            </a:r>
          </a:p>
        </p:txBody>
      </p:sp>
    </p:spTree>
    <p:extLst>
      <p:ext uri="{BB962C8B-B14F-4D97-AF65-F5344CB8AC3E}">
        <p14:creationId xmlns:p14="http://schemas.microsoft.com/office/powerpoint/2010/main" val="28713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5230" y="2590800"/>
            <a:ext cx="6023570" cy="1260000"/>
          </a:xfrm>
        </p:spPr>
        <p:txBody>
          <a:bodyPr>
            <a:normAutofit fontScale="90000"/>
          </a:bodyPr>
          <a:lstStyle/>
          <a:p>
            <a:r>
              <a:rPr lang="sv-SE" dirty="0" smtClean="0">
                <a:solidFill>
                  <a:schemeClr val="accent2"/>
                </a:solidFill>
              </a:rPr>
              <a:t>Higher gross booking might be an </a:t>
            </a:r>
            <a:r>
              <a:rPr lang="sv-SE" sz="7200" dirty="0" smtClean="0">
                <a:solidFill>
                  <a:schemeClr val="accent2"/>
                </a:solidFill>
              </a:rPr>
              <a:t>illusion</a:t>
            </a:r>
            <a:endParaRPr lang="sv-SE" sz="7200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2590800"/>
            <a:ext cx="6023570" cy="1260000"/>
          </a:xfrm>
        </p:spPr>
        <p:txBody>
          <a:bodyPr/>
          <a:lstStyle/>
          <a:p>
            <a:r>
              <a:rPr lang="sv-SE" dirty="0" smtClean="0">
                <a:solidFill>
                  <a:schemeClr val="accent2"/>
                </a:solidFill>
              </a:rPr>
              <a:t>What do we do?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8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14</a:t>
            </a:fld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86400" y="0"/>
            <a:ext cx="0" cy="6324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914400"/>
            <a:ext cx="12954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3200" dirty="0" smtClean="0">
                <a:solidFill>
                  <a:srgbClr val="404040"/>
                </a:solidFill>
              </a:rPr>
              <a:t>Before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27065" y="914400"/>
            <a:ext cx="9144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3200" dirty="0" smtClean="0">
                <a:solidFill>
                  <a:srgbClr val="404040"/>
                </a:solidFill>
              </a:rPr>
              <a:t>After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423542"/>
              </p:ext>
            </p:extLst>
          </p:nvPr>
        </p:nvGraphicFramePr>
        <p:xfrm>
          <a:off x="2590800" y="78989"/>
          <a:ext cx="5523467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772314"/>
              </p:ext>
            </p:extLst>
          </p:nvPr>
        </p:nvGraphicFramePr>
        <p:xfrm>
          <a:off x="2558294" y="3260643"/>
          <a:ext cx="5486400" cy="31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15400" y="3962400"/>
            <a:ext cx="25908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1600" dirty="0" smtClean="0">
                <a:solidFill>
                  <a:srgbClr val="404040"/>
                </a:solidFill>
              </a:rPr>
              <a:t>30min 5,1% higher DAU</a:t>
            </a:r>
            <a:endParaRPr lang="sv-SE" sz="1600" dirty="0" smtClean="0">
              <a:solidFill>
                <a:srgbClr val="40404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34400" y="1720545"/>
            <a:ext cx="35814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1600" dirty="0" smtClean="0">
                <a:solidFill>
                  <a:srgbClr val="404040"/>
                </a:solidFill>
              </a:rPr>
              <a:t>5min 0.99% lower Daily Gross Booking</a:t>
            </a:r>
            <a:endParaRPr lang="sv-SE" sz="1600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2514600"/>
            <a:ext cx="6858000" cy="1260000"/>
          </a:xfrm>
        </p:spPr>
        <p:txBody>
          <a:bodyPr/>
          <a:lstStyle/>
          <a:p>
            <a:r>
              <a:rPr lang="sv-SE" dirty="0" smtClean="0">
                <a:solidFill>
                  <a:schemeClr val="accent2"/>
                </a:solidFill>
              </a:rPr>
              <a:t>Maintain previous configuration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50800"/>
            <a:ext cx="12192000" cy="145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Performance Managers’ Case Study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819400"/>
            <a:ext cx="10820355" cy="39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Farm Heroes Saga Healing Lives 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4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187800"/>
            <a:ext cx="11268000" cy="1260000"/>
          </a:xfrm>
        </p:spPr>
        <p:txBody>
          <a:bodyPr/>
          <a:lstStyle/>
          <a:p>
            <a:r>
              <a:rPr lang="en-US" dirty="0" smtClean="0"/>
              <a:t>30min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D0A7EFCE-C288-4C08-82BF-A166ED29311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410" y="1600200"/>
            <a:ext cx="4590020" cy="665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zh-CN" sz="4000" dirty="0" smtClean="0">
                <a:solidFill>
                  <a:schemeClr val="accent1"/>
                </a:solidFill>
              </a:rPr>
              <a:t>Better engagement ! </a:t>
            </a:r>
            <a:endParaRPr lang="sv-S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347655"/>
              </p:ext>
            </p:extLst>
          </p:nvPr>
        </p:nvGraphicFramePr>
        <p:xfrm>
          <a:off x="914400" y="3657600"/>
          <a:ext cx="4192030" cy="2591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158179"/>
              </p:ext>
            </p:extLst>
          </p:nvPr>
        </p:nvGraphicFramePr>
        <p:xfrm>
          <a:off x="6248400" y="3581400"/>
          <a:ext cx="4750910" cy="2667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48400" y="1828800"/>
            <a:ext cx="4771764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chemeClr val="accent2"/>
                </a:solidFill>
              </a:rPr>
              <a:t>Group 5 minutes </a:t>
            </a:r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sv-S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0.39%</a:t>
            </a:r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more churner </a:t>
            </a:r>
          </a:p>
          <a:p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 </a:t>
            </a:r>
            <a:r>
              <a:rPr lang="sv-SE" sz="2000" dirty="0" smtClean="0">
                <a:solidFill>
                  <a:schemeClr val="accent1"/>
                </a:solidFill>
              </a:rPr>
              <a:t>Group 30 minutes</a:t>
            </a:r>
          </a:p>
        </p:txBody>
      </p:sp>
    </p:spTree>
    <p:extLst>
      <p:ext uri="{BB962C8B-B14F-4D97-AF65-F5344CB8AC3E}">
        <p14:creationId xmlns:p14="http://schemas.microsoft.com/office/powerpoint/2010/main" val="25373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5467"/>
            <a:ext cx="11268000" cy="1260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67D"/>
                </a:solidFill>
              </a:rPr>
              <a:t>5 min</a:t>
            </a:r>
            <a:endParaRPr lang="en-US" dirty="0">
              <a:solidFill>
                <a:srgbClr val="00B6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15380" y="1560279"/>
            <a:ext cx="5652020" cy="58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4000" dirty="0" smtClean="0">
                <a:solidFill>
                  <a:srgbClr val="00B67D"/>
                </a:solidFill>
              </a:rPr>
              <a:t>Higher Gross Booking!</a:t>
            </a:r>
            <a:endParaRPr lang="sv-SE" sz="40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158314"/>
              </p:ext>
            </p:extLst>
          </p:nvPr>
        </p:nvGraphicFramePr>
        <p:xfrm>
          <a:off x="5562600" y="2930104"/>
          <a:ext cx="5934000" cy="3337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392749"/>
              </p:ext>
            </p:extLst>
          </p:nvPr>
        </p:nvGraphicFramePr>
        <p:xfrm>
          <a:off x="533400" y="3276600"/>
          <a:ext cx="44958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53200" y="1318957"/>
            <a:ext cx="4771764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000" dirty="0" smtClean="0">
                <a:solidFill>
                  <a:schemeClr val="accent2"/>
                </a:solidFill>
              </a:rPr>
              <a:t>Group 5 minutes </a:t>
            </a:r>
            <a:r>
              <a:rPr lang="sv-S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in total 44244 converters than </a:t>
            </a:r>
            <a:r>
              <a:rPr lang="sv-SE" sz="2000" dirty="0" smtClean="0">
                <a:solidFill>
                  <a:schemeClr val="accent1"/>
                </a:solidFill>
              </a:rPr>
              <a:t>Group 30 minutes</a:t>
            </a:r>
          </a:p>
        </p:txBody>
      </p:sp>
    </p:spTree>
    <p:extLst>
      <p:ext uri="{BB962C8B-B14F-4D97-AF65-F5344CB8AC3E}">
        <p14:creationId xmlns:p14="http://schemas.microsoft.com/office/powerpoint/2010/main" val="24104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6096000" cy="1260000"/>
          </a:xfrm>
        </p:spPr>
        <p:txBody>
          <a:bodyPr/>
          <a:lstStyle/>
          <a:p>
            <a:r>
              <a:rPr lang="sv-SE" dirty="0" smtClean="0"/>
              <a:t>Why better engagement? 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4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268000" cy="1260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8833"/>
                </a:solidFill>
              </a:rPr>
              <a:t>Higher efficiency on progression</a:t>
            </a:r>
            <a:endParaRPr lang="en-US" dirty="0">
              <a:solidFill>
                <a:srgbClr val="FF883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60682"/>
              </p:ext>
            </p:extLst>
          </p:nvPr>
        </p:nvGraphicFramePr>
        <p:xfrm>
          <a:off x="4267200" y="2733675"/>
          <a:ext cx="5029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572387"/>
              </p:ext>
            </p:extLst>
          </p:nvPr>
        </p:nvGraphicFramePr>
        <p:xfrm>
          <a:off x="457200" y="2743200"/>
          <a:ext cx="3200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06000" y="1717200"/>
            <a:ext cx="2169635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Levels appear ”more difficult” for </a:t>
            </a:r>
            <a:r>
              <a:rPr lang="sv-SE" sz="2400" dirty="0" smtClean="0">
                <a:solidFill>
                  <a:schemeClr val="accent2"/>
                </a:solidFill>
              </a:rPr>
              <a:t>Group 5 min</a:t>
            </a:r>
          </a:p>
        </p:txBody>
      </p:sp>
      <p:cxnSp>
        <p:nvCxnSpPr>
          <p:cNvPr id="5" name="Straight Connector 4"/>
          <p:cNvCxnSpPr>
            <a:endCxn id="2" idx="1"/>
          </p:cNvCxnSpPr>
          <p:nvPr/>
        </p:nvCxnSpPr>
        <p:spPr>
          <a:xfrm flipV="1">
            <a:off x="9067800" y="2271198"/>
            <a:ext cx="838200" cy="1310202"/>
          </a:xfrm>
          <a:prstGeom prst="line">
            <a:avLst/>
          </a:prstGeom>
          <a:ln w="12700">
            <a:solidFill>
              <a:srgbClr val="00B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5230" y="2590800"/>
            <a:ext cx="6023570" cy="1260000"/>
          </a:xfrm>
        </p:spPr>
        <p:txBody>
          <a:bodyPr/>
          <a:lstStyle/>
          <a:p>
            <a:r>
              <a:rPr lang="sv-SE" dirty="0" smtClean="0">
                <a:solidFill>
                  <a:schemeClr val="accent2"/>
                </a:solidFill>
              </a:rPr>
              <a:t>Why higher gross booking?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0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187800"/>
            <a:ext cx="11268000" cy="1260000"/>
          </a:xfrm>
        </p:spPr>
        <p:txBody>
          <a:bodyPr/>
          <a:lstStyle/>
          <a:p>
            <a:r>
              <a:rPr lang="sv-SE" altLang="zh-CN" dirty="0">
                <a:solidFill>
                  <a:srgbClr val="00B67D"/>
                </a:solidFill>
              </a:rPr>
              <a:t>Better on-boarding experience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D0A7EFCE-C288-4C08-82BF-A166ED293115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530484"/>
              </p:ext>
            </p:extLst>
          </p:nvPr>
        </p:nvGraphicFramePr>
        <p:xfrm>
          <a:off x="2819400" y="1981200"/>
          <a:ext cx="6477000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1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e7d472dee68f93eae9fd62412a27fcd28f34eaa"/>
</p:tagLst>
</file>

<file path=ppt/theme/theme1.xml><?xml version="1.0" encoding="utf-8"?>
<a:theme xmlns:a="http://schemas.openxmlformats.org/drawingml/2006/main" name="Master – King Orang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71208096-0A2A-4640-A57B-F10E522164E3}"/>
    </a:ext>
  </a:extLst>
</a:theme>
</file>

<file path=ppt/theme/theme10.xml><?xml version="1.0" encoding="utf-8"?>
<a:theme xmlns:a="http://schemas.openxmlformats.org/drawingml/2006/main" name="Office Theme">
  <a:themeElements>
    <a:clrScheme name="King_Color">
      <a:dk1>
        <a:sysClr val="windowText" lastClr="000000"/>
      </a:dk1>
      <a:lt1>
        <a:sysClr val="window" lastClr="FFFFFF"/>
      </a:lt1>
      <a:dk2>
        <a:srgbClr val="C1C19D"/>
      </a:dk2>
      <a:lt2>
        <a:srgbClr val="F2F2EB"/>
      </a:lt2>
      <a:accent1>
        <a:srgbClr val="FF96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C1C19D"/>
      </a:accent5>
      <a:accent6>
        <a:srgbClr val="94897A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– Fresh Mint">
  <a:themeElements>
    <a:clrScheme name="King Green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F238A18F-14AD-4180-9E85-46130FCDB8CB}"/>
    </a:ext>
  </a:extLst>
</a:theme>
</file>

<file path=ppt/theme/theme3.xml><?xml version="1.0" encoding="utf-8"?>
<a:theme xmlns:a="http://schemas.openxmlformats.org/drawingml/2006/main" name="Master – Happy Pink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713E4CCF-EEA9-4FC9-8EC4-A7C1F1E93011}"/>
    </a:ext>
  </a:extLst>
</a:theme>
</file>

<file path=ppt/theme/theme4.xml><?xml version="1.0" encoding="utf-8"?>
<a:theme xmlns:a="http://schemas.openxmlformats.org/drawingml/2006/main" name="Master – Sunny Yellow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F7D294B6-E989-465A-A928-BD41C8DDED9F}"/>
    </a:ext>
  </a:extLst>
</a:theme>
</file>

<file path=ppt/theme/theme5.xml><?xml version="1.0" encoding="utf-8"?>
<a:theme xmlns:a="http://schemas.openxmlformats.org/drawingml/2006/main" name="Master – Warm Grey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5ECCDA74-4262-4929-A038-C9B7828B1199}"/>
    </a:ext>
  </a:extLst>
</a:theme>
</file>

<file path=ppt/theme/theme6.xml><?xml version="1.0" encoding="utf-8"?>
<a:theme xmlns:a="http://schemas.openxmlformats.org/drawingml/2006/main" name="Master – Cool Grey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98DBAC87-0C6F-4637-AF3A-BD09885D1E41}"/>
    </a:ext>
  </a:extLst>
</a:theme>
</file>

<file path=ppt/theme/theme7.xml><?xml version="1.0" encoding="utf-8"?>
<a:theme xmlns:a="http://schemas.openxmlformats.org/drawingml/2006/main" name="Orange Lin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6198C458-0EBA-4881-9236-8F6CB70D0C62}"/>
    </a:ext>
  </a:extLst>
</a:theme>
</file>

<file path=ppt/theme/theme8.xml><?xml version="1.0" encoding="utf-8"?>
<a:theme xmlns:a="http://schemas.openxmlformats.org/drawingml/2006/main" name="Black Lin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.potx" id="{C7C66B35-780A-44A1-A2D3-E86171EB6967}" vid="{9ACBB74D-40D4-4787-960D-7A85C1ED3B23}"/>
    </a:ext>
  </a:extLst>
</a:theme>
</file>

<file path=ppt/theme/theme9.xml><?xml version="1.0" encoding="utf-8"?>
<a:theme xmlns:a="http://schemas.openxmlformats.org/drawingml/2006/main" name="Office Theme">
  <a:themeElements>
    <a:clrScheme name="King_Color">
      <a:dk1>
        <a:sysClr val="windowText" lastClr="000000"/>
      </a:dk1>
      <a:lt1>
        <a:sysClr val="window" lastClr="FFFFFF"/>
      </a:lt1>
      <a:dk2>
        <a:srgbClr val="C1C19D"/>
      </a:dk2>
      <a:lt2>
        <a:srgbClr val="F2F2EB"/>
      </a:lt2>
      <a:accent1>
        <a:srgbClr val="FF96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C1C19D"/>
      </a:accent5>
      <a:accent6>
        <a:srgbClr val="94897A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king_PPTemplate_v3.4</Template>
  <TotalTime>5085</TotalTime>
  <Words>211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Super Grotesk Offc Pro</vt:lpstr>
      <vt:lpstr>Arial</vt:lpstr>
      <vt:lpstr>Master – King Orange</vt:lpstr>
      <vt:lpstr>Master – Fresh Mint</vt:lpstr>
      <vt:lpstr>Master – Happy Pink</vt:lpstr>
      <vt:lpstr>Master – Sunny Yellow</vt:lpstr>
      <vt:lpstr>Master – Warm Grey</vt:lpstr>
      <vt:lpstr>Master – Cool Grey</vt:lpstr>
      <vt:lpstr>Orange Line</vt:lpstr>
      <vt:lpstr>Black Line</vt:lpstr>
      <vt:lpstr>PowerPoint Presentation</vt:lpstr>
      <vt:lpstr>Business Performance Managers’ Case Study</vt:lpstr>
      <vt:lpstr>Farm Heroes Saga Healing Lives Test</vt:lpstr>
      <vt:lpstr>30min </vt:lpstr>
      <vt:lpstr>5 min</vt:lpstr>
      <vt:lpstr>Why better engagement? </vt:lpstr>
      <vt:lpstr>Higher efficiency on progression</vt:lpstr>
      <vt:lpstr>Why higher gross booking?</vt:lpstr>
      <vt:lpstr>Better on-boarding experience</vt:lpstr>
      <vt:lpstr>Faster content consumption</vt:lpstr>
      <vt:lpstr>Further information</vt:lpstr>
      <vt:lpstr>Higher gross booking might be an illusion</vt:lpstr>
      <vt:lpstr>What do we do?</vt:lpstr>
      <vt:lpstr>PowerPoint Presentation</vt:lpstr>
      <vt:lpstr>Maintain previous configuration</vt:lpstr>
    </vt:vector>
  </TitlesOfParts>
  <Company>King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Puiu Fatulescu</dc:creator>
  <cp:lastModifiedBy>Yan Dou</cp:lastModifiedBy>
  <cp:revision>118</cp:revision>
  <cp:lastPrinted>2015-11-04T13:26:34Z</cp:lastPrinted>
  <dcterms:created xsi:type="dcterms:W3CDTF">2017-07-05T12:46:16Z</dcterms:created>
  <dcterms:modified xsi:type="dcterms:W3CDTF">2017-09-20T18:18:05Z</dcterms:modified>
</cp:coreProperties>
</file>