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jnHnHCD38+scEkrVKrpAZk+m4O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efd13a4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defd13a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195513" y="185738"/>
            <a:ext cx="2790423" cy="5681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1537854" y="267407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Learning - 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and Distributions- Week 2 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 Rule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56580"/>
            <a:ext cx="10587382" cy="397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75379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 Rule</a:t>
            </a:r>
            <a:endParaRPr/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516" y="1319872"/>
            <a:ext cx="8600687" cy="553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 Rule</a:t>
            </a:r>
            <a:endParaRPr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623" y="1687316"/>
            <a:ext cx="11708753" cy="461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197" y="916154"/>
            <a:ext cx="8493485" cy="594184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 Rule</a:t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7712242" y="757990"/>
            <a:ext cx="1672390" cy="2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Marginal Probability</a:t>
            </a:r>
            <a:endParaRPr/>
          </a:p>
        </p:txBody>
      </p: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Contingency table consists of rows and columns of two attributes at different levels with frequencies or numbers in each of the cells. It is a matrix of frequencies assigned to rows and columns.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term marginal is used to indicate that the probabilities are calculated using a contingency table (also called joint probability table).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Marginal Probability - Example</a:t>
            </a:r>
            <a:endParaRPr/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70" y="1392114"/>
            <a:ext cx="8210410" cy="546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838200" y="1266092"/>
            <a:ext cx="10515600" cy="491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4135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What is the probability that a randomly selected family is a buyer of the Car?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80/200 =0.40. </a:t>
            </a:r>
            <a:endParaRPr/>
          </a:p>
          <a:p>
            <a:pPr indent="-64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What is the probability that a randomly selected family is both a buyer of car and belonging to income of Rs. 10 lakhs and above?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42/200 =0.21. </a:t>
            </a:r>
            <a:endParaRPr/>
          </a:p>
          <a:p>
            <a:pPr indent="-64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A family selected at random is found to be belonging to income of Rs 10 lakhs and above. What is the probability that this family is buyer of car?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42/80 =0.525. Note this is a case of conditional probability of buyer given income is Rs. 10 lakhs and above.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Bayes’ Theorem</a:t>
            </a:r>
            <a:endParaRPr/>
          </a:p>
        </p:txBody>
      </p:sp>
      <p:pic>
        <p:nvPicPr>
          <p:cNvPr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938" y="1454393"/>
            <a:ext cx="11268175" cy="5050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defd13a41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Bayes’ Theorem Example</a:t>
            </a:r>
            <a:endParaRPr/>
          </a:p>
        </p:txBody>
      </p:sp>
      <p:sp>
        <p:nvSpPr>
          <p:cNvPr id="188" name="Google Shape;188;g5defd13a41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g5defd13a41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483" y="1394813"/>
            <a:ext cx="11172683" cy="521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316071" y="-826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Probability Distribution</a:t>
            </a:r>
            <a:endParaRPr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112550" y="1147275"/>
            <a:ext cx="11818800" cy="5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precise terms,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distribution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total listing of the various values the random variable can take along with the corresponding probability of each value. A real life example could be the pattern of distribution of the machine breakdowns in a manufacturing unit.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random variable in this example would be the various values the machine breakdowns could assume.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corresponding to each value of the breakdown is the relative frequency of occurrence of the breakdown.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distribution for this example is constructed by the actual breakdown pattern observed over a period of time. Statisticians use the term “observed distribution” of breakdowns.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Topics covered in Week 2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Probability – Meaning and concepts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Rules for Computing Probability(Multiplicative and Addition rule)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Marginal probability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Bayes’ theorem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Probability Distribution and types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Binomial Distribution</a:t>
            </a:r>
            <a:endParaRPr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0" y="1825624"/>
            <a:ext cx="1219200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Binomial Distribution is a widely used probability distribution of a discrete random variable.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plays a major role in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control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assurance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function. Manufacturing units do use the binomial distribution for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defective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the number of defectives using the proportion defective control chart (p chart) is an accepted practice in manufacturing organizations.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Binomial distribution is also being used in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organizations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banks, and insurance corporations to get an idea of the proportion customers who are satisfied with the service quality.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for Applying Binomial Distribution (Bernoulli Process) 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Trials are independent and random.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fixed number of trials (n trials).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only two outcomes of the trial designated as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of success is uniform through out the n trials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for Binomial Distribution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bank issues credit cards to customers under the scheme of Master Card. Based on the past data, the bank has found out that 60% of all accounts pay on time following the bill. If a sample of 7 accounts is selected at random from the current database, construct the Binomial Probability Distribution of accounts paying on time.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and Standard Deviation of the Binomial Distribution 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334" y="1838544"/>
            <a:ext cx="8487435" cy="4885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Poisson Distribution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Poisson Distribution is another discrete distribution which also plays a major role in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control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context of reducing the number of defects per standard unit.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include number of defects per item, number of defects per transformer produced, number of defects per 100 m2 of cloth, etc.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examples would include 1) The number of cars arriving at a highway check post per hour; 2) The number of customers visiting a bank per hour during peak business period; 3) The number of pixels in the image that are corrupted.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Poisson Probability Function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986" y="1591554"/>
            <a:ext cx="9488511" cy="5296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Poisson Distribution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on an average, 6 customers arrive every two minutes at a bank during the busy hours of working, a) what is the probability that exactly four customers arrive in a given minute? b) What is the probability that more than three customers will arrive in a given minute?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Distribution</a:t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934" y="2008089"/>
            <a:ext cx="8007815" cy="394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93667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Distribution</a:t>
            </a:r>
            <a:endParaRPr/>
          </a:p>
        </p:txBody>
      </p:sp>
      <p:pic>
        <p:nvPicPr>
          <p:cNvPr id="249" name="Google Shape;2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674" y="1163369"/>
            <a:ext cx="10071257" cy="5265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81006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Distribution</a:t>
            </a:r>
            <a:endParaRPr/>
          </a:p>
        </p:txBody>
      </p:sp>
      <p:pic>
        <p:nvPicPr>
          <p:cNvPr id="255" name="Google Shape;2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043" y="1087894"/>
            <a:ext cx="9023252" cy="577010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/>
          <p:nvPr/>
        </p:nvSpPr>
        <p:spPr>
          <a:xfrm>
            <a:off x="9252284" y="1022684"/>
            <a:ext cx="1275348" cy="3028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Session Agenda</a:t>
            </a:r>
            <a:endParaRPr b="1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Probability – Meaning and concepts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Rules for Computing Probability(Multiplicative and Addition rule)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Marginal probability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Bayes’ theorem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Probability Distribution and types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Case study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Normal Distribution</a:t>
            </a:r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90688"/>
            <a:ext cx="12239948" cy="424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Normal Distribution</a:t>
            </a:r>
            <a:endParaRPr/>
          </a:p>
        </p:txBody>
      </p:sp>
      <p:pic>
        <p:nvPicPr>
          <p:cNvPr id="268" name="Google Shape;2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710" y="1568425"/>
            <a:ext cx="8791826" cy="49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/>
          <p:nvPr/>
        </p:nvSpPr>
        <p:spPr>
          <a:xfrm>
            <a:off x="8181474" y="1263316"/>
            <a:ext cx="1636294" cy="49329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Problem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mean weight of a morning breakfast cereal pack is 0.295 kg with a standard deviation of 0.025 kg. The random variable weight of the pack follows a normal distribution.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a)What is the probability that the pack weighs less than 0.280 kg?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b)What is the probability that the pack weighs more than 0.350 kg?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c)What is the probability that the pack weighs between 0.260 kg to 0.340 kg?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Let’s summarize what we have learnt….</a:t>
            </a:r>
            <a:endParaRPr sz="6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Case Study</a:t>
            </a:r>
            <a:endParaRPr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 on Joint Probability and Conditional Probability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Binomial Distribution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Poisson Distribution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Computing Binomial probabilities for service at a Fast-Food Restaurant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Case study on Business Statistics Course based on Poisson and Normal Distribution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4.googleusercontent.com/gHNxyGBncdk6CbQogfEcX9M7bWziqt4NxjarC5tjJDkUS89b6lajYgw77pm6wR1G805ZgzHUUAh552ov1IVTi22KZexJrqbnBS_8j6uireZImorurkTpQ2s4LRnlMnklomVQucw" id="292" name="Google Shape;292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2873" y="1390419"/>
            <a:ext cx="4220168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9pLJqGBa0-pC_6Rd7-qR6_eghs5O3RZVALGjGXx5YgbtF4ok1zl4jOnpRmW7qsSQVW_2Z6587n23J_EDpNqHRdY9KTRhuayo7WuPJHP1TvE7NKA3vOh-OybA0aUmEySUfZv9DRc" id="293" name="Google Shape;29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8666" y="4461163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/>
          <p:nvPr/>
        </p:nvSpPr>
        <p:spPr>
          <a:xfrm>
            <a:off x="2244436" y="4677063"/>
            <a:ext cx="4142509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– Meaning &amp; Concepts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 to chance or likelihood of a particular event-taking place.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outcome of an experiment.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process that is performed to understand and observe possible outcomes.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all outcomes of an experiment is called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space.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Probability</a:t>
            </a:r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3917" y="1607994"/>
            <a:ext cx="8910711" cy="502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Mutually Exclusive Events</a:t>
            </a: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281" y="1350498"/>
            <a:ext cx="8614299" cy="550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Events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events A and B are said to be independent if the occurrence of A is in no way influenced by the occurrence of B. Likewise occurrence of B is in no way influenced by the occurrence of 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for Computing Probability</a:t>
            </a:r>
            <a:endParaRPr/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90773"/>
            <a:ext cx="11003124" cy="41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for Computing Probability</a:t>
            </a:r>
            <a:endParaRPr/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93299"/>
            <a:ext cx="10515600" cy="5279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2019-06-27T05:42:05Z</dcterms:created>
  <dc:creator>Bhavya Shetty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