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92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3BA41-703E-4742-8B55-003339206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F61FA-6615-40D8-B59F-8B8D066AC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317CD-9C17-4943-87EE-45B8523B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5AAC-41A3-4E3C-8A80-C4A61D3B560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2DD0C-5720-4A73-8D5A-89077C2C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0E63E-C9A1-4930-9032-615F7082A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177A-F3EB-46FA-A432-1F57276F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28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BAC1C-9002-4953-B5D7-945017A6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AF49E-D08B-4170-8C5E-AA62FB16C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85EC5-892B-4469-9A29-E2222F14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5AAC-41A3-4E3C-8A80-C4A61D3B560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4136E-0C75-4A42-81DF-2530DB23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C0706-FCFE-4E49-A3D4-24FA00D61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177A-F3EB-46FA-A432-1F57276F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3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D2E763-1DF0-45B2-8B5F-96E386CCF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9E12D-0670-4F17-B40A-5B99AC5D0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D223A-07B2-43DC-8E3D-79B5EB6C6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5AAC-41A3-4E3C-8A80-C4A61D3B560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6F4AA-8C8E-46B8-B299-D40E184A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91ED5-9CFB-4554-8E35-C1FC0F80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177A-F3EB-46FA-A432-1F57276F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6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5B9D7-B3AB-46E9-B65D-D003E0C60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E5032-2366-443D-BB04-058528FD9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CEFFF-C305-453C-81A5-CE3049B9C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5AAC-41A3-4E3C-8A80-C4A61D3B560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70A03-2454-4D32-9AF4-7C7B2D51A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D5AE3-1D71-42F8-B7B3-F706C557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177A-F3EB-46FA-A432-1F57276F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18F2-508A-4239-A4E0-1D04AD4C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1A967-63D8-4046-8CB4-703F57B43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2BB0B-5365-4526-87D1-E2F21135C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5AAC-41A3-4E3C-8A80-C4A61D3B560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B319F-FC96-4DA1-A3ED-90BECFBA1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3FEFB-8F21-416D-AA2B-54114879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177A-F3EB-46FA-A432-1F57276F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7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B6FBC-E515-42C7-812D-5BAB5DFE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7C2D4-0657-4201-8DAB-7226CD972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47985-82BF-461B-A41E-AE965B8D6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41AF2-FD63-46BF-BCF4-371375FAC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5AAC-41A3-4E3C-8A80-C4A61D3B560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A81CC-D6E2-40F9-98E2-8D950B7E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32EFF-DEAE-45AB-9BB7-B03BF92F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177A-F3EB-46FA-A432-1F57276F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3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72B8-D061-4962-810D-8FA385BE3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B5CB1-5A97-45D5-8B35-DB14AD87A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EF51B-8FA8-4115-BDF8-DCBF123AB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B7C5A-AFD5-4A09-9994-C9471CAC6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7EC83D-8793-4AC8-847F-B0C52721D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90BD11-5440-44CC-BE9C-BB0F49B75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5AAC-41A3-4E3C-8A80-C4A61D3B560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6ECC32-B07B-41A3-9B51-4DC5474F3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88260C-6120-4B61-AD5C-DA34809F7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177A-F3EB-46FA-A432-1F57276F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5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35A73-26B7-44D4-BD65-9D4E8B44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96E24-CDB2-4737-8E42-04EE249C9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5AAC-41A3-4E3C-8A80-C4A61D3B560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0391C-A4F0-40EE-B86A-84846BEF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8735D-EDC9-4C47-9F19-C18104983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177A-F3EB-46FA-A432-1F57276F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0CD7DF-321D-4448-8E90-ACE1507A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5AAC-41A3-4E3C-8A80-C4A61D3B560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2DD117-1E41-4DA8-BD0E-17B08599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BF242-5D72-4322-8037-3F80BA72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177A-F3EB-46FA-A432-1F57276F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189C9-0312-45F6-90D2-96D414E2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EF1A1-F08D-4408-B36B-D68EA08B1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2E367-059A-4AB0-9714-EB1BF96E1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95C9D-7E09-4755-8970-C07CF8A4F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5AAC-41A3-4E3C-8A80-C4A61D3B560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DCFC1-6312-499B-8A6E-829FB409D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F520C-DA61-4201-B494-2C5E273C9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177A-F3EB-46FA-A432-1F57276F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80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BFE81-6263-475E-B4AC-98DBFE805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C1D54B-B29C-4FB8-A68A-E0FB6C72E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2B7AF3-4F7E-4EA3-91D2-66F4CB230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226C9-58FA-41BA-8B1D-57EFD99B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5AAC-41A3-4E3C-8A80-C4A61D3B560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2D554-82AC-42CD-95F9-174017D5F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77DB9-4085-4251-B957-0845442AE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177A-F3EB-46FA-A432-1F57276F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8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6D9F5B-515A-47F6-90D2-52E65DDA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491D2-E798-4321-822F-EC7A54619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356E9-C848-4AF1-ABC5-2095AC583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D5AAC-41A3-4E3C-8A80-C4A61D3B560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7664F-5928-4478-8177-09BAF5F72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F6C0F-0B9D-47FB-8E46-5FC217630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D177A-F3EB-46FA-A432-1F57276F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9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Dv4f4s2SB8&amp;t=203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A76D6-1131-41DA-8E46-020C40F06B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Gradient Decent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35D058-C953-4A2D-A84A-DF65614E8917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77B2E5-5236-480F-8AD4-F60988B44801}"/>
              </a:ext>
            </a:extLst>
          </p:cNvPr>
          <p:cNvSpPr txBox="1"/>
          <p:nvPr/>
        </p:nvSpPr>
        <p:spPr>
          <a:xfrm>
            <a:off x="2762718" y="3819525"/>
            <a:ext cx="6666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Gradient descent is a first-order iterative optimization algorithm for finding a local minimum of a differentiable function</a:t>
            </a:r>
            <a:r>
              <a:rPr lang="en-US" dirty="0"/>
              <a:t>.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15C4A7-9E83-494E-8E91-7061440EF83E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Unrestricted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8D57D4-C9EE-4E57-9602-D405A4015707}"/>
              </a:ext>
            </a:extLst>
          </p:cNvPr>
          <p:cNvSpPr txBox="1"/>
          <p:nvPr/>
        </p:nvSpPr>
        <p:spPr>
          <a:xfrm>
            <a:off x="8862242" y="6468355"/>
            <a:ext cx="332975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Ref: Wikipedia and YouTube video - Gradient Descent, Step-by-Step</a:t>
            </a:r>
            <a:br>
              <a:rPr lang="en-US" sz="900" dirty="0"/>
            </a:br>
            <a:r>
              <a:rPr lang="en-US" sz="900" dirty="0">
                <a:hlinkClick r:id="rId2"/>
              </a:rPr>
              <a:t>https://www.youtube.com/watch?v=sDv4f4s2SB8&amp;t=203s</a:t>
            </a:r>
            <a:endParaRPr lang="en-US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154596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D54425E1-7F71-4831-9FC4-6BB5DB0F3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4" y="135729"/>
            <a:ext cx="6524625" cy="46672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2AB96288-A3BA-4CF1-8C50-45D346CF852E}"/>
              </a:ext>
            </a:extLst>
          </p:cNvPr>
          <p:cNvGrpSpPr/>
          <p:nvPr/>
        </p:nvGrpSpPr>
        <p:grpSpPr>
          <a:xfrm>
            <a:off x="5489376" y="2853323"/>
            <a:ext cx="3802257" cy="2787256"/>
            <a:chOff x="5508426" y="2838447"/>
            <a:chExt cx="3802257" cy="278725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CA8DF06-94A1-4B2E-9E99-6C49B9ADC209}"/>
                </a:ext>
              </a:extLst>
            </p:cNvPr>
            <p:cNvGrpSpPr/>
            <p:nvPr/>
          </p:nvGrpSpPr>
          <p:grpSpPr>
            <a:xfrm>
              <a:off x="6100758" y="3149203"/>
              <a:ext cx="3209925" cy="2476500"/>
              <a:chOff x="1514475" y="1123950"/>
              <a:chExt cx="3209925" cy="247650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FE6619D-94F0-480F-B9CD-7D794CEC9ED4}"/>
                  </a:ext>
                </a:extLst>
              </p:cNvPr>
              <p:cNvCxnSpPr/>
              <p:nvPr/>
            </p:nvCxnSpPr>
            <p:spPr>
              <a:xfrm>
                <a:off x="1514475" y="1123950"/>
                <a:ext cx="0" cy="24765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F9D044E-B55C-493B-8EDC-AAE9E0313D08}"/>
                  </a:ext>
                </a:extLst>
              </p:cNvPr>
              <p:cNvCxnSpPr/>
              <p:nvPr/>
            </p:nvCxnSpPr>
            <p:spPr>
              <a:xfrm flipH="1">
                <a:off x="1514475" y="3600450"/>
                <a:ext cx="3209925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C3AC6D3-9F38-4C59-A67D-0B0988DBF33C}"/>
                </a:ext>
              </a:extLst>
            </p:cNvPr>
            <p:cNvSpPr/>
            <p:nvPr/>
          </p:nvSpPr>
          <p:spPr>
            <a:xfrm>
              <a:off x="6081740" y="2838450"/>
              <a:ext cx="2419316" cy="2476500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61A5159-8EFD-4DFE-B465-19193FF0BD53}"/>
                </a:ext>
              </a:extLst>
            </p:cNvPr>
            <p:cNvSpPr/>
            <p:nvPr/>
          </p:nvSpPr>
          <p:spPr>
            <a:xfrm>
              <a:off x="6110293" y="2838447"/>
              <a:ext cx="2602957" cy="137515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452D0A-531D-49A5-A53A-EDEAEA8011B9}"/>
                </a:ext>
              </a:extLst>
            </p:cNvPr>
            <p:cNvCxnSpPr>
              <a:cxnSpLocks/>
            </p:cNvCxnSpPr>
            <p:nvPr/>
          </p:nvCxnSpPr>
          <p:spPr>
            <a:xfrm>
              <a:off x="6677025" y="5314950"/>
              <a:ext cx="1400175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E4B055B-93C1-4F6E-9360-5CB2AF951A9E}"/>
                </a:ext>
              </a:extLst>
            </p:cNvPr>
            <p:cNvCxnSpPr/>
            <p:nvPr/>
          </p:nvCxnSpPr>
          <p:spPr>
            <a:xfrm flipH="1" flipV="1">
              <a:off x="5508426" y="3688998"/>
              <a:ext cx="1076325" cy="151447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A978BB1-FDD7-4521-9430-C8205CD844DE}"/>
              </a:ext>
            </a:extLst>
          </p:cNvPr>
          <p:cNvSpPr txBox="1"/>
          <p:nvPr/>
        </p:nvSpPr>
        <p:spPr>
          <a:xfrm>
            <a:off x="8080273" y="5178033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 is 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719EEF-0CBB-4B54-AE49-E18614D4BEE0}"/>
              </a:ext>
            </a:extLst>
          </p:cNvPr>
          <p:cNvSpPr txBox="1"/>
          <p:nvPr/>
        </p:nvSpPr>
        <p:spPr>
          <a:xfrm>
            <a:off x="4059953" y="3906910"/>
            <a:ext cx="1775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 is Negative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CFD42AB-A23C-4936-9A71-533DAA222F4C}"/>
              </a:ext>
            </a:extLst>
          </p:cNvPr>
          <p:cNvCxnSpPr>
            <a:cxnSpLocks/>
          </p:cNvCxnSpPr>
          <p:nvPr/>
        </p:nvCxnSpPr>
        <p:spPr>
          <a:xfrm flipV="1">
            <a:off x="7915314" y="4112797"/>
            <a:ext cx="957828" cy="11409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F52C531-14A3-4F0B-9C4B-3D212C8303DF}"/>
              </a:ext>
            </a:extLst>
          </p:cNvPr>
          <p:cNvSpPr txBox="1"/>
          <p:nvPr/>
        </p:nvSpPr>
        <p:spPr>
          <a:xfrm>
            <a:off x="8633604" y="4267537"/>
            <a:ext cx="1676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 is Positive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FC8B6D9-CC28-4318-B727-11885324EEEA}"/>
              </a:ext>
            </a:extLst>
          </p:cNvPr>
          <p:cNvSpPr txBox="1"/>
          <p:nvPr/>
        </p:nvSpPr>
        <p:spPr>
          <a:xfrm>
            <a:off x="6763073" y="4990189"/>
            <a:ext cx="1018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Local Minima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B742594-0B90-417D-9015-2D25C8E6ADF3}"/>
              </a:ext>
            </a:extLst>
          </p:cNvPr>
          <p:cNvGrpSpPr/>
          <p:nvPr/>
        </p:nvGrpSpPr>
        <p:grpSpPr>
          <a:xfrm>
            <a:off x="4914939" y="1230797"/>
            <a:ext cx="2466714" cy="3705481"/>
            <a:chOff x="4914939" y="1230797"/>
            <a:chExt cx="2466714" cy="3705481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6F25165-1AD6-427F-948C-8DED09DC0569}"/>
                </a:ext>
              </a:extLst>
            </p:cNvPr>
            <p:cNvSpPr/>
            <p:nvPr/>
          </p:nvSpPr>
          <p:spPr>
            <a:xfrm>
              <a:off x="4943475" y="1381125"/>
              <a:ext cx="2325244" cy="3495675"/>
            </a:xfrm>
            <a:custGeom>
              <a:avLst/>
              <a:gdLst>
                <a:gd name="connsiteX0" fmla="*/ 0 w 2325244"/>
                <a:gd name="connsiteY0" fmla="*/ 0 h 3495675"/>
                <a:gd name="connsiteX1" fmla="*/ 1171575 w 2325244"/>
                <a:gd name="connsiteY1" fmla="*/ 9525 h 3495675"/>
                <a:gd name="connsiteX2" fmla="*/ 1266825 w 2325244"/>
                <a:gd name="connsiteY2" fmla="*/ 38100 h 3495675"/>
                <a:gd name="connsiteX3" fmla="*/ 1323975 w 2325244"/>
                <a:gd name="connsiteY3" fmla="*/ 47625 h 3495675"/>
                <a:gd name="connsiteX4" fmla="*/ 1352550 w 2325244"/>
                <a:gd name="connsiteY4" fmla="*/ 66675 h 3495675"/>
                <a:gd name="connsiteX5" fmla="*/ 1371600 w 2325244"/>
                <a:gd name="connsiteY5" fmla="*/ 95250 h 3495675"/>
                <a:gd name="connsiteX6" fmla="*/ 1400175 w 2325244"/>
                <a:gd name="connsiteY6" fmla="*/ 104775 h 3495675"/>
                <a:gd name="connsiteX7" fmla="*/ 1428750 w 2325244"/>
                <a:gd name="connsiteY7" fmla="*/ 133350 h 3495675"/>
                <a:gd name="connsiteX8" fmla="*/ 1447800 w 2325244"/>
                <a:gd name="connsiteY8" fmla="*/ 161925 h 3495675"/>
                <a:gd name="connsiteX9" fmla="*/ 1476375 w 2325244"/>
                <a:gd name="connsiteY9" fmla="*/ 180975 h 3495675"/>
                <a:gd name="connsiteX10" fmla="*/ 1495425 w 2325244"/>
                <a:gd name="connsiteY10" fmla="*/ 209550 h 3495675"/>
                <a:gd name="connsiteX11" fmla="*/ 1524000 w 2325244"/>
                <a:gd name="connsiteY11" fmla="*/ 219075 h 3495675"/>
                <a:gd name="connsiteX12" fmla="*/ 1552575 w 2325244"/>
                <a:gd name="connsiteY12" fmla="*/ 238125 h 3495675"/>
                <a:gd name="connsiteX13" fmla="*/ 1628775 w 2325244"/>
                <a:gd name="connsiteY13" fmla="*/ 323850 h 3495675"/>
                <a:gd name="connsiteX14" fmla="*/ 1657350 w 2325244"/>
                <a:gd name="connsiteY14" fmla="*/ 352425 h 3495675"/>
                <a:gd name="connsiteX15" fmla="*/ 1724025 w 2325244"/>
                <a:gd name="connsiteY15" fmla="*/ 438150 h 3495675"/>
                <a:gd name="connsiteX16" fmla="*/ 1762125 w 2325244"/>
                <a:gd name="connsiteY16" fmla="*/ 504825 h 3495675"/>
                <a:gd name="connsiteX17" fmla="*/ 1800225 w 2325244"/>
                <a:gd name="connsiteY17" fmla="*/ 561975 h 3495675"/>
                <a:gd name="connsiteX18" fmla="*/ 1819275 w 2325244"/>
                <a:gd name="connsiteY18" fmla="*/ 619125 h 3495675"/>
                <a:gd name="connsiteX19" fmla="*/ 1857375 w 2325244"/>
                <a:gd name="connsiteY19" fmla="*/ 685800 h 3495675"/>
                <a:gd name="connsiteX20" fmla="*/ 1885950 w 2325244"/>
                <a:gd name="connsiteY20" fmla="*/ 781050 h 3495675"/>
                <a:gd name="connsiteX21" fmla="*/ 1895475 w 2325244"/>
                <a:gd name="connsiteY21" fmla="*/ 809625 h 3495675"/>
                <a:gd name="connsiteX22" fmla="*/ 1905000 w 2325244"/>
                <a:gd name="connsiteY22" fmla="*/ 838200 h 3495675"/>
                <a:gd name="connsiteX23" fmla="*/ 1943100 w 2325244"/>
                <a:gd name="connsiteY23" fmla="*/ 904875 h 3495675"/>
                <a:gd name="connsiteX24" fmla="*/ 1952625 w 2325244"/>
                <a:gd name="connsiteY24" fmla="*/ 942975 h 3495675"/>
                <a:gd name="connsiteX25" fmla="*/ 1971675 w 2325244"/>
                <a:gd name="connsiteY25" fmla="*/ 1000125 h 3495675"/>
                <a:gd name="connsiteX26" fmla="*/ 1990725 w 2325244"/>
                <a:gd name="connsiteY26" fmla="*/ 1076325 h 3495675"/>
                <a:gd name="connsiteX27" fmla="*/ 2000250 w 2325244"/>
                <a:gd name="connsiteY27" fmla="*/ 1114425 h 3495675"/>
                <a:gd name="connsiteX28" fmla="*/ 2009775 w 2325244"/>
                <a:gd name="connsiteY28" fmla="*/ 1152525 h 3495675"/>
                <a:gd name="connsiteX29" fmla="*/ 2028825 w 2325244"/>
                <a:gd name="connsiteY29" fmla="*/ 1771650 h 3495675"/>
                <a:gd name="connsiteX30" fmla="*/ 2038350 w 2325244"/>
                <a:gd name="connsiteY30" fmla="*/ 1800225 h 3495675"/>
                <a:gd name="connsiteX31" fmla="*/ 2066925 w 2325244"/>
                <a:gd name="connsiteY31" fmla="*/ 1876425 h 3495675"/>
                <a:gd name="connsiteX32" fmla="*/ 2076450 w 2325244"/>
                <a:gd name="connsiteY32" fmla="*/ 1933575 h 3495675"/>
                <a:gd name="connsiteX33" fmla="*/ 2095500 w 2325244"/>
                <a:gd name="connsiteY33" fmla="*/ 1990725 h 3495675"/>
                <a:gd name="connsiteX34" fmla="*/ 2105025 w 2325244"/>
                <a:gd name="connsiteY34" fmla="*/ 2028825 h 3495675"/>
                <a:gd name="connsiteX35" fmla="*/ 2124075 w 2325244"/>
                <a:gd name="connsiteY35" fmla="*/ 2066925 h 3495675"/>
                <a:gd name="connsiteX36" fmla="*/ 2143125 w 2325244"/>
                <a:gd name="connsiteY36" fmla="*/ 2143125 h 3495675"/>
                <a:gd name="connsiteX37" fmla="*/ 2181225 w 2325244"/>
                <a:gd name="connsiteY37" fmla="*/ 2219325 h 3495675"/>
                <a:gd name="connsiteX38" fmla="*/ 2200275 w 2325244"/>
                <a:gd name="connsiteY38" fmla="*/ 2257425 h 3495675"/>
                <a:gd name="connsiteX39" fmla="*/ 2209800 w 2325244"/>
                <a:gd name="connsiteY39" fmla="*/ 2390775 h 3495675"/>
                <a:gd name="connsiteX40" fmla="*/ 2219325 w 2325244"/>
                <a:gd name="connsiteY40" fmla="*/ 2428875 h 3495675"/>
                <a:gd name="connsiteX41" fmla="*/ 2228850 w 2325244"/>
                <a:gd name="connsiteY41" fmla="*/ 2552700 h 3495675"/>
                <a:gd name="connsiteX42" fmla="*/ 2247900 w 2325244"/>
                <a:gd name="connsiteY42" fmla="*/ 2647950 h 3495675"/>
                <a:gd name="connsiteX43" fmla="*/ 2257425 w 2325244"/>
                <a:gd name="connsiteY43" fmla="*/ 2695575 h 3495675"/>
                <a:gd name="connsiteX44" fmla="*/ 2266950 w 2325244"/>
                <a:gd name="connsiteY44" fmla="*/ 2724150 h 3495675"/>
                <a:gd name="connsiteX45" fmla="*/ 2286000 w 2325244"/>
                <a:gd name="connsiteY45" fmla="*/ 2790825 h 3495675"/>
                <a:gd name="connsiteX46" fmla="*/ 2295525 w 2325244"/>
                <a:gd name="connsiteY46" fmla="*/ 2924175 h 3495675"/>
                <a:gd name="connsiteX47" fmla="*/ 2305050 w 2325244"/>
                <a:gd name="connsiteY47" fmla="*/ 2952750 h 3495675"/>
                <a:gd name="connsiteX48" fmla="*/ 2314575 w 2325244"/>
                <a:gd name="connsiteY48" fmla="*/ 3343275 h 3495675"/>
                <a:gd name="connsiteX49" fmla="*/ 2324100 w 2325244"/>
                <a:gd name="connsiteY49" fmla="*/ 3371850 h 3495675"/>
                <a:gd name="connsiteX50" fmla="*/ 2324100 w 2325244"/>
                <a:gd name="connsiteY50" fmla="*/ 3495675 h 3495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325244" h="3495675">
                  <a:moveTo>
                    <a:pt x="0" y="0"/>
                  </a:moveTo>
                  <a:lnTo>
                    <a:pt x="1171575" y="9525"/>
                  </a:lnTo>
                  <a:cubicBezTo>
                    <a:pt x="1189866" y="9813"/>
                    <a:pt x="1257523" y="36550"/>
                    <a:pt x="1266825" y="38100"/>
                  </a:cubicBezTo>
                  <a:lnTo>
                    <a:pt x="1323975" y="47625"/>
                  </a:lnTo>
                  <a:cubicBezTo>
                    <a:pt x="1333500" y="53975"/>
                    <a:pt x="1344455" y="58580"/>
                    <a:pt x="1352550" y="66675"/>
                  </a:cubicBezTo>
                  <a:cubicBezTo>
                    <a:pt x="1360645" y="74770"/>
                    <a:pt x="1362661" y="88099"/>
                    <a:pt x="1371600" y="95250"/>
                  </a:cubicBezTo>
                  <a:cubicBezTo>
                    <a:pt x="1379440" y="101522"/>
                    <a:pt x="1390650" y="101600"/>
                    <a:pt x="1400175" y="104775"/>
                  </a:cubicBezTo>
                  <a:cubicBezTo>
                    <a:pt x="1409700" y="114300"/>
                    <a:pt x="1420126" y="123002"/>
                    <a:pt x="1428750" y="133350"/>
                  </a:cubicBezTo>
                  <a:cubicBezTo>
                    <a:pt x="1436079" y="142144"/>
                    <a:pt x="1439705" y="153830"/>
                    <a:pt x="1447800" y="161925"/>
                  </a:cubicBezTo>
                  <a:cubicBezTo>
                    <a:pt x="1455895" y="170020"/>
                    <a:pt x="1466850" y="174625"/>
                    <a:pt x="1476375" y="180975"/>
                  </a:cubicBezTo>
                  <a:cubicBezTo>
                    <a:pt x="1482725" y="190500"/>
                    <a:pt x="1486486" y="202399"/>
                    <a:pt x="1495425" y="209550"/>
                  </a:cubicBezTo>
                  <a:cubicBezTo>
                    <a:pt x="1503265" y="215822"/>
                    <a:pt x="1515020" y="214585"/>
                    <a:pt x="1524000" y="219075"/>
                  </a:cubicBezTo>
                  <a:cubicBezTo>
                    <a:pt x="1534239" y="224195"/>
                    <a:pt x="1543050" y="231775"/>
                    <a:pt x="1552575" y="238125"/>
                  </a:cubicBezTo>
                  <a:cubicBezTo>
                    <a:pt x="1586569" y="289116"/>
                    <a:pt x="1563530" y="258605"/>
                    <a:pt x="1628775" y="323850"/>
                  </a:cubicBezTo>
                  <a:cubicBezTo>
                    <a:pt x="1638300" y="333375"/>
                    <a:pt x="1649878" y="341217"/>
                    <a:pt x="1657350" y="352425"/>
                  </a:cubicBezTo>
                  <a:cubicBezTo>
                    <a:pt x="1753645" y="496868"/>
                    <a:pt x="1649418" y="348621"/>
                    <a:pt x="1724025" y="438150"/>
                  </a:cubicBezTo>
                  <a:cubicBezTo>
                    <a:pt x="1747560" y="466392"/>
                    <a:pt x="1742162" y="471553"/>
                    <a:pt x="1762125" y="504825"/>
                  </a:cubicBezTo>
                  <a:cubicBezTo>
                    <a:pt x="1773905" y="524458"/>
                    <a:pt x="1792985" y="540255"/>
                    <a:pt x="1800225" y="561975"/>
                  </a:cubicBezTo>
                  <a:cubicBezTo>
                    <a:pt x="1806575" y="581025"/>
                    <a:pt x="1810295" y="601164"/>
                    <a:pt x="1819275" y="619125"/>
                  </a:cubicBezTo>
                  <a:cubicBezTo>
                    <a:pt x="1843445" y="667464"/>
                    <a:pt x="1830449" y="645411"/>
                    <a:pt x="1857375" y="685800"/>
                  </a:cubicBezTo>
                  <a:cubicBezTo>
                    <a:pt x="1871770" y="743381"/>
                    <a:pt x="1862760" y="711481"/>
                    <a:pt x="1885950" y="781050"/>
                  </a:cubicBezTo>
                  <a:lnTo>
                    <a:pt x="1895475" y="809625"/>
                  </a:lnTo>
                  <a:cubicBezTo>
                    <a:pt x="1898650" y="819150"/>
                    <a:pt x="1900510" y="829220"/>
                    <a:pt x="1905000" y="838200"/>
                  </a:cubicBezTo>
                  <a:cubicBezTo>
                    <a:pt x="1929170" y="886539"/>
                    <a:pt x="1916174" y="864486"/>
                    <a:pt x="1943100" y="904875"/>
                  </a:cubicBezTo>
                  <a:cubicBezTo>
                    <a:pt x="1946275" y="917575"/>
                    <a:pt x="1948863" y="930436"/>
                    <a:pt x="1952625" y="942975"/>
                  </a:cubicBezTo>
                  <a:cubicBezTo>
                    <a:pt x="1958395" y="962209"/>
                    <a:pt x="1966805" y="980644"/>
                    <a:pt x="1971675" y="1000125"/>
                  </a:cubicBezTo>
                  <a:lnTo>
                    <a:pt x="1990725" y="1076325"/>
                  </a:lnTo>
                  <a:lnTo>
                    <a:pt x="2000250" y="1114425"/>
                  </a:lnTo>
                  <a:lnTo>
                    <a:pt x="2009775" y="1152525"/>
                  </a:lnTo>
                  <a:cubicBezTo>
                    <a:pt x="2037857" y="1461426"/>
                    <a:pt x="2003825" y="1059157"/>
                    <a:pt x="2028825" y="1771650"/>
                  </a:cubicBezTo>
                  <a:cubicBezTo>
                    <a:pt x="2029177" y="1781684"/>
                    <a:pt x="2034825" y="1790824"/>
                    <a:pt x="2038350" y="1800225"/>
                  </a:cubicBezTo>
                  <a:cubicBezTo>
                    <a:pt x="2042395" y="1811011"/>
                    <a:pt x="2062994" y="1858736"/>
                    <a:pt x="2066925" y="1876425"/>
                  </a:cubicBezTo>
                  <a:cubicBezTo>
                    <a:pt x="2071115" y="1895278"/>
                    <a:pt x="2071766" y="1914839"/>
                    <a:pt x="2076450" y="1933575"/>
                  </a:cubicBezTo>
                  <a:cubicBezTo>
                    <a:pt x="2081320" y="1953056"/>
                    <a:pt x="2090630" y="1971244"/>
                    <a:pt x="2095500" y="1990725"/>
                  </a:cubicBezTo>
                  <a:cubicBezTo>
                    <a:pt x="2098675" y="2003425"/>
                    <a:pt x="2100428" y="2016568"/>
                    <a:pt x="2105025" y="2028825"/>
                  </a:cubicBezTo>
                  <a:cubicBezTo>
                    <a:pt x="2110011" y="2042120"/>
                    <a:pt x="2119585" y="2053455"/>
                    <a:pt x="2124075" y="2066925"/>
                  </a:cubicBezTo>
                  <a:cubicBezTo>
                    <a:pt x="2132354" y="2091763"/>
                    <a:pt x="2131416" y="2119707"/>
                    <a:pt x="2143125" y="2143125"/>
                  </a:cubicBezTo>
                  <a:lnTo>
                    <a:pt x="2181225" y="2219325"/>
                  </a:lnTo>
                  <a:lnTo>
                    <a:pt x="2200275" y="2257425"/>
                  </a:lnTo>
                  <a:cubicBezTo>
                    <a:pt x="2203450" y="2301875"/>
                    <a:pt x="2204879" y="2346484"/>
                    <a:pt x="2209800" y="2390775"/>
                  </a:cubicBezTo>
                  <a:cubicBezTo>
                    <a:pt x="2211246" y="2403786"/>
                    <a:pt x="2217795" y="2415874"/>
                    <a:pt x="2219325" y="2428875"/>
                  </a:cubicBezTo>
                  <a:cubicBezTo>
                    <a:pt x="2224162" y="2469988"/>
                    <a:pt x="2224516" y="2511531"/>
                    <a:pt x="2228850" y="2552700"/>
                  </a:cubicBezTo>
                  <a:cubicBezTo>
                    <a:pt x="2234449" y="2605894"/>
                    <a:pt x="2237811" y="2602548"/>
                    <a:pt x="2247900" y="2647950"/>
                  </a:cubicBezTo>
                  <a:cubicBezTo>
                    <a:pt x="2251412" y="2663754"/>
                    <a:pt x="2253498" y="2679869"/>
                    <a:pt x="2257425" y="2695575"/>
                  </a:cubicBezTo>
                  <a:cubicBezTo>
                    <a:pt x="2259860" y="2705315"/>
                    <a:pt x="2264192" y="2714496"/>
                    <a:pt x="2266950" y="2724150"/>
                  </a:cubicBezTo>
                  <a:cubicBezTo>
                    <a:pt x="2290870" y="2807871"/>
                    <a:pt x="2263162" y="2722312"/>
                    <a:pt x="2286000" y="2790825"/>
                  </a:cubicBezTo>
                  <a:cubicBezTo>
                    <a:pt x="2289175" y="2835275"/>
                    <a:pt x="2290318" y="2879917"/>
                    <a:pt x="2295525" y="2924175"/>
                  </a:cubicBezTo>
                  <a:cubicBezTo>
                    <a:pt x="2296698" y="2934146"/>
                    <a:pt x="2304594" y="2942720"/>
                    <a:pt x="2305050" y="2952750"/>
                  </a:cubicBezTo>
                  <a:cubicBezTo>
                    <a:pt x="2310963" y="3082829"/>
                    <a:pt x="2308662" y="3213196"/>
                    <a:pt x="2314575" y="3343275"/>
                  </a:cubicBezTo>
                  <a:cubicBezTo>
                    <a:pt x="2315031" y="3353305"/>
                    <a:pt x="2323474" y="3361829"/>
                    <a:pt x="2324100" y="3371850"/>
                  </a:cubicBezTo>
                  <a:cubicBezTo>
                    <a:pt x="2326675" y="3413045"/>
                    <a:pt x="2324100" y="3454400"/>
                    <a:pt x="2324100" y="3495675"/>
                  </a:cubicBezTo>
                </a:path>
              </a:pathLst>
            </a:cu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1BC2824-1F84-4FEF-98BE-D43F71FB1820}"/>
                </a:ext>
              </a:extLst>
            </p:cNvPr>
            <p:cNvGrpSpPr/>
            <p:nvPr/>
          </p:nvGrpSpPr>
          <p:grpSpPr>
            <a:xfrm>
              <a:off x="4914939" y="1230797"/>
              <a:ext cx="231673" cy="244554"/>
              <a:chOff x="7848600" y="1601302"/>
              <a:chExt cx="231673" cy="244554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B9E890E-305B-4F21-8FE1-7B6318F842B0}"/>
                  </a:ext>
                </a:extLst>
              </p:cNvPr>
              <p:cNvCxnSpPr/>
              <p:nvPr/>
            </p:nvCxnSpPr>
            <p:spPr>
              <a:xfrm flipV="1">
                <a:off x="7848600" y="1601302"/>
                <a:ext cx="231673" cy="1602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400E9A59-5F96-4CFB-8CE5-43998AD2FA7D}"/>
                  </a:ext>
                </a:extLst>
              </p:cNvPr>
              <p:cNvCxnSpPr/>
              <p:nvPr/>
            </p:nvCxnSpPr>
            <p:spPr>
              <a:xfrm>
                <a:off x="7848600" y="1761561"/>
                <a:ext cx="231673" cy="842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CB8EB00-E00B-4114-B086-010C5DA4060D}"/>
                </a:ext>
              </a:extLst>
            </p:cNvPr>
            <p:cNvGrpSpPr/>
            <p:nvPr/>
          </p:nvGrpSpPr>
          <p:grpSpPr>
            <a:xfrm rot="16523790">
              <a:off x="7121874" y="4698063"/>
              <a:ext cx="234152" cy="242277"/>
              <a:chOff x="7846121" y="1603579"/>
              <a:chExt cx="234152" cy="242277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4E97EE0-D786-4DDC-B6C5-4262D5E1E837}"/>
                  </a:ext>
                </a:extLst>
              </p:cNvPr>
              <p:cNvCxnSpPr/>
              <p:nvPr/>
            </p:nvCxnSpPr>
            <p:spPr>
              <a:xfrm flipV="1">
                <a:off x="7846121" y="1603579"/>
                <a:ext cx="231673" cy="1602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8C00A3FB-8524-4F5D-BFAB-96AA66E74692}"/>
                  </a:ext>
                </a:extLst>
              </p:cNvPr>
              <p:cNvCxnSpPr/>
              <p:nvPr/>
            </p:nvCxnSpPr>
            <p:spPr>
              <a:xfrm>
                <a:off x="7848600" y="1761561"/>
                <a:ext cx="231673" cy="842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39BD825-A71B-4EE8-856A-05F743073223}"/>
                </a:ext>
              </a:extLst>
            </p:cNvPr>
            <p:cNvCxnSpPr/>
            <p:nvPr/>
          </p:nvCxnSpPr>
          <p:spPr>
            <a:xfrm rot="16523790">
              <a:off x="7223669" y="4739138"/>
              <a:ext cx="231673" cy="842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F6CF106-A6C2-4F07-ACAE-0B94535D5942}"/>
              </a:ext>
            </a:extLst>
          </p:cNvPr>
          <p:cNvGrpSpPr/>
          <p:nvPr/>
        </p:nvGrpSpPr>
        <p:grpSpPr>
          <a:xfrm>
            <a:off x="257343" y="1079333"/>
            <a:ext cx="5875156" cy="2869524"/>
            <a:chOff x="257343" y="1079333"/>
            <a:chExt cx="5875156" cy="286952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17326A3-2059-4CF9-8D76-C16DCA691EA1}"/>
                </a:ext>
              </a:extLst>
            </p:cNvPr>
            <p:cNvGrpSpPr/>
            <p:nvPr/>
          </p:nvGrpSpPr>
          <p:grpSpPr>
            <a:xfrm>
              <a:off x="767296" y="1079333"/>
              <a:ext cx="5365203" cy="2478880"/>
              <a:chOff x="1504950" y="1123950"/>
              <a:chExt cx="5365203" cy="247888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55845BA-848F-439C-B084-BBCF8901DA00}"/>
                  </a:ext>
                </a:extLst>
              </p:cNvPr>
              <p:cNvGrpSpPr/>
              <p:nvPr/>
            </p:nvGrpSpPr>
            <p:grpSpPr>
              <a:xfrm>
                <a:off x="1514475" y="1123950"/>
                <a:ext cx="3209925" cy="2476500"/>
                <a:chOff x="1514475" y="1123950"/>
                <a:chExt cx="3209925" cy="2476500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6D39F92A-65F7-479C-ABD4-FC3A89668039}"/>
                    </a:ext>
                  </a:extLst>
                </p:cNvPr>
                <p:cNvCxnSpPr/>
                <p:nvPr/>
              </p:nvCxnSpPr>
              <p:spPr>
                <a:xfrm>
                  <a:off x="1514475" y="1123950"/>
                  <a:ext cx="0" cy="24765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8AAD4D6E-65A7-4DD6-A702-DE433619CBBF}"/>
                    </a:ext>
                  </a:extLst>
                </p:cNvPr>
                <p:cNvCxnSpPr/>
                <p:nvPr/>
              </p:nvCxnSpPr>
              <p:spPr>
                <a:xfrm flipH="1">
                  <a:off x="1514475" y="3600450"/>
                  <a:ext cx="3209925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47D358B-F351-4CA5-81A5-1A50002E0D44}"/>
                  </a:ext>
                </a:extLst>
              </p:cNvPr>
              <p:cNvSpPr/>
              <p:nvPr/>
            </p:nvSpPr>
            <p:spPr>
              <a:xfrm>
                <a:off x="1866900" y="2838450"/>
                <a:ext cx="114300" cy="123825"/>
              </a:xfrm>
              <a:prstGeom prst="ellipse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19AC055-2F39-42C4-8B6E-C6FE5349A956}"/>
                  </a:ext>
                </a:extLst>
              </p:cNvPr>
              <p:cNvSpPr/>
              <p:nvPr/>
            </p:nvSpPr>
            <p:spPr>
              <a:xfrm>
                <a:off x="2333624" y="2957512"/>
                <a:ext cx="114300" cy="123825"/>
              </a:xfrm>
              <a:prstGeom prst="ellipse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948A06B-9693-4802-BB6E-5F18E2AFB847}"/>
                  </a:ext>
                </a:extLst>
              </p:cNvPr>
              <p:cNvSpPr/>
              <p:nvPr/>
            </p:nvSpPr>
            <p:spPr>
              <a:xfrm>
                <a:off x="2647950" y="2362200"/>
                <a:ext cx="114300" cy="123825"/>
              </a:xfrm>
              <a:prstGeom prst="ellipse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F20018D-C10F-4F77-84D3-13A2F45402F2}"/>
                  </a:ext>
                </a:extLst>
              </p:cNvPr>
              <p:cNvSpPr/>
              <p:nvPr/>
            </p:nvSpPr>
            <p:spPr>
              <a:xfrm>
                <a:off x="3119437" y="2490787"/>
                <a:ext cx="114300" cy="123825"/>
              </a:xfrm>
              <a:prstGeom prst="ellipse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70E5C25-F25E-4FAC-88A2-00620678C9FF}"/>
                  </a:ext>
                </a:extLst>
              </p:cNvPr>
              <p:cNvSpPr/>
              <p:nvPr/>
            </p:nvSpPr>
            <p:spPr>
              <a:xfrm>
                <a:off x="3695700" y="2047875"/>
                <a:ext cx="114300" cy="123825"/>
              </a:xfrm>
              <a:prstGeom prst="ellipse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640C5A4-89F6-4BAA-B085-BFC7477337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14475" y="1529529"/>
                <a:ext cx="3209925" cy="1794273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8D32471-7F1F-4207-ACB0-6E3009FD91B1}"/>
                  </a:ext>
                </a:extLst>
              </p:cNvPr>
              <p:cNvCxnSpPr/>
              <p:nvPr/>
            </p:nvCxnSpPr>
            <p:spPr>
              <a:xfrm flipV="1">
                <a:off x="1690686" y="2259805"/>
                <a:ext cx="2400300" cy="134302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473956EB-C387-4CEF-9041-35DA121D211C}"/>
                  </a:ext>
                </a:extLst>
              </p:cNvPr>
              <p:cNvCxnSpPr/>
              <p:nvPr/>
            </p:nvCxnSpPr>
            <p:spPr>
              <a:xfrm flipV="1">
                <a:off x="1514474" y="1683543"/>
                <a:ext cx="2400300" cy="134302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74859702-FF29-4785-9476-960C9FE019AE}"/>
                  </a:ext>
                </a:extLst>
              </p:cNvPr>
              <p:cNvCxnSpPr/>
              <p:nvPr/>
            </p:nvCxnSpPr>
            <p:spPr>
              <a:xfrm flipV="1">
                <a:off x="1504950" y="2180033"/>
                <a:ext cx="2400300" cy="1343025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0D07310-86F5-4046-A9AA-D8DA5819EE3F}"/>
                  </a:ext>
                </a:extLst>
              </p:cNvPr>
              <p:cNvCxnSpPr/>
              <p:nvPr/>
            </p:nvCxnSpPr>
            <p:spPr>
              <a:xfrm flipV="1">
                <a:off x="1524001" y="1806178"/>
                <a:ext cx="2400300" cy="1343025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25C9A3B-6577-42C3-856D-8A13FFC315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86221" y="1988345"/>
                <a:ext cx="180975" cy="2714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03289F4-BA76-4EBB-8A96-80B8B9CD289C}"/>
                  </a:ext>
                </a:extLst>
              </p:cNvPr>
              <p:cNvSpPr txBox="1"/>
              <p:nvPr/>
            </p:nvSpPr>
            <p:spPr>
              <a:xfrm>
                <a:off x="4267196" y="1890473"/>
                <a:ext cx="2602957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Sum of Squared Residuals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98A8E460-7C70-45C4-9175-6B854726608B}"/>
                  </a:ext>
                </a:extLst>
              </p:cNvPr>
              <p:cNvCxnSpPr/>
              <p:nvPr/>
            </p:nvCxnSpPr>
            <p:spPr>
              <a:xfrm flipH="1" flipV="1">
                <a:off x="4052886" y="1624965"/>
                <a:ext cx="88107" cy="18121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2B84B37-98B3-4045-8038-02F9272CD16B}"/>
                  </a:ext>
                </a:extLst>
              </p:cNvPr>
              <p:cNvSpPr txBox="1"/>
              <p:nvPr/>
            </p:nvSpPr>
            <p:spPr>
              <a:xfrm>
                <a:off x="4703903" y="1276587"/>
                <a:ext cx="904415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Minima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367036E-E870-43D2-8687-2DD748B89644}"/>
                </a:ext>
              </a:extLst>
            </p:cNvPr>
            <p:cNvSpPr txBox="1"/>
            <p:nvPr/>
          </p:nvSpPr>
          <p:spPr>
            <a:xfrm>
              <a:off x="1831096" y="3579525"/>
              <a:ext cx="855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Weight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AEB9E1E-0E43-40E7-B90E-8CE4F971F94D}"/>
                </a:ext>
              </a:extLst>
            </p:cNvPr>
            <p:cNvSpPr txBox="1"/>
            <p:nvPr/>
          </p:nvSpPr>
          <p:spPr>
            <a:xfrm rot="16200000">
              <a:off x="40553" y="1913191"/>
              <a:ext cx="802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Height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885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9" grpId="0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4FD1F9C-3B1B-49F6-B8F5-12FA5BAAE6E1}"/>
              </a:ext>
            </a:extLst>
          </p:cNvPr>
          <p:cNvSpPr txBox="1"/>
          <p:nvPr/>
        </p:nvSpPr>
        <p:spPr>
          <a:xfrm>
            <a:off x="1175656" y="805542"/>
            <a:ext cx="9348585" cy="4827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b="1" dirty="0"/>
              <a:t>Step 1</a:t>
            </a:r>
            <a:r>
              <a:rPr lang="en-US" dirty="0"/>
              <a:t>: Take the derivative of the Loss Function for each parameter in it.</a:t>
            </a:r>
          </a:p>
          <a:p>
            <a:pPr>
              <a:lnSpc>
                <a:spcPct val="250000"/>
              </a:lnSpc>
            </a:pPr>
            <a:r>
              <a:rPr lang="en-US" b="1" dirty="0"/>
              <a:t>Step 2</a:t>
            </a:r>
            <a:r>
              <a:rPr lang="en-US" dirty="0"/>
              <a:t>: Pick random values for the parameters.</a:t>
            </a:r>
          </a:p>
          <a:p>
            <a:pPr>
              <a:lnSpc>
                <a:spcPct val="250000"/>
              </a:lnSpc>
            </a:pPr>
            <a:r>
              <a:rPr lang="en-US" b="1" dirty="0"/>
              <a:t>Step 3</a:t>
            </a:r>
            <a:r>
              <a:rPr lang="en-US" dirty="0"/>
              <a:t>: Plug the parameter values into the derivatives (the Gradient).</a:t>
            </a:r>
          </a:p>
          <a:p>
            <a:pPr>
              <a:lnSpc>
                <a:spcPct val="250000"/>
              </a:lnSpc>
            </a:pPr>
            <a:r>
              <a:rPr lang="en-US" b="1" dirty="0"/>
              <a:t>Step 4</a:t>
            </a:r>
            <a:r>
              <a:rPr lang="en-US" dirty="0"/>
              <a:t>: Calculate the Step Sizes: </a:t>
            </a:r>
            <a:r>
              <a:rPr lang="en-US" b="1" dirty="0"/>
              <a:t>Step Size = Slope * Learning Rate</a:t>
            </a:r>
            <a:r>
              <a:rPr lang="en-US" dirty="0"/>
              <a:t>.</a:t>
            </a:r>
          </a:p>
          <a:p>
            <a:pPr>
              <a:lnSpc>
                <a:spcPct val="250000"/>
              </a:lnSpc>
            </a:pPr>
            <a:r>
              <a:rPr lang="en-US" b="1" dirty="0"/>
              <a:t>Step 5</a:t>
            </a:r>
            <a:r>
              <a:rPr lang="en-US" dirty="0"/>
              <a:t>: Calculate the New Parameters:</a:t>
            </a:r>
          </a:p>
          <a:p>
            <a:pPr>
              <a:lnSpc>
                <a:spcPct val="250000"/>
              </a:lnSpc>
            </a:pPr>
            <a:r>
              <a:rPr lang="en-US" dirty="0"/>
              <a:t>	</a:t>
            </a:r>
            <a:r>
              <a:rPr lang="en-US" b="1" dirty="0"/>
              <a:t>New Parameter = Old Parameters – Step Size</a:t>
            </a:r>
          </a:p>
          <a:p>
            <a:pPr>
              <a:lnSpc>
                <a:spcPct val="250000"/>
              </a:lnSpc>
            </a:pPr>
            <a:r>
              <a:rPr lang="en-US" b="1" dirty="0"/>
              <a:t>Repeat Step 3-5 till Step size is very small (close to zero) or we reach maximum number of steps.</a:t>
            </a:r>
          </a:p>
        </p:txBody>
      </p:sp>
    </p:spTree>
    <p:extLst>
      <p:ext uri="{BB962C8B-B14F-4D97-AF65-F5344CB8AC3E}">
        <p14:creationId xmlns:p14="http://schemas.microsoft.com/office/powerpoint/2010/main" val="924888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4446</TotalTime>
  <Words>163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Gradient Decent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 Decent</dc:title>
  <dc:creator>Sharma, Sachin (IOT DS AA DDI ES S7PO)</dc:creator>
  <cp:keywords>C_Unrestricted</cp:keywords>
  <cp:lastModifiedBy>Sachin Sharma</cp:lastModifiedBy>
  <cp:revision>10</cp:revision>
  <dcterms:created xsi:type="dcterms:W3CDTF">2020-03-28T03:07:55Z</dcterms:created>
  <dcterms:modified xsi:type="dcterms:W3CDTF">2020-04-05T05:11:23Z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sodocoClasLang">
    <vt:lpwstr>Unrestricted</vt:lpwstr>
  </property>
  <property fmtid="{D5CDD505-2E9C-101B-9397-08002B2CF9AE}" pid="4" name="sodocoClasLangId">
    <vt:i4>0</vt:i4>
  </property>
  <property fmtid="{D5CDD505-2E9C-101B-9397-08002B2CF9AE}" pid="5" name="sodocoClasId">
    <vt:i4>0</vt:i4>
  </property>
</Properties>
</file>