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0EB0-FBB7-4D63-A561-8A2231A84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A4087-0978-4F1B-A482-9AAFD4BA5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7960-10B6-43F7-9E4C-4CA4BA2B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E510-85BB-4BDB-B72F-D13F6778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9174-E5FB-4EA3-A616-E21D9D5A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5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2DCC-9BF5-4018-8A2E-9DFB5CE9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C998B-7C32-45A8-8464-1344D80A1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D30E-1EFF-4858-AB2F-8BDE2111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2F4A2-E496-43BC-8EC4-D4E1C678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4469-D9D6-4D6E-8548-250AEF2C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051A6-D225-43A1-82B2-F8771197A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23D7D-C7CF-452A-B7DE-8B0379A84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DC9A9-C937-4253-9E72-0817A672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7AF2-F6A4-45EB-8D8E-28277600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087A4-C6CE-4F6F-92FF-4C930BC2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8CBE-C33E-403D-AB5B-E05D7B10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2D38-3712-4768-825F-5C17B8D7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0816-5A03-40B0-844D-50D1C024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6159-C086-4E77-8BA5-891BF3D3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63A50-C49A-473D-B1D0-A836208D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BCAB-6D5C-44C7-80AB-A6182655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E9F90-E919-4024-8AD1-89DB6E476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A394-2FF5-4DC1-B0AD-4EE17B8A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C3817-8404-4B8D-B429-94CDC7EA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2C3C-BC1D-4314-8A54-A011C500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FD06-CC08-484D-8DE5-0EBAE395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51BD-73B8-422C-8462-AEFD0EFA2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9B175-60AC-4743-BF85-D7F996F06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8BD49-7178-4382-9517-7034BBDA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6AF3B-0714-4153-8980-883F0BDA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180C7-C7CA-46E1-90ED-0BF7E894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1DB8-A71F-4B8C-AC8E-9687402F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58E81-7B24-4CD5-AD34-9C25E09D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BFB41-1E94-4AAE-8F86-90D5801C1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B9F9F-86B5-4FB5-AA59-FEAD76814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B5C05-DE53-4F4D-929A-09719491F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45691-B36A-4AB7-90EB-57F1841D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B7068-28BC-4478-B6CF-B570589C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DD12D-A670-4B9C-AD64-85D7DE11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864A-CD7E-49DC-9305-C594C015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B3003-2241-43C3-9D9A-C09535CD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04048-B1CD-49CF-A1CB-EFC613FF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09482-7357-4341-9C67-0BD44891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85588-EBF6-41FD-88AC-0D92D842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96D6A-3458-4673-BEAE-E18543CA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51B27-E6C1-4187-9271-71BD1F2E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5458-AA28-4F93-87B4-9414760C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1DFA-A7BD-4A0A-834C-F94C3086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92277-CAFF-4479-ACE6-5901B7CEE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D407-A30A-4914-B6CE-6F077B2D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EC2F9-3AAC-4891-8D7F-5BEA71F6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AB312-46AB-46C7-9CF6-EB1B263D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4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ABB0-89AA-452F-8F4E-6D110FBF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889B8-A130-4F62-8FF3-87FFB9212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A1021-E138-418F-9B0E-5C7084373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94C1D-7E0B-4BBA-986E-2DC75CF5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AC1DB-16E4-4624-9D5B-96AC912D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B5FDE-4A3F-4BF0-89E2-C5A6E474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9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8B101-BA5F-49D6-A5E4-9F06E784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9AC6-0B65-4884-B703-AD077A77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190-C90C-43DB-A9C6-C531832F8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69FA-F796-4442-89E6-DCF40A5819FE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5AB2-9987-4A09-807E-AE5A5421B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2C421-046A-43AF-82DD-8BD5AB212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B050-E15D-4DE5-B3BF-D6F09AD95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56E9-BD87-4D33-91D0-33D62382B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4B935-ED38-4A9D-8723-BC07ED4D9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Sachin Sharma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A9F6B3-F0B1-4437-A000-9D3D7BFC1603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4982B-9826-44E9-A1DE-20B57B627C23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225196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947F-FB6F-4A8D-94FD-D5A6E1D1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Vs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6FD4-EDB4-4837-A044-5E36C2CF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Decision Tree</a:t>
            </a:r>
          </a:p>
          <a:p>
            <a:r>
              <a:rPr lang="en-US" dirty="0"/>
              <a:t> Decision support tool that uses a tree-like model of decisions and possible consequences.</a:t>
            </a:r>
          </a:p>
          <a:p>
            <a:r>
              <a:rPr lang="en-US" dirty="0"/>
              <a:t>There is a possibility of overfitting of data.</a:t>
            </a:r>
          </a:p>
          <a:p>
            <a:r>
              <a:rPr lang="en-US" dirty="0"/>
              <a:t>Gives less accurate results.</a:t>
            </a:r>
          </a:p>
          <a:p>
            <a:r>
              <a:rPr lang="en-US" dirty="0"/>
              <a:t>Simpler and easier to understand, interpret and visualize.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2E5965-F500-4075-BF7D-D8729AD1566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Random Forest</a:t>
            </a:r>
          </a:p>
          <a:p>
            <a:r>
              <a:rPr lang="en-US" dirty="0"/>
              <a:t>An ensemble learning method that operates by constructing multitude of decision trees at training time and outputting the class depending on the individual trees.</a:t>
            </a:r>
          </a:p>
          <a:p>
            <a:r>
              <a:rPr lang="en-US" dirty="0"/>
              <a:t>Reduces risk of overfitting.</a:t>
            </a:r>
          </a:p>
          <a:p>
            <a:r>
              <a:rPr lang="en-US" dirty="0"/>
              <a:t>Gives more accurate results.</a:t>
            </a:r>
          </a:p>
          <a:p>
            <a:r>
              <a:rPr lang="en-US" dirty="0"/>
              <a:t>Comparatively more complex.</a:t>
            </a:r>
          </a:p>
        </p:txBody>
      </p:sp>
    </p:spTree>
    <p:extLst>
      <p:ext uri="{BB962C8B-B14F-4D97-AF65-F5344CB8AC3E}">
        <p14:creationId xmlns:p14="http://schemas.microsoft.com/office/powerpoint/2010/main" val="162091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A812-7D1A-489B-AC20-5F27CC5D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8594F1-3F92-449F-9536-87FC56F73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669992"/>
              </p:ext>
            </p:extLst>
          </p:nvPr>
        </p:nvGraphicFramePr>
        <p:xfrm>
          <a:off x="569752" y="1884348"/>
          <a:ext cx="3725408" cy="32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76">
                  <a:extLst>
                    <a:ext uri="{9D8B030D-6E8A-4147-A177-3AD203B41FA5}">
                      <a16:colId xmlns:a16="http://schemas.microsoft.com/office/drawing/2014/main" val="3274177221"/>
                    </a:ext>
                  </a:extLst>
                </a:gridCol>
                <a:gridCol w="465676">
                  <a:extLst>
                    <a:ext uri="{9D8B030D-6E8A-4147-A177-3AD203B41FA5}">
                      <a16:colId xmlns:a16="http://schemas.microsoft.com/office/drawing/2014/main" val="2545708932"/>
                    </a:ext>
                  </a:extLst>
                </a:gridCol>
                <a:gridCol w="465676">
                  <a:extLst>
                    <a:ext uri="{9D8B030D-6E8A-4147-A177-3AD203B41FA5}">
                      <a16:colId xmlns:a16="http://schemas.microsoft.com/office/drawing/2014/main" val="4248832427"/>
                    </a:ext>
                  </a:extLst>
                </a:gridCol>
                <a:gridCol w="465676">
                  <a:extLst>
                    <a:ext uri="{9D8B030D-6E8A-4147-A177-3AD203B41FA5}">
                      <a16:colId xmlns:a16="http://schemas.microsoft.com/office/drawing/2014/main" val="3947559753"/>
                    </a:ext>
                  </a:extLst>
                </a:gridCol>
                <a:gridCol w="465676">
                  <a:extLst>
                    <a:ext uri="{9D8B030D-6E8A-4147-A177-3AD203B41FA5}">
                      <a16:colId xmlns:a16="http://schemas.microsoft.com/office/drawing/2014/main" val="2323762428"/>
                    </a:ext>
                  </a:extLst>
                </a:gridCol>
                <a:gridCol w="465676">
                  <a:extLst>
                    <a:ext uri="{9D8B030D-6E8A-4147-A177-3AD203B41FA5}">
                      <a16:colId xmlns:a16="http://schemas.microsoft.com/office/drawing/2014/main" val="810606860"/>
                    </a:ext>
                  </a:extLst>
                </a:gridCol>
                <a:gridCol w="465676">
                  <a:extLst>
                    <a:ext uri="{9D8B030D-6E8A-4147-A177-3AD203B41FA5}">
                      <a16:colId xmlns:a16="http://schemas.microsoft.com/office/drawing/2014/main" val="2824018439"/>
                    </a:ext>
                  </a:extLst>
                </a:gridCol>
                <a:gridCol w="465676">
                  <a:extLst>
                    <a:ext uri="{9D8B030D-6E8A-4147-A177-3AD203B41FA5}">
                      <a16:colId xmlns:a16="http://schemas.microsoft.com/office/drawing/2014/main" val="629762963"/>
                    </a:ext>
                  </a:extLst>
                </a:gridCol>
              </a:tblGrid>
              <a:tr h="40411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40812"/>
                  </a:ext>
                </a:extLst>
              </a:tr>
              <a:tr h="404117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7930"/>
                  </a:ext>
                </a:extLst>
              </a:tr>
              <a:tr h="404117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58891"/>
                  </a:ext>
                </a:extLst>
              </a:tr>
              <a:tr h="404117"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44223"/>
                  </a:ext>
                </a:extLst>
              </a:tr>
              <a:tr h="404117"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16097"/>
                  </a:ext>
                </a:extLst>
              </a:tr>
              <a:tr h="404117"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38067"/>
                  </a:ext>
                </a:extLst>
              </a:tr>
              <a:tr h="404117">
                <a:tc>
                  <a:txBody>
                    <a:bodyPr/>
                    <a:lstStyle/>
                    <a:p>
                      <a:r>
                        <a:rPr lang="en-US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36733"/>
                  </a:ext>
                </a:extLst>
              </a:tr>
              <a:tr h="404117">
                <a:tc>
                  <a:txBody>
                    <a:bodyPr/>
                    <a:lstStyle/>
                    <a:p>
                      <a:r>
                        <a:rPr lang="en-US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7806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B2AE695-02D8-434A-8F5C-4B9966AC3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67541"/>
              </p:ext>
            </p:extLst>
          </p:nvPr>
        </p:nvGraphicFramePr>
        <p:xfrm>
          <a:off x="5780713" y="845511"/>
          <a:ext cx="2029435" cy="141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887">
                  <a:extLst>
                    <a:ext uri="{9D8B030D-6E8A-4147-A177-3AD203B41FA5}">
                      <a16:colId xmlns:a16="http://schemas.microsoft.com/office/drawing/2014/main" val="3274177221"/>
                    </a:ext>
                  </a:extLst>
                </a:gridCol>
                <a:gridCol w="405887">
                  <a:extLst>
                    <a:ext uri="{9D8B030D-6E8A-4147-A177-3AD203B41FA5}">
                      <a16:colId xmlns:a16="http://schemas.microsoft.com/office/drawing/2014/main" val="2545708932"/>
                    </a:ext>
                  </a:extLst>
                </a:gridCol>
                <a:gridCol w="405887">
                  <a:extLst>
                    <a:ext uri="{9D8B030D-6E8A-4147-A177-3AD203B41FA5}">
                      <a16:colId xmlns:a16="http://schemas.microsoft.com/office/drawing/2014/main" val="810606860"/>
                    </a:ext>
                  </a:extLst>
                </a:gridCol>
                <a:gridCol w="405887">
                  <a:extLst>
                    <a:ext uri="{9D8B030D-6E8A-4147-A177-3AD203B41FA5}">
                      <a16:colId xmlns:a16="http://schemas.microsoft.com/office/drawing/2014/main" val="2824018439"/>
                    </a:ext>
                  </a:extLst>
                </a:gridCol>
                <a:gridCol w="405887">
                  <a:extLst>
                    <a:ext uri="{9D8B030D-6E8A-4147-A177-3AD203B41FA5}">
                      <a16:colId xmlns:a16="http://schemas.microsoft.com/office/drawing/2014/main" val="629762963"/>
                    </a:ext>
                  </a:extLst>
                </a:gridCol>
              </a:tblGrid>
              <a:tr h="354879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40812"/>
                  </a:ext>
                </a:extLst>
              </a:tr>
              <a:tr h="354879">
                <a:tc>
                  <a:txBody>
                    <a:bodyPr/>
                    <a:lstStyle/>
                    <a:p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7930"/>
                  </a:ext>
                </a:extLst>
              </a:tr>
              <a:tr h="354879">
                <a:tc>
                  <a:txBody>
                    <a:bodyPr/>
                    <a:lstStyle/>
                    <a:p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58891"/>
                  </a:ext>
                </a:extLst>
              </a:tr>
              <a:tr h="354879">
                <a:tc>
                  <a:txBody>
                    <a:bodyPr/>
                    <a:lstStyle/>
                    <a:p>
                      <a:r>
                        <a:rPr lang="en-US" sz="14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78061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52AFE1F9-51CB-421C-9377-57127DBF81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952212"/>
              </p:ext>
            </p:extLst>
          </p:nvPr>
        </p:nvGraphicFramePr>
        <p:xfrm>
          <a:off x="5638101" y="2942365"/>
          <a:ext cx="1601600" cy="161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00">
                  <a:extLst>
                    <a:ext uri="{9D8B030D-6E8A-4147-A177-3AD203B41FA5}">
                      <a16:colId xmlns:a16="http://schemas.microsoft.com/office/drawing/2014/main" val="3274177221"/>
                    </a:ext>
                  </a:extLst>
                </a:gridCol>
                <a:gridCol w="400400">
                  <a:extLst>
                    <a:ext uri="{9D8B030D-6E8A-4147-A177-3AD203B41FA5}">
                      <a16:colId xmlns:a16="http://schemas.microsoft.com/office/drawing/2014/main" val="810606860"/>
                    </a:ext>
                  </a:extLst>
                </a:gridCol>
                <a:gridCol w="400400">
                  <a:extLst>
                    <a:ext uri="{9D8B030D-6E8A-4147-A177-3AD203B41FA5}">
                      <a16:colId xmlns:a16="http://schemas.microsoft.com/office/drawing/2014/main" val="2824018439"/>
                    </a:ext>
                  </a:extLst>
                </a:gridCol>
                <a:gridCol w="400400">
                  <a:extLst>
                    <a:ext uri="{9D8B030D-6E8A-4147-A177-3AD203B41FA5}">
                      <a16:colId xmlns:a16="http://schemas.microsoft.com/office/drawing/2014/main" val="629762963"/>
                    </a:ext>
                  </a:extLst>
                </a:gridCol>
              </a:tblGrid>
              <a:tr h="32329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40812"/>
                  </a:ext>
                </a:extLst>
              </a:tr>
              <a:tr h="323294">
                <a:tc>
                  <a:txBody>
                    <a:bodyPr/>
                    <a:lstStyle/>
                    <a:p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7930"/>
                  </a:ext>
                </a:extLst>
              </a:tr>
              <a:tr h="323294">
                <a:tc>
                  <a:txBody>
                    <a:bodyPr/>
                    <a:lstStyle/>
                    <a:p>
                      <a:r>
                        <a:rPr lang="en-US" sz="14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38067"/>
                  </a:ext>
                </a:extLst>
              </a:tr>
              <a:tr h="323294">
                <a:tc>
                  <a:txBody>
                    <a:bodyPr/>
                    <a:lstStyle/>
                    <a:p>
                      <a:r>
                        <a:rPr lang="en-US" sz="14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36733"/>
                  </a:ext>
                </a:extLst>
              </a:tr>
              <a:tr h="323294">
                <a:tc>
                  <a:txBody>
                    <a:bodyPr/>
                    <a:lstStyle/>
                    <a:p>
                      <a:r>
                        <a:rPr lang="en-US" sz="14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78061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A6A1FDB1-4B8F-43D1-90AD-B33A107DCB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174988"/>
              </p:ext>
            </p:extLst>
          </p:nvPr>
        </p:nvGraphicFramePr>
        <p:xfrm>
          <a:off x="5994630" y="5117284"/>
          <a:ext cx="1601600" cy="1414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400">
                  <a:extLst>
                    <a:ext uri="{9D8B030D-6E8A-4147-A177-3AD203B41FA5}">
                      <a16:colId xmlns:a16="http://schemas.microsoft.com/office/drawing/2014/main" val="3274177221"/>
                    </a:ext>
                  </a:extLst>
                </a:gridCol>
                <a:gridCol w="400400">
                  <a:extLst>
                    <a:ext uri="{9D8B030D-6E8A-4147-A177-3AD203B41FA5}">
                      <a16:colId xmlns:a16="http://schemas.microsoft.com/office/drawing/2014/main" val="2545708932"/>
                    </a:ext>
                  </a:extLst>
                </a:gridCol>
                <a:gridCol w="400400">
                  <a:extLst>
                    <a:ext uri="{9D8B030D-6E8A-4147-A177-3AD203B41FA5}">
                      <a16:colId xmlns:a16="http://schemas.microsoft.com/office/drawing/2014/main" val="4248832427"/>
                    </a:ext>
                  </a:extLst>
                </a:gridCol>
                <a:gridCol w="400400">
                  <a:extLst>
                    <a:ext uri="{9D8B030D-6E8A-4147-A177-3AD203B41FA5}">
                      <a16:colId xmlns:a16="http://schemas.microsoft.com/office/drawing/2014/main" val="629762963"/>
                    </a:ext>
                  </a:extLst>
                </a:gridCol>
              </a:tblGrid>
              <a:tr h="353603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40812"/>
                  </a:ext>
                </a:extLst>
              </a:tr>
              <a:tr h="353603">
                <a:tc>
                  <a:txBody>
                    <a:bodyPr/>
                    <a:lstStyle/>
                    <a:p>
                      <a:r>
                        <a:rPr lang="en-US" sz="14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38067"/>
                  </a:ext>
                </a:extLst>
              </a:tr>
              <a:tr h="353603">
                <a:tc>
                  <a:txBody>
                    <a:bodyPr/>
                    <a:lstStyle/>
                    <a:p>
                      <a:r>
                        <a:rPr lang="en-US" sz="14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36733"/>
                  </a:ext>
                </a:extLst>
              </a:tr>
              <a:tr h="353603">
                <a:tc>
                  <a:txBody>
                    <a:bodyPr/>
                    <a:lstStyle/>
                    <a:p>
                      <a:r>
                        <a:rPr lang="en-US" sz="14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7806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13C87-6C9F-4A08-93DB-5D06504A39C7}"/>
              </a:ext>
            </a:extLst>
          </p:cNvPr>
          <p:cNvCxnSpPr/>
          <p:nvPr/>
        </p:nvCxnSpPr>
        <p:spPr>
          <a:xfrm flipV="1">
            <a:off x="4462943" y="1884348"/>
            <a:ext cx="1175158" cy="105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618C5-B1B3-474D-BA9A-99B99261529E}"/>
              </a:ext>
            </a:extLst>
          </p:cNvPr>
          <p:cNvCxnSpPr/>
          <p:nvPr/>
        </p:nvCxnSpPr>
        <p:spPr>
          <a:xfrm>
            <a:off x="4450357" y="3598877"/>
            <a:ext cx="952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F716C8-FCCE-4851-8E9C-11763306AC8A}"/>
              </a:ext>
            </a:extLst>
          </p:cNvPr>
          <p:cNvCxnSpPr/>
          <p:nvPr/>
        </p:nvCxnSpPr>
        <p:spPr>
          <a:xfrm>
            <a:off x="4462943" y="4370664"/>
            <a:ext cx="1249960" cy="121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48EE1C0-19E0-49D1-BCD9-F1BEEFD62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4380" r="64067" b="16929"/>
          <a:stretch/>
        </p:blipFill>
        <p:spPr>
          <a:xfrm>
            <a:off x="8414859" y="1027906"/>
            <a:ext cx="1930164" cy="515670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C0D87A-AA7A-4CEA-8235-7006719CBD68}"/>
              </a:ext>
            </a:extLst>
          </p:cNvPr>
          <p:cNvCxnSpPr/>
          <p:nvPr/>
        </p:nvCxnSpPr>
        <p:spPr>
          <a:xfrm>
            <a:off x="8070209" y="1690688"/>
            <a:ext cx="494951" cy="19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FD56EE-6768-47BC-A186-3C8FC5E15DC9}"/>
              </a:ext>
            </a:extLst>
          </p:cNvPr>
          <p:cNvCxnSpPr/>
          <p:nvPr/>
        </p:nvCxnSpPr>
        <p:spPr>
          <a:xfrm>
            <a:off x="7466202" y="3750600"/>
            <a:ext cx="873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0684EA-67D8-469D-8E59-C7A8DC18D160}"/>
              </a:ext>
            </a:extLst>
          </p:cNvPr>
          <p:cNvCxnSpPr/>
          <p:nvPr/>
        </p:nvCxnSpPr>
        <p:spPr>
          <a:xfrm>
            <a:off x="7743039" y="5679347"/>
            <a:ext cx="746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0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E2FD-C97A-4838-9F37-B9B4D1E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015C-B8DC-444D-8B9A-33536F33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both Classification and Regression</a:t>
            </a:r>
          </a:p>
          <a:p>
            <a:r>
              <a:rPr lang="en-US" dirty="0"/>
              <a:t>Combined wisdom of all weak models  </a:t>
            </a:r>
          </a:p>
          <a:p>
            <a:r>
              <a:rPr lang="en-US" dirty="0"/>
              <a:t>Uses Voting, Average and Weighted Average of all models to predict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7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249</Words>
  <Application>Microsoft Office PowerPoint</Application>
  <PresentationFormat>Widescreen</PresentationFormat>
  <Paragraphs>139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Random Forest</vt:lpstr>
      <vt:lpstr>Decision Tree Vs Random Forest</vt:lpstr>
      <vt:lpstr>Random Forest</vt:lpstr>
      <vt:lpstr>Random Forest…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Sharma, Sachin (IOT DS AA DDI ES S7PO)</dc:creator>
  <cp:keywords>C_Unrestricted</cp:keywords>
  <cp:lastModifiedBy>Sharma, Sachin (IOT DS AA DDI ES S7PO)</cp:lastModifiedBy>
  <cp:revision>5</cp:revision>
  <dcterms:created xsi:type="dcterms:W3CDTF">2020-05-02T03:20:21Z</dcterms:created>
  <dcterms:modified xsi:type="dcterms:W3CDTF">2020-05-02T03:56:27Z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