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3" r:id="rId4"/>
    <p:sldId id="264" r:id="rId5"/>
    <p:sldId id="265" r:id="rId6"/>
    <p:sldId id="259" r:id="rId7"/>
    <p:sldId id="261" r:id="rId8"/>
    <p:sldId id="260" r:id="rId9"/>
    <p:sldId id="262" r:id="rId10"/>
    <p:sldId id="258" r:id="rId11"/>
    <p:sldId id="266" r:id="rId12"/>
    <p:sldId id="267" r:id="rId13"/>
    <p:sldId id="268" r:id="rId14"/>
    <p:sldId id="271" r:id="rId15"/>
    <p:sldId id="272" r:id="rId16"/>
    <p:sldId id="270" r:id="rId17"/>
    <p:sldId id="27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p:scale>
          <a:sx n="62" d="100"/>
          <a:sy n="62" d="100"/>
        </p:scale>
        <p:origin x="105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325D5-01AB-4154-AAE1-43EBC18187D2}"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96ADA-29B9-4938-84DD-EACD9078DAFB}" type="slidenum">
              <a:rPr lang="en-US" smtClean="0"/>
              <a:t>‹#›</a:t>
            </a:fld>
            <a:endParaRPr lang="en-US"/>
          </a:p>
        </p:txBody>
      </p:sp>
    </p:spTree>
    <p:extLst>
      <p:ext uri="{BB962C8B-B14F-4D97-AF65-F5344CB8AC3E}">
        <p14:creationId xmlns:p14="http://schemas.microsoft.com/office/powerpoint/2010/main" val="3221947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Ordinal data in ranking order but magnitude </a:t>
            </a:r>
            <a:r>
              <a:rPr lang="en-US" dirty="0" err="1"/>
              <a:t>btween</a:t>
            </a:r>
            <a:r>
              <a:rPr lang="en-US" dirty="0"/>
              <a:t> values are not known, it shows only the order of importance not the importance of the value.</a:t>
            </a:r>
          </a:p>
        </p:txBody>
      </p:sp>
      <p:sp>
        <p:nvSpPr>
          <p:cNvPr id="4" name="Slide Number Placeholder 3"/>
          <p:cNvSpPr>
            <a:spLocks noGrp="1"/>
          </p:cNvSpPr>
          <p:nvPr>
            <p:ph type="sldNum" sz="quarter" idx="5"/>
          </p:nvPr>
        </p:nvSpPr>
        <p:spPr/>
        <p:txBody>
          <a:bodyPr/>
          <a:lstStyle/>
          <a:p>
            <a:fld id="{1A496ADA-29B9-4938-84DD-EACD9078DAFB}" type="slidenum">
              <a:rPr lang="en-US" smtClean="0"/>
              <a:t>2</a:t>
            </a:fld>
            <a:endParaRPr lang="en-US"/>
          </a:p>
        </p:txBody>
      </p:sp>
    </p:spTree>
    <p:extLst>
      <p:ext uri="{BB962C8B-B14F-4D97-AF65-F5344CB8AC3E}">
        <p14:creationId xmlns:p14="http://schemas.microsoft.com/office/powerpoint/2010/main" val="154675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dirty="0">
                <a:effectLst/>
                <a:latin typeface="Roboto"/>
              </a:rPr>
              <a:t>Data can be added and subtracted at interval scale but can not be multiplied or </a:t>
            </a:r>
            <a:r>
              <a:rPr lang="en-US" b="0" i="0" dirty="0" err="1">
                <a:effectLst/>
                <a:latin typeface="Roboto"/>
              </a:rPr>
              <a:t>divided.Consider</a:t>
            </a:r>
            <a:r>
              <a:rPr lang="en-US" b="0" i="0" dirty="0">
                <a:effectLst/>
                <a:latin typeface="Roboto"/>
              </a:rPr>
              <a:t> a example of temperature in degrees Centigrade. If a days temperature of one day is twice than the other day we cannot say that one day is twice as hot as another day.</a:t>
            </a:r>
          </a:p>
        </p:txBody>
      </p:sp>
      <p:sp>
        <p:nvSpPr>
          <p:cNvPr id="4" name="Slide Number Placeholder 3"/>
          <p:cNvSpPr>
            <a:spLocks noGrp="1"/>
          </p:cNvSpPr>
          <p:nvPr>
            <p:ph type="sldNum" sz="quarter" idx="5"/>
          </p:nvPr>
        </p:nvSpPr>
        <p:spPr/>
        <p:txBody>
          <a:bodyPr/>
          <a:lstStyle/>
          <a:p>
            <a:fld id="{1A496ADA-29B9-4938-84DD-EACD9078DAFB}" type="slidenum">
              <a:rPr lang="en-US" smtClean="0"/>
              <a:t>3</a:t>
            </a:fld>
            <a:endParaRPr lang="en-US"/>
          </a:p>
        </p:txBody>
      </p:sp>
    </p:spTree>
    <p:extLst>
      <p:ext uri="{BB962C8B-B14F-4D97-AF65-F5344CB8AC3E}">
        <p14:creationId xmlns:p14="http://schemas.microsoft.com/office/powerpoint/2010/main" val="477653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dirty="0">
                <a:effectLst/>
                <a:latin typeface="Roboto"/>
              </a:rPr>
              <a:t>Data can be added and subtracted at interval scale but can not be multiplied or </a:t>
            </a:r>
            <a:r>
              <a:rPr lang="en-US" b="0" i="0" dirty="0" err="1">
                <a:effectLst/>
                <a:latin typeface="Roboto"/>
              </a:rPr>
              <a:t>divided.Consider</a:t>
            </a:r>
            <a:r>
              <a:rPr lang="en-US" b="0" i="0" dirty="0">
                <a:effectLst/>
                <a:latin typeface="Roboto"/>
              </a:rPr>
              <a:t> a example of temperature in degrees Centigrade. If a days temperature of one day is twice than the other day we cannot say that one day is twice as hot as another day.</a:t>
            </a:r>
          </a:p>
        </p:txBody>
      </p:sp>
      <p:sp>
        <p:nvSpPr>
          <p:cNvPr id="4" name="Slide Number Placeholder 3"/>
          <p:cNvSpPr>
            <a:spLocks noGrp="1"/>
          </p:cNvSpPr>
          <p:nvPr>
            <p:ph type="sldNum" sz="quarter" idx="5"/>
          </p:nvPr>
        </p:nvSpPr>
        <p:spPr/>
        <p:txBody>
          <a:bodyPr/>
          <a:lstStyle/>
          <a:p>
            <a:fld id="{1A496ADA-29B9-4938-84DD-EACD9078DAFB}" type="slidenum">
              <a:rPr lang="en-US" smtClean="0"/>
              <a:t>4</a:t>
            </a:fld>
            <a:endParaRPr lang="en-US"/>
          </a:p>
        </p:txBody>
      </p:sp>
    </p:spTree>
    <p:extLst>
      <p:ext uri="{BB962C8B-B14F-4D97-AF65-F5344CB8AC3E}">
        <p14:creationId xmlns:p14="http://schemas.microsoft.com/office/powerpoint/2010/main" val="52750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0" i="0" dirty="0">
              <a:effectLst/>
              <a:latin typeface="Roboto"/>
            </a:endParaRPr>
          </a:p>
        </p:txBody>
      </p:sp>
      <p:sp>
        <p:nvSpPr>
          <p:cNvPr id="4" name="Slide Number Placeholder 3"/>
          <p:cNvSpPr>
            <a:spLocks noGrp="1"/>
          </p:cNvSpPr>
          <p:nvPr>
            <p:ph type="sldNum" sz="quarter" idx="5"/>
          </p:nvPr>
        </p:nvSpPr>
        <p:spPr/>
        <p:txBody>
          <a:bodyPr/>
          <a:lstStyle/>
          <a:p>
            <a:fld id="{1A496ADA-29B9-4938-84DD-EACD9078DAFB}" type="slidenum">
              <a:rPr lang="en-US" smtClean="0"/>
              <a:t>5</a:t>
            </a:fld>
            <a:endParaRPr lang="en-US"/>
          </a:p>
        </p:txBody>
      </p:sp>
    </p:spTree>
    <p:extLst>
      <p:ext uri="{BB962C8B-B14F-4D97-AF65-F5344CB8AC3E}">
        <p14:creationId xmlns:p14="http://schemas.microsoft.com/office/powerpoint/2010/main" val="183466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Trying to compare the two test results is challenging. Comparing standard deviations doesn’t really work, because the </a:t>
            </a:r>
            <a:r>
              <a:rPr lang="en-US" sz="1200" b="0" i="1" kern="1200" dirty="0">
                <a:solidFill>
                  <a:schemeClr val="tx1"/>
                </a:solidFill>
                <a:effectLst/>
                <a:latin typeface="+mn-lt"/>
                <a:ea typeface="+mn-ea"/>
                <a:cs typeface="+mn-cs"/>
              </a:rPr>
              <a:t>means</a:t>
            </a:r>
            <a:r>
              <a:rPr lang="en-US" sz="1200" b="0" i="0" kern="1200" dirty="0">
                <a:solidFill>
                  <a:schemeClr val="tx1"/>
                </a:solidFill>
                <a:effectLst/>
                <a:latin typeface="+mn-lt"/>
                <a:ea typeface="+mn-ea"/>
                <a:cs typeface="+mn-cs"/>
              </a:rPr>
              <a:t> are also different. Calculation using the formula CV=(SD/Mean)*100 helps to make sense of the data:</a:t>
            </a:r>
            <a:endParaRPr lang="en-US" dirty="0"/>
          </a:p>
        </p:txBody>
      </p:sp>
      <p:sp>
        <p:nvSpPr>
          <p:cNvPr id="4" name="Slide Number Placeholder 3"/>
          <p:cNvSpPr>
            <a:spLocks noGrp="1"/>
          </p:cNvSpPr>
          <p:nvPr>
            <p:ph type="sldNum" sz="quarter" idx="5"/>
          </p:nvPr>
        </p:nvSpPr>
        <p:spPr/>
        <p:txBody>
          <a:bodyPr/>
          <a:lstStyle/>
          <a:p>
            <a:fld id="{1A496ADA-29B9-4938-84DD-EACD9078DAFB}" type="slidenum">
              <a:rPr lang="en-US" smtClean="0"/>
              <a:t>10</a:t>
            </a:fld>
            <a:endParaRPr lang="en-US"/>
          </a:p>
        </p:txBody>
      </p:sp>
    </p:spTree>
    <p:extLst>
      <p:ext uri="{BB962C8B-B14F-4D97-AF65-F5344CB8AC3E}">
        <p14:creationId xmlns:p14="http://schemas.microsoft.com/office/powerpoint/2010/main" val="25732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5862-CAC1-4650-A251-A04DD66DE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65624E-4784-40D1-8726-B4F87AEEC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D7B365-A4E0-4E66-B63A-065A1A14D1DF}"/>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5" name="Footer Placeholder 4">
            <a:extLst>
              <a:ext uri="{FF2B5EF4-FFF2-40B4-BE49-F238E27FC236}">
                <a16:creationId xmlns:a16="http://schemas.microsoft.com/office/drawing/2014/main" id="{3C867308-6714-42D4-B44A-77BDF52CE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FEF56-04E5-4598-9220-5603E16E616B}"/>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58208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EF4B-E151-4C82-8AFF-1A6889BE13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5E78C-9D69-4C52-AF55-007B27842F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95EAB-389F-48D8-820A-24D45D7E6151}"/>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5" name="Footer Placeholder 4">
            <a:extLst>
              <a:ext uri="{FF2B5EF4-FFF2-40B4-BE49-F238E27FC236}">
                <a16:creationId xmlns:a16="http://schemas.microsoft.com/office/drawing/2014/main" id="{2F05DA73-EE43-4E38-8C44-2F1729A6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D3C2C-1516-4768-A544-902B23DDB33A}"/>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17188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F7360-2E54-4A27-BC79-C73AACAD4D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82D07-5B2D-4B37-8D63-674289798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36E46-D171-4ED8-8274-BCC92B785FF7}"/>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5" name="Footer Placeholder 4">
            <a:extLst>
              <a:ext uri="{FF2B5EF4-FFF2-40B4-BE49-F238E27FC236}">
                <a16:creationId xmlns:a16="http://schemas.microsoft.com/office/drawing/2014/main" id="{6DE0A4A7-63CF-416B-BD0E-85774C893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8D7D1-177F-4E37-9CC2-16C739A9CD8E}"/>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154819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7AFD-01A2-43F9-BBFF-E6A54F7F4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675A4-0691-43A1-B16A-37B0BD1E9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4470D-B268-4A71-91C9-46C63A4CF40F}"/>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5" name="Footer Placeholder 4">
            <a:extLst>
              <a:ext uri="{FF2B5EF4-FFF2-40B4-BE49-F238E27FC236}">
                <a16:creationId xmlns:a16="http://schemas.microsoft.com/office/drawing/2014/main" id="{54447442-92FD-402A-9D5F-7295F56C3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E86A2-1809-4426-A142-30D0F78B2687}"/>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106971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3796-2114-4304-A162-46EDE0802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C9390-31B7-41FC-BA5F-E72B73F45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4F61C4-0F17-4695-9BF4-99CC66932D88}"/>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5" name="Footer Placeholder 4">
            <a:extLst>
              <a:ext uri="{FF2B5EF4-FFF2-40B4-BE49-F238E27FC236}">
                <a16:creationId xmlns:a16="http://schemas.microsoft.com/office/drawing/2014/main" id="{57AD9D8D-1E87-4337-9A73-FBBEE8C63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138C3-A2CC-4518-AF21-77E1A3B65581}"/>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52746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8C7A-6030-47B7-8034-8EFC2F1574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C3C9C-A240-4B23-8691-EC846E3D1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45E0A4-FDE7-4038-B3A9-A6EEF2859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F0E38-1FF3-412C-8AF9-04D34637DEA0}"/>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6" name="Footer Placeholder 5">
            <a:extLst>
              <a:ext uri="{FF2B5EF4-FFF2-40B4-BE49-F238E27FC236}">
                <a16:creationId xmlns:a16="http://schemas.microsoft.com/office/drawing/2014/main" id="{6247D85A-98E7-4DF0-9ECA-359522FCB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594CB-D990-4EB6-9F72-C7A10D77C078}"/>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7993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05BE-CE2E-465D-B3A1-7779AB3DB8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E9CEB-FC86-41FB-AB79-561575AEB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8CC77B-8BC2-4355-B0BD-25E69DCF3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2B1B0-7A92-42CB-BB3E-F06F95656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877BD0-3212-43F4-AF08-7B92D85E7E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7C6C5-EA6E-4B6E-9E2A-55103935E2EE}"/>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8" name="Footer Placeholder 7">
            <a:extLst>
              <a:ext uri="{FF2B5EF4-FFF2-40B4-BE49-F238E27FC236}">
                <a16:creationId xmlns:a16="http://schemas.microsoft.com/office/drawing/2014/main" id="{5960FB75-9DAB-42ED-96D1-A897E1CBD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937053-F0AA-42E3-87AB-71296D9107E7}"/>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203264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5F94-62F2-4A94-9FA5-C4737CF64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29D96A-B0FE-467F-9533-6F13002C51CE}"/>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4" name="Footer Placeholder 3">
            <a:extLst>
              <a:ext uri="{FF2B5EF4-FFF2-40B4-BE49-F238E27FC236}">
                <a16:creationId xmlns:a16="http://schemas.microsoft.com/office/drawing/2014/main" id="{B08DC348-340F-431B-B0FA-C46F7E4033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3F605-578B-40E3-8E38-3E0A01B4374D}"/>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221892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11DB7-26AD-49B9-A909-4B7CB5EC74BB}"/>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3" name="Footer Placeholder 2">
            <a:extLst>
              <a:ext uri="{FF2B5EF4-FFF2-40B4-BE49-F238E27FC236}">
                <a16:creationId xmlns:a16="http://schemas.microsoft.com/office/drawing/2014/main" id="{37EABC31-243B-4B1F-8226-AF64C5993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FE0075-F230-4C62-9353-17ACF028B938}"/>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236054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4A13-E1AB-438A-8B73-C82EB4A8C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D9322-048E-4FB2-82E0-2D57E26C3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352FF9-DDA8-4E80-999B-2ECFFEF23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39E61-53F3-4FEC-ADAB-F8532590BBBF}"/>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6" name="Footer Placeholder 5">
            <a:extLst>
              <a:ext uri="{FF2B5EF4-FFF2-40B4-BE49-F238E27FC236}">
                <a16:creationId xmlns:a16="http://schemas.microsoft.com/office/drawing/2014/main" id="{DF98A264-E762-4A30-8328-44E19F03A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EDA14-0A7C-475A-BC35-F95216C02291}"/>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215603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92A1-E147-4FC2-A939-1CC596FFE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6789B9-EF96-43CE-805A-35C3B440E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932B61-5E0C-4977-A1E7-8B72C5418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5A021-85AD-4012-A439-CB3B3B84CC4F}"/>
              </a:ext>
            </a:extLst>
          </p:cNvPr>
          <p:cNvSpPr>
            <a:spLocks noGrp="1"/>
          </p:cNvSpPr>
          <p:nvPr>
            <p:ph type="dt" sz="half" idx="10"/>
          </p:nvPr>
        </p:nvSpPr>
        <p:spPr/>
        <p:txBody>
          <a:bodyPr/>
          <a:lstStyle/>
          <a:p>
            <a:fld id="{C2ABE5C4-7238-49BF-8F8D-0721C1C33633}" type="datetimeFigureOut">
              <a:rPr lang="en-US" smtClean="0"/>
              <a:t>2/20/2020</a:t>
            </a:fld>
            <a:endParaRPr lang="en-US"/>
          </a:p>
        </p:txBody>
      </p:sp>
      <p:sp>
        <p:nvSpPr>
          <p:cNvPr id="6" name="Footer Placeholder 5">
            <a:extLst>
              <a:ext uri="{FF2B5EF4-FFF2-40B4-BE49-F238E27FC236}">
                <a16:creationId xmlns:a16="http://schemas.microsoft.com/office/drawing/2014/main" id="{14B20C2A-97C9-4517-B9EB-7C2759B36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F2779-AA18-4AA4-A52A-EDE6F28DB1F8}"/>
              </a:ext>
            </a:extLst>
          </p:cNvPr>
          <p:cNvSpPr>
            <a:spLocks noGrp="1"/>
          </p:cNvSpPr>
          <p:nvPr>
            <p:ph type="sldNum" sz="quarter" idx="12"/>
          </p:nvPr>
        </p:nvSpPr>
        <p:spPr/>
        <p:txBody>
          <a:bodyPr/>
          <a:lstStyle/>
          <a:p>
            <a:fld id="{2280707F-71C4-4F54-BB66-C832BC3098C4}" type="slidenum">
              <a:rPr lang="en-US" smtClean="0"/>
              <a:t>‹#›</a:t>
            </a:fld>
            <a:endParaRPr lang="en-US"/>
          </a:p>
        </p:txBody>
      </p:sp>
    </p:spTree>
    <p:extLst>
      <p:ext uri="{BB962C8B-B14F-4D97-AF65-F5344CB8AC3E}">
        <p14:creationId xmlns:p14="http://schemas.microsoft.com/office/powerpoint/2010/main" val="39466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AA2875-53D4-445E-9FD3-E224DA121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D38455-FAAB-4A23-BD42-E26D39BB4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89EBE-E3D9-4437-B86E-369C9311B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BE5C4-7238-49BF-8F8D-0721C1C33633}" type="datetimeFigureOut">
              <a:rPr lang="en-US" smtClean="0"/>
              <a:t>2/20/2020</a:t>
            </a:fld>
            <a:endParaRPr lang="en-US"/>
          </a:p>
        </p:txBody>
      </p:sp>
      <p:sp>
        <p:nvSpPr>
          <p:cNvPr id="5" name="Footer Placeholder 4">
            <a:extLst>
              <a:ext uri="{FF2B5EF4-FFF2-40B4-BE49-F238E27FC236}">
                <a16:creationId xmlns:a16="http://schemas.microsoft.com/office/drawing/2014/main" id="{100EFD72-F40B-486C-939B-C0DCD051F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DC533C-CA20-4C2B-913A-01251C6E9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707F-71C4-4F54-BB66-C832BC3098C4}" type="slidenum">
              <a:rPr lang="en-US" smtClean="0"/>
              <a:t>‹#›</a:t>
            </a:fld>
            <a:endParaRPr lang="en-US"/>
          </a:p>
        </p:txBody>
      </p:sp>
    </p:spTree>
    <p:extLst>
      <p:ext uri="{BB962C8B-B14F-4D97-AF65-F5344CB8AC3E}">
        <p14:creationId xmlns:p14="http://schemas.microsoft.com/office/powerpoint/2010/main" val="193598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investopedia.com/articles/07/sharpe_ratio.asp"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Question" TargetMode="External"/><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9131-CE1D-4710-A06F-04FAA9612A23}"/>
              </a:ext>
            </a:extLst>
          </p:cNvPr>
          <p:cNvSpPr>
            <a:spLocks noGrp="1"/>
          </p:cNvSpPr>
          <p:nvPr>
            <p:ph type="ctrTitle"/>
          </p:nvPr>
        </p:nvSpPr>
        <p:spPr/>
        <p:txBody>
          <a:bodyPr/>
          <a:lstStyle/>
          <a:p>
            <a:r>
              <a:rPr lang="en-US" dirty="0"/>
              <a:t>Statistics - Discussion</a:t>
            </a:r>
          </a:p>
        </p:txBody>
      </p:sp>
      <p:sp>
        <p:nvSpPr>
          <p:cNvPr id="3" name="Subtitle 2">
            <a:extLst>
              <a:ext uri="{FF2B5EF4-FFF2-40B4-BE49-F238E27FC236}">
                <a16:creationId xmlns:a16="http://schemas.microsoft.com/office/drawing/2014/main" id="{CDDD597A-9F96-4978-99DE-40197F1DE8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949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20">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6867D9-6EAC-4E45-8289-69E1E122E796}"/>
              </a:ext>
            </a:extLst>
          </p:cNvPr>
          <p:cNvSpPr>
            <a:spLocks noGrp="1"/>
          </p:cNvSpPr>
          <p:nvPr>
            <p:ph type="title"/>
          </p:nvPr>
        </p:nvSpPr>
        <p:spPr>
          <a:xfrm>
            <a:off x="170932" y="77535"/>
            <a:ext cx="5529943" cy="1325563"/>
          </a:xfrm>
        </p:spPr>
        <p:txBody>
          <a:bodyPr>
            <a:normAutofit/>
          </a:bodyPr>
          <a:lstStyle/>
          <a:p>
            <a:r>
              <a:rPr lang="en-US" sz="4100" dirty="0"/>
              <a:t>Coefficient of Variation – Explain with an example</a:t>
            </a:r>
          </a:p>
        </p:txBody>
      </p:sp>
      <p:sp>
        <p:nvSpPr>
          <p:cNvPr id="3" name="Content Placeholder 2">
            <a:extLst>
              <a:ext uri="{FF2B5EF4-FFF2-40B4-BE49-F238E27FC236}">
                <a16:creationId xmlns:a16="http://schemas.microsoft.com/office/drawing/2014/main" id="{A06149B6-1343-4D0E-9EE2-F8D4AD65001D}"/>
              </a:ext>
            </a:extLst>
          </p:cNvPr>
          <p:cNvSpPr>
            <a:spLocks noGrp="1"/>
          </p:cNvSpPr>
          <p:nvPr>
            <p:ph idx="1"/>
          </p:nvPr>
        </p:nvSpPr>
        <p:spPr>
          <a:xfrm>
            <a:off x="23429" y="1745890"/>
            <a:ext cx="6072571" cy="1920778"/>
          </a:xfrm>
        </p:spPr>
        <p:txBody>
          <a:bodyPr>
            <a:normAutofit/>
          </a:bodyPr>
          <a:lstStyle/>
          <a:p>
            <a:r>
              <a:rPr lang="en-US" sz="2000" dirty="0"/>
              <a:t>A researcher is comparing two multiple-choice tests with different conditions. In the first test, a typical multiple-choice test is administered. In the second test, alternative choices (i.e. incorrect answers) are randomly assigned to test takers. The results from the two tests are:</a:t>
            </a:r>
          </a:p>
        </p:txBody>
      </p:sp>
      <p:pic>
        <p:nvPicPr>
          <p:cNvPr id="4" name="Picture 3">
            <a:extLst>
              <a:ext uri="{FF2B5EF4-FFF2-40B4-BE49-F238E27FC236}">
                <a16:creationId xmlns:a16="http://schemas.microsoft.com/office/drawing/2014/main" id="{5C3D1C6D-4141-48F0-908E-6F17050C5D93}"/>
              </a:ext>
            </a:extLst>
          </p:cNvPr>
          <p:cNvPicPr>
            <a:picLocks noChangeAspect="1"/>
          </p:cNvPicPr>
          <p:nvPr/>
        </p:nvPicPr>
        <p:blipFill>
          <a:blip r:embed="rId3"/>
          <a:stretch>
            <a:fillRect/>
          </a:stretch>
        </p:blipFill>
        <p:spPr>
          <a:xfrm>
            <a:off x="7583141" y="1071518"/>
            <a:ext cx="3936488" cy="999065"/>
          </a:xfrm>
          <a:prstGeom prst="rect">
            <a:avLst/>
          </a:prstGeom>
        </p:spPr>
      </p:pic>
      <p:pic>
        <p:nvPicPr>
          <p:cNvPr id="5" name="Picture 4">
            <a:extLst>
              <a:ext uri="{FF2B5EF4-FFF2-40B4-BE49-F238E27FC236}">
                <a16:creationId xmlns:a16="http://schemas.microsoft.com/office/drawing/2014/main" id="{7CBE7801-3F25-4D88-9F62-162351A699F6}"/>
              </a:ext>
            </a:extLst>
          </p:cNvPr>
          <p:cNvPicPr>
            <a:picLocks noChangeAspect="1"/>
          </p:cNvPicPr>
          <p:nvPr/>
        </p:nvPicPr>
        <p:blipFill>
          <a:blip r:embed="rId4"/>
          <a:stretch>
            <a:fillRect/>
          </a:stretch>
        </p:blipFill>
        <p:spPr>
          <a:xfrm>
            <a:off x="6409307" y="3078782"/>
            <a:ext cx="5110322" cy="1385509"/>
          </a:xfrm>
          <a:prstGeom prst="rect">
            <a:avLst/>
          </a:prstGeom>
        </p:spPr>
      </p:pic>
      <p:sp>
        <p:nvSpPr>
          <p:cNvPr id="44" name="Rectangle 43">
            <a:extLst>
              <a:ext uri="{FF2B5EF4-FFF2-40B4-BE49-F238E27FC236}">
                <a16:creationId xmlns:a16="http://schemas.microsoft.com/office/drawing/2014/main" id="{7A8EE82E-9AF6-4765-9133-5822422E15E6}"/>
              </a:ext>
            </a:extLst>
          </p:cNvPr>
          <p:cNvSpPr/>
          <p:nvPr/>
        </p:nvSpPr>
        <p:spPr>
          <a:xfrm>
            <a:off x="276439" y="3877339"/>
            <a:ext cx="4338006" cy="923330"/>
          </a:xfrm>
          <a:prstGeom prst="rect">
            <a:avLst/>
          </a:prstGeom>
        </p:spPr>
        <p:txBody>
          <a:bodyPr wrap="square">
            <a:spAutoFit/>
          </a:bodyPr>
          <a:lstStyle/>
          <a:p>
            <a:r>
              <a:rPr lang="en-US" b="0" i="0" dirty="0">
                <a:effectLst/>
                <a:latin typeface="pt sans"/>
              </a:rPr>
              <a:t>standard deviations of 10.2 and 12.7, </a:t>
            </a:r>
          </a:p>
          <a:p>
            <a:r>
              <a:rPr lang="en-US" b="0" i="0" dirty="0">
                <a:effectLst/>
                <a:latin typeface="pt sans"/>
              </a:rPr>
              <a:t>Regular test: CV = 17.03</a:t>
            </a:r>
            <a:br>
              <a:rPr lang="en-US" dirty="0"/>
            </a:br>
            <a:r>
              <a:rPr lang="en-US" b="0" i="0" dirty="0">
                <a:effectLst/>
                <a:latin typeface="pt sans"/>
              </a:rPr>
              <a:t>Randomized answers: CV = 28.35</a:t>
            </a:r>
            <a:endParaRPr lang="en-US" dirty="0"/>
          </a:p>
        </p:txBody>
      </p:sp>
      <p:pic>
        <p:nvPicPr>
          <p:cNvPr id="9" name="Picture 8">
            <a:extLst>
              <a:ext uri="{FF2B5EF4-FFF2-40B4-BE49-F238E27FC236}">
                <a16:creationId xmlns:a16="http://schemas.microsoft.com/office/drawing/2014/main" id="{7CD00709-399B-41DB-ACE8-FA3039A61440}"/>
              </a:ext>
            </a:extLst>
          </p:cNvPr>
          <p:cNvPicPr>
            <a:picLocks noChangeAspect="1"/>
          </p:cNvPicPr>
          <p:nvPr/>
        </p:nvPicPr>
        <p:blipFill>
          <a:blip r:embed="rId5"/>
          <a:stretch>
            <a:fillRect/>
          </a:stretch>
        </p:blipFill>
        <p:spPr>
          <a:xfrm>
            <a:off x="7755920" y="4669041"/>
            <a:ext cx="3590930" cy="2096814"/>
          </a:xfrm>
          <a:prstGeom prst="rect">
            <a:avLst/>
          </a:prstGeom>
        </p:spPr>
      </p:pic>
      <p:sp>
        <p:nvSpPr>
          <p:cNvPr id="11" name="Rectangle 10">
            <a:extLst>
              <a:ext uri="{FF2B5EF4-FFF2-40B4-BE49-F238E27FC236}">
                <a16:creationId xmlns:a16="http://schemas.microsoft.com/office/drawing/2014/main" id="{B39E13C5-5E5A-41EA-A4BC-6C6EDAAD48C7}"/>
              </a:ext>
            </a:extLst>
          </p:cNvPr>
          <p:cNvSpPr/>
          <p:nvPr/>
        </p:nvSpPr>
        <p:spPr>
          <a:xfrm>
            <a:off x="5700875" y="4669041"/>
            <a:ext cx="1839021" cy="533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Formulae: </a:t>
            </a:r>
          </a:p>
        </p:txBody>
      </p:sp>
      <p:sp>
        <p:nvSpPr>
          <p:cNvPr id="46" name="Rectangle 45">
            <a:extLst>
              <a:ext uri="{FF2B5EF4-FFF2-40B4-BE49-F238E27FC236}">
                <a16:creationId xmlns:a16="http://schemas.microsoft.com/office/drawing/2014/main" id="{7EA9808A-5D6E-4599-AB34-01262A53830C}"/>
              </a:ext>
            </a:extLst>
          </p:cNvPr>
          <p:cNvSpPr/>
          <p:nvPr/>
        </p:nvSpPr>
        <p:spPr>
          <a:xfrm>
            <a:off x="165792" y="5026499"/>
            <a:ext cx="4338006" cy="1477328"/>
          </a:xfrm>
          <a:prstGeom prst="rect">
            <a:avLst/>
          </a:prstGeom>
        </p:spPr>
        <p:txBody>
          <a:bodyPr wrap="square">
            <a:spAutoFit/>
          </a:bodyPr>
          <a:lstStyle/>
          <a:p>
            <a:r>
              <a:rPr lang="en-US" b="0" i="0" dirty="0">
                <a:effectLst/>
                <a:latin typeface="pt sans"/>
              </a:rPr>
              <a:t>Also now as Sharpe Ratio: </a:t>
            </a:r>
          </a:p>
          <a:p>
            <a:endParaRPr lang="en-US" dirty="0">
              <a:latin typeface="pt sans"/>
            </a:endParaRPr>
          </a:p>
          <a:p>
            <a:r>
              <a:rPr lang="en-US" dirty="0">
                <a:latin typeface="pt sans"/>
              </a:rPr>
              <a:t>Better Explained in </a:t>
            </a:r>
          </a:p>
          <a:p>
            <a:r>
              <a:rPr lang="en-US" dirty="0">
                <a:hlinkClick r:id="rId6"/>
              </a:rPr>
              <a:t>https://www.investopedia.com/articles/07/sharpe_ratio.asp</a:t>
            </a:r>
            <a:endParaRPr lang="en-US" dirty="0"/>
          </a:p>
        </p:txBody>
      </p:sp>
    </p:spTree>
    <p:extLst>
      <p:ext uri="{BB962C8B-B14F-4D97-AF65-F5344CB8AC3E}">
        <p14:creationId xmlns:p14="http://schemas.microsoft.com/office/powerpoint/2010/main" val="415615351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E889-0EFC-47CD-BD33-2DD5DD5B840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Correlation Analysis</a:t>
            </a:r>
          </a:p>
        </p:txBody>
      </p:sp>
      <p:sp>
        <p:nvSpPr>
          <p:cNvPr id="5" name="TextBox 4">
            <a:extLst>
              <a:ext uri="{FF2B5EF4-FFF2-40B4-BE49-F238E27FC236}">
                <a16:creationId xmlns:a16="http://schemas.microsoft.com/office/drawing/2014/main" id="{5CBA29A7-5088-49F2-A086-33ABDC4511D1}"/>
              </a:ext>
            </a:extLst>
          </p:cNvPr>
          <p:cNvSpPr txBox="1"/>
          <p:nvPr/>
        </p:nvSpPr>
        <p:spPr>
          <a:xfrm>
            <a:off x="838199" y="1335726"/>
            <a:ext cx="10515599" cy="420624"/>
          </a:xfrm>
          <a:prstGeom prst="rect">
            <a:avLst/>
          </a:prstGeom>
        </p:spPr>
        <p:txBody>
          <a:bodyPr vert="horz" lIns="91440" tIns="45720" rIns="91440" bIns="45720" rtlCol="0">
            <a:normAutofit/>
          </a:bodyPr>
          <a:lstStyle/>
          <a:p>
            <a:pPr algn="ctr">
              <a:lnSpc>
                <a:spcPct val="90000"/>
              </a:lnSpc>
              <a:spcBef>
                <a:spcPts val="1000"/>
              </a:spcBef>
            </a:pPr>
            <a:r>
              <a:rPr lang="en-US" sz="2400" kern="1200">
                <a:solidFill>
                  <a:schemeClr val="tx1"/>
                </a:solidFill>
                <a:latin typeface="+mn-lt"/>
                <a:ea typeface="+mn-ea"/>
                <a:cs typeface="+mn-cs"/>
              </a:rPr>
              <a:t>First We need to understand Covariance, because Correlation Formulae is  </a:t>
            </a:r>
          </a:p>
        </p:txBody>
      </p:sp>
      <p:sp>
        <p:nvSpPr>
          <p:cNvPr id="11" name="Rectangle 10">
            <a:extLst>
              <a:ext uri="{FF2B5EF4-FFF2-40B4-BE49-F238E27FC236}">
                <a16:creationId xmlns:a16="http://schemas.microsoft.com/office/drawing/2014/main" id="{C2C620FB-01DE-47CA-866C-10D60C94B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4797758-1F7F-4524-9A97-45CA57156E25}"/>
              </a:ext>
            </a:extLst>
          </p:cNvPr>
          <p:cNvPicPr>
            <a:picLocks noChangeAspect="1"/>
          </p:cNvPicPr>
          <p:nvPr/>
        </p:nvPicPr>
        <p:blipFill>
          <a:blip r:embed="rId2"/>
          <a:stretch>
            <a:fillRect/>
          </a:stretch>
        </p:blipFill>
        <p:spPr>
          <a:xfrm>
            <a:off x="838200" y="2138788"/>
            <a:ext cx="10515599" cy="3890772"/>
          </a:xfrm>
          <a:prstGeom prst="rect">
            <a:avLst/>
          </a:prstGeom>
        </p:spPr>
      </p:pic>
    </p:spTree>
    <p:extLst>
      <p:ext uri="{BB962C8B-B14F-4D97-AF65-F5344CB8AC3E}">
        <p14:creationId xmlns:p14="http://schemas.microsoft.com/office/powerpoint/2010/main" val="68388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6A6D-6FA5-4B40-B424-7ADC8CBDF2FE}"/>
              </a:ext>
            </a:extLst>
          </p:cNvPr>
          <p:cNvSpPr>
            <a:spLocks noGrp="1"/>
          </p:cNvSpPr>
          <p:nvPr>
            <p:ph type="title"/>
          </p:nvPr>
        </p:nvSpPr>
        <p:spPr>
          <a:xfrm>
            <a:off x="838200" y="365125"/>
            <a:ext cx="10515600" cy="725121"/>
          </a:xfrm>
        </p:spPr>
        <p:txBody>
          <a:bodyPr/>
          <a:lstStyle/>
          <a:p>
            <a:r>
              <a:rPr lang="en-US" dirty="0"/>
              <a:t>Detailing with example</a:t>
            </a:r>
          </a:p>
        </p:txBody>
      </p:sp>
      <p:sp>
        <p:nvSpPr>
          <p:cNvPr id="3" name="Content Placeholder 2">
            <a:extLst>
              <a:ext uri="{FF2B5EF4-FFF2-40B4-BE49-F238E27FC236}">
                <a16:creationId xmlns:a16="http://schemas.microsoft.com/office/drawing/2014/main" id="{E827FAEC-BF04-43AC-B09A-E8B3E9186EDF}"/>
              </a:ext>
            </a:extLst>
          </p:cNvPr>
          <p:cNvSpPr>
            <a:spLocks noGrp="1"/>
          </p:cNvSpPr>
          <p:nvPr>
            <p:ph idx="1"/>
          </p:nvPr>
        </p:nvSpPr>
        <p:spPr>
          <a:xfrm>
            <a:off x="838200" y="1253331"/>
            <a:ext cx="10515600" cy="4351338"/>
          </a:xfrm>
        </p:spPr>
        <p:txBody>
          <a:bodyPr/>
          <a:lstStyle/>
          <a:p>
            <a:r>
              <a:rPr lang="en-US" dirty="0"/>
              <a:t>Let us take sample data of the ice-cream sales based on the temperature </a:t>
            </a:r>
          </a:p>
        </p:txBody>
      </p:sp>
      <p:graphicFrame>
        <p:nvGraphicFramePr>
          <p:cNvPr id="4" name="Table 4">
            <a:extLst>
              <a:ext uri="{FF2B5EF4-FFF2-40B4-BE49-F238E27FC236}">
                <a16:creationId xmlns:a16="http://schemas.microsoft.com/office/drawing/2014/main" id="{9EF020AE-6B7F-4C1E-B1FB-25F933FA207E}"/>
              </a:ext>
            </a:extLst>
          </p:cNvPr>
          <p:cNvGraphicFramePr>
            <a:graphicFrameLocks noGrp="1"/>
          </p:cNvGraphicFramePr>
          <p:nvPr>
            <p:extLst>
              <p:ext uri="{D42A27DB-BD31-4B8C-83A1-F6EECF244321}">
                <p14:modId xmlns:p14="http://schemas.microsoft.com/office/powerpoint/2010/main" val="2962722106"/>
              </p:ext>
            </p:extLst>
          </p:nvPr>
        </p:nvGraphicFramePr>
        <p:xfrm>
          <a:off x="695569" y="2435274"/>
          <a:ext cx="3208216" cy="3332480"/>
        </p:xfrm>
        <a:graphic>
          <a:graphicData uri="http://schemas.openxmlformats.org/drawingml/2006/table">
            <a:tbl>
              <a:tblPr firstRow="1" bandRow="1">
                <a:tableStyleId>{5940675A-B579-460E-94D1-54222C63F5DA}</a:tableStyleId>
              </a:tblPr>
              <a:tblGrid>
                <a:gridCol w="1513110">
                  <a:extLst>
                    <a:ext uri="{9D8B030D-6E8A-4147-A177-3AD203B41FA5}">
                      <a16:colId xmlns:a16="http://schemas.microsoft.com/office/drawing/2014/main" val="378269282"/>
                    </a:ext>
                  </a:extLst>
                </a:gridCol>
                <a:gridCol w="1695106">
                  <a:extLst>
                    <a:ext uri="{9D8B030D-6E8A-4147-A177-3AD203B41FA5}">
                      <a16:colId xmlns:a16="http://schemas.microsoft.com/office/drawing/2014/main" val="785223848"/>
                    </a:ext>
                  </a:extLst>
                </a:gridCol>
              </a:tblGrid>
              <a:tr h="370840">
                <a:tc>
                  <a:txBody>
                    <a:bodyPr/>
                    <a:lstStyle/>
                    <a:p>
                      <a:r>
                        <a:rPr lang="en-US" dirty="0"/>
                        <a:t>Temperature</a:t>
                      </a:r>
                    </a:p>
                  </a:txBody>
                  <a:tcPr/>
                </a:tc>
                <a:tc>
                  <a:txBody>
                    <a:bodyPr/>
                    <a:lstStyle/>
                    <a:p>
                      <a:r>
                        <a:rPr lang="en-US" dirty="0"/>
                        <a:t>Ice Cream Sales</a:t>
                      </a:r>
                    </a:p>
                  </a:txBody>
                  <a:tcPr/>
                </a:tc>
                <a:extLst>
                  <a:ext uri="{0D108BD9-81ED-4DB2-BD59-A6C34878D82A}">
                    <a16:rowId xmlns:a16="http://schemas.microsoft.com/office/drawing/2014/main" val="3019672730"/>
                  </a:ext>
                </a:extLst>
              </a:tr>
              <a:tr h="365634">
                <a:tc>
                  <a:txBody>
                    <a:bodyPr/>
                    <a:lstStyle/>
                    <a:p>
                      <a:r>
                        <a:rPr lang="en-US" dirty="0"/>
                        <a:t>66</a:t>
                      </a:r>
                    </a:p>
                  </a:txBody>
                  <a:tcPr/>
                </a:tc>
                <a:tc>
                  <a:txBody>
                    <a:bodyPr/>
                    <a:lstStyle/>
                    <a:p>
                      <a:r>
                        <a:rPr lang="en-US" dirty="0"/>
                        <a:t>8</a:t>
                      </a:r>
                    </a:p>
                  </a:txBody>
                  <a:tcPr/>
                </a:tc>
                <a:extLst>
                  <a:ext uri="{0D108BD9-81ED-4DB2-BD59-A6C34878D82A}">
                    <a16:rowId xmlns:a16="http://schemas.microsoft.com/office/drawing/2014/main" val="3456553090"/>
                  </a:ext>
                </a:extLst>
              </a:tr>
              <a:tr h="370840">
                <a:tc>
                  <a:txBody>
                    <a:bodyPr/>
                    <a:lstStyle/>
                    <a:p>
                      <a:r>
                        <a:rPr lang="en-US" dirty="0"/>
                        <a:t>72</a:t>
                      </a:r>
                    </a:p>
                  </a:txBody>
                  <a:tcPr/>
                </a:tc>
                <a:tc>
                  <a:txBody>
                    <a:bodyPr/>
                    <a:lstStyle/>
                    <a:p>
                      <a:r>
                        <a:rPr lang="en-US" dirty="0"/>
                        <a:t>11</a:t>
                      </a:r>
                    </a:p>
                  </a:txBody>
                  <a:tcPr/>
                </a:tc>
                <a:extLst>
                  <a:ext uri="{0D108BD9-81ED-4DB2-BD59-A6C34878D82A}">
                    <a16:rowId xmlns:a16="http://schemas.microsoft.com/office/drawing/2014/main" val="856351338"/>
                  </a:ext>
                </a:extLst>
              </a:tr>
              <a:tr h="370840">
                <a:tc>
                  <a:txBody>
                    <a:bodyPr/>
                    <a:lstStyle/>
                    <a:p>
                      <a:r>
                        <a:rPr lang="en-US" dirty="0"/>
                        <a:t>77</a:t>
                      </a:r>
                    </a:p>
                  </a:txBody>
                  <a:tcPr/>
                </a:tc>
                <a:tc>
                  <a:txBody>
                    <a:bodyPr/>
                    <a:lstStyle/>
                    <a:p>
                      <a:r>
                        <a:rPr lang="en-US" dirty="0"/>
                        <a:t>15</a:t>
                      </a:r>
                    </a:p>
                  </a:txBody>
                  <a:tcPr/>
                </a:tc>
                <a:extLst>
                  <a:ext uri="{0D108BD9-81ED-4DB2-BD59-A6C34878D82A}">
                    <a16:rowId xmlns:a16="http://schemas.microsoft.com/office/drawing/2014/main" val="1820631830"/>
                  </a:ext>
                </a:extLst>
              </a:tr>
              <a:tr h="370840">
                <a:tc>
                  <a:txBody>
                    <a:bodyPr/>
                    <a:lstStyle/>
                    <a:p>
                      <a:r>
                        <a:rPr lang="en-US" dirty="0"/>
                        <a:t>84</a:t>
                      </a:r>
                    </a:p>
                  </a:txBody>
                  <a:tcPr/>
                </a:tc>
                <a:tc>
                  <a:txBody>
                    <a:bodyPr/>
                    <a:lstStyle/>
                    <a:p>
                      <a:r>
                        <a:rPr lang="en-US" dirty="0"/>
                        <a:t>20</a:t>
                      </a:r>
                    </a:p>
                  </a:txBody>
                  <a:tcPr/>
                </a:tc>
                <a:extLst>
                  <a:ext uri="{0D108BD9-81ED-4DB2-BD59-A6C34878D82A}">
                    <a16:rowId xmlns:a16="http://schemas.microsoft.com/office/drawing/2014/main" val="2166215025"/>
                  </a:ext>
                </a:extLst>
              </a:tr>
              <a:tr h="370840">
                <a:tc>
                  <a:txBody>
                    <a:bodyPr/>
                    <a:lstStyle/>
                    <a:p>
                      <a:r>
                        <a:rPr lang="en-US" dirty="0"/>
                        <a:t>83</a:t>
                      </a:r>
                    </a:p>
                  </a:txBody>
                  <a:tcPr/>
                </a:tc>
                <a:tc>
                  <a:txBody>
                    <a:bodyPr/>
                    <a:lstStyle/>
                    <a:p>
                      <a:r>
                        <a:rPr lang="en-US" dirty="0"/>
                        <a:t>21</a:t>
                      </a:r>
                    </a:p>
                  </a:txBody>
                  <a:tcPr/>
                </a:tc>
                <a:extLst>
                  <a:ext uri="{0D108BD9-81ED-4DB2-BD59-A6C34878D82A}">
                    <a16:rowId xmlns:a16="http://schemas.microsoft.com/office/drawing/2014/main" val="1170192721"/>
                  </a:ext>
                </a:extLst>
              </a:tr>
              <a:tr h="370840">
                <a:tc>
                  <a:txBody>
                    <a:bodyPr/>
                    <a:lstStyle/>
                    <a:p>
                      <a:r>
                        <a:rPr lang="en-US" dirty="0"/>
                        <a:t>71</a:t>
                      </a:r>
                    </a:p>
                  </a:txBody>
                  <a:tcPr/>
                </a:tc>
                <a:tc>
                  <a:txBody>
                    <a:bodyPr/>
                    <a:lstStyle/>
                    <a:p>
                      <a:r>
                        <a:rPr lang="en-US" dirty="0"/>
                        <a:t>11</a:t>
                      </a:r>
                    </a:p>
                  </a:txBody>
                  <a:tcPr/>
                </a:tc>
                <a:extLst>
                  <a:ext uri="{0D108BD9-81ED-4DB2-BD59-A6C34878D82A}">
                    <a16:rowId xmlns:a16="http://schemas.microsoft.com/office/drawing/2014/main" val="4140512978"/>
                  </a:ext>
                </a:extLst>
              </a:tr>
              <a:tr h="370840">
                <a:tc>
                  <a:txBody>
                    <a:bodyPr/>
                    <a:lstStyle/>
                    <a:p>
                      <a:r>
                        <a:rPr lang="en-US" dirty="0"/>
                        <a:t>65</a:t>
                      </a:r>
                    </a:p>
                  </a:txBody>
                  <a:tcPr/>
                </a:tc>
                <a:tc>
                  <a:txBody>
                    <a:bodyPr/>
                    <a:lstStyle/>
                    <a:p>
                      <a:r>
                        <a:rPr lang="en-US" dirty="0"/>
                        <a:t>8</a:t>
                      </a:r>
                    </a:p>
                  </a:txBody>
                  <a:tcPr/>
                </a:tc>
                <a:extLst>
                  <a:ext uri="{0D108BD9-81ED-4DB2-BD59-A6C34878D82A}">
                    <a16:rowId xmlns:a16="http://schemas.microsoft.com/office/drawing/2014/main" val="3028583130"/>
                  </a:ext>
                </a:extLst>
              </a:tr>
              <a:tr h="370840">
                <a:tc>
                  <a:txBody>
                    <a:bodyPr/>
                    <a:lstStyle/>
                    <a:p>
                      <a:r>
                        <a:rPr lang="en-US" dirty="0"/>
                        <a:t>70</a:t>
                      </a:r>
                    </a:p>
                  </a:txBody>
                  <a:tcPr/>
                </a:tc>
                <a:tc>
                  <a:txBody>
                    <a:bodyPr/>
                    <a:lstStyle/>
                    <a:p>
                      <a:r>
                        <a:rPr lang="en-US" dirty="0"/>
                        <a:t>10</a:t>
                      </a:r>
                    </a:p>
                  </a:txBody>
                  <a:tcPr/>
                </a:tc>
                <a:extLst>
                  <a:ext uri="{0D108BD9-81ED-4DB2-BD59-A6C34878D82A}">
                    <a16:rowId xmlns:a16="http://schemas.microsoft.com/office/drawing/2014/main" val="3118098013"/>
                  </a:ext>
                </a:extLst>
              </a:tr>
            </a:tbl>
          </a:graphicData>
        </a:graphic>
      </p:graphicFrame>
      <p:graphicFrame>
        <p:nvGraphicFramePr>
          <p:cNvPr id="6" name="Table 4">
            <a:extLst>
              <a:ext uri="{FF2B5EF4-FFF2-40B4-BE49-F238E27FC236}">
                <a16:creationId xmlns:a16="http://schemas.microsoft.com/office/drawing/2014/main" id="{8560D496-133B-4185-B71D-BD6D530D45CC}"/>
              </a:ext>
            </a:extLst>
          </p:cNvPr>
          <p:cNvGraphicFramePr>
            <a:graphicFrameLocks noGrp="1"/>
          </p:cNvGraphicFramePr>
          <p:nvPr>
            <p:extLst>
              <p:ext uri="{D42A27DB-BD31-4B8C-83A1-F6EECF244321}">
                <p14:modId xmlns:p14="http://schemas.microsoft.com/office/powerpoint/2010/main" val="2444878829"/>
              </p:ext>
            </p:extLst>
          </p:nvPr>
        </p:nvGraphicFramePr>
        <p:xfrm>
          <a:off x="4652107" y="2435274"/>
          <a:ext cx="3636111" cy="1107440"/>
        </p:xfrm>
        <a:graphic>
          <a:graphicData uri="http://schemas.openxmlformats.org/drawingml/2006/table">
            <a:tbl>
              <a:tblPr firstRow="1" bandRow="1">
                <a:tableStyleId>{5940675A-B579-460E-94D1-54222C63F5DA}</a:tableStyleId>
              </a:tblPr>
              <a:tblGrid>
                <a:gridCol w="1122063">
                  <a:extLst>
                    <a:ext uri="{9D8B030D-6E8A-4147-A177-3AD203B41FA5}">
                      <a16:colId xmlns:a16="http://schemas.microsoft.com/office/drawing/2014/main" val="378269282"/>
                    </a:ext>
                  </a:extLst>
                </a:gridCol>
                <a:gridCol w="1257024">
                  <a:extLst>
                    <a:ext uri="{9D8B030D-6E8A-4147-A177-3AD203B41FA5}">
                      <a16:colId xmlns:a16="http://schemas.microsoft.com/office/drawing/2014/main" val="785223848"/>
                    </a:ext>
                  </a:extLst>
                </a:gridCol>
                <a:gridCol w="1257024">
                  <a:extLst>
                    <a:ext uri="{9D8B030D-6E8A-4147-A177-3AD203B41FA5}">
                      <a16:colId xmlns:a16="http://schemas.microsoft.com/office/drawing/2014/main" val="3982215429"/>
                    </a:ext>
                  </a:extLst>
                </a:gridCol>
              </a:tblGrid>
              <a:tr h="370840">
                <a:tc>
                  <a:txBody>
                    <a:bodyPr/>
                    <a:lstStyle/>
                    <a:p>
                      <a:endParaRPr lang="en-US" dirty="0"/>
                    </a:p>
                  </a:txBody>
                  <a:tcPr/>
                </a:tc>
                <a:tc>
                  <a:txBody>
                    <a:bodyPr/>
                    <a:lstStyle/>
                    <a:p>
                      <a:r>
                        <a:rPr lang="en-US" dirty="0"/>
                        <a:t>Temp</a:t>
                      </a:r>
                    </a:p>
                  </a:txBody>
                  <a:tcPr/>
                </a:tc>
                <a:tc>
                  <a:txBody>
                    <a:bodyPr/>
                    <a:lstStyle/>
                    <a:p>
                      <a:r>
                        <a:rPr lang="en-US" dirty="0" err="1"/>
                        <a:t>Icecream</a:t>
                      </a:r>
                      <a:endParaRPr lang="en-US" dirty="0"/>
                    </a:p>
                  </a:txBody>
                  <a:tcPr/>
                </a:tc>
                <a:extLst>
                  <a:ext uri="{0D108BD9-81ED-4DB2-BD59-A6C34878D82A}">
                    <a16:rowId xmlns:a16="http://schemas.microsoft.com/office/drawing/2014/main" val="3019672730"/>
                  </a:ext>
                </a:extLst>
              </a:tr>
              <a:tr h="365634">
                <a:tc>
                  <a:txBody>
                    <a:bodyPr/>
                    <a:lstStyle/>
                    <a:p>
                      <a:r>
                        <a:rPr lang="en-US" dirty="0"/>
                        <a:t>Mean</a:t>
                      </a:r>
                    </a:p>
                  </a:txBody>
                  <a:tcPr/>
                </a:tc>
                <a:tc>
                  <a:txBody>
                    <a:bodyPr/>
                    <a:lstStyle/>
                    <a:p>
                      <a:r>
                        <a:rPr lang="en-US" dirty="0"/>
                        <a:t>73.5</a:t>
                      </a:r>
                    </a:p>
                  </a:txBody>
                  <a:tcPr/>
                </a:tc>
                <a:tc>
                  <a:txBody>
                    <a:bodyPr/>
                    <a:lstStyle/>
                    <a:p>
                      <a:r>
                        <a:rPr lang="en-US" dirty="0"/>
                        <a:t>13</a:t>
                      </a:r>
                    </a:p>
                  </a:txBody>
                  <a:tcPr/>
                </a:tc>
                <a:extLst>
                  <a:ext uri="{0D108BD9-81ED-4DB2-BD59-A6C34878D82A}">
                    <a16:rowId xmlns:a16="http://schemas.microsoft.com/office/drawing/2014/main" val="3456553090"/>
                  </a:ext>
                </a:extLst>
              </a:tr>
              <a:tr h="370840">
                <a:tc>
                  <a:txBody>
                    <a:bodyPr/>
                    <a:lstStyle/>
                    <a:p>
                      <a:r>
                        <a:rPr lang="en-US" dirty="0"/>
                        <a:t>Std Dev</a:t>
                      </a:r>
                    </a:p>
                  </a:txBody>
                  <a:tcPr/>
                </a:tc>
                <a:tc>
                  <a:txBody>
                    <a:bodyPr/>
                    <a:lstStyle/>
                    <a:p>
                      <a:r>
                        <a:rPr lang="en-US" dirty="0"/>
                        <a:t>7.19</a:t>
                      </a:r>
                    </a:p>
                  </a:txBody>
                  <a:tcPr/>
                </a:tc>
                <a:tc>
                  <a:txBody>
                    <a:bodyPr/>
                    <a:lstStyle/>
                    <a:p>
                      <a:r>
                        <a:rPr lang="en-US" dirty="0"/>
                        <a:t>5.13</a:t>
                      </a:r>
                    </a:p>
                  </a:txBody>
                  <a:tcPr/>
                </a:tc>
                <a:extLst>
                  <a:ext uri="{0D108BD9-81ED-4DB2-BD59-A6C34878D82A}">
                    <a16:rowId xmlns:a16="http://schemas.microsoft.com/office/drawing/2014/main" val="856351338"/>
                  </a:ext>
                </a:extLst>
              </a:tr>
            </a:tbl>
          </a:graphicData>
        </a:graphic>
      </p:graphicFrame>
      <p:sp>
        <p:nvSpPr>
          <p:cNvPr id="7" name="TextBox 6">
            <a:extLst>
              <a:ext uri="{FF2B5EF4-FFF2-40B4-BE49-F238E27FC236}">
                <a16:creationId xmlns:a16="http://schemas.microsoft.com/office/drawing/2014/main" id="{FE62C030-32FD-4019-9A75-248174C52299}"/>
              </a:ext>
            </a:extLst>
          </p:cNvPr>
          <p:cNvSpPr txBox="1"/>
          <p:nvPr/>
        </p:nvSpPr>
        <p:spPr>
          <a:xfrm>
            <a:off x="5205046" y="4220308"/>
            <a:ext cx="3007233" cy="1477328"/>
          </a:xfrm>
          <a:prstGeom prst="rect">
            <a:avLst/>
          </a:prstGeom>
          <a:noFill/>
        </p:spPr>
        <p:txBody>
          <a:bodyPr wrap="none" rtlCol="0">
            <a:spAutoFit/>
          </a:bodyPr>
          <a:lstStyle/>
          <a:p>
            <a:r>
              <a:rPr lang="en-US" dirty="0"/>
              <a:t>Covariance = 36.42</a:t>
            </a:r>
          </a:p>
          <a:p>
            <a:endParaRPr lang="en-US" dirty="0"/>
          </a:p>
          <a:p>
            <a:r>
              <a:rPr lang="en-US" dirty="0"/>
              <a:t>Correlation = 36.42/7.19*5.13</a:t>
            </a:r>
          </a:p>
          <a:p>
            <a:endParaRPr lang="en-US" dirty="0"/>
          </a:p>
          <a:p>
            <a:r>
              <a:rPr lang="en-US" dirty="0"/>
              <a:t>0.999</a:t>
            </a:r>
          </a:p>
        </p:txBody>
      </p:sp>
    </p:spTree>
    <p:extLst>
      <p:ext uri="{BB962C8B-B14F-4D97-AF65-F5344CB8AC3E}">
        <p14:creationId xmlns:p14="http://schemas.microsoft.com/office/powerpoint/2010/main" val="375519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CCF8E7-134F-4532-A7CE-ACB199A1994B}"/>
              </a:ext>
            </a:extLst>
          </p:cNvPr>
          <p:cNvPicPr>
            <a:picLocks noChangeAspect="1"/>
          </p:cNvPicPr>
          <p:nvPr/>
        </p:nvPicPr>
        <p:blipFill>
          <a:blip r:embed="rId2"/>
          <a:stretch>
            <a:fillRect/>
          </a:stretch>
        </p:blipFill>
        <p:spPr>
          <a:xfrm>
            <a:off x="357719" y="1226520"/>
            <a:ext cx="3240692" cy="2824658"/>
          </a:xfrm>
          <a:prstGeom prst="rect">
            <a:avLst/>
          </a:prstGeom>
        </p:spPr>
      </p:pic>
      <p:sp>
        <p:nvSpPr>
          <p:cNvPr id="5" name="TextBox 4">
            <a:extLst>
              <a:ext uri="{FF2B5EF4-FFF2-40B4-BE49-F238E27FC236}">
                <a16:creationId xmlns:a16="http://schemas.microsoft.com/office/drawing/2014/main" id="{07D515C1-A5F7-4C61-B0B5-6578D29C1CB1}"/>
              </a:ext>
            </a:extLst>
          </p:cNvPr>
          <p:cNvSpPr txBox="1"/>
          <p:nvPr/>
        </p:nvSpPr>
        <p:spPr>
          <a:xfrm>
            <a:off x="2127738" y="158262"/>
            <a:ext cx="6887398" cy="369332"/>
          </a:xfrm>
          <a:prstGeom prst="rect">
            <a:avLst/>
          </a:prstGeom>
          <a:noFill/>
        </p:spPr>
        <p:txBody>
          <a:bodyPr wrap="none" rtlCol="0">
            <a:spAutoFit/>
          </a:bodyPr>
          <a:lstStyle/>
          <a:p>
            <a:r>
              <a:rPr lang="en-US" dirty="0"/>
              <a:t>Which has large correlation , medium correlation and weak </a:t>
            </a:r>
            <a:r>
              <a:rPr lang="en-US" dirty="0" err="1"/>
              <a:t>correrlation</a:t>
            </a:r>
            <a:endParaRPr lang="en-US" dirty="0"/>
          </a:p>
        </p:txBody>
      </p:sp>
      <p:pic>
        <p:nvPicPr>
          <p:cNvPr id="6" name="Picture 5">
            <a:extLst>
              <a:ext uri="{FF2B5EF4-FFF2-40B4-BE49-F238E27FC236}">
                <a16:creationId xmlns:a16="http://schemas.microsoft.com/office/drawing/2014/main" id="{37CE011E-012E-46B4-8E34-83818C260827}"/>
              </a:ext>
            </a:extLst>
          </p:cNvPr>
          <p:cNvPicPr>
            <a:picLocks noChangeAspect="1"/>
          </p:cNvPicPr>
          <p:nvPr/>
        </p:nvPicPr>
        <p:blipFill>
          <a:blip r:embed="rId3"/>
          <a:stretch>
            <a:fillRect/>
          </a:stretch>
        </p:blipFill>
        <p:spPr>
          <a:xfrm>
            <a:off x="7825155" y="848684"/>
            <a:ext cx="3566016" cy="3163532"/>
          </a:xfrm>
          <a:prstGeom prst="rect">
            <a:avLst/>
          </a:prstGeom>
        </p:spPr>
      </p:pic>
      <p:pic>
        <p:nvPicPr>
          <p:cNvPr id="7" name="Picture 6">
            <a:extLst>
              <a:ext uri="{FF2B5EF4-FFF2-40B4-BE49-F238E27FC236}">
                <a16:creationId xmlns:a16="http://schemas.microsoft.com/office/drawing/2014/main" id="{5EA2F361-B9DF-451B-BACB-176E3D9CC3C5}"/>
              </a:ext>
            </a:extLst>
          </p:cNvPr>
          <p:cNvPicPr>
            <a:picLocks noChangeAspect="1"/>
          </p:cNvPicPr>
          <p:nvPr/>
        </p:nvPicPr>
        <p:blipFill>
          <a:blip r:embed="rId4"/>
          <a:stretch>
            <a:fillRect/>
          </a:stretch>
        </p:blipFill>
        <p:spPr>
          <a:xfrm>
            <a:off x="3683448" y="1226520"/>
            <a:ext cx="3279162" cy="2785696"/>
          </a:xfrm>
          <a:prstGeom prst="rect">
            <a:avLst/>
          </a:prstGeom>
        </p:spPr>
      </p:pic>
      <p:sp>
        <p:nvSpPr>
          <p:cNvPr id="8" name="TextBox 7">
            <a:extLst>
              <a:ext uri="{FF2B5EF4-FFF2-40B4-BE49-F238E27FC236}">
                <a16:creationId xmlns:a16="http://schemas.microsoft.com/office/drawing/2014/main" id="{FC2BABD9-CAE3-464E-82CE-476513072F86}"/>
              </a:ext>
            </a:extLst>
          </p:cNvPr>
          <p:cNvSpPr txBox="1"/>
          <p:nvPr/>
        </p:nvSpPr>
        <p:spPr>
          <a:xfrm>
            <a:off x="3375348" y="5437727"/>
            <a:ext cx="5001754" cy="646331"/>
          </a:xfrm>
          <a:prstGeom prst="rect">
            <a:avLst/>
          </a:prstGeom>
          <a:noFill/>
        </p:spPr>
        <p:txBody>
          <a:bodyPr wrap="none" rtlCol="0">
            <a:spAutoFit/>
          </a:bodyPr>
          <a:lstStyle/>
          <a:p>
            <a:r>
              <a:rPr lang="en-US" dirty="0"/>
              <a:t>Need to understand about confidence interval also.</a:t>
            </a:r>
          </a:p>
          <a:p>
            <a:endParaRPr lang="en-US" dirty="0"/>
          </a:p>
        </p:txBody>
      </p:sp>
    </p:spTree>
    <p:extLst>
      <p:ext uri="{BB962C8B-B14F-4D97-AF65-F5344CB8AC3E}">
        <p14:creationId xmlns:p14="http://schemas.microsoft.com/office/powerpoint/2010/main" val="110909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622D0-6E4F-45C6-A7FA-D9A53AECB66B}"/>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kern="1200">
                <a:solidFill>
                  <a:srgbClr val="FFFFFF"/>
                </a:solidFill>
                <a:latin typeface="+mj-lt"/>
                <a:ea typeface="+mj-ea"/>
                <a:cs typeface="+mj-cs"/>
              </a:rPr>
              <a:t>Relationship with categorical variable</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4">
            <a:extLst>
              <a:ext uri="{FF2B5EF4-FFF2-40B4-BE49-F238E27FC236}">
                <a16:creationId xmlns:a16="http://schemas.microsoft.com/office/drawing/2014/main" id="{D2B66644-48EF-4300-A076-2E36974FEEB5}"/>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The chi-square test for two-way tables is used as a guideline for declaring that the evidence in the sample is strong enough to allow us to generalize that the relationship holds for a larger population as well.</a:t>
            </a:r>
          </a:p>
          <a:p>
            <a:pPr indent="-228600">
              <a:lnSpc>
                <a:spcPct val="90000"/>
              </a:lnSpc>
              <a:spcAft>
                <a:spcPts val="600"/>
              </a:spcAft>
              <a:buFont typeface="Arial" panose="020B0604020202020204" pitchFamily="34" charset="0"/>
              <a:buChar char="•"/>
            </a:pPr>
            <a:r>
              <a:rPr lang="en-US" b="1" i="1" dirty="0">
                <a:effectLst/>
              </a:rPr>
              <a:t>Definition: </a:t>
            </a:r>
            <a:r>
              <a:rPr lang="en-US" b="0" i="0" dirty="0">
                <a:effectLst/>
              </a:rPr>
              <a:t>A </a:t>
            </a:r>
            <a:r>
              <a:rPr lang="en-US" b="1" i="0" dirty="0">
                <a:effectLst/>
              </a:rPr>
              <a:t>statistically significant </a:t>
            </a:r>
            <a:r>
              <a:rPr lang="en-US" b="0" i="0" dirty="0">
                <a:effectLst/>
              </a:rPr>
              <a:t>relationship is a relationship observed in a sample that would have been unlikely to occur if really there is no relationship in the larger population.</a:t>
            </a:r>
          </a:p>
          <a:p>
            <a:pPr indent="-228600">
              <a:lnSpc>
                <a:spcPct val="90000"/>
              </a:lnSpc>
              <a:spcAft>
                <a:spcPts val="600"/>
              </a:spcAft>
              <a:buFont typeface="Arial" panose="020B0604020202020204" pitchFamily="34" charset="0"/>
              <a:buChar char="•"/>
            </a:pPr>
            <a:r>
              <a:rPr lang="en-US" b="1" i="1" dirty="0">
                <a:effectLst/>
              </a:rPr>
              <a:t>Concept </a:t>
            </a:r>
            <a:r>
              <a:rPr lang="en-US" b="0" i="0" dirty="0">
                <a:effectLst/>
              </a:rPr>
              <a:t>: </a:t>
            </a:r>
            <a:r>
              <a:rPr lang="en-US" b="0" i="0" dirty="0">
                <a:effectLst/>
                <a:highlight>
                  <a:srgbClr val="FFFF00"/>
                </a:highlight>
              </a:rPr>
              <a:t>A chi-square statistic for two-way tables is sensitive to the strength of the observed relationship. The stronger the relationship, the larger the value of the chi-square test.</a:t>
            </a:r>
          </a:p>
          <a:p>
            <a:pPr indent="-228600">
              <a:lnSpc>
                <a:spcPct val="90000"/>
              </a:lnSpc>
              <a:spcAft>
                <a:spcPts val="600"/>
              </a:spcAft>
              <a:buFont typeface="Arial" panose="020B0604020202020204" pitchFamily="34" charset="0"/>
              <a:buChar char="•"/>
            </a:pPr>
            <a:r>
              <a:rPr lang="en-US" b="1" i="1" dirty="0">
                <a:effectLst/>
              </a:rPr>
              <a:t>Definition </a:t>
            </a:r>
            <a:r>
              <a:rPr lang="en-US" b="0" i="0" dirty="0">
                <a:effectLst/>
              </a:rPr>
              <a:t>: A </a:t>
            </a:r>
            <a:r>
              <a:rPr lang="en-US" b="1" i="1" dirty="0">
                <a:effectLst/>
                <a:highlight>
                  <a:srgbClr val="FFFF00"/>
                </a:highlight>
              </a:rPr>
              <a:t>p</a:t>
            </a:r>
            <a:r>
              <a:rPr lang="en-US" b="1" i="0" dirty="0">
                <a:effectLst/>
                <a:highlight>
                  <a:srgbClr val="FFFF00"/>
                </a:highlight>
              </a:rPr>
              <a:t>-value </a:t>
            </a:r>
            <a:r>
              <a:rPr lang="en-US" b="0" i="0" dirty="0">
                <a:effectLst/>
                <a:highlight>
                  <a:srgbClr val="FFFF00"/>
                </a:highlight>
              </a:rPr>
              <a:t>for a chi-square statistic is the probability that the chi-square value would be as large as it is (or larger) if really there were no relationship in the population.</a:t>
            </a:r>
          </a:p>
          <a:p>
            <a:pPr indent="-228600">
              <a:lnSpc>
                <a:spcPct val="90000"/>
              </a:lnSpc>
              <a:spcAft>
                <a:spcPts val="600"/>
              </a:spcAft>
              <a:buFont typeface="Arial" panose="020B0604020202020204" pitchFamily="34" charset="0"/>
              <a:buChar char="•"/>
            </a:pPr>
            <a:r>
              <a:rPr lang="en-US" b="1" i="1" dirty="0">
                <a:effectLst/>
              </a:rPr>
              <a:t>IMPORTANT decision rule </a:t>
            </a:r>
            <a:r>
              <a:rPr lang="en-US" b="0" i="0" dirty="0">
                <a:effectLst/>
              </a:rPr>
              <a:t>: An observed relationship will be called statistically significant when the p-value for a chi-square test is less than 0.05. In this case, we generalize that the relationship holds in the larger population.</a:t>
            </a:r>
          </a:p>
          <a:p>
            <a:pPr indent="-228600">
              <a:lnSpc>
                <a:spcPct val="90000"/>
              </a:lnSpc>
              <a:spcAft>
                <a:spcPts val="600"/>
              </a:spcAft>
              <a:buFont typeface="Arial" panose="020B0604020202020204" pitchFamily="34" charset="0"/>
              <a:buChar char="•"/>
            </a:pPr>
            <a:r>
              <a:rPr lang="en-US" b="1" i="1" dirty="0">
                <a:effectLst/>
              </a:rPr>
              <a:t>Assumptions</a:t>
            </a:r>
            <a:r>
              <a:rPr lang="en-US" b="0" i="0" dirty="0">
                <a:effectLst/>
              </a:rPr>
              <a:t>: The two variables must be categorical and expected counts in each cell must be </a:t>
            </a:r>
            <a:r>
              <a:rPr lang="en-US" b="1" i="0" dirty="0">
                <a:effectLst/>
              </a:rPr>
              <a:t>at least</a:t>
            </a:r>
            <a:r>
              <a:rPr lang="en-US" b="0" i="0" dirty="0">
                <a:effectLst/>
              </a:rPr>
              <a:t> five.</a:t>
            </a:r>
          </a:p>
        </p:txBody>
      </p:sp>
    </p:spTree>
    <p:extLst>
      <p:ext uri="{BB962C8B-B14F-4D97-AF65-F5344CB8AC3E}">
        <p14:creationId xmlns:p14="http://schemas.microsoft.com/office/powerpoint/2010/main" val="227546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C1CCE-A658-4B1F-870D-C1CE162E979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Examples</a:t>
            </a:r>
          </a:p>
        </p:txBody>
      </p:sp>
      <p:pic>
        <p:nvPicPr>
          <p:cNvPr id="4" name="Picture 3">
            <a:extLst>
              <a:ext uri="{FF2B5EF4-FFF2-40B4-BE49-F238E27FC236}">
                <a16:creationId xmlns:a16="http://schemas.microsoft.com/office/drawing/2014/main" id="{AD84CE0D-F22E-469E-97CD-B97EA48DEED3}"/>
              </a:ext>
            </a:extLst>
          </p:cNvPr>
          <p:cNvPicPr>
            <a:picLocks noChangeAspect="1"/>
          </p:cNvPicPr>
          <p:nvPr/>
        </p:nvPicPr>
        <p:blipFill>
          <a:blip r:embed="rId2"/>
          <a:stretch>
            <a:fillRect/>
          </a:stretch>
        </p:blipFill>
        <p:spPr>
          <a:xfrm>
            <a:off x="3562353" y="1196079"/>
            <a:ext cx="8629647" cy="4693277"/>
          </a:xfrm>
          <a:prstGeom prst="rect">
            <a:avLst/>
          </a:prstGeom>
        </p:spPr>
      </p:pic>
    </p:spTree>
    <p:extLst>
      <p:ext uri="{BB962C8B-B14F-4D97-AF65-F5344CB8AC3E}">
        <p14:creationId xmlns:p14="http://schemas.microsoft.com/office/powerpoint/2010/main" val="113455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6A6D-6FA5-4B40-B424-7ADC8CBDF2FE}"/>
              </a:ext>
            </a:extLst>
          </p:cNvPr>
          <p:cNvSpPr>
            <a:spLocks noGrp="1"/>
          </p:cNvSpPr>
          <p:nvPr>
            <p:ph type="title"/>
          </p:nvPr>
        </p:nvSpPr>
        <p:spPr>
          <a:xfrm>
            <a:off x="838200" y="365125"/>
            <a:ext cx="10515600" cy="725121"/>
          </a:xfrm>
        </p:spPr>
        <p:txBody>
          <a:bodyPr/>
          <a:lstStyle/>
          <a:p>
            <a:r>
              <a:rPr lang="en-US" dirty="0"/>
              <a:t>Detailing with example for categorical analysis</a:t>
            </a:r>
          </a:p>
        </p:txBody>
      </p:sp>
      <p:sp>
        <p:nvSpPr>
          <p:cNvPr id="3" name="Content Placeholder 2">
            <a:extLst>
              <a:ext uri="{FF2B5EF4-FFF2-40B4-BE49-F238E27FC236}">
                <a16:creationId xmlns:a16="http://schemas.microsoft.com/office/drawing/2014/main" id="{E827FAEC-BF04-43AC-B09A-E8B3E9186EDF}"/>
              </a:ext>
            </a:extLst>
          </p:cNvPr>
          <p:cNvSpPr>
            <a:spLocks noGrp="1"/>
          </p:cNvSpPr>
          <p:nvPr>
            <p:ph idx="1"/>
          </p:nvPr>
        </p:nvSpPr>
        <p:spPr>
          <a:xfrm>
            <a:off x="838200" y="1253331"/>
            <a:ext cx="10515600" cy="725121"/>
          </a:xfrm>
        </p:spPr>
        <p:txBody>
          <a:bodyPr>
            <a:normAutofit fontScale="92500" lnSpcReduction="20000"/>
          </a:bodyPr>
          <a:lstStyle/>
          <a:p>
            <a:r>
              <a:rPr lang="en-US" dirty="0"/>
              <a:t>Two Group comparison Do women have greater risk of developing tennis elbow.</a:t>
            </a:r>
          </a:p>
        </p:txBody>
      </p:sp>
      <p:graphicFrame>
        <p:nvGraphicFramePr>
          <p:cNvPr id="8" name="Table 4">
            <a:extLst>
              <a:ext uri="{FF2B5EF4-FFF2-40B4-BE49-F238E27FC236}">
                <a16:creationId xmlns:a16="http://schemas.microsoft.com/office/drawing/2014/main" id="{D005A00F-7840-4181-8546-8066C343548C}"/>
              </a:ext>
            </a:extLst>
          </p:cNvPr>
          <p:cNvGraphicFramePr>
            <a:graphicFrameLocks noGrp="1"/>
          </p:cNvGraphicFramePr>
          <p:nvPr>
            <p:extLst>
              <p:ext uri="{D42A27DB-BD31-4B8C-83A1-F6EECF244321}">
                <p14:modId xmlns:p14="http://schemas.microsoft.com/office/powerpoint/2010/main" val="200724881"/>
              </p:ext>
            </p:extLst>
          </p:nvPr>
        </p:nvGraphicFramePr>
        <p:xfrm>
          <a:off x="695569" y="2435274"/>
          <a:ext cx="3208215" cy="1107440"/>
        </p:xfrm>
        <a:graphic>
          <a:graphicData uri="http://schemas.openxmlformats.org/drawingml/2006/table">
            <a:tbl>
              <a:tblPr firstRow="1" bandRow="1">
                <a:tableStyleId>{5940675A-B579-460E-94D1-54222C63F5DA}</a:tableStyleId>
              </a:tblPr>
              <a:tblGrid>
                <a:gridCol w="1028182">
                  <a:extLst>
                    <a:ext uri="{9D8B030D-6E8A-4147-A177-3AD203B41FA5}">
                      <a16:colId xmlns:a16="http://schemas.microsoft.com/office/drawing/2014/main" val="2078231764"/>
                    </a:ext>
                  </a:extLst>
                </a:gridCol>
                <a:gridCol w="1028182">
                  <a:extLst>
                    <a:ext uri="{9D8B030D-6E8A-4147-A177-3AD203B41FA5}">
                      <a16:colId xmlns:a16="http://schemas.microsoft.com/office/drawing/2014/main" val="378269282"/>
                    </a:ext>
                  </a:extLst>
                </a:gridCol>
                <a:gridCol w="1151851">
                  <a:extLst>
                    <a:ext uri="{9D8B030D-6E8A-4147-A177-3AD203B41FA5}">
                      <a16:colId xmlns:a16="http://schemas.microsoft.com/office/drawing/2014/main" val="785223848"/>
                    </a:ext>
                  </a:extLst>
                </a:gridCol>
              </a:tblGrid>
              <a:tr h="370840">
                <a:tc>
                  <a:txBody>
                    <a:bodyPr/>
                    <a:lstStyle/>
                    <a:p>
                      <a:endParaRPr lang="en-US" dirty="0"/>
                    </a:p>
                  </a:txBody>
                  <a:tcPr/>
                </a:tc>
                <a:tc>
                  <a:txBody>
                    <a:bodyPr/>
                    <a:lstStyle/>
                    <a:p>
                      <a:r>
                        <a:rPr lang="en-US" dirty="0"/>
                        <a:t>TE</a:t>
                      </a:r>
                    </a:p>
                  </a:txBody>
                  <a:tcPr/>
                </a:tc>
                <a:tc>
                  <a:txBody>
                    <a:bodyPr/>
                    <a:lstStyle/>
                    <a:p>
                      <a:r>
                        <a:rPr lang="en-US" dirty="0"/>
                        <a:t>No TE</a:t>
                      </a:r>
                    </a:p>
                  </a:txBody>
                  <a:tcPr/>
                </a:tc>
                <a:extLst>
                  <a:ext uri="{0D108BD9-81ED-4DB2-BD59-A6C34878D82A}">
                    <a16:rowId xmlns:a16="http://schemas.microsoft.com/office/drawing/2014/main" val="3019672730"/>
                  </a:ext>
                </a:extLst>
              </a:tr>
              <a:tr h="365634">
                <a:tc>
                  <a:txBody>
                    <a:bodyPr/>
                    <a:lstStyle/>
                    <a:p>
                      <a:r>
                        <a:rPr lang="en-US" dirty="0"/>
                        <a:t>Women</a:t>
                      </a:r>
                    </a:p>
                  </a:txBody>
                  <a:tcPr/>
                </a:tc>
                <a:tc>
                  <a:txBody>
                    <a:bodyPr/>
                    <a:lstStyle/>
                    <a:p>
                      <a:r>
                        <a:rPr lang="en-US" dirty="0"/>
                        <a:t>11</a:t>
                      </a:r>
                    </a:p>
                  </a:txBody>
                  <a:tcPr/>
                </a:tc>
                <a:tc>
                  <a:txBody>
                    <a:bodyPr/>
                    <a:lstStyle/>
                    <a:p>
                      <a:r>
                        <a:rPr lang="en-US" dirty="0"/>
                        <a:t>89</a:t>
                      </a:r>
                    </a:p>
                  </a:txBody>
                  <a:tcPr/>
                </a:tc>
                <a:extLst>
                  <a:ext uri="{0D108BD9-81ED-4DB2-BD59-A6C34878D82A}">
                    <a16:rowId xmlns:a16="http://schemas.microsoft.com/office/drawing/2014/main" val="3456553090"/>
                  </a:ext>
                </a:extLst>
              </a:tr>
              <a:tr h="370840">
                <a:tc>
                  <a:txBody>
                    <a:bodyPr/>
                    <a:lstStyle/>
                    <a:p>
                      <a:r>
                        <a:rPr lang="en-US" dirty="0"/>
                        <a:t>Men</a:t>
                      </a:r>
                    </a:p>
                  </a:txBody>
                  <a:tcPr/>
                </a:tc>
                <a:tc>
                  <a:txBody>
                    <a:bodyPr/>
                    <a:lstStyle/>
                    <a:p>
                      <a:r>
                        <a:rPr lang="en-US" dirty="0"/>
                        <a:t>10</a:t>
                      </a:r>
                    </a:p>
                  </a:txBody>
                  <a:tcPr/>
                </a:tc>
                <a:tc>
                  <a:txBody>
                    <a:bodyPr/>
                    <a:lstStyle/>
                    <a:p>
                      <a:r>
                        <a:rPr lang="en-US" dirty="0"/>
                        <a:t>90</a:t>
                      </a:r>
                    </a:p>
                  </a:txBody>
                  <a:tcPr/>
                </a:tc>
                <a:extLst>
                  <a:ext uri="{0D108BD9-81ED-4DB2-BD59-A6C34878D82A}">
                    <a16:rowId xmlns:a16="http://schemas.microsoft.com/office/drawing/2014/main" val="856351338"/>
                  </a:ext>
                </a:extLst>
              </a:tr>
            </a:tbl>
          </a:graphicData>
        </a:graphic>
      </p:graphicFrame>
      <p:sp>
        <p:nvSpPr>
          <p:cNvPr id="5" name="TextBox 4">
            <a:extLst>
              <a:ext uri="{FF2B5EF4-FFF2-40B4-BE49-F238E27FC236}">
                <a16:creationId xmlns:a16="http://schemas.microsoft.com/office/drawing/2014/main" id="{C23DFC01-82FD-464C-80A8-E08F4E01E857}"/>
              </a:ext>
            </a:extLst>
          </p:cNvPr>
          <p:cNvSpPr txBox="1"/>
          <p:nvPr/>
        </p:nvSpPr>
        <p:spPr>
          <a:xfrm>
            <a:off x="5057217" y="2213666"/>
            <a:ext cx="2676823" cy="646331"/>
          </a:xfrm>
          <a:prstGeom prst="rect">
            <a:avLst/>
          </a:prstGeom>
          <a:noFill/>
        </p:spPr>
        <p:txBody>
          <a:bodyPr wrap="none" rtlCol="0">
            <a:spAutoFit/>
          </a:bodyPr>
          <a:lstStyle/>
          <a:p>
            <a:r>
              <a:rPr lang="en-US" dirty="0"/>
              <a:t>P(women) = 11/100 = 0.11</a:t>
            </a:r>
          </a:p>
          <a:p>
            <a:r>
              <a:rPr lang="en-US" dirty="0"/>
              <a:t>P(men) = 10/100 = 0.1</a:t>
            </a:r>
          </a:p>
        </p:txBody>
      </p:sp>
      <p:graphicFrame>
        <p:nvGraphicFramePr>
          <p:cNvPr id="9" name="Table 4">
            <a:extLst>
              <a:ext uri="{FF2B5EF4-FFF2-40B4-BE49-F238E27FC236}">
                <a16:creationId xmlns:a16="http://schemas.microsoft.com/office/drawing/2014/main" id="{D2A3FCC6-F860-4FA2-A589-1D0D1CAC30F5}"/>
              </a:ext>
            </a:extLst>
          </p:cNvPr>
          <p:cNvGraphicFramePr>
            <a:graphicFrameLocks noGrp="1"/>
          </p:cNvGraphicFramePr>
          <p:nvPr>
            <p:extLst>
              <p:ext uri="{D42A27DB-BD31-4B8C-83A1-F6EECF244321}">
                <p14:modId xmlns:p14="http://schemas.microsoft.com/office/powerpoint/2010/main" val="2033367128"/>
              </p:ext>
            </p:extLst>
          </p:nvPr>
        </p:nvGraphicFramePr>
        <p:xfrm>
          <a:off x="695567" y="4611056"/>
          <a:ext cx="4122618" cy="1923024"/>
        </p:xfrm>
        <a:graphic>
          <a:graphicData uri="http://schemas.openxmlformats.org/drawingml/2006/table">
            <a:tbl>
              <a:tblPr firstRow="1" bandRow="1">
                <a:tableStyleId>{5940675A-B579-460E-94D1-54222C63F5DA}</a:tableStyleId>
              </a:tblPr>
              <a:tblGrid>
                <a:gridCol w="972187">
                  <a:extLst>
                    <a:ext uri="{9D8B030D-6E8A-4147-A177-3AD203B41FA5}">
                      <a16:colId xmlns:a16="http://schemas.microsoft.com/office/drawing/2014/main" val="2078231764"/>
                    </a:ext>
                  </a:extLst>
                </a:gridCol>
                <a:gridCol w="972187">
                  <a:extLst>
                    <a:ext uri="{9D8B030D-6E8A-4147-A177-3AD203B41FA5}">
                      <a16:colId xmlns:a16="http://schemas.microsoft.com/office/drawing/2014/main" val="378269282"/>
                    </a:ext>
                  </a:extLst>
                </a:gridCol>
                <a:gridCol w="1089122">
                  <a:extLst>
                    <a:ext uri="{9D8B030D-6E8A-4147-A177-3AD203B41FA5}">
                      <a16:colId xmlns:a16="http://schemas.microsoft.com/office/drawing/2014/main" val="785223848"/>
                    </a:ext>
                  </a:extLst>
                </a:gridCol>
                <a:gridCol w="1089122">
                  <a:extLst>
                    <a:ext uri="{9D8B030D-6E8A-4147-A177-3AD203B41FA5}">
                      <a16:colId xmlns:a16="http://schemas.microsoft.com/office/drawing/2014/main" val="3333918202"/>
                    </a:ext>
                  </a:extLst>
                </a:gridCol>
              </a:tblGrid>
              <a:tr h="345158">
                <a:tc>
                  <a:txBody>
                    <a:bodyPr/>
                    <a:lstStyle/>
                    <a:p>
                      <a:endParaRPr lang="en-US" dirty="0"/>
                    </a:p>
                  </a:txBody>
                  <a:tcPr/>
                </a:tc>
                <a:tc>
                  <a:txBody>
                    <a:bodyPr/>
                    <a:lstStyle/>
                    <a:p>
                      <a:r>
                        <a:rPr lang="en-US" dirty="0"/>
                        <a:t>TE</a:t>
                      </a:r>
                    </a:p>
                  </a:txBody>
                  <a:tcPr/>
                </a:tc>
                <a:tc>
                  <a:txBody>
                    <a:bodyPr/>
                    <a:lstStyle/>
                    <a:p>
                      <a:r>
                        <a:rPr lang="en-US" dirty="0"/>
                        <a:t>No TE</a:t>
                      </a:r>
                    </a:p>
                  </a:txBody>
                  <a:tcPr/>
                </a:tc>
                <a:tc>
                  <a:txBody>
                    <a:bodyPr/>
                    <a:lstStyle/>
                    <a:p>
                      <a:r>
                        <a:rPr lang="en-US" dirty="0"/>
                        <a:t>Total</a:t>
                      </a:r>
                    </a:p>
                  </a:txBody>
                  <a:tcPr/>
                </a:tc>
                <a:extLst>
                  <a:ext uri="{0D108BD9-81ED-4DB2-BD59-A6C34878D82A}">
                    <a16:rowId xmlns:a16="http://schemas.microsoft.com/office/drawing/2014/main" val="3019672730"/>
                  </a:ext>
                </a:extLst>
              </a:tr>
              <a:tr h="595752">
                <a:tc>
                  <a:txBody>
                    <a:bodyPr/>
                    <a:lstStyle/>
                    <a:p>
                      <a:r>
                        <a:rPr lang="en-US" dirty="0"/>
                        <a:t>Women</a:t>
                      </a:r>
                    </a:p>
                  </a:txBody>
                  <a:tcPr/>
                </a:tc>
                <a:tc>
                  <a:txBody>
                    <a:bodyPr/>
                    <a:lstStyle/>
                    <a:p>
                      <a:r>
                        <a:rPr lang="en-US" dirty="0"/>
                        <a:t>20 (13)</a:t>
                      </a:r>
                    </a:p>
                  </a:txBody>
                  <a:tcPr/>
                </a:tc>
                <a:tc>
                  <a:txBody>
                    <a:bodyPr/>
                    <a:lstStyle/>
                    <a:p>
                      <a:r>
                        <a:rPr lang="en-US" dirty="0"/>
                        <a:t>80 (87)</a:t>
                      </a:r>
                    </a:p>
                  </a:txBody>
                  <a:tcPr/>
                </a:tc>
                <a:tc>
                  <a:txBody>
                    <a:bodyPr/>
                    <a:lstStyle/>
                    <a:p>
                      <a:r>
                        <a:rPr lang="en-US" dirty="0"/>
                        <a:t>100</a:t>
                      </a:r>
                    </a:p>
                  </a:txBody>
                  <a:tcPr/>
                </a:tc>
                <a:extLst>
                  <a:ext uri="{0D108BD9-81ED-4DB2-BD59-A6C34878D82A}">
                    <a16:rowId xmlns:a16="http://schemas.microsoft.com/office/drawing/2014/main" val="3456553090"/>
                  </a:ext>
                </a:extLst>
              </a:tr>
              <a:tr h="595752">
                <a:tc>
                  <a:txBody>
                    <a:bodyPr/>
                    <a:lstStyle/>
                    <a:p>
                      <a:r>
                        <a:rPr lang="en-US" dirty="0"/>
                        <a:t>Men</a:t>
                      </a:r>
                    </a:p>
                  </a:txBody>
                  <a:tcPr/>
                </a:tc>
                <a:tc>
                  <a:txBody>
                    <a:bodyPr/>
                    <a:lstStyle/>
                    <a:p>
                      <a:r>
                        <a:rPr lang="en-US" dirty="0"/>
                        <a:t>6 (13)</a:t>
                      </a:r>
                    </a:p>
                  </a:txBody>
                  <a:tcPr/>
                </a:tc>
                <a:tc>
                  <a:txBody>
                    <a:bodyPr/>
                    <a:lstStyle/>
                    <a:p>
                      <a:r>
                        <a:rPr lang="en-US" dirty="0"/>
                        <a:t>94 (87)</a:t>
                      </a:r>
                    </a:p>
                  </a:txBody>
                  <a:tcPr/>
                </a:tc>
                <a:tc>
                  <a:txBody>
                    <a:bodyPr/>
                    <a:lstStyle/>
                    <a:p>
                      <a:r>
                        <a:rPr lang="en-US" dirty="0"/>
                        <a:t>100</a:t>
                      </a:r>
                    </a:p>
                  </a:txBody>
                  <a:tcPr/>
                </a:tc>
                <a:extLst>
                  <a:ext uri="{0D108BD9-81ED-4DB2-BD59-A6C34878D82A}">
                    <a16:rowId xmlns:a16="http://schemas.microsoft.com/office/drawing/2014/main" val="856351338"/>
                  </a:ext>
                </a:extLst>
              </a:tr>
              <a:tr h="345158">
                <a:tc>
                  <a:txBody>
                    <a:bodyPr/>
                    <a:lstStyle/>
                    <a:p>
                      <a:endParaRPr lang="en-US" dirty="0"/>
                    </a:p>
                  </a:txBody>
                  <a:tcPr/>
                </a:tc>
                <a:tc>
                  <a:txBody>
                    <a:bodyPr/>
                    <a:lstStyle/>
                    <a:p>
                      <a:r>
                        <a:rPr lang="en-US" dirty="0"/>
                        <a:t>26</a:t>
                      </a:r>
                    </a:p>
                  </a:txBody>
                  <a:tcPr/>
                </a:tc>
                <a:tc>
                  <a:txBody>
                    <a:bodyPr/>
                    <a:lstStyle/>
                    <a:p>
                      <a:r>
                        <a:rPr lang="en-US" dirty="0"/>
                        <a:t>174</a:t>
                      </a:r>
                    </a:p>
                  </a:txBody>
                  <a:tcPr/>
                </a:tc>
                <a:tc>
                  <a:txBody>
                    <a:bodyPr/>
                    <a:lstStyle/>
                    <a:p>
                      <a:endParaRPr lang="en-US" dirty="0"/>
                    </a:p>
                  </a:txBody>
                  <a:tcPr/>
                </a:tc>
                <a:extLst>
                  <a:ext uri="{0D108BD9-81ED-4DB2-BD59-A6C34878D82A}">
                    <a16:rowId xmlns:a16="http://schemas.microsoft.com/office/drawing/2014/main" val="3893311583"/>
                  </a:ext>
                </a:extLst>
              </a:tr>
            </a:tbl>
          </a:graphicData>
        </a:graphic>
      </p:graphicFrame>
      <p:sp>
        <p:nvSpPr>
          <p:cNvPr id="10" name="TextBox 9">
            <a:extLst>
              <a:ext uri="{FF2B5EF4-FFF2-40B4-BE49-F238E27FC236}">
                <a16:creationId xmlns:a16="http://schemas.microsoft.com/office/drawing/2014/main" id="{138D2941-6BD0-4725-8414-CFF2F90CE888}"/>
              </a:ext>
            </a:extLst>
          </p:cNvPr>
          <p:cNvSpPr txBox="1"/>
          <p:nvPr/>
        </p:nvSpPr>
        <p:spPr>
          <a:xfrm>
            <a:off x="2015014" y="1990893"/>
            <a:ext cx="569323" cy="369332"/>
          </a:xfrm>
          <a:prstGeom prst="rect">
            <a:avLst/>
          </a:prstGeom>
          <a:noFill/>
        </p:spPr>
        <p:txBody>
          <a:bodyPr wrap="none" rtlCol="0">
            <a:spAutoFit/>
          </a:bodyPr>
          <a:lstStyle/>
          <a:p>
            <a:r>
              <a:rPr lang="en-US" dirty="0"/>
              <a:t>USA</a:t>
            </a:r>
          </a:p>
        </p:txBody>
      </p:sp>
      <p:sp>
        <p:nvSpPr>
          <p:cNvPr id="11" name="TextBox 10">
            <a:extLst>
              <a:ext uri="{FF2B5EF4-FFF2-40B4-BE49-F238E27FC236}">
                <a16:creationId xmlns:a16="http://schemas.microsoft.com/office/drawing/2014/main" id="{FDC716B6-BAAA-4662-A875-75C512634CA3}"/>
              </a:ext>
            </a:extLst>
          </p:cNvPr>
          <p:cNvSpPr txBox="1"/>
          <p:nvPr/>
        </p:nvSpPr>
        <p:spPr>
          <a:xfrm>
            <a:off x="2015014" y="4241724"/>
            <a:ext cx="1006109" cy="369332"/>
          </a:xfrm>
          <a:prstGeom prst="rect">
            <a:avLst/>
          </a:prstGeom>
          <a:noFill/>
        </p:spPr>
        <p:txBody>
          <a:bodyPr wrap="none" rtlCol="0">
            <a:spAutoFit/>
          </a:bodyPr>
          <a:lstStyle/>
          <a:p>
            <a:r>
              <a:rPr lang="en-US" dirty="0"/>
              <a:t>Australia</a:t>
            </a:r>
          </a:p>
        </p:txBody>
      </p:sp>
      <p:pic>
        <p:nvPicPr>
          <p:cNvPr id="12" name="Picture 11">
            <a:extLst>
              <a:ext uri="{FF2B5EF4-FFF2-40B4-BE49-F238E27FC236}">
                <a16:creationId xmlns:a16="http://schemas.microsoft.com/office/drawing/2014/main" id="{BA9E0FD8-9F19-4C88-BED3-073AB14DB20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845" b="95855" l="7022" r="95506">
                        <a14:foregroundMark x1="7584" y1="46114" x2="7584" y2="46114"/>
                        <a14:foregroundMark x1="67135" y1="18135" x2="67135" y2="18135"/>
                        <a14:foregroundMark x1="95506" y1="51813" x2="95506" y2="51813"/>
                        <a14:foregroundMark x1="42135" y1="77720" x2="42135" y2="77720"/>
                        <a14:foregroundMark x1="26685" y1="76684" x2="26685" y2="76684"/>
                        <a14:foregroundMark x1="26124" y1="73575" x2="26124" y2="73575"/>
                        <a14:foregroundMark x1="28090" y1="78756" x2="28090" y2="78756"/>
                        <a14:foregroundMark x1="29494" y1="72539" x2="29494" y2="72539"/>
                        <a14:foregroundMark x1="31742" y1="73575" x2="31742" y2="73575"/>
                        <a14:foregroundMark x1="35112" y1="74611" x2="35112" y2="74611"/>
                        <a14:foregroundMark x1="41573" y1="74093" x2="41573" y2="74093"/>
                        <a14:foregroundMark x1="45225" y1="74093" x2="45225" y2="74093"/>
                        <a14:foregroundMark x1="53933" y1="73057" x2="53933" y2="73057"/>
                        <a14:foregroundMark x1="53652" y1="77202" x2="53652" y2="77202"/>
                        <a14:foregroundMark x1="52247" y1="73057" x2="52247" y2="73057"/>
                        <a14:foregroundMark x1="61236" y1="75130" x2="61236" y2="75130"/>
                        <a14:foregroundMark x1="67135" y1="73575" x2="67135" y2="73575"/>
                        <a14:foregroundMark x1="64045" y1="77202" x2="64045" y2="77202"/>
                        <a14:foregroundMark x1="71348" y1="70984" x2="71348" y2="70984"/>
                        <a14:foregroundMark x1="71067" y1="75130" x2="71067" y2="75130"/>
                        <a14:foregroundMark x1="76124" y1="73057" x2="76124" y2="73057"/>
                        <a14:foregroundMark x1="21067" y1="95855" x2="21067" y2="95855"/>
                      </a14:backgroundRemoval>
                    </a14:imgEffect>
                  </a14:imgLayer>
                </a14:imgProps>
              </a:ext>
            </a:extLst>
          </a:blip>
          <a:srcRect b="30238"/>
          <a:stretch/>
        </p:blipFill>
        <p:spPr>
          <a:xfrm>
            <a:off x="5722762" y="3931613"/>
            <a:ext cx="4724400" cy="1786799"/>
          </a:xfrm>
          <a:prstGeom prst="rect">
            <a:avLst/>
          </a:prstGeom>
        </p:spPr>
      </p:pic>
      <p:sp>
        <p:nvSpPr>
          <p:cNvPr id="13" name="TextBox 12">
            <a:extLst>
              <a:ext uri="{FF2B5EF4-FFF2-40B4-BE49-F238E27FC236}">
                <a16:creationId xmlns:a16="http://schemas.microsoft.com/office/drawing/2014/main" id="{D86506D1-C24F-43D8-BA23-832464F16A65}"/>
              </a:ext>
            </a:extLst>
          </p:cNvPr>
          <p:cNvSpPr txBox="1"/>
          <p:nvPr/>
        </p:nvSpPr>
        <p:spPr>
          <a:xfrm>
            <a:off x="6545055" y="5712053"/>
            <a:ext cx="5096075" cy="646331"/>
          </a:xfrm>
          <a:prstGeom prst="rect">
            <a:avLst/>
          </a:prstGeom>
          <a:noFill/>
        </p:spPr>
        <p:txBody>
          <a:bodyPr wrap="none" rtlCol="0">
            <a:spAutoFit/>
          </a:bodyPr>
          <a:lstStyle/>
          <a:p>
            <a:r>
              <a:rPr lang="en-US" dirty="0"/>
              <a:t>CHI SQUARE = 8.664 FOR ONE DEGREE OF FREEDOM</a:t>
            </a:r>
          </a:p>
          <a:p>
            <a:r>
              <a:rPr lang="en-US" dirty="0"/>
              <a:t>P- VALUE = 0.0032</a:t>
            </a:r>
          </a:p>
        </p:txBody>
      </p:sp>
    </p:spTree>
    <p:extLst>
      <p:ext uri="{BB962C8B-B14F-4D97-AF65-F5344CB8AC3E}">
        <p14:creationId xmlns:p14="http://schemas.microsoft.com/office/powerpoint/2010/main" val="2422793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C424-D366-41B5-A467-D55BEC1E6A84}"/>
              </a:ext>
            </a:extLst>
          </p:cNvPr>
          <p:cNvSpPr>
            <a:spLocks noGrp="1"/>
          </p:cNvSpPr>
          <p:nvPr>
            <p:ph type="title"/>
          </p:nvPr>
        </p:nvSpPr>
        <p:spPr>
          <a:xfrm>
            <a:off x="838200" y="365126"/>
            <a:ext cx="10515600" cy="429378"/>
          </a:xfrm>
        </p:spPr>
        <p:txBody>
          <a:bodyPr>
            <a:normAutofit fontScale="90000"/>
          </a:bodyPr>
          <a:lstStyle/>
          <a:p>
            <a:r>
              <a:rPr lang="en-US" dirty="0"/>
              <a:t>Degrees of freedom</a:t>
            </a:r>
          </a:p>
        </p:txBody>
      </p:sp>
      <p:pic>
        <p:nvPicPr>
          <p:cNvPr id="4" name="Content Placeholder 3">
            <a:extLst>
              <a:ext uri="{FF2B5EF4-FFF2-40B4-BE49-F238E27FC236}">
                <a16:creationId xmlns:a16="http://schemas.microsoft.com/office/drawing/2014/main" id="{DAD44F37-B076-4F7E-B5B4-E2B2B4ED9899}"/>
              </a:ext>
            </a:extLst>
          </p:cNvPr>
          <p:cNvPicPr>
            <a:picLocks noGrp="1" noChangeAspect="1"/>
          </p:cNvPicPr>
          <p:nvPr>
            <p:ph idx="1"/>
          </p:nvPr>
        </p:nvPicPr>
        <p:blipFill>
          <a:blip r:embed="rId2"/>
          <a:stretch>
            <a:fillRect/>
          </a:stretch>
        </p:blipFill>
        <p:spPr>
          <a:xfrm>
            <a:off x="838200" y="2805193"/>
            <a:ext cx="10515600" cy="3258304"/>
          </a:xfrm>
          <a:prstGeom prst="rect">
            <a:avLst/>
          </a:prstGeom>
        </p:spPr>
      </p:pic>
      <p:sp>
        <p:nvSpPr>
          <p:cNvPr id="5" name="Rectangle 4">
            <a:extLst>
              <a:ext uri="{FF2B5EF4-FFF2-40B4-BE49-F238E27FC236}">
                <a16:creationId xmlns:a16="http://schemas.microsoft.com/office/drawing/2014/main" id="{7F8674CA-20AC-423C-9911-1308776C2285}"/>
              </a:ext>
            </a:extLst>
          </p:cNvPr>
          <p:cNvSpPr/>
          <p:nvPr/>
        </p:nvSpPr>
        <p:spPr>
          <a:xfrm>
            <a:off x="1133959" y="1233784"/>
            <a:ext cx="9924082" cy="923330"/>
          </a:xfrm>
          <a:prstGeom prst="rect">
            <a:avLst/>
          </a:prstGeom>
        </p:spPr>
        <p:txBody>
          <a:bodyPr wrap="square">
            <a:spAutoFit/>
          </a:bodyPr>
          <a:lstStyle/>
          <a:p>
            <a:r>
              <a:rPr lang="en-US" b="0" i="0" dirty="0">
                <a:solidFill>
                  <a:srgbClr val="000000"/>
                </a:solidFill>
                <a:effectLst/>
                <a:latin typeface="Geneva"/>
              </a:rPr>
              <a:t>The mean of a Chi Square distribution is its degrees of freedom. Chi Square distributions are positively skewed, with the degree of skew decreasing with increasing degrees of freedom. As the degrees of freedom increases, the Chi Square distribution approaches a normal distribution</a:t>
            </a:r>
            <a:endParaRPr lang="en-US" dirty="0"/>
          </a:p>
        </p:txBody>
      </p:sp>
    </p:spTree>
    <p:extLst>
      <p:ext uri="{BB962C8B-B14F-4D97-AF65-F5344CB8AC3E}">
        <p14:creationId xmlns:p14="http://schemas.microsoft.com/office/powerpoint/2010/main" val="250567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C2BABD9-CAE3-464E-82CE-476513072F86}"/>
              </a:ext>
            </a:extLst>
          </p:cNvPr>
          <p:cNvSpPr txBox="1"/>
          <p:nvPr/>
        </p:nvSpPr>
        <p:spPr>
          <a:xfrm>
            <a:off x="3375348" y="5437727"/>
            <a:ext cx="5001754" cy="646331"/>
          </a:xfrm>
          <a:prstGeom prst="rect">
            <a:avLst/>
          </a:prstGeom>
          <a:noFill/>
        </p:spPr>
        <p:txBody>
          <a:bodyPr wrap="none" rtlCol="0">
            <a:spAutoFit/>
          </a:bodyPr>
          <a:lstStyle/>
          <a:p>
            <a:r>
              <a:rPr lang="en-US" dirty="0"/>
              <a:t>Need to understand about confidence interval also.</a:t>
            </a:r>
          </a:p>
          <a:p>
            <a:endParaRPr lang="en-US" dirty="0"/>
          </a:p>
        </p:txBody>
      </p:sp>
    </p:spTree>
    <p:extLst>
      <p:ext uri="{BB962C8B-B14F-4D97-AF65-F5344CB8AC3E}">
        <p14:creationId xmlns:p14="http://schemas.microsoft.com/office/powerpoint/2010/main" val="357305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0">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3ED944F0-530C-4273-A521-CD0208D27042}"/>
              </a:ext>
            </a:extLst>
          </p:cNvPr>
          <p:cNvPicPr>
            <a:picLocks noGrp="1" noChangeAspect="1"/>
          </p:cNvPicPr>
          <p:nvPr>
            <p:ph idx="1"/>
          </p:nvPr>
        </p:nvPicPr>
        <p:blipFill rotWithShape="1">
          <a:blip r:embed="rId3"/>
          <a:srcRect b="614"/>
          <a:stretch/>
        </p:blipFill>
        <p:spPr>
          <a:xfrm>
            <a:off x="500743" y="0"/>
            <a:ext cx="10965833" cy="5440003"/>
          </a:xfrm>
          <a:prstGeom prst="rect">
            <a:avLst/>
          </a:prstGeom>
        </p:spPr>
      </p:pic>
      <p:pic>
        <p:nvPicPr>
          <p:cNvPr id="5" name="Picture 4">
            <a:extLst>
              <a:ext uri="{FF2B5EF4-FFF2-40B4-BE49-F238E27FC236}">
                <a16:creationId xmlns:a16="http://schemas.microsoft.com/office/drawing/2014/main" id="{23706F7B-52F1-48EA-960D-337DB780B947}"/>
              </a:ext>
            </a:extLst>
          </p:cNvPr>
          <p:cNvPicPr>
            <a:picLocks noChangeAspect="1"/>
          </p:cNvPicPr>
          <p:nvPr/>
        </p:nvPicPr>
        <p:blipFill>
          <a:blip r:embed="rId4"/>
          <a:stretch>
            <a:fillRect/>
          </a:stretch>
        </p:blipFill>
        <p:spPr>
          <a:xfrm>
            <a:off x="145180" y="4167354"/>
            <a:ext cx="2043195" cy="602618"/>
          </a:xfrm>
          <a:prstGeom prst="rect">
            <a:avLst/>
          </a:prstGeom>
        </p:spPr>
      </p:pic>
      <p:pic>
        <p:nvPicPr>
          <p:cNvPr id="6" name="Picture 5">
            <a:extLst>
              <a:ext uri="{FF2B5EF4-FFF2-40B4-BE49-F238E27FC236}">
                <a16:creationId xmlns:a16="http://schemas.microsoft.com/office/drawing/2014/main" id="{D217F6AA-A64F-4675-9A89-74AB519EB606}"/>
              </a:ext>
            </a:extLst>
          </p:cNvPr>
          <p:cNvPicPr>
            <a:picLocks noChangeAspect="1"/>
          </p:cNvPicPr>
          <p:nvPr/>
        </p:nvPicPr>
        <p:blipFill>
          <a:blip r:embed="rId5"/>
          <a:stretch>
            <a:fillRect/>
          </a:stretch>
        </p:blipFill>
        <p:spPr>
          <a:xfrm>
            <a:off x="2959635" y="5237184"/>
            <a:ext cx="5895975" cy="1552575"/>
          </a:xfrm>
          <a:prstGeom prst="rect">
            <a:avLst/>
          </a:prstGeom>
        </p:spPr>
      </p:pic>
      <p:pic>
        <p:nvPicPr>
          <p:cNvPr id="7" name="Picture 6">
            <a:extLst>
              <a:ext uri="{FF2B5EF4-FFF2-40B4-BE49-F238E27FC236}">
                <a16:creationId xmlns:a16="http://schemas.microsoft.com/office/drawing/2014/main" id="{F0001E0B-B1DA-4FCE-A2B5-E1B928216F49}"/>
              </a:ext>
            </a:extLst>
          </p:cNvPr>
          <p:cNvPicPr>
            <a:picLocks noChangeAspect="1"/>
          </p:cNvPicPr>
          <p:nvPr/>
        </p:nvPicPr>
        <p:blipFill>
          <a:blip r:embed="rId6"/>
          <a:stretch>
            <a:fillRect/>
          </a:stretch>
        </p:blipFill>
        <p:spPr>
          <a:xfrm>
            <a:off x="2413056" y="4120450"/>
            <a:ext cx="1542386" cy="696426"/>
          </a:xfrm>
          <a:prstGeom prst="rect">
            <a:avLst/>
          </a:prstGeom>
        </p:spPr>
      </p:pic>
      <p:pic>
        <p:nvPicPr>
          <p:cNvPr id="8" name="Picture 7">
            <a:extLst>
              <a:ext uri="{FF2B5EF4-FFF2-40B4-BE49-F238E27FC236}">
                <a16:creationId xmlns:a16="http://schemas.microsoft.com/office/drawing/2014/main" id="{2D96A96B-72E7-4174-940A-518E57A2D7BE}"/>
              </a:ext>
            </a:extLst>
          </p:cNvPr>
          <p:cNvPicPr>
            <a:picLocks noChangeAspect="1"/>
          </p:cNvPicPr>
          <p:nvPr/>
        </p:nvPicPr>
        <p:blipFill>
          <a:blip r:embed="rId7"/>
          <a:stretch>
            <a:fillRect/>
          </a:stretch>
        </p:blipFill>
        <p:spPr>
          <a:xfrm>
            <a:off x="6217185" y="4010204"/>
            <a:ext cx="2638425" cy="753786"/>
          </a:xfrm>
          <a:prstGeom prst="rect">
            <a:avLst/>
          </a:prstGeom>
        </p:spPr>
      </p:pic>
      <p:pic>
        <p:nvPicPr>
          <p:cNvPr id="10" name="Picture 9">
            <a:extLst>
              <a:ext uri="{FF2B5EF4-FFF2-40B4-BE49-F238E27FC236}">
                <a16:creationId xmlns:a16="http://schemas.microsoft.com/office/drawing/2014/main" id="{F6BF2051-CB17-47EB-92CE-BEBD23631AC1}"/>
              </a:ext>
            </a:extLst>
          </p:cNvPr>
          <p:cNvPicPr>
            <a:picLocks noChangeAspect="1"/>
          </p:cNvPicPr>
          <p:nvPr/>
        </p:nvPicPr>
        <p:blipFill>
          <a:blip r:embed="rId8"/>
          <a:stretch>
            <a:fillRect/>
          </a:stretch>
        </p:blipFill>
        <p:spPr>
          <a:xfrm>
            <a:off x="9039103" y="3949539"/>
            <a:ext cx="2638425" cy="864420"/>
          </a:xfrm>
          <a:prstGeom prst="rect">
            <a:avLst/>
          </a:prstGeom>
        </p:spPr>
      </p:pic>
    </p:spTree>
    <p:extLst>
      <p:ext uri="{BB962C8B-B14F-4D97-AF65-F5344CB8AC3E}">
        <p14:creationId xmlns:p14="http://schemas.microsoft.com/office/powerpoint/2010/main" val="338586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0">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79C939-24EE-49D2-BF47-63D5E0A6B00C}"/>
              </a:ext>
            </a:extLst>
          </p:cNvPr>
          <p:cNvSpPr/>
          <p:nvPr/>
        </p:nvSpPr>
        <p:spPr>
          <a:xfrm>
            <a:off x="579528" y="1606341"/>
            <a:ext cx="11188524" cy="4196020"/>
          </a:xfrm>
          <a:prstGeom prst="rect">
            <a:avLst/>
          </a:prstGeom>
        </p:spPr>
        <p:txBody>
          <a:bodyPr wrap="square">
            <a:spAutoFit/>
          </a:bodyPr>
          <a:lstStyle/>
          <a:p>
            <a:pPr fontAlgn="base">
              <a:lnSpc>
                <a:spcPct val="150000"/>
              </a:lnSpc>
            </a:pPr>
            <a:r>
              <a:rPr lang="en-US" b="1" i="0" dirty="0">
                <a:effectLst/>
                <a:latin typeface="Roboto"/>
              </a:rPr>
              <a:t>Numeric :</a:t>
            </a:r>
            <a:r>
              <a:rPr lang="en-US" b="0" i="0" dirty="0">
                <a:effectLst/>
                <a:latin typeface="Roboto"/>
              </a:rPr>
              <a:t> A numeric attribute is quantitative because, it is a measurable quantity, represented in integer or real values. Numerical attributes are of 2 types, </a:t>
            </a:r>
            <a:r>
              <a:rPr lang="en-US" b="1" i="0" dirty="0">
                <a:effectLst/>
                <a:latin typeface="Roboto"/>
              </a:rPr>
              <a:t>interval</a:t>
            </a:r>
            <a:r>
              <a:rPr lang="en-US" b="0" i="0" dirty="0">
                <a:effectLst/>
                <a:latin typeface="Roboto"/>
              </a:rPr>
              <a:t> and </a:t>
            </a:r>
            <a:r>
              <a:rPr lang="en-US" b="1" i="0" dirty="0">
                <a:effectLst/>
                <a:latin typeface="Roboto"/>
              </a:rPr>
              <a:t>ratio</a:t>
            </a:r>
            <a:r>
              <a:rPr lang="en-US" b="0" i="0" dirty="0">
                <a:effectLst/>
                <a:latin typeface="Roboto"/>
              </a:rPr>
              <a:t>.</a:t>
            </a:r>
          </a:p>
          <a:p>
            <a:pPr fontAlgn="base">
              <a:lnSpc>
                <a:spcPct val="150000"/>
              </a:lnSpc>
            </a:pPr>
            <a:br>
              <a:rPr lang="en-US" dirty="0"/>
            </a:br>
            <a:r>
              <a:rPr lang="en-US" b="0" i="0" dirty="0" err="1">
                <a:effectLst/>
                <a:latin typeface="Roboto"/>
              </a:rPr>
              <a:t>i</a:t>
            </a:r>
            <a:r>
              <a:rPr lang="en-US" b="0" i="0" dirty="0">
                <a:effectLst/>
                <a:latin typeface="Roboto"/>
              </a:rPr>
              <a:t>) An </a:t>
            </a:r>
            <a:r>
              <a:rPr lang="en-US" b="1" i="0" dirty="0">
                <a:effectLst/>
                <a:latin typeface="Roboto"/>
              </a:rPr>
              <a:t>interval-scaled</a:t>
            </a:r>
            <a:r>
              <a:rPr lang="en-US" b="0" i="0" dirty="0">
                <a:effectLst/>
                <a:latin typeface="Roboto"/>
              </a:rPr>
              <a:t> attribute has values, whose differences are interpretable, but the numerical attributes do not have the correct reference point or we can call zero point.</a:t>
            </a:r>
          </a:p>
          <a:p>
            <a:pPr fontAlgn="base">
              <a:lnSpc>
                <a:spcPct val="150000"/>
              </a:lnSpc>
            </a:pPr>
            <a:endParaRPr lang="en-US" dirty="0">
              <a:latin typeface="Roboto"/>
            </a:endParaRPr>
          </a:p>
          <a:p>
            <a:pPr fontAlgn="base">
              <a:lnSpc>
                <a:spcPct val="150000"/>
              </a:lnSpc>
            </a:pPr>
            <a:r>
              <a:rPr lang="en-US" b="0" i="0" dirty="0">
                <a:effectLst/>
                <a:latin typeface="Roboto"/>
              </a:rPr>
              <a:t>ii) A</a:t>
            </a:r>
            <a:r>
              <a:rPr lang="en-US" b="1" i="0" dirty="0">
                <a:effectLst/>
                <a:latin typeface="Roboto"/>
              </a:rPr>
              <a:t> ratio-scaled</a:t>
            </a:r>
            <a:r>
              <a:rPr lang="en-US" b="0" i="0" dirty="0">
                <a:effectLst/>
                <a:latin typeface="Roboto"/>
              </a:rPr>
              <a:t> attribute is a numeric attribute with an fix zero-point. If a measurement is ratio-scaled, we can say of a value as being a multiple (or ratio) of another value. The values are ordered, and we can also compute the difference between values, and the mean, median, mode, Quantile-range and Five number summary can be given.</a:t>
            </a:r>
          </a:p>
        </p:txBody>
      </p:sp>
      <p:sp>
        <p:nvSpPr>
          <p:cNvPr id="11" name="TextBox 10">
            <a:extLst>
              <a:ext uri="{FF2B5EF4-FFF2-40B4-BE49-F238E27FC236}">
                <a16:creationId xmlns:a16="http://schemas.microsoft.com/office/drawing/2014/main" id="{3E09FC41-4467-4966-951D-EDF318C14BC8}"/>
              </a:ext>
            </a:extLst>
          </p:cNvPr>
          <p:cNvSpPr txBox="1"/>
          <p:nvPr/>
        </p:nvSpPr>
        <p:spPr>
          <a:xfrm>
            <a:off x="720969" y="271606"/>
            <a:ext cx="3692769" cy="646331"/>
          </a:xfrm>
          <a:prstGeom prst="rect">
            <a:avLst/>
          </a:prstGeom>
          <a:noFill/>
        </p:spPr>
        <p:txBody>
          <a:bodyPr wrap="square" rtlCol="0">
            <a:spAutoFit/>
          </a:bodyPr>
          <a:lstStyle/>
          <a:p>
            <a:r>
              <a:rPr lang="en-US" sz="3600" dirty="0">
                <a:latin typeface="+mj-lt"/>
                <a:ea typeface="+mj-ea"/>
                <a:cs typeface="+mj-cs"/>
              </a:rPr>
              <a:t>Quantitative</a:t>
            </a:r>
          </a:p>
        </p:txBody>
      </p:sp>
    </p:spTree>
    <p:extLst>
      <p:ext uri="{BB962C8B-B14F-4D97-AF65-F5344CB8AC3E}">
        <p14:creationId xmlns:p14="http://schemas.microsoft.com/office/powerpoint/2010/main" val="50875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0">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4C5E73D-A768-4F40-B369-F6B305809AAC}"/>
              </a:ext>
            </a:extLst>
          </p:cNvPr>
          <p:cNvPicPr>
            <a:picLocks noChangeAspect="1"/>
          </p:cNvPicPr>
          <p:nvPr/>
        </p:nvPicPr>
        <p:blipFill rotWithShape="1">
          <a:blip r:embed="rId3"/>
          <a:srcRect l="1" r="-300" b="1303"/>
          <a:stretch/>
        </p:blipFill>
        <p:spPr>
          <a:xfrm>
            <a:off x="1266092" y="603822"/>
            <a:ext cx="8809893" cy="5568378"/>
          </a:xfrm>
          <a:prstGeom prst="rect">
            <a:avLst/>
          </a:prstGeom>
        </p:spPr>
      </p:pic>
      <p:sp>
        <p:nvSpPr>
          <p:cNvPr id="3" name="Rectangle: Rounded Corners 2">
            <a:extLst>
              <a:ext uri="{FF2B5EF4-FFF2-40B4-BE49-F238E27FC236}">
                <a16:creationId xmlns:a16="http://schemas.microsoft.com/office/drawing/2014/main" id="{89D84DED-02FF-449D-9C81-92503E18A8A8}"/>
              </a:ext>
            </a:extLst>
          </p:cNvPr>
          <p:cNvSpPr/>
          <p:nvPr/>
        </p:nvSpPr>
        <p:spPr>
          <a:xfrm>
            <a:off x="8036169" y="5064369"/>
            <a:ext cx="2889739" cy="110783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95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E09FC41-4467-4966-951D-EDF318C14BC8}"/>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Quiz </a:t>
            </a:r>
          </a:p>
        </p:txBody>
      </p:sp>
      <p:sp>
        <p:nvSpPr>
          <p:cNvPr id="48" name="Rectangle 47">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5" name="Graphic 44" descr="Checkmark">
            <a:extLst>
              <a:ext uri="{FF2B5EF4-FFF2-40B4-BE49-F238E27FC236}">
                <a16:creationId xmlns:a16="http://schemas.microsoft.com/office/drawing/2014/main" id="{D2B709F0-9D20-40EA-B4C7-7A408CB722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0" name="Rectangle 19">
            <a:extLst>
              <a:ext uri="{FF2B5EF4-FFF2-40B4-BE49-F238E27FC236}">
                <a16:creationId xmlns:a16="http://schemas.microsoft.com/office/drawing/2014/main" id="{7FC1B6EF-D7DF-4626-81DA-CC29F5F2F3D8}"/>
              </a:ext>
            </a:extLst>
          </p:cNvPr>
          <p:cNvSpPr/>
          <p:nvPr/>
        </p:nvSpPr>
        <p:spPr>
          <a:xfrm>
            <a:off x="504091" y="1485106"/>
            <a:ext cx="10029093" cy="4351338"/>
          </a:xfrm>
          <a:prstGeom prst="rect">
            <a:avLst/>
          </a:prstGeom>
        </p:spPr>
        <p:txBody>
          <a:bodyPr vert="horz" lIns="91440" tIns="45720" rIns="91440" bIns="45720" rtlCol="0">
            <a:noAutofit/>
          </a:bodyPr>
          <a:lstStyle/>
          <a:p>
            <a:pPr marL="114300" indent="-342900" fontAlgn="base">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Is Temperature Interval or ratio?</a:t>
            </a:r>
          </a:p>
          <a:p>
            <a:pPr marL="114300" indent="-342900" fontAlgn="base">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Is Year interval or ratio ?</a:t>
            </a:r>
          </a:p>
          <a:p>
            <a:pPr marL="114300" indent="-342900" fontAlgn="base">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Is the mean and median can be evaluated in 1</a:t>
            </a:r>
            <a:r>
              <a:rPr lang="en-US" sz="2000" baseline="30000" dirty="0"/>
              <a:t>st</a:t>
            </a:r>
            <a:r>
              <a:rPr lang="en-US" sz="2000" dirty="0"/>
              <a:t> level and 2</a:t>
            </a:r>
            <a:r>
              <a:rPr lang="en-US" sz="2000" baseline="30000" dirty="0"/>
              <a:t>nd</a:t>
            </a:r>
            <a:r>
              <a:rPr lang="en-US" sz="2000" dirty="0"/>
              <a:t> level of measurement.</a:t>
            </a:r>
          </a:p>
          <a:p>
            <a:pPr marL="114300" indent="-342900" fontAlgn="base">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Mean, Median and Mode are????? </a:t>
            </a:r>
          </a:p>
          <a:p>
            <a:pPr marL="114300" indent="-342900">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Calendar years and time also fall under this category of measurement scales.</a:t>
            </a:r>
          </a:p>
          <a:p>
            <a:pPr marL="114300" indent="-342900">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Net Promotor Score.</a:t>
            </a:r>
            <a:endParaRPr lang="en-US" sz="2000" dirty="0">
              <a:highlight>
                <a:srgbClr val="FFFF00"/>
              </a:highlight>
            </a:endParaRPr>
          </a:p>
          <a:p>
            <a:pPr marL="114300" indent="-342900" fontAlgn="base">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Which one has negative value ? Ratio or Interval</a:t>
            </a:r>
          </a:p>
          <a:p>
            <a:pPr marL="114300" indent="-342900" fontAlgn="base">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What is your weight in kilograms? Less than 50 kilograms</a:t>
            </a:r>
            <a:endParaRPr lang="en-US" sz="2000" b="0" i="0" dirty="0">
              <a:effectLst/>
            </a:endParaRPr>
          </a:p>
          <a:p>
            <a:pPr marL="114300" indent="-342900">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What is your son current height?</a:t>
            </a:r>
          </a:p>
          <a:p>
            <a:pPr marL="114300" indent="-342900">
              <a:lnSpc>
                <a:spcPct val="150000"/>
              </a:lnSpc>
              <a:spcAft>
                <a:spcPts val="600"/>
              </a:spcAft>
              <a:buBlip>
                <a:blip r:embed="rId5">
                  <a:extLst>
                    <a:ext uri="{837473B0-CC2E-450A-ABE3-18F120FF3D39}">
                      <a1611:picAttrSrcUrl xmlns:a1611="http://schemas.microsoft.com/office/drawing/2016/11/main" r:id="rId6"/>
                    </a:ext>
                  </a:extLst>
                </a:blip>
              </a:buBlip>
            </a:pPr>
            <a:r>
              <a:rPr lang="en-US" sz="2000" dirty="0"/>
              <a:t>5 feet 1 inch – 5 feet 5 inches</a:t>
            </a:r>
          </a:p>
          <a:p>
            <a:pPr indent="-228600" fontAlgn="base">
              <a:lnSpc>
                <a:spcPct val="90000"/>
              </a:lnSpc>
              <a:spcAft>
                <a:spcPts val="600"/>
              </a:spcAft>
              <a:buFont typeface="Arial" panose="020B0604020202020204" pitchFamily="34" charset="0"/>
              <a:buChar char="•"/>
            </a:pPr>
            <a:endParaRPr lang="en-US" sz="1400" b="0" i="0" dirty="0">
              <a:effectLst/>
            </a:endParaRPr>
          </a:p>
          <a:p>
            <a:pPr indent="-228600" fontAlgn="base">
              <a:lnSpc>
                <a:spcPct val="90000"/>
              </a:lnSpc>
              <a:spcAft>
                <a:spcPts val="600"/>
              </a:spcAft>
              <a:buFont typeface="Arial" panose="020B0604020202020204" pitchFamily="34" charset="0"/>
              <a:buChar char="•"/>
            </a:pPr>
            <a:endParaRPr lang="en-US" sz="1400" b="0" i="0" dirty="0">
              <a:effectLst/>
            </a:endParaRPr>
          </a:p>
        </p:txBody>
      </p:sp>
    </p:spTree>
    <p:extLst>
      <p:ext uri="{BB962C8B-B14F-4D97-AF65-F5344CB8AC3E}">
        <p14:creationId xmlns:p14="http://schemas.microsoft.com/office/powerpoint/2010/main" val="24736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AC3B3-8A7C-482C-A68E-A7E07753C912}"/>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Parameters vs </a:t>
            </a:r>
            <a:r>
              <a:rPr lang="en-US" sz="3600" strike="sngStrike" dirty="0">
                <a:solidFill>
                  <a:schemeClr val="bg1"/>
                </a:solidFill>
              </a:rPr>
              <a:t>Statistic</a:t>
            </a:r>
            <a:r>
              <a:rPr lang="en-US" sz="3600" dirty="0">
                <a:solidFill>
                  <a:schemeClr val="bg1"/>
                </a:solidFill>
              </a:rPr>
              <a:t> </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9AF43D-B293-4507-AD08-9869F86578D6}"/>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Goal: One of the goals of inference is to draw a conclusion about a population on the basis of a random sample from the population.</a:t>
            </a:r>
          </a:p>
        </p:txBody>
      </p:sp>
      <p:sp>
        <p:nvSpPr>
          <p:cNvPr id="4" name="Rectangle 3">
            <a:extLst>
              <a:ext uri="{FF2B5EF4-FFF2-40B4-BE49-F238E27FC236}">
                <a16:creationId xmlns:a16="http://schemas.microsoft.com/office/drawing/2014/main" id="{92C4D699-C944-4E53-A6C7-48500E5D8744}"/>
              </a:ext>
            </a:extLst>
          </p:cNvPr>
          <p:cNvSpPr/>
          <p:nvPr/>
        </p:nvSpPr>
        <p:spPr>
          <a:xfrm>
            <a:off x="5552091" y="892631"/>
            <a:ext cx="6303525" cy="1631216"/>
          </a:xfrm>
          <a:prstGeom prst="rect">
            <a:avLst/>
          </a:prstGeom>
        </p:spPr>
        <p:txBody>
          <a:bodyPr wrap="square">
            <a:spAutoFit/>
          </a:bodyPr>
          <a:lstStyle/>
          <a:p>
            <a:pPr fontAlgn="base">
              <a:spcAft>
                <a:spcPts val="600"/>
              </a:spcAft>
            </a:pPr>
            <a:r>
              <a:rPr lang="en-US" b="1" i="0" dirty="0">
                <a:solidFill>
                  <a:srgbClr val="373D3F"/>
                </a:solidFill>
                <a:effectLst/>
                <a:latin typeface="proxima-nova"/>
              </a:rPr>
              <a:t>Proportions from Random Samples Vary</a:t>
            </a:r>
          </a:p>
          <a:p>
            <a:pPr fontAlgn="base">
              <a:spcAft>
                <a:spcPts val="600"/>
              </a:spcAft>
            </a:pPr>
            <a:r>
              <a:rPr lang="en-US" b="0" i="0" dirty="0">
                <a:solidFill>
                  <a:srgbClr val="373D3F"/>
                </a:solidFill>
                <a:effectLst/>
                <a:latin typeface="proxima-nova"/>
              </a:rPr>
              <a:t>Imagine a small college with only 200 students, and suppose that 60% of these students are eligible for financial aid.</a:t>
            </a:r>
          </a:p>
          <a:p>
            <a:pPr fontAlgn="base">
              <a:spcAft>
                <a:spcPts val="600"/>
              </a:spcAft>
            </a:pPr>
            <a:r>
              <a:rPr lang="en-US" b="0" i="0" dirty="0">
                <a:solidFill>
                  <a:srgbClr val="373D3F"/>
                </a:solidFill>
                <a:effectLst/>
                <a:latin typeface="proxima-nova"/>
              </a:rPr>
              <a:t>In this simplified situation, we can identify the population, the variable, and the population proportion.</a:t>
            </a:r>
          </a:p>
        </p:txBody>
      </p:sp>
      <p:sp>
        <p:nvSpPr>
          <p:cNvPr id="5" name="Rectangle 4">
            <a:extLst>
              <a:ext uri="{FF2B5EF4-FFF2-40B4-BE49-F238E27FC236}">
                <a16:creationId xmlns:a16="http://schemas.microsoft.com/office/drawing/2014/main" id="{1F3B7880-EB1F-485D-A1B1-8F83C21F4B1F}"/>
              </a:ext>
            </a:extLst>
          </p:cNvPr>
          <p:cNvSpPr/>
          <p:nvPr/>
        </p:nvSpPr>
        <p:spPr>
          <a:xfrm>
            <a:off x="5552091" y="3429000"/>
            <a:ext cx="6046299" cy="1631216"/>
          </a:xfrm>
          <a:prstGeom prst="rect">
            <a:avLst/>
          </a:prstGeom>
        </p:spPr>
        <p:txBody>
          <a:bodyPr wrap="square">
            <a:spAutoFit/>
          </a:bodyPr>
          <a:lstStyle/>
          <a:p>
            <a:pPr fontAlgn="base">
              <a:spcAft>
                <a:spcPts val="600"/>
              </a:spcAft>
              <a:buFont typeface="Arial" panose="020B0604020202020204" pitchFamily="34" charset="0"/>
              <a:buChar char="•"/>
            </a:pPr>
            <a:r>
              <a:rPr lang="en-US" b="1" i="0" dirty="0">
                <a:solidFill>
                  <a:srgbClr val="373D3F"/>
                </a:solidFill>
                <a:effectLst/>
                <a:latin typeface="proxima-nova"/>
              </a:rPr>
              <a:t>Population:</a:t>
            </a:r>
            <a:r>
              <a:rPr lang="en-US" b="0" i="0" dirty="0">
                <a:solidFill>
                  <a:srgbClr val="373D3F"/>
                </a:solidFill>
                <a:effectLst/>
                <a:latin typeface="proxima-nova"/>
              </a:rPr>
              <a:t> 200 students at the college.</a:t>
            </a:r>
          </a:p>
          <a:p>
            <a:pPr fontAlgn="base">
              <a:spcAft>
                <a:spcPts val="600"/>
              </a:spcAft>
              <a:buFont typeface="Arial" panose="020B0604020202020204" pitchFamily="34" charset="0"/>
              <a:buChar char="•"/>
            </a:pPr>
            <a:r>
              <a:rPr lang="en-US" b="1" i="0" dirty="0">
                <a:solidFill>
                  <a:srgbClr val="373D3F"/>
                </a:solidFill>
                <a:effectLst/>
                <a:latin typeface="proxima-nova"/>
              </a:rPr>
              <a:t>Variable:</a:t>
            </a:r>
            <a:r>
              <a:rPr lang="en-US" b="0" i="0" dirty="0">
                <a:solidFill>
                  <a:srgbClr val="373D3F"/>
                </a:solidFill>
                <a:effectLst/>
                <a:latin typeface="proxima-nova"/>
              </a:rPr>
              <a:t> </a:t>
            </a:r>
            <a:r>
              <a:rPr lang="en-US" b="0" i="1" dirty="0">
                <a:solidFill>
                  <a:srgbClr val="373D3F"/>
                </a:solidFill>
                <a:effectLst/>
                <a:latin typeface="proxima-nova"/>
              </a:rPr>
              <a:t>Eligibility for financial aid</a:t>
            </a:r>
            <a:r>
              <a:rPr lang="en-US" b="0" i="0" dirty="0">
                <a:solidFill>
                  <a:srgbClr val="373D3F"/>
                </a:solidFill>
                <a:effectLst/>
                <a:latin typeface="proxima-nova"/>
              </a:rPr>
              <a:t> is a categorical variable, so we use a proportion as a summary.</a:t>
            </a:r>
          </a:p>
          <a:p>
            <a:pPr fontAlgn="base">
              <a:spcAft>
                <a:spcPts val="600"/>
              </a:spcAft>
              <a:buFont typeface="Arial" panose="020B0604020202020204" pitchFamily="34" charset="0"/>
              <a:buChar char="•"/>
            </a:pPr>
            <a:r>
              <a:rPr lang="en-US" b="1" i="0" dirty="0">
                <a:solidFill>
                  <a:srgbClr val="373D3F"/>
                </a:solidFill>
                <a:effectLst/>
                <a:latin typeface="proxima-nova"/>
              </a:rPr>
              <a:t>Population proportion:</a:t>
            </a:r>
            <a:r>
              <a:rPr lang="en-US" b="0" i="0" dirty="0">
                <a:solidFill>
                  <a:srgbClr val="373D3F"/>
                </a:solidFill>
                <a:effectLst/>
                <a:latin typeface="proxima-nova"/>
              </a:rPr>
              <a:t> 0.60 of the population is eligible for financial aid.</a:t>
            </a:r>
          </a:p>
        </p:txBody>
      </p:sp>
    </p:spTree>
    <p:extLst>
      <p:ext uri="{BB962C8B-B14F-4D97-AF65-F5344CB8AC3E}">
        <p14:creationId xmlns:p14="http://schemas.microsoft.com/office/powerpoint/2010/main" val="29615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AC3B3-8A7C-482C-A68E-A7E07753C912}"/>
              </a:ext>
            </a:extLst>
          </p:cNvPr>
          <p:cNvSpPr>
            <a:spLocks noGrp="1"/>
          </p:cNvSpPr>
          <p:nvPr>
            <p:ph type="title"/>
          </p:nvPr>
        </p:nvSpPr>
        <p:spPr>
          <a:xfrm>
            <a:off x="594360" y="640263"/>
            <a:ext cx="3822192" cy="1344975"/>
          </a:xfrm>
        </p:spPr>
        <p:txBody>
          <a:bodyPr>
            <a:normAutofit/>
          </a:bodyPr>
          <a:lstStyle/>
          <a:p>
            <a:r>
              <a:rPr lang="en-US" sz="3600" strike="sngStrike" dirty="0">
                <a:solidFill>
                  <a:schemeClr val="bg1"/>
                </a:solidFill>
              </a:rPr>
              <a:t>Parameters</a:t>
            </a:r>
            <a:r>
              <a:rPr lang="en-US" sz="3600" dirty="0">
                <a:solidFill>
                  <a:schemeClr val="bg1"/>
                </a:solidFill>
              </a:rPr>
              <a:t> vs Statistic </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E2D637C-D486-4629-95E4-619D622B53D7}"/>
              </a:ext>
            </a:extLst>
          </p:cNvPr>
          <p:cNvPicPr>
            <a:picLocks noChangeAspect="1"/>
          </p:cNvPicPr>
          <p:nvPr/>
        </p:nvPicPr>
        <p:blipFill>
          <a:blip r:embed="rId2"/>
          <a:stretch>
            <a:fillRect/>
          </a:stretch>
        </p:blipFill>
        <p:spPr>
          <a:xfrm>
            <a:off x="4928616" y="303591"/>
            <a:ext cx="6596652" cy="3187884"/>
          </a:xfrm>
          <a:prstGeom prst="rect">
            <a:avLst/>
          </a:prstGeom>
        </p:spPr>
      </p:pic>
      <p:sp>
        <p:nvSpPr>
          <p:cNvPr id="6" name="Rectangle 5">
            <a:extLst>
              <a:ext uri="{FF2B5EF4-FFF2-40B4-BE49-F238E27FC236}">
                <a16:creationId xmlns:a16="http://schemas.microsoft.com/office/drawing/2014/main" id="{57BE28DB-064C-4121-B22F-3086444F102E}"/>
              </a:ext>
            </a:extLst>
          </p:cNvPr>
          <p:cNvSpPr/>
          <p:nvPr/>
        </p:nvSpPr>
        <p:spPr>
          <a:xfrm>
            <a:off x="680913" y="2213401"/>
            <a:ext cx="3254416" cy="3693319"/>
          </a:xfrm>
          <a:prstGeom prst="rect">
            <a:avLst/>
          </a:prstGeom>
        </p:spPr>
        <p:txBody>
          <a:bodyPr wrap="square">
            <a:spAutoFit/>
          </a:bodyPr>
          <a:lstStyle/>
          <a:p>
            <a:r>
              <a:rPr lang="en-US" b="0" i="0" dirty="0">
                <a:solidFill>
                  <a:schemeClr val="bg1"/>
                </a:solidFill>
                <a:effectLst/>
                <a:latin typeface="proxima-nova"/>
              </a:rPr>
              <a:t>A lot of variability occurs in these sample proportions. It is not surprising, therefore, that a sample of 8 students may give an inaccurate estimate for the proportion of those eligible for financial aid in the population. It makes sense that small samples of only 8 students may not represent the population accurately. </a:t>
            </a:r>
            <a:endParaRPr lang="en-US" dirty="0">
              <a:solidFill>
                <a:schemeClr val="bg1"/>
              </a:solidFill>
              <a:latin typeface="proxima-nova"/>
            </a:endParaRPr>
          </a:p>
          <a:p>
            <a:r>
              <a:rPr lang="en-US" dirty="0">
                <a:solidFill>
                  <a:schemeClr val="bg1"/>
                </a:solidFill>
                <a:latin typeface="proxima-nova"/>
              </a:rPr>
              <a:t>Will it improve if we increase the sample size???????</a:t>
            </a:r>
            <a:endParaRPr lang="en-US" dirty="0">
              <a:solidFill>
                <a:schemeClr val="bg1"/>
              </a:solidFill>
            </a:endParaRPr>
          </a:p>
        </p:txBody>
      </p:sp>
      <p:sp>
        <p:nvSpPr>
          <p:cNvPr id="10" name="Rectangle 9">
            <a:extLst>
              <a:ext uri="{FF2B5EF4-FFF2-40B4-BE49-F238E27FC236}">
                <a16:creationId xmlns:a16="http://schemas.microsoft.com/office/drawing/2014/main" id="{F8203697-AF06-4483-8A7B-1320F1D14753}"/>
              </a:ext>
            </a:extLst>
          </p:cNvPr>
          <p:cNvSpPr/>
          <p:nvPr/>
        </p:nvSpPr>
        <p:spPr>
          <a:xfrm>
            <a:off x="5015169" y="3692087"/>
            <a:ext cx="6982390" cy="2862322"/>
          </a:xfrm>
          <a:prstGeom prst="rect">
            <a:avLst/>
          </a:prstGeom>
        </p:spPr>
        <p:txBody>
          <a:bodyPr wrap="square">
            <a:spAutoFit/>
          </a:bodyPr>
          <a:lstStyle/>
          <a:p>
            <a:pPr fontAlgn="base"/>
            <a:r>
              <a:rPr lang="en-US" b="0" i="0" dirty="0">
                <a:solidFill>
                  <a:srgbClr val="373D3F"/>
                </a:solidFill>
                <a:effectLst/>
                <a:latin typeface="proxima-nova"/>
              </a:rPr>
              <a:t>Inferences: </a:t>
            </a:r>
          </a:p>
          <a:p>
            <a:pPr fontAlgn="base">
              <a:buFont typeface="Arial" panose="020B0604020202020204" pitchFamily="34" charset="0"/>
              <a:buChar char="•"/>
            </a:pPr>
            <a:r>
              <a:rPr lang="en-US" b="0" i="0" dirty="0">
                <a:solidFill>
                  <a:srgbClr val="373D3F"/>
                </a:solidFill>
                <a:effectLst/>
                <a:latin typeface="proxima-nova"/>
              </a:rPr>
              <a:t>Each random sample came from a population in which the proportion eligible for financial aid is 0.60, but sample proportions vary. Each random sample has a different proportion who are eligible for financial aid.</a:t>
            </a:r>
          </a:p>
          <a:p>
            <a:pPr fontAlgn="base">
              <a:buFont typeface="Arial" panose="020B0604020202020204" pitchFamily="34" charset="0"/>
              <a:buChar char="•"/>
            </a:pPr>
            <a:r>
              <a:rPr lang="en-US" b="0" i="0" dirty="0">
                <a:solidFill>
                  <a:srgbClr val="373D3F"/>
                </a:solidFill>
                <a:effectLst/>
                <a:latin typeface="proxima-nova"/>
              </a:rPr>
              <a:t>Some sample proportions are larger than the population proportion of 0.60; some sample proportions are smaller than the population proportion.</a:t>
            </a:r>
          </a:p>
          <a:p>
            <a:pPr fontAlgn="base">
              <a:buFont typeface="Arial" panose="020B0604020202020204" pitchFamily="34" charset="0"/>
              <a:buChar char="•"/>
            </a:pPr>
            <a:r>
              <a:rPr lang="en-US" b="0" i="0" dirty="0">
                <a:solidFill>
                  <a:srgbClr val="373D3F"/>
                </a:solidFill>
                <a:effectLst/>
                <a:latin typeface="proxima-nova"/>
              </a:rPr>
              <a:t>Some samples give good estimates of the population proportion. Some do not. In this case, 0.625 is a much better estimate than 0.375.</a:t>
            </a:r>
          </a:p>
        </p:txBody>
      </p:sp>
    </p:spTree>
    <p:extLst>
      <p:ext uri="{BB962C8B-B14F-4D97-AF65-F5344CB8AC3E}">
        <p14:creationId xmlns:p14="http://schemas.microsoft.com/office/powerpoint/2010/main" val="264576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AC3B3-8A7C-482C-A68E-A7E07753C91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Parameters vs Statistic </a:t>
            </a:r>
          </a:p>
        </p:txBody>
      </p:sp>
      <p:cxnSp>
        <p:nvCxnSpPr>
          <p:cNvPr id="33" name="Straight Connector 3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A89AF43D-B293-4507-AD08-9869F86578D6}"/>
              </a:ext>
            </a:extLst>
          </p:cNvPr>
          <p:cNvSpPr>
            <a:spLocks noGrp="1"/>
          </p:cNvSpPr>
          <p:nvPr>
            <p:ph idx="1"/>
          </p:nvPr>
        </p:nvSpPr>
        <p:spPr>
          <a:xfrm>
            <a:off x="4976031" y="963877"/>
            <a:ext cx="6377769" cy="4930246"/>
          </a:xfrm>
        </p:spPr>
        <p:txBody>
          <a:bodyPr anchor="ctr">
            <a:normAutofit/>
          </a:bodyPr>
          <a:lstStyle/>
          <a:p>
            <a:pPr marL="0" indent="0">
              <a:buNone/>
            </a:pPr>
            <a:r>
              <a:rPr lang="en-US" sz="2400"/>
              <a:t>Goal: One of the goals of inference is to draw a conclusion about a population on the basis of a random sample from the population.</a:t>
            </a:r>
          </a:p>
          <a:p>
            <a:pPr marL="0" indent="0">
              <a:buNone/>
            </a:pPr>
            <a:endParaRPr lang="en-US" sz="2400"/>
          </a:p>
          <a:p>
            <a:pPr marL="0" indent="0">
              <a:buNone/>
            </a:pPr>
            <a:endParaRPr lang="en-US" sz="2400"/>
          </a:p>
          <a:p>
            <a:pPr marL="0" indent="0">
              <a:buNone/>
            </a:pPr>
            <a:r>
              <a:rPr lang="en-US" sz="2400"/>
              <a:t> A </a:t>
            </a:r>
            <a:r>
              <a:rPr lang="en-US" sz="2400" b="1"/>
              <a:t>parameter </a:t>
            </a:r>
            <a:r>
              <a:rPr lang="en-US" sz="2400"/>
              <a:t>is a number that describes a population.</a:t>
            </a:r>
          </a:p>
          <a:p>
            <a:pPr marL="0" indent="0">
              <a:buNone/>
            </a:pPr>
            <a:endParaRPr lang="en-US" sz="2400"/>
          </a:p>
          <a:p>
            <a:pPr marL="0" indent="0">
              <a:buNone/>
            </a:pPr>
            <a:r>
              <a:rPr lang="en-US" sz="2400"/>
              <a:t> A </a:t>
            </a:r>
            <a:r>
              <a:rPr lang="en-US" sz="2400" b="1"/>
              <a:t>statistic </a:t>
            </a:r>
            <a:r>
              <a:rPr lang="en-US" sz="2400"/>
              <a:t>is a number that we calculate from a sample.</a:t>
            </a:r>
          </a:p>
        </p:txBody>
      </p:sp>
    </p:spTree>
    <p:extLst>
      <p:ext uri="{BB962C8B-B14F-4D97-AF65-F5344CB8AC3E}">
        <p14:creationId xmlns:p14="http://schemas.microsoft.com/office/powerpoint/2010/main" val="169683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FAC6551-FA33-49A0-B8EB-3C3324461A0D}"/>
              </a:ext>
            </a:extLst>
          </p:cNvPr>
          <p:cNvPicPr>
            <a:picLocks noChangeAspect="1"/>
          </p:cNvPicPr>
          <p:nvPr/>
        </p:nvPicPr>
        <p:blipFill>
          <a:blip r:embed="rId2"/>
          <a:stretch>
            <a:fillRect/>
          </a:stretch>
        </p:blipFill>
        <p:spPr>
          <a:xfrm>
            <a:off x="1120478" y="1717560"/>
            <a:ext cx="9951041" cy="1511332"/>
          </a:xfrm>
          <a:prstGeom prst="rect">
            <a:avLst/>
          </a:prstGeom>
        </p:spPr>
      </p:pic>
      <p:sp>
        <p:nvSpPr>
          <p:cNvPr id="30" name="Title 1">
            <a:extLst>
              <a:ext uri="{FF2B5EF4-FFF2-40B4-BE49-F238E27FC236}">
                <a16:creationId xmlns:a16="http://schemas.microsoft.com/office/drawing/2014/main" id="{8D044FA9-D186-4A25-9265-344F949F5D48}"/>
              </a:ext>
            </a:extLst>
          </p:cNvPr>
          <p:cNvSpPr>
            <a:spLocks noGrp="1"/>
          </p:cNvSpPr>
          <p:nvPr>
            <p:ph type="title"/>
          </p:nvPr>
        </p:nvSpPr>
        <p:spPr>
          <a:xfrm>
            <a:off x="1120478" y="820850"/>
            <a:ext cx="7949780" cy="896710"/>
          </a:xfrm>
        </p:spPr>
        <p:txBody>
          <a:bodyPr>
            <a:normAutofit/>
          </a:bodyPr>
          <a:lstStyle/>
          <a:p>
            <a:pPr algn="r"/>
            <a:r>
              <a:rPr lang="en-US" dirty="0">
                <a:solidFill>
                  <a:schemeClr val="accent1"/>
                </a:solidFill>
              </a:rPr>
              <a:t>Parameters vs Statistic </a:t>
            </a:r>
          </a:p>
        </p:txBody>
      </p:sp>
      <p:sp>
        <p:nvSpPr>
          <p:cNvPr id="13" name="Rectangle 12">
            <a:extLst>
              <a:ext uri="{FF2B5EF4-FFF2-40B4-BE49-F238E27FC236}">
                <a16:creationId xmlns:a16="http://schemas.microsoft.com/office/drawing/2014/main" id="{34040898-9FB1-4FC0-A8CF-7E5A4F2ACDAF}"/>
              </a:ext>
            </a:extLst>
          </p:cNvPr>
          <p:cNvSpPr/>
          <p:nvPr/>
        </p:nvSpPr>
        <p:spPr>
          <a:xfrm>
            <a:off x="1120478" y="3429000"/>
            <a:ext cx="9951040" cy="2585323"/>
          </a:xfrm>
          <a:prstGeom prst="rect">
            <a:avLst/>
          </a:prstGeom>
        </p:spPr>
        <p:txBody>
          <a:bodyPr wrap="square">
            <a:spAutoFit/>
          </a:bodyPr>
          <a:lstStyle/>
          <a:p>
            <a:r>
              <a:rPr lang="en-US" b="0" i="0" dirty="0">
                <a:solidFill>
                  <a:srgbClr val="212B36"/>
                </a:solidFill>
                <a:effectLst/>
                <a:latin typeface="Libre Franklin"/>
              </a:rPr>
              <a:t>According to the voter registration statistics reported by the state of California for 2015, of over 24 million in California eligible to vote, approximately 73% were actually registered to vote.</a:t>
            </a:r>
          </a:p>
          <a:p>
            <a:r>
              <a:rPr lang="en-US" b="0" i="0" dirty="0">
                <a:solidFill>
                  <a:srgbClr val="212B36"/>
                </a:solidFill>
                <a:effectLst/>
                <a:latin typeface="Libre Franklin"/>
              </a:rPr>
              <a:t>According to the Public Policy Institute of California, Democrats in California are more likely to vote. In their 2015 publication </a:t>
            </a:r>
            <a:r>
              <a:rPr lang="en-US" b="0" i="1" dirty="0">
                <a:solidFill>
                  <a:srgbClr val="212B36"/>
                </a:solidFill>
                <a:effectLst/>
                <a:latin typeface="Libre Franklin"/>
              </a:rPr>
              <a:t>Just the Facts,</a:t>
            </a:r>
            <a:r>
              <a:rPr lang="en-US" b="0" i="0" dirty="0">
                <a:solidFill>
                  <a:srgbClr val="212B36"/>
                </a:solidFill>
                <a:effectLst/>
                <a:latin typeface="Libre Franklin"/>
              </a:rPr>
              <a:t> they state,“ Our surveys indicate that among those we consider most likely to vote, 43% are Democrats, 32% are Republicans, and 20% are independents.”</a:t>
            </a:r>
          </a:p>
          <a:p>
            <a:r>
              <a:rPr lang="en-US" b="0" i="0" dirty="0">
                <a:solidFill>
                  <a:srgbClr val="212B36"/>
                </a:solidFill>
                <a:effectLst/>
                <a:latin typeface="Libre Franklin"/>
              </a:rPr>
              <a:t>Indicate if each proportion is a parameter or statistic.</a:t>
            </a:r>
          </a:p>
          <a:p>
            <a:r>
              <a:rPr lang="en-US" b="0" i="0" dirty="0">
                <a:solidFill>
                  <a:srgbClr val="212B36"/>
                </a:solidFill>
                <a:effectLst/>
                <a:latin typeface="Libre Franklin"/>
              </a:rPr>
              <a:t>73%</a:t>
            </a:r>
          </a:p>
          <a:p>
            <a:endParaRPr lang="en-US" dirty="0">
              <a:solidFill>
                <a:srgbClr val="212B36"/>
              </a:solidFill>
              <a:latin typeface="Libre Franklin"/>
            </a:endParaRPr>
          </a:p>
          <a:p>
            <a:r>
              <a:rPr lang="en-US" b="0" i="0" dirty="0">
                <a:solidFill>
                  <a:srgbClr val="212B36"/>
                </a:solidFill>
                <a:effectLst/>
                <a:latin typeface="Libre Franklin"/>
              </a:rPr>
              <a:t>Is this 73% is Parameter or Statistics</a:t>
            </a:r>
          </a:p>
        </p:txBody>
      </p:sp>
    </p:spTree>
    <p:extLst>
      <p:ext uri="{BB962C8B-B14F-4D97-AF65-F5344CB8AC3E}">
        <p14:creationId xmlns:p14="http://schemas.microsoft.com/office/powerpoint/2010/main" val="2844186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955</Words>
  <Application>Microsoft Office PowerPoint</Application>
  <PresentationFormat>Widescreen</PresentationFormat>
  <Paragraphs>141</Paragraphs>
  <Slides>18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Geneva</vt:lpstr>
      <vt:lpstr>Libre Franklin</vt:lpstr>
      <vt:lpstr>proxima-nova</vt:lpstr>
      <vt:lpstr>pt sans</vt:lpstr>
      <vt:lpstr>Roboto</vt:lpstr>
      <vt:lpstr>Office Theme</vt:lpstr>
      <vt:lpstr>Statistics - Discussion</vt:lpstr>
      <vt:lpstr>PowerPoint Presentation</vt:lpstr>
      <vt:lpstr>PowerPoint Presentation</vt:lpstr>
      <vt:lpstr>PowerPoint Presentation</vt:lpstr>
      <vt:lpstr>PowerPoint Presentation</vt:lpstr>
      <vt:lpstr>Parameters vs Statistic </vt:lpstr>
      <vt:lpstr>Parameters vs Statistic </vt:lpstr>
      <vt:lpstr>Parameters vs Statistic </vt:lpstr>
      <vt:lpstr>Parameters vs Statistic </vt:lpstr>
      <vt:lpstr>Coefficient of Variation – Explain with an example</vt:lpstr>
      <vt:lpstr>Correlation Analysis</vt:lpstr>
      <vt:lpstr>Detailing with example</vt:lpstr>
      <vt:lpstr>PowerPoint Presentation</vt:lpstr>
      <vt:lpstr>Relationship with categorical variable</vt:lpstr>
      <vt:lpstr>Examples</vt:lpstr>
      <vt:lpstr>Detailing with example for categorical analysis</vt:lpstr>
      <vt:lpstr>Degrees of freedom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 Discussion</dc:title>
  <dc:creator>Saravanan Durai</dc:creator>
  <cp:lastModifiedBy>Saravanan Durai</cp:lastModifiedBy>
  <cp:revision>3</cp:revision>
  <dcterms:created xsi:type="dcterms:W3CDTF">2020-02-21T10:00:10Z</dcterms:created>
  <dcterms:modified xsi:type="dcterms:W3CDTF">2020-02-21T10:29:45Z</dcterms:modified>
</cp:coreProperties>
</file>