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9" r:id="rId2"/>
    <p:sldId id="272" r:id="rId3"/>
    <p:sldId id="287" r:id="rId4"/>
    <p:sldId id="271" r:id="rId5"/>
    <p:sldId id="262" r:id="rId6"/>
    <p:sldId id="265" r:id="rId7"/>
    <p:sldId id="275" r:id="rId8"/>
    <p:sldId id="269" r:id="rId9"/>
    <p:sldId id="268" r:id="rId10"/>
    <p:sldId id="276" r:id="rId11"/>
    <p:sldId id="267" r:id="rId12"/>
    <p:sldId id="277" r:id="rId13"/>
    <p:sldId id="278" r:id="rId14"/>
    <p:sldId id="279" r:id="rId15"/>
    <p:sldId id="266" r:id="rId16"/>
    <p:sldId id="280" r:id="rId17"/>
    <p:sldId id="281" r:id="rId18"/>
    <p:sldId id="282" r:id="rId19"/>
    <p:sldId id="283" r:id="rId20"/>
    <p:sldId id="284" r:id="rId21"/>
    <p:sldId id="285" r:id="rId22"/>
    <p:sldId id="286" r:id="rId23"/>
    <p:sldId id="270" r:id="rId24"/>
    <p:sldId id="26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0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07DF3E-1D74-4216-BDC5-8D7F56F26F97}" type="datetimeFigureOut">
              <a:rPr lang="en-US" smtClean="0"/>
              <a:t>11/16/2015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1C0821-8684-4772-A574-2EF42150840B}" type="slidenum">
              <a:rPr lang="en-US" smtClean="0"/>
              <a:t>‹#›</a:t>
            </a:fld>
            <a:endParaRPr lang="en-US"/>
          </a:p>
        </p:txBody>
      </p:sp>
    </p:spTree>
    <p:extLst>
      <p:ext uri="{BB962C8B-B14F-4D97-AF65-F5344CB8AC3E}">
        <p14:creationId xmlns:p14="http://schemas.microsoft.com/office/powerpoint/2010/main" val="427553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baseline="0" dirty="0" smtClean="0"/>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2A14FA6D-5CC1-477D-A0DC-F2245326A311}"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11/16/2015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33864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baseline="0" dirty="0" smtClean="0"/>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2A14FA6D-5CC1-477D-A0DC-F2245326A311}"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11/16/2015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88218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baseline="0" dirty="0" smtClean="0"/>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2A14FA6D-5CC1-477D-A0DC-F2245326A311}"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11/16/2015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975398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4" name="MS logo whit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462269" y="474236"/>
            <a:ext cx="1775509" cy="380393"/>
          </a:xfrm>
          <a:prstGeom prst="rect">
            <a:avLst/>
          </a:prstGeom>
        </p:spPr>
      </p:pic>
      <p:pic>
        <p:nvPicPr>
          <p:cNvPr id="6" name="TechEd 2014 logo whit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880125" y="440042"/>
            <a:ext cx="2907036" cy="1257969"/>
          </a:xfrm>
          <a:prstGeom prst="rect">
            <a:avLst/>
          </a:prstGeom>
        </p:spPr>
      </p:pic>
    </p:spTree>
    <p:extLst>
      <p:ext uri="{BB962C8B-B14F-4D97-AF65-F5344CB8AC3E}">
        <p14:creationId xmlns:p14="http://schemas.microsoft.com/office/powerpoint/2010/main" val="311964022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80125" y="440042"/>
            <a:ext cx="2907036" cy="1257969"/>
          </a:xfrm>
          <a:prstGeom prst="rect">
            <a:avLst/>
          </a:prstGeom>
        </p:spPr>
      </p:pic>
    </p:spTree>
    <p:extLst>
      <p:ext uri="{BB962C8B-B14F-4D97-AF65-F5344CB8AC3E}">
        <p14:creationId xmlns:p14="http://schemas.microsoft.com/office/powerpoint/2010/main" val="3331744544"/>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6691216"/>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0434671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994422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439995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6242757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5109">
                      <a:schemeClr val="tx2"/>
                    </a:gs>
                    <a:gs pos="25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00000">
                      <a:schemeClr val="tx2"/>
                    </a:gs>
                    <a:gs pos="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133599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552967"/>
          </a:xfrm>
        </p:spPr>
        <p:txBody>
          <a:bodyPr wrap="square">
            <a:spAutoFit/>
          </a:bodyPr>
          <a:lstStyle>
            <a:lvl1pPr marL="281677" indent="-281677">
              <a:spcBef>
                <a:spcPts val="1200"/>
              </a:spcBef>
              <a:buClr>
                <a:schemeClr val="tx1"/>
              </a:buClr>
              <a:buFontTx/>
              <a:buBlip>
                <a:blip r:embed="rId2"/>
              </a:buBlip>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552967"/>
          </a:xfrm>
        </p:spPr>
        <p:txBody>
          <a:bodyPr wrap="square">
            <a:spAutoFit/>
          </a:bodyPr>
          <a:lstStyle>
            <a:lvl1pPr marL="281677" indent="-281677">
              <a:spcBef>
                <a:spcPts val="1200"/>
              </a:spcBef>
              <a:buClr>
                <a:schemeClr val="tx1"/>
              </a:buClr>
              <a:buFontTx/>
              <a:buBlip>
                <a:blip r:embed="rId2"/>
              </a:buBlip>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117773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552967"/>
          </a:xfrm>
        </p:spPr>
        <p:txBody>
          <a:bodyPr wrap="square">
            <a:spAutoFit/>
          </a:bodyPr>
          <a:lstStyle>
            <a:lvl1pPr marL="281677" indent="-281677">
              <a:spcBef>
                <a:spcPts val="1200"/>
              </a:spcBef>
              <a:buClr>
                <a:schemeClr val="tx2"/>
              </a:buClr>
              <a:buFontTx/>
              <a:buBlip>
                <a:blip r:embed="rId2"/>
              </a:buBlip>
              <a:defRPr sz="3529">
                <a:gradFill>
                  <a:gsLst>
                    <a:gs pos="5109">
                      <a:schemeClr val="tx2"/>
                    </a:gs>
                    <a:gs pos="100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552967"/>
          </a:xfrm>
        </p:spPr>
        <p:txBody>
          <a:bodyPr wrap="square">
            <a:spAutoFit/>
          </a:bodyPr>
          <a:lstStyle>
            <a:lvl1pPr marL="281677" indent="-281677">
              <a:spcBef>
                <a:spcPts val="1200"/>
              </a:spcBef>
              <a:buClr>
                <a:schemeClr val="tx2"/>
              </a:buClr>
              <a:buFontTx/>
              <a:buBlip>
                <a:blip r:embed="rId2"/>
              </a:buBlip>
              <a:defRPr sz="3529">
                <a:gradFill>
                  <a:gsLst>
                    <a:gs pos="5109">
                      <a:schemeClr val="tx2"/>
                    </a:gs>
                    <a:gs pos="100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599881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2502846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hoto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1008"/>
            <a:ext cx="12191999" cy="6855984"/>
          </a:xfrm>
          <a:prstGeom prst="rect">
            <a:avLst/>
          </a:prstGeom>
        </p:spPr>
      </p:pic>
      <p:sp>
        <p:nvSpPr>
          <p:cNvPr id="14" name="Dark gradation bottom"/>
          <p:cNvSpPr/>
          <p:nvPr userDrawn="1"/>
        </p:nvSpPr>
        <p:spPr bwMode="gray">
          <a:xfrm flipV="1">
            <a:off x="0" y="-3"/>
            <a:ext cx="12202081" cy="6858000"/>
          </a:xfrm>
          <a:prstGeom prst="rect">
            <a:avLst/>
          </a:prstGeom>
          <a:gradFill flip="none" rotWithShape="1">
            <a:gsLst>
              <a:gs pos="0">
                <a:srgbClr val="000000">
                  <a:alpha val="73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Dark gradation top"/>
          <p:cNvSpPr/>
          <p:nvPr userDrawn="1"/>
        </p:nvSpPr>
        <p:spPr bwMode="gray">
          <a:xfrm>
            <a:off x="0" y="-1007"/>
            <a:ext cx="12202080" cy="6858000"/>
          </a:xfrm>
          <a:prstGeom prst="rect">
            <a:avLst/>
          </a:prstGeom>
          <a:gradFill flip="none" rotWithShape="1">
            <a:gsLst>
              <a:gs pos="0">
                <a:srgbClr val="000000">
                  <a:alpha val="5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p:cNvSpPr/>
          <p:nvPr userDrawn="1"/>
        </p:nvSpPr>
        <p:spPr bwMode="gray">
          <a:xfrm>
            <a:off x="269239" y="2084172"/>
            <a:ext cx="6274974" cy="3586208"/>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bwMode="ltGray">
          <a:xfrm>
            <a:off x="267683" y="2084171"/>
            <a:ext cx="6276530" cy="2062069"/>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4146242"/>
            <a:ext cx="6274974" cy="1524136"/>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49322" y="6061766"/>
            <a:ext cx="1522404" cy="326167"/>
          </a:xfrm>
          <a:prstGeom prst="rect">
            <a:avLst/>
          </a:prstGeom>
        </p:spPr>
      </p:pic>
      <p:pic>
        <p:nvPicPr>
          <p:cNvPr id="12"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64788" y="440042"/>
            <a:ext cx="2907036" cy="1257969"/>
          </a:xfrm>
          <a:prstGeom prst="rect">
            <a:avLst/>
          </a:prstGeom>
        </p:spPr>
      </p:pic>
    </p:spTree>
    <p:extLst>
      <p:ext uri="{BB962C8B-B14F-4D97-AF65-F5344CB8AC3E}">
        <p14:creationId xmlns:p14="http://schemas.microsoft.com/office/powerpoint/2010/main" val="2808120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smtClean="0"/>
              <a:t>Click to edit Master title style</a:t>
            </a:r>
            <a:endParaRPr lang="en-US" dirty="0"/>
          </a:p>
        </p:txBody>
      </p:sp>
    </p:spTree>
    <p:extLst>
      <p:ext uri="{BB962C8B-B14F-4D97-AF65-F5344CB8AC3E}">
        <p14:creationId xmlns:p14="http://schemas.microsoft.com/office/powerpoint/2010/main" val="133421118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smtClean="0"/>
              <a:t>Click to edit Master title style</a:t>
            </a:r>
            <a:endParaRPr lang="en-US" dirty="0"/>
          </a:p>
        </p:txBody>
      </p:sp>
    </p:spTree>
    <p:extLst>
      <p:ext uri="{BB962C8B-B14F-4D97-AF65-F5344CB8AC3E}">
        <p14:creationId xmlns:p14="http://schemas.microsoft.com/office/powerpoint/2010/main" val="4268815353"/>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act Layout_Accent Color 1">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smtClean="0"/>
              <a:t>Click to edit Master title style</a:t>
            </a:r>
            <a:endParaRPr lang="en-US" dirty="0"/>
          </a:p>
        </p:txBody>
      </p:sp>
    </p:spTree>
    <p:extLst>
      <p:ext uri="{BB962C8B-B14F-4D97-AF65-F5344CB8AC3E}">
        <p14:creationId xmlns:p14="http://schemas.microsoft.com/office/powerpoint/2010/main" val="316813337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81940084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Layout_Accent Color 2">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3515927515"/>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47790604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469611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0940319"/>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188895"/>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701981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806776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11"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788" y="440042"/>
            <a:ext cx="2907036" cy="1257969"/>
          </a:xfrm>
          <a:prstGeom prst="rect">
            <a:avLst/>
          </a:prstGeom>
        </p:spPr>
      </p:pic>
      <p:pic>
        <p:nvPicPr>
          <p:cNvPr id="8"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49322" y="6061766"/>
            <a:ext cx="1522404" cy="326167"/>
          </a:xfrm>
          <a:prstGeom prst="rect">
            <a:avLst/>
          </a:prstGeom>
        </p:spPr>
      </p:pic>
    </p:spTree>
    <p:extLst>
      <p:ext uri="{BB962C8B-B14F-4D97-AF65-F5344CB8AC3E}">
        <p14:creationId xmlns:p14="http://schemas.microsoft.com/office/powerpoint/2010/main" val="20005966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8501860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85910090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Slide - ANIMATED">
    <p:spTree>
      <p:nvGrpSpPr>
        <p:cNvPr id="1" name=""/>
        <p:cNvGrpSpPr/>
        <p:nvPr/>
      </p:nvGrpSpPr>
      <p:grpSpPr>
        <a:xfrm>
          <a:off x="0" y="0"/>
          <a:ext cx="0" cy="0"/>
          <a:chOff x="0" y="0"/>
          <a:chExt cx="0" cy="0"/>
        </a:xfrm>
      </p:grpSpPr>
      <p:sp>
        <p:nvSpPr>
          <p:cNvPr id="15" name="Rectangle 14"/>
          <p:cNvSpPr/>
          <p:nvPr userDrawn="1"/>
        </p:nvSpPr>
        <p:spPr bwMode="white">
          <a:xfrm>
            <a:off x="0" y="0"/>
            <a:ext cx="12191377" cy="685862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ectangle 5"/>
          <p:cNvSpPr>
            <a:spLocks noChangeArrowheads="1"/>
          </p:cNvSpPr>
          <p:nvPr userDrawn="1"/>
        </p:nvSpPr>
        <p:spPr bwMode="auto">
          <a:xfrm>
            <a:off x="3113" y="4309988"/>
            <a:ext cx="12188887" cy="2551127"/>
          </a:xfrm>
          <a:prstGeom prst="rect">
            <a:avLst/>
          </a:prstGeom>
          <a:solidFill>
            <a:srgbClr val="4D9ED7"/>
          </a:solidFill>
          <a:ln>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userDrawn="1"/>
        </p:nvSpPr>
        <p:spPr bwMode="white">
          <a:xfrm>
            <a:off x="0" y="-312"/>
            <a:ext cx="12191377" cy="6858623"/>
          </a:xfrm>
          <a:prstGeom prst="rect">
            <a:avLst/>
          </a:prstGeom>
          <a:solidFill>
            <a:srgbClr val="00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4"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smtClean="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
        <p:nvSpPr>
          <p:cNvPr id="17"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a:t>
            </a:r>
            <a:endParaRPr lang="en-US" dirty="0"/>
          </a:p>
        </p:txBody>
      </p:sp>
    </p:spTree>
    <p:extLst>
      <p:ext uri="{BB962C8B-B14F-4D97-AF65-F5344CB8AC3E}">
        <p14:creationId xmlns:p14="http://schemas.microsoft.com/office/powerpoint/2010/main" val="70091148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150"/>
                                  </p:stCondLst>
                                  <p:childTnLst>
                                    <p:animMotion origin="layout" path="M 0 0 L 1.00728 0 " pathEditMode="relative" rAng="0" ptsTypes="AA">
                                      <p:cBhvr>
                                        <p:cTn id="8" dur="750" fill="hold"/>
                                        <p:tgtEl>
                                          <p:spTgt spid="15"/>
                                        </p:tgtEl>
                                        <p:attrNameLst>
                                          <p:attrName>ppt_x</p:attrName>
                                          <p:attrName>ppt_y</p:attrName>
                                        </p:attrNameLst>
                                      </p:cBhvr>
                                      <p:rCtr x="50357" y="0"/>
                                    </p:animMotion>
                                  </p:childTnLst>
                                </p:cTn>
                              </p:par>
                              <p:par>
                                <p:cTn id="9" presetID="63" presetClass="path" presetSubtype="0" accel="24000" decel="76000" fill="hold" grpId="0" nodeType="withEffect">
                                  <p:stCondLst>
                                    <p:cond delay="250"/>
                                  </p:stCondLst>
                                  <p:childTnLst>
                                    <p:animMotion origin="layout" path="M 0 3.25011E-6 L 1.00728 3.25011E-6 " pathEditMode="relative" rAng="0" ptsTypes="AA">
                                      <p:cBhvr>
                                        <p:cTn id="10" dur="750" fill="hold"/>
                                        <p:tgtEl>
                                          <p:spTgt spid="12"/>
                                        </p:tgtEl>
                                        <p:attrNameLst>
                                          <p:attrName>ppt_x</p:attrName>
                                          <p:attrName>ppt_y</p:attrName>
                                        </p:attrNameLst>
                                      </p:cBhvr>
                                      <p:rCtr x="50357" y="0"/>
                                    </p:animMotion>
                                  </p:childTnLst>
                                </p:cTn>
                              </p:par>
                              <p:par>
                                <p:cTn id="11" presetID="63" presetClass="path" presetSubtype="0" accel="24000" decel="76000" fill="hold" grpId="0" nodeType="withEffect">
                                  <p:stCondLst>
                                    <p:cond delay="150"/>
                                  </p:stCondLst>
                                  <p:childTnLst>
                                    <p:animMotion origin="layout" path="M 0 3.25011E-6 L 1.00728 3.25011E-6 " pathEditMode="relative" rAng="0" ptsTypes="AA">
                                      <p:cBhvr>
                                        <p:cTn id="12" dur="750" fill="hold"/>
                                        <p:tgtEl>
                                          <p:spTgt spid="10"/>
                                        </p:tgtEl>
                                        <p:attrNameLst>
                                          <p:attrName>ppt_x</p:attrName>
                                          <p:attrName>ppt_y</p:attrName>
                                        </p:attrNameLst>
                                      </p:cBhvr>
                                      <p:rCtr x="50357" y="0"/>
                                    </p:animMotion>
                                  </p:childTnLst>
                                </p:cTn>
                              </p:par>
                              <p:par>
                                <p:cTn id="13" presetID="1" presetClass="entr" presetSubtype="0" fill="hold" grpId="0" nodeType="withEffect">
                                  <p:stCondLst>
                                    <p:cond delay="1000"/>
                                  </p:stCondLst>
                                  <p:childTnLst>
                                    <p:set>
                                      <p:cBhvr>
                                        <p:cTn id="14" dur="1" fill="hold">
                                          <p:stCondLst>
                                            <p:cond delay="0"/>
                                          </p:stCondLst>
                                        </p:cTn>
                                        <p:tgtEl>
                                          <p:spTgt spid="13"/>
                                        </p:tgtEl>
                                        <p:attrNameLst>
                                          <p:attrName>style.visibility</p:attrName>
                                        </p:attrNameLst>
                                      </p:cBhvr>
                                      <p:to>
                                        <p:strVal val="visible"/>
                                      </p:to>
                                    </p:set>
                                  </p:childTnLst>
                                </p:cTn>
                              </p:par>
                              <p:par>
                                <p:cTn id="15" presetID="10" presetClass="entr" presetSubtype="0" fill="hold" grpId="0" nodeType="withEffect">
                                  <p:stCondLst>
                                    <p:cond delay="75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950"/>
                                        <p:tgtEl>
                                          <p:spTgt spid="9"/>
                                        </p:tgtEl>
                                      </p:cBhvr>
                                    </p:animEffect>
                                  </p:childTnLst>
                                </p:cTn>
                              </p:par>
                              <p:par>
                                <p:cTn id="18" presetID="63" presetClass="path" presetSubtype="0" decel="100000" fill="hold" grpId="1" nodeType="withEffect">
                                  <p:stCondLst>
                                    <p:cond delay="750"/>
                                  </p:stCondLst>
                                  <p:childTnLst>
                                    <p:animMotion origin="layout" path="M -0.01455 -1.34362E-6 L -3.90605E-7 -1.34362E-6 " pathEditMode="relative" rAng="0" ptsTypes="AA">
                                      <p:cBhvr>
                                        <p:cTn id="19" dur="950" fill="hold"/>
                                        <p:tgtEl>
                                          <p:spTgt spid="9"/>
                                        </p:tgtEl>
                                        <p:attrNameLst>
                                          <p:attrName>ppt_x</p:attrName>
                                          <p:attrName>ppt_y</p:attrName>
                                        </p:attrNameLst>
                                      </p:cBhvr>
                                      <p:rCtr x="728" y="0"/>
                                    </p:animMotion>
                                  </p:childTnLst>
                                </p:cTn>
                              </p:par>
                              <p:par>
                                <p:cTn id="20" presetID="6" presetClass="emph" presetSubtype="0" accel="100000" autoRev="1" fill="hold" grpId="2" nodeType="withEffect">
                                  <p:stCondLst>
                                    <p:cond delay="50"/>
                                  </p:stCondLst>
                                  <p:childTnLst>
                                    <p:animScale>
                                      <p:cBhvr>
                                        <p:cTn id="21" dur="500" fill="hold"/>
                                        <p:tgtEl>
                                          <p:spTgt spid="9"/>
                                        </p:tgtEl>
                                      </p:cBhvr>
                                      <p:by x="95000" y="95000"/>
                                    </p:animScale>
                                  </p:childTnLst>
                                </p:cTn>
                              </p:par>
                              <p:par>
                                <p:cTn id="22" presetID="10" presetClass="entr" presetSubtype="0" fill="hold" grpId="0" nodeType="withEffect">
                                  <p:stCondLst>
                                    <p:cond delay="80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950"/>
                                        <p:tgtEl>
                                          <p:spTgt spid="5"/>
                                        </p:tgtEl>
                                      </p:cBhvr>
                                    </p:animEffect>
                                  </p:childTnLst>
                                </p:cTn>
                              </p:par>
                              <p:par>
                                <p:cTn id="25" presetID="63" presetClass="path" presetSubtype="0" decel="100000" fill="hold" grpId="1" nodeType="withEffect">
                                  <p:stCondLst>
                                    <p:cond delay="800"/>
                                  </p:stCondLst>
                                  <p:childTnLst>
                                    <p:animMotion origin="layout" path="M -0.01455 -1.34362E-6 L -3.90605E-7 -1.34362E-6 " pathEditMode="relative" rAng="0" ptsTypes="AA">
                                      <p:cBhvr>
                                        <p:cTn id="26" dur="950" fill="hold"/>
                                        <p:tgtEl>
                                          <p:spTgt spid="5"/>
                                        </p:tgtEl>
                                        <p:attrNameLst>
                                          <p:attrName>ppt_x</p:attrName>
                                          <p:attrName>ppt_y</p:attrName>
                                        </p:attrNameLst>
                                      </p:cBhvr>
                                      <p:rCtr x="728" y="0"/>
                                    </p:animMotion>
                                  </p:childTnLst>
                                </p:cTn>
                              </p:par>
                              <p:par>
                                <p:cTn id="27" presetID="6" presetClass="emph" presetSubtype="0" accel="100000" autoRev="1" fill="hold" grpId="2" nodeType="withEffect">
                                  <p:stCondLst>
                                    <p:cond delay="100"/>
                                  </p:stCondLst>
                                  <p:childTnLst>
                                    <p:animScale>
                                      <p:cBhvr>
                                        <p:cTn id="28" dur="500" fill="hold"/>
                                        <p:tgtEl>
                                          <p:spTgt spid="5"/>
                                        </p:tgtEl>
                                      </p:cBhvr>
                                      <p:by x="95000" y="95000"/>
                                    </p:animScale>
                                  </p:childTnLst>
                                </p:cTn>
                              </p:par>
                              <p:par>
                                <p:cTn id="29" presetID="10" presetClass="entr" presetSubtype="0" fill="hold" nodeType="withEffect">
                                  <p:stCondLst>
                                    <p:cond delay="90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950"/>
                                        <p:tgtEl>
                                          <p:spTgt spid="6"/>
                                        </p:tgtEl>
                                      </p:cBhvr>
                                    </p:animEffect>
                                  </p:childTnLst>
                                </p:cTn>
                              </p:par>
                              <p:par>
                                <p:cTn id="32" presetID="63" presetClass="path" presetSubtype="0" decel="100000" fill="hold" nodeType="withEffect">
                                  <p:stCondLst>
                                    <p:cond delay="900"/>
                                  </p:stCondLst>
                                  <p:childTnLst>
                                    <p:animMotion origin="layout" path="M -0.01455 -1.34362E-6 L -3.90605E-7 -1.34362E-6 " pathEditMode="relative" rAng="0" ptsTypes="AA">
                                      <p:cBhvr>
                                        <p:cTn id="33" dur="950" fill="hold"/>
                                        <p:tgtEl>
                                          <p:spTgt spid="6"/>
                                        </p:tgtEl>
                                        <p:attrNameLst>
                                          <p:attrName>ppt_x</p:attrName>
                                          <p:attrName>ppt_y</p:attrName>
                                        </p:attrNameLst>
                                      </p:cBhvr>
                                      <p:rCtr x="728" y="0"/>
                                    </p:animMotion>
                                  </p:childTnLst>
                                </p:cTn>
                              </p:par>
                              <p:par>
                                <p:cTn id="34" presetID="6" presetClass="emph" presetSubtype="0" accel="100000" autoRev="1" fill="hold" nodeType="withEffect">
                                  <p:stCondLst>
                                    <p:cond delay="200"/>
                                  </p:stCondLst>
                                  <p:childTnLst>
                                    <p:animScale>
                                      <p:cBhvr>
                                        <p:cTn id="35" dur="500" fill="hold"/>
                                        <p:tgtEl>
                                          <p:spTgt spid="6"/>
                                        </p:tgtEl>
                                      </p:cBhvr>
                                      <p:by x="95000" y="95000"/>
                                    </p:animScale>
                                  </p:childTnLst>
                                </p:cTn>
                              </p:par>
                              <p:par>
                                <p:cTn id="36" presetID="10" presetClass="entr" presetSubtype="0" fill="hold" grpId="0" nodeType="withEffect">
                                  <p:stCondLst>
                                    <p:cond delay="100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950"/>
                                        <p:tgtEl>
                                          <p:spTgt spid="14"/>
                                        </p:tgtEl>
                                      </p:cBhvr>
                                    </p:animEffect>
                                  </p:childTnLst>
                                </p:cTn>
                              </p:par>
                              <p:par>
                                <p:cTn id="39" presetID="63" presetClass="path" presetSubtype="0" decel="100000" fill="hold" grpId="1" nodeType="withEffect">
                                  <p:stCondLst>
                                    <p:cond delay="1000"/>
                                  </p:stCondLst>
                                  <p:childTnLst>
                                    <p:animMotion origin="layout" path="M -0.01455 -1.34362E-6 L -3.90605E-7 -1.34362E-6 " pathEditMode="relative" rAng="0" ptsTypes="AA">
                                      <p:cBhvr>
                                        <p:cTn id="40" dur="950" fill="hold"/>
                                        <p:tgtEl>
                                          <p:spTgt spid="14"/>
                                        </p:tgtEl>
                                        <p:attrNameLst>
                                          <p:attrName>ppt_x</p:attrName>
                                          <p:attrName>ppt_y</p:attrName>
                                        </p:attrNameLst>
                                      </p:cBhvr>
                                      <p:rCtr x="728" y="0"/>
                                    </p:animMotion>
                                  </p:childTnLst>
                                </p:cTn>
                              </p:par>
                              <p:par>
                                <p:cTn id="41" presetID="6" presetClass="emph" presetSubtype="0" accel="100000" autoRev="1" fill="hold" grpId="2" nodeType="withEffect">
                                  <p:stCondLst>
                                    <p:cond delay="300"/>
                                  </p:stCondLst>
                                  <p:childTnLst>
                                    <p:animScale>
                                      <p:cBhvr>
                                        <p:cTn id="42" dur="500" fill="hold"/>
                                        <p:tgtEl>
                                          <p:spTgt spid="14"/>
                                        </p:tgtEl>
                                      </p:cBhvr>
                                      <p:by x="95000" y="95000"/>
                                    </p:animScale>
                                  </p:childTnLst>
                                </p:cTn>
                              </p:par>
                              <p:par>
                                <p:cTn id="43" presetID="10" presetClass="entr" presetSubtype="0" fill="hold" grpId="0" nodeType="withEffect">
                                  <p:stCondLst>
                                    <p:cond delay="70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950"/>
                                        <p:tgtEl>
                                          <p:spTgt spid="17"/>
                                        </p:tgtEl>
                                      </p:cBhvr>
                                    </p:animEffect>
                                  </p:childTnLst>
                                </p:cTn>
                              </p:par>
                              <p:par>
                                <p:cTn id="46" presetID="63" presetClass="path" presetSubtype="0" decel="100000" fill="hold" grpId="1" nodeType="withEffect">
                                  <p:stCondLst>
                                    <p:cond delay="700"/>
                                  </p:stCondLst>
                                  <p:childTnLst>
                                    <p:animMotion origin="layout" path="M -0.01455 -1.34362E-6 L -3.90605E-7 -1.34362E-6 " pathEditMode="relative" rAng="0" ptsTypes="AA">
                                      <p:cBhvr>
                                        <p:cTn id="47" dur="950" fill="hold"/>
                                        <p:tgtEl>
                                          <p:spTgt spid="17"/>
                                        </p:tgtEl>
                                        <p:attrNameLst>
                                          <p:attrName>ppt_x</p:attrName>
                                          <p:attrName>ppt_y</p:attrName>
                                        </p:attrNameLst>
                                      </p:cBhvr>
                                      <p:rCtr x="728" y="0"/>
                                    </p:animMotion>
                                  </p:childTnLst>
                                </p:cTn>
                              </p:par>
                              <p:par>
                                <p:cTn id="48" presetID="6" presetClass="emph" presetSubtype="0" accel="100000" autoRev="1" fill="hold" grpId="2" nodeType="withEffect">
                                  <p:stCondLst>
                                    <p:cond delay="0"/>
                                  </p:stCondLst>
                                  <p:childTnLst>
                                    <p:animScale>
                                      <p:cBhvr>
                                        <p:cTn id="49" dur="500" fill="hold"/>
                                        <p:tgtEl>
                                          <p:spTgt spid="1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39" y="2084172"/>
            <a:ext cx="8067823"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a:xfrm>
            <a:off x="269302" y="2084187"/>
            <a:ext cx="8067761"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8067762"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322" y="6061766"/>
            <a:ext cx="1522404" cy="326167"/>
          </a:xfrm>
          <a:prstGeom prst="rect">
            <a:avLst/>
          </a:prstGeom>
        </p:spPr>
      </p:pic>
      <p:pic>
        <p:nvPicPr>
          <p:cNvPr id="10" name="TechEd 2014 logo whit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788" y="440042"/>
            <a:ext cx="2907036" cy="1257969"/>
          </a:xfrm>
          <a:prstGeom prst="rect">
            <a:avLst/>
          </a:prstGeom>
        </p:spPr>
      </p:pic>
    </p:spTree>
    <p:extLst>
      <p:ext uri="{BB962C8B-B14F-4D97-AF65-F5344CB8AC3E}">
        <p14:creationId xmlns:p14="http://schemas.microsoft.com/office/powerpoint/2010/main" val="28893443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69241" y="1186356"/>
            <a:ext cx="8067822"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7"/>
            <a:ext cx="8067813" cy="1793881"/>
          </a:xfrm>
          <a:noFill/>
        </p:spPr>
        <p:txBody>
          <a:bodyPr lIns="182880" tIns="146304" rIns="182880" bIns="146304">
            <a:noAutofit/>
          </a:bodyPr>
          <a:lstStyle>
            <a:lvl1pPr marL="0" indent="0">
              <a:spcBef>
                <a:spcPts val="0"/>
              </a:spcBef>
              <a:buNone/>
              <a:defRPr sz="3529"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80125" y="440042"/>
            <a:ext cx="2907036" cy="1257969"/>
          </a:xfrm>
          <a:prstGeom prst="rect">
            <a:avLst/>
          </a:prstGeom>
        </p:spPr>
      </p:pic>
    </p:spTree>
    <p:extLst>
      <p:ext uri="{BB962C8B-B14F-4D97-AF65-F5344CB8AC3E}">
        <p14:creationId xmlns:p14="http://schemas.microsoft.com/office/powerpoint/2010/main" val="13950501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69241" y="1186356"/>
            <a:ext cx="8067822"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pic>
        <p:nvPicPr>
          <p:cNvPr id="5"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80125" y="440042"/>
            <a:ext cx="2907036" cy="1257969"/>
          </a:xfrm>
          <a:prstGeom prst="rect">
            <a:avLst/>
          </a:prstGeom>
        </p:spPr>
      </p:pic>
    </p:spTree>
    <p:extLst>
      <p:ext uri="{BB962C8B-B14F-4D97-AF65-F5344CB8AC3E}">
        <p14:creationId xmlns:p14="http://schemas.microsoft.com/office/powerpoint/2010/main" val="32942517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87586">
                      <a:srgbClr val="FFFFFF"/>
                    </a:gs>
                    <a:gs pos="52000">
                      <a:srgbClr val="FFFFFF"/>
                    </a:gs>
                  </a:gsLst>
                  <a:lin ang="5400000" scaled="0"/>
                </a:gradFill>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80125" y="440042"/>
            <a:ext cx="2907036" cy="1257969"/>
          </a:xfrm>
          <a:prstGeom prst="rect">
            <a:avLst/>
          </a:prstGeom>
        </p:spPr>
      </p:pic>
    </p:spTree>
    <p:extLst>
      <p:ext uri="{BB962C8B-B14F-4D97-AF65-F5344CB8AC3E}">
        <p14:creationId xmlns:p14="http://schemas.microsoft.com/office/powerpoint/2010/main" val="2956361019"/>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87586">
                      <a:srgbClr val="FFFFFF"/>
                    </a:gs>
                    <a:gs pos="52000">
                      <a:srgbClr val="FFFFFF"/>
                    </a:gs>
                  </a:gsLst>
                  <a:lin ang="5400000" scaled="0"/>
                </a:gradFill>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80125" y="440042"/>
            <a:ext cx="2907036" cy="1257969"/>
          </a:xfrm>
          <a:prstGeom prst="rect">
            <a:avLst/>
          </a:prstGeom>
        </p:spPr>
      </p:pic>
    </p:spTree>
    <p:extLst>
      <p:ext uri="{BB962C8B-B14F-4D97-AF65-F5344CB8AC3E}">
        <p14:creationId xmlns:p14="http://schemas.microsoft.com/office/powerpoint/2010/main" val="2869813208"/>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80125" y="440042"/>
            <a:ext cx="2907036" cy="1257969"/>
          </a:xfrm>
          <a:prstGeom prst="rect">
            <a:avLst/>
          </a:prstGeom>
        </p:spPr>
      </p:pic>
    </p:spTree>
    <p:extLst>
      <p:ext uri="{BB962C8B-B14F-4D97-AF65-F5344CB8AC3E}">
        <p14:creationId xmlns:p14="http://schemas.microsoft.com/office/powerpoint/2010/main" val="214661724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lumMod val="90000"/>
            <a:lumOff val="1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4" cstate="email">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29165165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100000"/>
        <a:buFontTx/>
        <a:buBlip>
          <a:blip r:embed="rId35"/>
        </a:buBlip>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100000"/>
        <a:buFontTx/>
        <a:buBlip>
          <a:blip r:embed="rId35"/>
        </a:buBlip>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100000"/>
        <a:buFontTx/>
        <a:buBlip>
          <a:blip r:embed="rId35"/>
        </a:buBlip>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100000"/>
        <a:buFontTx/>
        <a:buBlip>
          <a:blip r:embed="rId35"/>
        </a:buBlip>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100000"/>
        <a:buFontTx/>
        <a:buBlip>
          <a:blip r:embed="rId35"/>
        </a:buBlip>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6.xml"/><Relationship Id="rId4" Type="http://schemas.openxmlformats.org/officeDocument/2006/relationships/image" Target="../media/image9.jpe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mailto:nzedu@microsoft.com" TargetMode="External"/><Relationship Id="rId2" Type="http://schemas.openxmlformats.org/officeDocument/2006/relationships/image" Target="../media/image11.emf"/><Relationship Id="rId1" Type="http://schemas.openxmlformats.org/officeDocument/2006/relationships/slideLayout" Target="../slideLayouts/slideLayout14.xml"/><Relationship Id="rId5" Type="http://schemas.openxmlformats.org/officeDocument/2006/relationships/image" Target="../media/image9.jpe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60380" y="2229098"/>
            <a:ext cx="8067823" cy="1411679"/>
          </a:xfrm>
        </p:spPr>
        <p:txBody>
          <a:bodyPr/>
          <a:lstStyle/>
          <a:p>
            <a:r>
              <a:rPr lang="en-US" dirty="0" smtClean="0"/>
              <a:t>Welcome!</a:t>
            </a:r>
            <a:endParaRPr lang="en-US" dirty="0"/>
          </a:p>
        </p:txBody>
      </p:sp>
      <p:sp>
        <p:nvSpPr>
          <p:cNvPr id="5" name="Text Placeholder 4"/>
          <p:cNvSpPr>
            <a:spLocks noGrp="1"/>
          </p:cNvSpPr>
          <p:nvPr>
            <p:ph type="body" sz="quarter" idx="4294967295"/>
          </p:nvPr>
        </p:nvSpPr>
        <p:spPr>
          <a:xfrm>
            <a:off x="660380" y="3877213"/>
            <a:ext cx="6273418" cy="1402115"/>
          </a:xfrm>
        </p:spPr>
        <p:txBody>
          <a:bodyPr/>
          <a:lstStyle/>
          <a:p>
            <a:pPr marL="0" indent="0">
              <a:spcBef>
                <a:spcPts val="588"/>
              </a:spcBef>
              <a:buNone/>
            </a:pPr>
            <a:r>
              <a:rPr lang="en-US" sz="2745" dirty="0"/>
              <a:t>Jay </a:t>
            </a:r>
            <a:r>
              <a:rPr lang="en-US" sz="2745" dirty="0" smtClean="0"/>
              <a:t>Janarthanan</a:t>
            </a:r>
            <a:br>
              <a:rPr lang="en-US" sz="2745" dirty="0" smtClean="0"/>
            </a:br>
            <a:r>
              <a:rPr lang="en-US" sz="2745" dirty="0" smtClean="0"/>
              <a:t>Project Manager</a:t>
            </a:r>
            <a:endParaRPr lang="en-US" sz="2745" dirty="0"/>
          </a:p>
          <a:p>
            <a:pPr marL="0" indent="0">
              <a:spcBef>
                <a:spcPts val="588"/>
              </a:spcBef>
              <a:buNone/>
            </a:pPr>
            <a:r>
              <a:rPr lang="en-US" sz="2745" dirty="0" smtClean="0"/>
              <a:t>Microsoft </a:t>
            </a:r>
            <a:r>
              <a:rPr lang="en-US" sz="2745" dirty="0"/>
              <a:t>NZ</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5256" y="5758552"/>
            <a:ext cx="2987582" cy="1098963"/>
          </a:xfrm>
          <a:prstGeom prst="rect">
            <a:avLst/>
          </a:prstGeom>
        </p:spPr>
      </p:pic>
      <p:pic>
        <p:nvPicPr>
          <p:cNvPr id="10" name="Picture 9"/>
          <p:cNvPicPr>
            <a:picLocks noChangeAspect="1"/>
          </p:cNvPicPr>
          <p:nvPr/>
        </p:nvPicPr>
        <p:blipFill>
          <a:blip r:embed="rId4" cstate="print">
            <a:clrChange>
              <a:clrFrom>
                <a:srgbClr val="5C2D91"/>
              </a:clrFrom>
              <a:clrTo>
                <a:srgbClr val="5C2D91">
                  <a:alpha val="0"/>
                </a:srgbClr>
              </a:clrTo>
            </a:clrChange>
            <a:extLst>
              <a:ext uri="{28A0092B-C50C-407E-A947-70E740481C1C}">
                <a14:useLocalDpi xmlns:a14="http://schemas.microsoft.com/office/drawing/2010/main" val="0"/>
              </a:ext>
            </a:extLst>
          </a:blip>
          <a:stretch>
            <a:fillRect/>
          </a:stretch>
        </p:blipFill>
        <p:spPr>
          <a:xfrm>
            <a:off x="7138074" y="5859775"/>
            <a:ext cx="2047182" cy="896515"/>
          </a:xfrm>
          <a:prstGeom prst="rect">
            <a:avLst/>
          </a:prstGeom>
        </p:spPr>
      </p:pic>
    </p:spTree>
    <p:extLst>
      <p:ext uri="{BB962C8B-B14F-4D97-AF65-F5344CB8AC3E}">
        <p14:creationId xmlns:p14="http://schemas.microsoft.com/office/powerpoint/2010/main" val="1848519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65665" y="2313087"/>
            <a:ext cx="9860672" cy="899665"/>
          </a:xfrm>
        </p:spPr>
        <p:txBody>
          <a:bodyPr/>
          <a:lstStyle/>
          <a:p>
            <a:r>
              <a:rPr lang="en-NZ" dirty="0" smtClean="0"/>
              <a:t>Assessments</a:t>
            </a:r>
            <a:endParaRPr lang="en-NZ"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85256" y="5758552"/>
            <a:ext cx="2987582" cy="1098963"/>
          </a:xfrm>
          <a:prstGeom prst="rect">
            <a:avLst/>
          </a:prstGeom>
        </p:spPr>
      </p:pic>
      <p:pic>
        <p:nvPicPr>
          <p:cNvPr id="7" name="Picture 6"/>
          <p:cNvPicPr>
            <a:picLocks noChangeAspect="1"/>
          </p:cNvPicPr>
          <p:nvPr/>
        </p:nvPicPr>
        <p:blipFill>
          <a:blip r:embed="rId3" cstate="print">
            <a:clrChange>
              <a:clrFrom>
                <a:srgbClr val="5C2D91"/>
              </a:clrFrom>
              <a:clrTo>
                <a:srgbClr val="5C2D91">
                  <a:alpha val="0"/>
                </a:srgbClr>
              </a:clrTo>
            </a:clrChange>
            <a:extLst>
              <a:ext uri="{28A0092B-C50C-407E-A947-70E740481C1C}">
                <a14:useLocalDpi xmlns:a14="http://schemas.microsoft.com/office/drawing/2010/main" val="0"/>
              </a:ext>
            </a:extLst>
          </a:blip>
          <a:stretch>
            <a:fillRect/>
          </a:stretch>
        </p:blipFill>
        <p:spPr>
          <a:xfrm>
            <a:off x="7138074" y="5859775"/>
            <a:ext cx="2047182" cy="896515"/>
          </a:xfrm>
          <a:prstGeom prst="rect">
            <a:avLst/>
          </a:prstGeom>
        </p:spPr>
      </p:pic>
    </p:spTree>
    <p:extLst>
      <p:ext uri="{BB962C8B-B14F-4D97-AF65-F5344CB8AC3E}">
        <p14:creationId xmlns:p14="http://schemas.microsoft.com/office/powerpoint/2010/main" val="188596679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4801314"/>
          </a:xfrm>
        </p:spPr>
        <p:txBody>
          <a:bodyPr/>
          <a:lstStyle/>
          <a:p>
            <a:pPr marL="336145" lvl="1" indent="0">
              <a:buNone/>
            </a:pPr>
            <a:endParaRPr lang="en-US" sz="1800" dirty="0" smtClean="0">
              <a:solidFill>
                <a:schemeClr val="tx1"/>
              </a:solidFill>
            </a:endParaRPr>
          </a:p>
          <a:p>
            <a:pPr lvl="1"/>
            <a:r>
              <a:rPr lang="en-US" sz="2800" dirty="0" smtClean="0">
                <a:solidFill>
                  <a:schemeClr val="tx1"/>
                </a:solidFill>
              </a:rPr>
              <a:t> </a:t>
            </a:r>
            <a:r>
              <a:rPr lang="en-US" sz="3600" dirty="0" smtClean="0">
                <a:solidFill>
                  <a:schemeClr val="tx1"/>
                </a:solidFill>
              </a:rPr>
              <a:t>Required:</a:t>
            </a:r>
            <a:endParaRPr lang="en-US" sz="2800" dirty="0" smtClean="0">
              <a:solidFill>
                <a:schemeClr val="tx1"/>
              </a:solidFill>
            </a:endParaRPr>
          </a:p>
          <a:p>
            <a:pPr lvl="2"/>
            <a:r>
              <a:rPr lang="en-US" sz="2800" dirty="0" smtClean="0">
                <a:solidFill>
                  <a:schemeClr val="tx1"/>
                </a:solidFill>
              </a:rPr>
              <a:t> </a:t>
            </a:r>
            <a:r>
              <a:rPr lang="en-US" sz="2800" dirty="0" smtClean="0">
                <a:solidFill>
                  <a:schemeClr val="tx1"/>
                </a:solidFill>
                <a:latin typeface="+mj-lt"/>
              </a:rPr>
              <a:t>Web</a:t>
            </a:r>
          </a:p>
          <a:p>
            <a:pPr lvl="2"/>
            <a:r>
              <a:rPr lang="en-US" sz="2800" dirty="0" smtClean="0">
                <a:solidFill>
                  <a:schemeClr val="tx1"/>
                </a:solidFill>
                <a:latin typeface="+mj-lt"/>
              </a:rPr>
              <a:t> API</a:t>
            </a:r>
          </a:p>
          <a:p>
            <a:pPr lvl="1"/>
            <a:endParaRPr lang="en-US" sz="1800" dirty="0">
              <a:solidFill>
                <a:schemeClr val="tx1"/>
              </a:solidFill>
            </a:endParaRPr>
          </a:p>
          <a:p>
            <a:pPr lvl="1"/>
            <a:r>
              <a:rPr lang="en-US" sz="2800" dirty="0" smtClean="0">
                <a:solidFill>
                  <a:schemeClr val="tx1"/>
                </a:solidFill>
              </a:rPr>
              <a:t> </a:t>
            </a:r>
            <a:r>
              <a:rPr lang="en-US" sz="3600" dirty="0" smtClean="0">
                <a:solidFill>
                  <a:schemeClr val="tx1"/>
                </a:solidFill>
              </a:rPr>
              <a:t>Optional:</a:t>
            </a:r>
            <a:endParaRPr lang="en-US" sz="2800" dirty="0" smtClean="0">
              <a:solidFill>
                <a:schemeClr val="tx1"/>
              </a:solidFill>
            </a:endParaRPr>
          </a:p>
          <a:p>
            <a:pPr lvl="2"/>
            <a:r>
              <a:rPr lang="en-US" sz="2800" dirty="0" smtClean="0">
                <a:solidFill>
                  <a:schemeClr val="tx1"/>
                </a:solidFill>
              </a:rPr>
              <a:t> </a:t>
            </a:r>
            <a:r>
              <a:rPr lang="en-US" sz="2800" dirty="0" smtClean="0">
                <a:solidFill>
                  <a:schemeClr val="tx1"/>
                </a:solidFill>
                <a:latin typeface="+mj-lt"/>
              </a:rPr>
              <a:t>Authentication</a:t>
            </a:r>
          </a:p>
          <a:p>
            <a:pPr lvl="2"/>
            <a:r>
              <a:rPr lang="en-US" sz="2800" dirty="0" smtClean="0">
                <a:solidFill>
                  <a:schemeClr val="tx1"/>
                </a:solidFill>
                <a:latin typeface="+mj-lt"/>
              </a:rPr>
              <a:t> JQuery Plug-ins</a:t>
            </a:r>
          </a:p>
          <a:p>
            <a:pPr lvl="2"/>
            <a:r>
              <a:rPr lang="en-US" sz="2800" dirty="0" smtClean="0">
                <a:solidFill>
                  <a:schemeClr val="tx1"/>
                </a:solidFill>
                <a:latin typeface="+mj-lt"/>
              </a:rPr>
              <a:t> Cross-Platform Hosted App</a:t>
            </a:r>
          </a:p>
          <a:p>
            <a:pPr lvl="2"/>
            <a:r>
              <a:rPr lang="en-US" sz="2800" dirty="0">
                <a:solidFill>
                  <a:schemeClr val="tx1"/>
                </a:solidFill>
                <a:latin typeface="+mj-lt"/>
              </a:rPr>
              <a:t> </a:t>
            </a:r>
            <a:r>
              <a:rPr lang="en-US" sz="2800" dirty="0" smtClean="0">
                <a:solidFill>
                  <a:schemeClr val="tx1"/>
                </a:solidFill>
                <a:latin typeface="+mj-lt"/>
              </a:rPr>
              <a:t>Source-Controlled via GitHub and Managed via Visual Studio Online</a:t>
            </a:r>
            <a:endParaRPr lang="en-US" sz="2800" dirty="0" smtClean="0">
              <a:solidFill>
                <a:schemeClr val="tx1"/>
              </a:solidFill>
              <a:latin typeface="+mj-lt"/>
            </a:endParaRPr>
          </a:p>
        </p:txBody>
      </p:sp>
      <p:sp>
        <p:nvSpPr>
          <p:cNvPr id="3" name="Title 2"/>
          <p:cNvSpPr>
            <a:spLocks noGrp="1"/>
          </p:cNvSpPr>
          <p:nvPr>
            <p:ph type="title"/>
          </p:nvPr>
        </p:nvSpPr>
        <p:spPr/>
        <p:txBody>
          <a:bodyPr/>
          <a:lstStyle/>
          <a:p>
            <a:r>
              <a:rPr lang="en-US" dirty="0" smtClean="0"/>
              <a:t>Assessments - </a:t>
            </a:r>
            <a:r>
              <a:rPr lang="en-US" dirty="0">
                <a:solidFill>
                  <a:schemeClr val="tx1"/>
                </a:solidFill>
              </a:rPr>
              <a:t>Deliverables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85256" y="5758552"/>
            <a:ext cx="2987582" cy="1098963"/>
          </a:xfrm>
          <a:prstGeom prst="rect">
            <a:avLst/>
          </a:prstGeom>
        </p:spPr>
      </p:pic>
      <p:pic>
        <p:nvPicPr>
          <p:cNvPr id="5" name="Picture 4"/>
          <p:cNvPicPr>
            <a:picLocks noChangeAspect="1"/>
          </p:cNvPicPr>
          <p:nvPr/>
        </p:nvPicPr>
        <p:blipFill>
          <a:blip r:embed="rId3" cstate="print">
            <a:clrChange>
              <a:clrFrom>
                <a:srgbClr val="5C2D91"/>
              </a:clrFrom>
              <a:clrTo>
                <a:srgbClr val="5C2D91">
                  <a:alpha val="0"/>
                </a:srgbClr>
              </a:clrTo>
            </a:clrChange>
            <a:extLst>
              <a:ext uri="{28A0092B-C50C-407E-A947-70E740481C1C}">
                <a14:useLocalDpi xmlns:a14="http://schemas.microsoft.com/office/drawing/2010/main" val="0"/>
              </a:ext>
            </a:extLst>
          </a:blip>
          <a:stretch>
            <a:fillRect/>
          </a:stretch>
        </p:blipFill>
        <p:spPr>
          <a:xfrm>
            <a:off x="7138074" y="5859775"/>
            <a:ext cx="2047182" cy="896515"/>
          </a:xfrm>
          <a:prstGeom prst="rect">
            <a:avLst/>
          </a:prstGeom>
        </p:spPr>
      </p:pic>
    </p:spTree>
    <p:extLst>
      <p:ext uri="{BB962C8B-B14F-4D97-AF65-F5344CB8AC3E}">
        <p14:creationId xmlns:p14="http://schemas.microsoft.com/office/powerpoint/2010/main" val="281976352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4070153"/>
          </a:xfrm>
        </p:spPr>
        <p:txBody>
          <a:bodyPr/>
          <a:lstStyle/>
          <a:p>
            <a:pPr marL="0" indent="0">
              <a:buNone/>
            </a:pPr>
            <a:endParaRPr lang="en-US" dirty="0">
              <a:solidFill>
                <a:schemeClr val="tx1"/>
              </a:solidFill>
            </a:endParaRPr>
          </a:p>
          <a:p>
            <a:pPr lvl="3"/>
            <a:r>
              <a:rPr lang="en-US" sz="3208" dirty="0" smtClean="0">
                <a:solidFill>
                  <a:schemeClr val="tx1"/>
                </a:solidFill>
              </a:rPr>
              <a:t> </a:t>
            </a:r>
            <a:r>
              <a:rPr lang="en-US" sz="3600" dirty="0" smtClean="0">
                <a:solidFill>
                  <a:schemeClr val="tx1"/>
                </a:solidFill>
                <a:latin typeface="+mj-lt"/>
              </a:rPr>
              <a:t>Two main scenarios</a:t>
            </a:r>
          </a:p>
          <a:p>
            <a:pPr lvl="4"/>
            <a:r>
              <a:rPr lang="en-US" sz="3200" dirty="0" smtClean="0">
                <a:solidFill>
                  <a:schemeClr val="tx1"/>
                </a:solidFill>
                <a:latin typeface="+mj-lt"/>
              </a:rPr>
              <a:t> Contoso </a:t>
            </a:r>
          </a:p>
          <a:p>
            <a:pPr lvl="4"/>
            <a:r>
              <a:rPr lang="en-US" sz="3200" dirty="0" smtClean="0">
                <a:solidFill>
                  <a:schemeClr val="tx1"/>
                </a:solidFill>
                <a:latin typeface="+mj-lt"/>
              </a:rPr>
              <a:t> </a:t>
            </a:r>
            <a:r>
              <a:rPr lang="en-US" sz="3200" dirty="0" err="1" smtClean="0">
                <a:solidFill>
                  <a:schemeClr val="tx1"/>
                </a:solidFill>
                <a:latin typeface="+mj-lt"/>
              </a:rPr>
              <a:t>Nandoso</a:t>
            </a:r>
            <a:endParaRPr lang="en-US" sz="3200" dirty="0" smtClean="0">
              <a:solidFill>
                <a:schemeClr val="tx1"/>
              </a:solidFill>
              <a:latin typeface="+mj-lt"/>
            </a:endParaRPr>
          </a:p>
          <a:p>
            <a:pPr lvl="4"/>
            <a:endParaRPr lang="en-US" sz="3200" dirty="0" smtClean="0">
              <a:solidFill>
                <a:schemeClr val="tx1"/>
              </a:solidFill>
              <a:latin typeface="+mj-lt"/>
            </a:endParaRPr>
          </a:p>
          <a:p>
            <a:pPr lvl="3"/>
            <a:r>
              <a:rPr lang="en-US" sz="3600" dirty="0" smtClean="0">
                <a:solidFill>
                  <a:schemeClr val="tx1"/>
                </a:solidFill>
                <a:latin typeface="+mj-lt"/>
              </a:rPr>
              <a:t> Feel free to make your own scenario that has a       similar workload</a:t>
            </a:r>
            <a:endParaRPr lang="en-US" sz="3600" dirty="0" smtClean="0">
              <a:solidFill>
                <a:schemeClr val="tx1"/>
              </a:solidFill>
              <a:latin typeface="+mj-lt"/>
            </a:endParaRPr>
          </a:p>
        </p:txBody>
      </p:sp>
      <p:sp>
        <p:nvSpPr>
          <p:cNvPr id="3" name="Title 2"/>
          <p:cNvSpPr>
            <a:spLocks noGrp="1"/>
          </p:cNvSpPr>
          <p:nvPr>
            <p:ph type="title"/>
          </p:nvPr>
        </p:nvSpPr>
        <p:spPr/>
        <p:txBody>
          <a:bodyPr/>
          <a:lstStyle/>
          <a:p>
            <a:r>
              <a:rPr lang="en-US" dirty="0" smtClean="0"/>
              <a:t>Assessments - </a:t>
            </a:r>
            <a:r>
              <a:rPr lang="en-US" dirty="0">
                <a:solidFill>
                  <a:schemeClr val="tx1"/>
                </a:solidFill>
              </a:rPr>
              <a:t>Scenarios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85256" y="5758552"/>
            <a:ext cx="2987582" cy="1098963"/>
          </a:xfrm>
          <a:prstGeom prst="rect">
            <a:avLst/>
          </a:prstGeom>
        </p:spPr>
      </p:pic>
      <p:pic>
        <p:nvPicPr>
          <p:cNvPr id="5" name="Picture 4"/>
          <p:cNvPicPr>
            <a:picLocks noChangeAspect="1"/>
          </p:cNvPicPr>
          <p:nvPr/>
        </p:nvPicPr>
        <p:blipFill>
          <a:blip r:embed="rId3" cstate="print">
            <a:clrChange>
              <a:clrFrom>
                <a:srgbClr val="5C2D91"/>
              </a:clrFrom>
              <a:clrTo>
                <a:srgbClr val="5C2D91">
                  <a:alpha val="0"/>
                </a:srgbClr>
              </a:clrTo>
            </a:clrChange>
            <a:extLst>
              <a:ext uri="{28A0092B-C50C-407E-A947-70E740481C1C}">
                <a14:useLocalDpi xmlns:a14="http://schemas.microsoft.com/office/drawing/2010/main" val="0"/>
              </a:ext>
            </a:extLst>
          </a:blip>
          <a:stretch>
            <a:fillRect/>
          </a:stretch>
        </p:blipFill>
        <p:spPr>
          <a:xfrm>
            <a:off x="7138074" y="5859775"/>
            <a:ext cx="2047182" cy="896515"/>
          </a:xfrm>
          <a:prstGeom prst="rect">
            <a:avLst/>
          </a:prstGeom>
        </p:spPr>
      </p:pic>
    </p:spTree>
    <p:extLst>
      <p:ext uri="{BB962C8B-B14F-4D97-AF65-F5344CB8AC3E}">
        <p14:creationId xmlns:p14="http://schemas.microsoft.com/office/powerpoint/2010/main" val="420836840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290399"/>
            <a:ext cx="11653523" cy="4734951"/>
          </a:xfrm>
        </p:spPr>
        <p:txBody>
          <a:bodyPr/>
          <a:lstStyle/>
          <a:p>
            <a:r>
              <a:rPr lang="en-US" dirty="0">
                <a:solidFill>
                  <a:schemeClr val="tx1"/>
                </a:solidFill>
              </a:rPr>
              <a:t> </a:t>
            </a:r>
            <a:r>
              <a:rPr lang="en-US" b="1" u="sng" dirty="0" smtClean="0">
                <a:solidFill>
                  <a:schemeClr val="tx1"/>
                </a:solidFill>
              </a:rPr>
              <a:t>15-minute </a:t>
            </a:r>
            <a:r>
              <a:rPr lang="en-US" dirty="0" smtClean="0">
                <a:solidFill>
                  <a:schemeClr val="tx1"/>
                </a:solidFill>
              </a:rPr>
              <a:t>time slots</a:t>
            </a:r>
          </a:p>
          <a:p>
            <a:pPr marL="0" indent="0">
              <a:buNone/>
            </a:pPr>
            <a:endParaRPr lang="en-US" sz="1600" dirty="0">
              <a:solidFill>
                <a:schemeClr val="tx1"/>
              </a:solidFill>
            </a:endParaRPr>
          </a:p>
          <a:p>
            <a:pPr lvl="4"/>
            <a:r>
              <a:rPr lang="en-US" sz="3600" dirty="0">
                <a:solidFill>
                  <a:schemeClr val="tx1"/>
                </a:solidFill>
              </a:rPr>
              <a:t> </a:t>
            </a:r>
            <a:r>
              <a:rPr lang="en-US" sz="3600" b="1" dirty="0" smtClean="0">
                <a:solidFill>
                  <a:schemeClr val="tx1"/>
                </a:solidFill>
                <a:latin typeface="+mj-lt"/>
              </a:rPr>
              <a:t>7-9 minutes of Presentation</a:t>
            </a:r>
          </a:p>
          <a:p>
            <a:pPr lvl="5"/>
            <a:r>
              <a:rPr lang="en-US" sz="3200" dirty="0" smtClean="0">
                <a:solidFill>
                  <a:schemeClr val="tx1"/>
                </a:solidFill>
                <a:latin typeface="+mj-lt"/>
              </a:rPr>
              <a:t> Slides</a:t>
            </a:r>
          </a:p>
          <a:p>
            <a:pPr lvl="7"/>
            <a:r>
              <a:rPr lang="en-US" sz="2400" dirty="0" smtClean="0">
                <a:latin typeface="+mj-lt"/>
              </a:rPr>
              <a:t>Introduce yourself</a:t>
            </a:r>
          </a:p>
          <a:p>
            <a:pPr lvl="7"/>
            <a:r>
              <a:rPr lang="en-US" sz="2400" dirty="0" smtClean="0">
                <a:solidFill>
                  <a:schemeClr val="tx1"/>
                </a:solidFill>
                <a:latin typeface="+mj-lt"/>
              </a:rPr>
              <a:t>Explain your Scenario</a:t>
            </a:r>
          </a:p>
          <a:p>
            <a:pPr lvl="5"/>
            <a:r>
              <a:rPr lang="en-US" sz="3200" dirty="0" smtClean="0">
                <a:latin typeface="+mj-lt"/>
              </a:rPr>
              <a:t> Demo your solution</a:t>
            </a:r>
          </a:p>
          <a:p>
            <a:pPr lvl="5"/>
            <a:endParaRPr lang="en-US" sz="2400" dirty="0" smtClean="0">
              <a:latin typeface="+mj-lt"/>
            </a:endParaRPr>
          </a:p>
          <a:p>
            <a:pPr lvl="4"/>
            <a:r>
              <a:rPr lang="en-US" sz="3600" dirty="0">
                <a:solidFill>
                  <a:schemeClr val="tx1"/>
                </a:solidFill>
                <a:latin typeface="+mj-lt"/>
              </a:rPr>
              <a:t> </a:t>
            </a:r>
            <a:r>
              <a:rPr lang="en-US" sz="3600" b="1" dirty="0" smtClean="0">
                <a:solidFill>
                  <a:schemeClr val="tx1"/>
                </a:solidFill>
                <a:latin typeface="+mj-lt"/>
              </a:rPr>
              <a:t>3-5 minutes of Questions and Answers</a:t>
            </a:r>
          </a:p>
        </p:txBody>
      </p:sp>
      <p:sp>
        <p:nvSpPr>
          <p:cNvPr id="3" name="Title 2"/>
          <p:cNvSpPr>
            <a:spLocks noGrp="1"/>
          </p:cNvSpPr>
          <p:nvPr>
            <p:ph type="title"/>
          </p:nvPr>
        </p:nvSpPr>
        <p:spPr/>
        <p:txBody>
          <a:bodyPr/>
          <a:lstStyle/>
          <a:p>
            <a:r>
              <a:rPr lang="en-US" dirty="0" smtClean="0"/>
              <a:t>Assessments - Presentations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85256" y="5758552"/>
            <a:ext cx="2987582" cy="1098963"/>
          </a:xfrm>
          <a:prstGeom prst="rect">
            <a:avLst/>
          </a:prstGeom>
        </p:spPr>
      </p:pic>
      <p:pic>
        <p:nvPicPr>
          <p:cNvPr id="5" name="Picture 4"/>
          <p:cNvPicPr>
            <a:picLocks noChangeAspect="1"/>
          </p:cNvPicPr>
          <p:nvPr/>
        </p:nvPicPr>
        <p:blipFill>
          <a:blip r:embed="rId3" cstate="print">
            <a:clrChange>
              <a:clrFrom>
                <a:srgbClr val="5C2D91"/>
              </a:clrFrom>
              <a:clrTo>
                <a:srgbClr val="5C2D91">
                  <a:alpha val="0"/>
                </a:srgbClr>
              </a:clrTo>
            </a:clrChange>
            <a:extLst>
              <a:ext uri="{28A0092B-C50C-407E-A947-70E740481C1C}">
                <a14:useLocalDpi xmlns:a14="http://schemas.microsoft.com/office/drawing/2010/main" val="0"/>
              </a:ext>
            </a:extLst>
          </a:blip>
          <a:stretch>
            <a:fillRect/>
          </a:stretch>
        </p:blipFill>
        <p:spPr>
          <a:xfrm>
            <a:off x="7138074" y="5859775"/>
            <a:ext cx="2047182" cy="896515"/>
          </a:xfrm>
          <a:prstGeom prst="rect">
            <a:avLst/>
          </a:prstGeom>
        </p:spPr>
      </p:pic>
    </p:spTree>
    <p:extLst>
      <p:ext uri="{BB962C8B-B14F-4D97-AF65-F5344CB8AC3E}">
        <p14:creationId xmlns:p14="http://schemas.microsoft.com/office/powerpoint/2010/main" val="361757972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2055114"/>
          </a:xfrm>
        </p:spPr>
        <p:txBody>
          <a:bodyPr/>
          <a:lstStyle/>
          <a:p>
            <a:r>
              <a:rPr lang="en-US" dirty="0" smtClean="0">
                <a:solidFill>
                  <a:schemeClr val="tx1"/>
                </a:solidFill>
              </a:rPr>
              <a:t> To be placed, you must complete assessment</a:t>
            </a:r>
          </a:p>
          <a:p>
            <a:r>
              <a:rPr lang="en-US" dirty="0" smtClean="0">
                <a:solidFill>
                  <a:schemeClr val="tx1"/>
                </a:solidFill>
              </a:rPr>
              <a:t> In </a:t>
            </a:r>
            <a:r>
              <a:rPr lang="en-US" dirty="0" smtClean="0">
                <a:solidFill>
                  <a:schemeClr val="tx1"/>
                </a:solidFill>
              </a:rPr>
              <a:t>person only</a:t>
            </a:r>
            <a:endParaRPr lang="en-US" dirty="0" smtClean="0">
              <a:solidFill>
                <a:schemeClr val="tx1"/>
              </a:solidFill>
            </a:endParaRPr>
          </a:p>
          <a:p>
            <a:r>
              <a:rPr lang="en-US" dirty="0">
                <a:solidFill>
                  <a:schemeClr val="tx1"/>
                </a:solidFill>
              </a:rPr>
              <a:t> </a:t>
            </a:r>
            <a:r>
              <a:rPr lang="en-US" dirty="0" smtClean="0">
                <a:solidFill>
                  <a:schemeClr val="tx1"/>
                </a:solidFill>
              </a:rPr>
              <a:t>Time Slot booking will be released soon</a:t>
            </a:r>
          </a:p>
        </p:txBody>
      </p:sp>
      <p:sp>
        <p:nvSpPr>
          <p:cNvPr id="3" name="Title 2"/>
          <p:cNvSpPr>
            <a:spLocks noGrp="1"/>
          </p:cNvSpPr>
          <p:nvPr>
            <p:ph type="title"/>
          </p:nvPr>
        </p:nvSpPr>
        <p:spPr/>
        <p:txBody>
          <a:bodyPr/>
          <a:lstStyle/>
          <a:p>
            <a:r>
              <a:rPr lang="en-US" dirty="0" smtClean="0"/>
              <a:t>Assessments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85256" y="5758552"/>
            <a:ext cx="2987582" cy="1098963"/>
          </a:xfrm>
          <a:prstGeom prst="rect">
            <a:avLst/>
          </a:prstGeom>
        </p:spPr>
      </p:pic>
      <p:pic>
        <p:nvPicPr>
          <p:cNvPr id="5" name="Picture 4"/>
          <p:cNvPicPr>
            <a:picLocks noChangeAspect="1"/>
          </p:cNvPicPr>
          <p:nvPr/>
        </p:nvPicPr>
        <p:blipFill>
          <a:blip r:embed="rId3" cstate="print">
            <a:clrChange>
              <a:clrFrom>
                <a:srgbClr val="5C2D91"/>
              </a:clrFrom>
              <a:clrTo>
                <a:srgbClr val="5C2D91">
                  <a:alpha val="0"/>
                </a:srgbClr>
              </a:clrTo>
            </a:clrChange>
            <a:extLst>
              <a:ext uri="{28A0092B-C50C-407E-A947-70E740481C1C}">
                <a14:useLocalDpi xmlns:a14="http://schemas.microsoft.com/office/drawing/2010/main" val="0"/>
              </a:ext>
            </a:extLst>
          </a:blip>
          <a:stretch>
            <a:fillRect/>
          </a:stretch>
        </p:blipFill>
        <p:spPr>
          <a:xfrm>
            <a:off x="7138074" y="5859775"/>
            <a:ext cx="2047182" cy="896515"/>
          </a:xfrm>
          <a:prstGeom prst="rect">
            <a:avLst/>
          </a:prstGeom>
        </p:spPr>
      </p:pic>
    </p:spTree>
    <p:extLst>
      <p:ext uri="{BB962C8B-B14F-4D97-AF65-F5344CB8AC3E}">
        <p14:creationId xmlns:p14="http://schemas.microsoft.com/office/powerpoint/2010/main" val="218360116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2511457"/>
          </a:xfrm>
        </p:spPr>
        <p:txBody>
          <a:bodyPr/>
          <a:lstStyle/>
          <a:p>
            <a:r>
              <a:rPr lang="en-US" sz="3600" dirty="0" smtClean="0">
                <a:solidFill>
                  <a:schemeClr val="tx1"/>
                </a:solidFill>
              </a:rPr>
              <a:t> Every student that passes assessments will be placed</a:t>
            </a:r>
          </a:p>
          <a:p>
            <a:r>
              <a:rPr lang="en-US" sz="3600" dirty="0" smtClean="0">
                <a:solidFill>
                  <a:schemeClr val="tx1"/>
                </a:solidFill>
              </a:rPr>
              <a:t> Self learning is the best learning</a:t>
            </a:r>
          </a:p>
          <a:p>
            <a:r>
              <a:rPr lang="en-US" sz="3600" dirty="0" smtClean="0">
                <a:solidFill>
                  <a:schemeClr val="tx1"/>
                </a:solidFill>
              </a:rPr>
              <a:t> Use us as a guide and not gospel</a:t>
            </a:r>
          </a:p>
          <a:p>
            <a:r>
              <a:rPr lang="en-US" sz="3600" dirty="0">
                <a:solidFill>
                  <a:schemeClr val="tx1"/>
                </a:solidFill>
              </a:rPr>
              <a:t> </a:t>
            </a:r>
            <a:r>
              <a:rPr lang="en-US" sz="3600" dirty="0" smtClean="0">
                <a:solidFill>
                  <a:schemeClr val="tx1"/>
                </a:solidFill>
              </a:rPr>
              <a:t>HAVE YOUR DEV ENVIRONMENT READY TO GO</a:t>
            </a:r>
            <a:endParaRPr lang="en-US" sz="3600" dirty="0">
              <a:solidFill>
                <a:schemeClr val="tx1"/>
              </a:solidFill>
            </a:endParaRPr>
          </a:p>
        </p:txBody>
      </p:sp>
      <p:sp>
        <p:nvSpPr>
          <p:cNvPr id="3" name="Title 2"/>
          <p:cNvSpPr>
            <a:spLocks noGrp="1"/>
          </p:cNvSpPr>
          <p:nvPr>
            <p:ph type="title"/>
          </p:nvPr>
        </p:nvSpPr>
        <p:spPr/>
        <p:txBody>
          <a:bodyPr/>
          <a:lstStyle/>
          <a:p>
            <a:r>
              <a:rPr lang="en-US" dirty="0" smtClean="0"/>
              <a:t>Key Advice &amp; Tips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85256" y="5758552"/>
            <a:ext cx="2987582" cy="1098963"/>
          </a:xfrm>
          <a:prstGeom prst="rect">
            <a:avLst/>
          </a:prstGeom>
        </p:spPr>
      </p:pic>
      <p:pic>
        <p:nvPicPr>
          <p:cNvPr id="5" name="Picture 4"/>
          <p:cNvPicPr>
            <a:picLocks noChangeAspect="1"/>
          </p:cNvPicPr>
          <p:nvPr/>
        </p:nvPicPr>
        <p:blipFill>
          <a:blip r:embed="rId3" cstate="print">
            <a:clrChange>
              <a:clrFrom>
                <a:srgbClr val="5C2D91"/>
              </a:clrFrom>
              <a:clrTo>
                <a:srgbClr val="5C2D91">
                  <a:alpha val="0"/>
                </a:srgbClr>
              </a:clrTo>
            </a:clrChange>
            <a:extLst>
              <a:ext uri="{28A0092B-C50C-407E-A947-70E740481C1C}">
                <a14:useLocalDpi xmlns:a14="http://schemas.microsoft.com/office/drawing/2010/main" val="0"/>
              </a:ext>
            </a:extLst>
          </a:blip>
          <a:stretch>
            <a:fillRect/>
          </a:stretch>
        </p:blipFill>
        <p:spPr>
          <a:xfrm>
            <a:off x="7138074" y="5859775"/>
            <a:ext cx="2047182" cy="896515"/>
          </a:xfrm>
          <a:prstGeom prst="rect">
            <a:avLst/>
          </a:prstGeom>
        </p:spPr>
      </p:pic>
    </p:spTree>
    <p:extLst>
      <p:ext uri="{BB962C8B-B14F-4D97-AF65-F5344CB8AC3E}">
        <p14:creationId xmlns:p14="http://schemas.microsoft.com/office/powerpoint/2010/main" val="283961947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5483" y="2037874"/>
            <a:ext cx="9936815" cy="1793104"/>
          </a:xfrm>
        </p:spPr>
        <p:txBody>
          <a:bodyPr/>
          <a:lstStyle/>
          <a:p>
            <a:r>
              <a:rPr lang="en-US" dirty="0" smtClean="0"/>
              <a:t>Any </a:t>
            </a:r>
            <a:r>
              <a:rPr lang="en-US" dirty="0" smtClean="0"/>
              <a:t>Questions on Assessments?</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85256" y="5758552"/>
            <a:ext cx="2987582" cy="1098963"/>
          </a:xfrm>
          <a:prstGeom prst="rect">
            <a:avLst/>
          </a:prstGeom>
        </p:spPr>
      </p:pic>
      <p:pic>
        <p:nvPicPr>
          <p:cNvPr id="6" name="Picture 5"/>
          <p:cNvPicPr>
            <a:picLocks noChangeAspect="1"/>
          </p:cNvPicPr>
          <p:nvPr/>
        </p:nvPicPr>
        <p:blipFill>
          <a:blip r:embed="rId3" cstate="print">
            <a:clrChange>
              <a:clrFrom>
                <a:srgbClr val="5C2D91"/>
              </a:clrFrom>
              <a:clrTo>
                <a:srgbClr val="5C2D91">
                  <a:alpha val="0"/>
                </a:srgbClr>
              </a:clrTo>
            </a:clrChange>
            <a:extLst>
              <a:ext uri="{28A0092B-C50C-407E-A947-70E740481C1C}">
                <a14:useLocalDpi xmlns:a14="http://schemas.microsoft.com/office/drawing/2010/main" val="0"/>
              </a:ext>
            </a:extLst>
          </a:blip>
          <a:stretch>
            <a:fillRect/>
          </a:stretch>
        </p:blipFill>
        <p:spPr>
          <a:xfrm>
            <a:off x="7138074" y="5859775"/>
            <a:ext cx="2047182" cy="896515"/>
          </a:xfrm>
          <a:prstGeom prst="rect">
            <a:avLst/>
          </a:prstGeom>
        </p:spPr>
      </p:pic>
    </p:spTree>
    <p:extLst>
      <p:ext uri="{BB962C8B-B14F-4D97-AF65-F5344CB8AC3E}">
        <p14:creationId xmlns:p14="http://schemas.microsoft.com/office/powerpoint/2010/main" val="303747691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65665" y="2313087"/>
            <a:ext cx="9860672" cy="899665"/>
          </a:xfrm>
        </p:spPr>
        <p:txBody>
          <a:bodyPr/>
          <a:lstStyle/>
          <a:p>
            <a:r>
              <a:rPr lang="en-NZ" dirty="0" smtClean="0"/>
              <a:t>Groupings</a:t>
            </a:r>
            <a:endParaRPr lang="en-NZ"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85256" y="5758552"/>
            <a:ext cx="2987582" cy="1098963"/>
          </a:xfrm>
          <a:prstGeom prst="rect">
            <a:avLst/>
          </a:prstGeom>
        </p:spPr>
      </p:pic>
      <p:pic>
        <p:nvPicPr>
          <p:cNvPr id="7" name="Picture 6"/>
          <p:cNvPicPr>
            <a:picLocks noChangeAspect="1"/>
          </p:cNvPicPr>
          <p:nvPr/>
        </p:nvPicPr>
        <p:blipFill>
          <a:blip r:embed="rId3" cstate="print">
            <a:clrChange>
              <a:clrFrom>
                <a:srgbClr val="5C2D91"/>
              </a:clrFrom>
              <a:clrTo>
                <a:srgbClr val="5C2D91">
                  <a:alpha val="0"/>
                </a:srgbClr>
              </a:clrTo>
            </a:clrChange>
            <a:extLst>
              <a:ext uri="{28A0092B-C50C-407E-A947-70E740481C1C}">
                <a14:useLocalDpi xmlns:a14="http://schemas.microsoft.com/office/drawing/2010/main" val="0"/>
              </a:ext>
            </a:extLst>
          </a:blip>
          <a:stretch>
            <a:fillRect/>
          </a:stretch>
        </p:blipFill>
        <p:spPr>
          <a:xfrm>
            <a:off x="7138074" y="5859775"/>
            <a:ext cx="2047182" cy="896515"/>
          </a:xfrm>
          <a:prstGeom prst="rect">
            <a:avLst/>
          </a:prstGeom>
        </p:spPr>
      </p:pic>
    </p:spTree>
    <p:extLst>
      <p:ext uri="{BB962C8B-B14F-4D97-AF65-F5344CB8AC3E}">
        <p14:creationId xmlns:p14="http://schemas.microsoft.com/office/powerpoint/2010/main" val="139684218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290399"/>
            <a:ext cx="11653523" cy="2499402"/>
          </a:xfrm>
        </p:spPr>
        <p:txBody>
          <a:bodyPr/>
          <a:lstStyle/>
          <a:p>
            <a:r>
              <a:rPr lang="en-US" dirty="0" smtClean="0">
                <a:solidFill>
                  <a:schemeClr val="tx1"/>
                </a:solidFill>
              </a:rPr>
              <a:t> Based on Assessments</a:t>
            </a:r>
          </a:p>
          <a:p>
            <a:r>
              <a:rPr lang="en-US" dirty="0" smtClean="0">
                <a:solidFill>
                  <a:schemeClr val="tx1"/>
                </a:solidFill>
              </a:rPr>
              <a:t> You give your preferences</a:t>
            </a:r>
          </a:p>
          <a:p>
            <a:r>
              <a:rPr lang="en-US" sz="3600" b="1" dirty="0" smtClean="0">
                <a:solidFill>
                  <a:schemeClr val="tx1"/>
                </a:solidFill>
              </a:rPr>
              <a:t> </a:t>
            </a:r>
            <a:r>
              <a:rPr lang="en-US" sz="3600" dirty="0" smtClean="0">
                <a:solidFill>
                  <a:schemeClr val="tx1"/>
                </a:solidFill>
              </a:rPr>
              <a:t>We try to make the best match between skills, type of projects and your preferences!</a:t>
            </a:r>
          </a:p>
        </p:txBody>
      </p:sp>
      <p:sp>
        <p:nvSpPr>
          <p:cNvPr id="3" name="Title 2"/>
          <p:cNvSpPr>
            <a:spLocks noGrp="1"/>
          </p:cNvSpPr>
          <p:nvPr>
            <p:ph type="title"/>
          </p:nvPr>
        </p:nvSpPr>
        <p:spPr/>
        <p:txBody>
          <a:bodyPr/>
          <a:lstStyle/>
          <a:p>
            <a:r>
              <a:rPr lang="en-US" dirty="0" smtClean="0"/>
              <a:t>Groupings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85256" y="5758552"/>
            <a:ext cx="2987582" cy="1098963"/>
          </a:xfrm>
          <a:prstGeom prst="rect">
            <a:avLst/>
          </a:prstGeom>
        </p:spPr>
      </p:pic>
      <p:pic>
        <p:nvPicPr>
          <p:cNvPr id="5" name="Picture 4"/>
          <p:cNvPicPr>
            <a:picLocks noChangeAspect="1"/>
          </p:cNvPicPr>
          <p:nvPr/>
        </p:nvPicPr>
        <p:blipFill>
          <a:blip r:embed="rId3" cstate="print">
            <a:clrChange>
              <a:clrFrom>
                <a:srgbClr val="5C2D91"/>
              </a:clrFrom>
              <a:clrTo>
                <a:srgbClr val="5C2D91">
                  <a:alpha val="0"/>
                </a:srgbClr>
              </a:clrTo>
            </a:clrChange>
            <a:extLst>
              <a:ext uri="{28A0092B-C50C-407E-A947-70E740481C1C}">
                <a14:useLocalDpi xmlns:a14="http://schemas.microsoft.com/office/drawing/2010/main" val="0"/>
              </a:ext>
            </a:extLst>
          </a:blip>
          <a:stretch>
            <a:fillRect/>
          </a:stretch>
        </p:blipFill>
        <p:spPr>
          <a:xfrm>
            <a:off x="7138074" y="5859775"/>
            <a:ext cx="2047182" cy="896515"/>
          </a:xfrm>
          <a:prstGeom prst="rect">
            <a:avLst/>
          </a:prstGeom>
        </p:spPr>
      </p:pic>
    </p:spTree>
    <p:extLst>
      <p:ext uri="{BB962C8B-B14F-4D97-AF65-F5344CB8AC3E}">
        <p14:creationId xmlns:p14="http://schemas.microsoft.com/office/powerpoint/2010/main" val="16272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65665" y="2313087"/>
            <a:ext cx="9860672" cy="899665"/>
          </a:xfrm>
        </p:spPr>
        <p:txBody>
          <a:bodyPr/>
          <a:lstStyle/>
          <a:p>
            <a:r>
              <a:rPr lang="en-NZ" dirty="0" smtClean="0"/>
              <a:t>Imagine Cup</a:t>
            </a:r>
            <a:endParaRPr lang="en-NZ"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85256" y="5758552"/>
            <a:ext cx="2987582" cy="1098963"/>
          </a:xfrm>
          <a:prstGeom prst="rect">
            <a:avLst/>
          </a:prstGeom>
        </p:spPr>
      </p:pic>
      <p:pic>
        <p:nvPicPr>
          <p:cNvPr id="7" name="Picture 6"/>
          <p:cNvPicPr>
            <a:picLocks noChangeAspect="1"/>
          </p:cNvPicPr>
          <p:nvPr/>
        </p:nvPicPr>
        <p:blipFill>
          <a:blip r:embed="rId3" cstate="print">
            <a:clrChange>
              <a:clrFrom>
                <a:srgbClr val="5C2D91"/>
              </a:clrFrom>
              <a:clrTo>
                <a:srgbClr val="5C2D91">
                  <a:alpha val="0"/>
                </a:srgbClr>
              </a:clrTo>
            </a:clrChange>
            <a:extLst>
              <a:ext uri="{28A0092B-C50C-407E-A947-70E740481C1C}">
                <a14:useLocalDpi xmlns:a14="http://schemas.microsoft.com/office/drawing/2010/main" val="0"/>
              </a:ext>
            </a:extLst>
          </a:blip>
          <a:stretch>
            <a:fillRect/>
          </a:stretch>
        </p:blipFill>
        <p:spPr>
          <a:xfrm>
            <a:off x="7138074" y="5859775"/>
            <a:ext cx="2047182" cy="896515"/>
          </a:xfrm>
          <a:prstGeom prst="rect">
            <a:avLst/>
          </a:prstGeom>
        </p:spPr>
      </p:pic>
    </p:spTree>
    <p:extLst>
      <p:ext uri="{BB962C8B-B14F-4D97-AF65-F5344CB8AC3E}">
        <p14:creationId xmlns:p14="http://schemas.microsoft.com/office/powerpoint/2010/main" val="9662242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65665" y="2313087"/>
            <a:ext cx="9860672" cy="899665"/>
          </a:xfrm>
        </p:spPr>
        <p:txBody>
          <a:bodyPr/>
          <a:lstStyle/>
          <a:p>
            <a:r>
              <a:rPr lang="en-NZ" dirty="0" smtClean="0"/>
              <a:t>You’ve come to the right room!</a:t>
            </a:r>
            <a:endParaRPr lang="en-NZ"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85256" y="5758552"/>
            <a:ext cx="2987582" cy="1098963"/>
          </a:xfrm>
          <a:prstGeom prst="rect">
            <a:avLst/>
          </a:prstGeom>
        </p:spPr>
      </p:pic>
      <p:pic>
        <p:nvPicPr>
          <p:cNvPr id="7" name="Picture 6"/>
          <p:cNvPicPr>
            <a:picLocks noChangeAspect="1"/>
          </p:cNvPicPr>
          <p:nvPr/>
        </p:nvPicPr>
        <p:blipFill>
          <a:blip r:embed="rId3" cstate="print">
            <a:clrChange>
              <a:clrFrom>
                <a:srgbClr val="5C2D91"/>
              </a:clrFrom>
              <a:clrTo>
                <a:srgbClr val="5C2D91">
                  <a:alpha val="0"/>
                </a:srgbClr>
              </a:clrTo>
            </a:clrChange>
            <a:extLst>
              <a:ext uri="{28A0092B-C50C-407E-A947-70E740481C1C}">
                <a14:useLocalDpi xmlns:a14="http://schemas.microsoft.com/office/drawing/2010/main" val="0"/>
              </a:ext>
            </a:extLst>
          </a:blip>
          <a:stretch>
            <a:fillRect/>
          </a:stretch>
        </p:blipFill>
        <p:spPr>
          <a:xfrm>
            <a:off x="7138074" y="5859775"/>
            <a:ext cx="2047182" cy="896515"/>
          </a:xfrm>
          <a:prstGeom prst="rect">
            <a:avLst/>
          </a:prstGeom>
        </p:spPr>
      </p:pic>
    </p:spTree>
    <p:extLst>
      <p:ext uri="{BB962C8B-B14F-4D97-AF65-F5344CB8AC3E}">
        <p14:creationId xmlns:p14="http://schemas.microsoft.com/office/powerpoint/2010/main" val="341617681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290399"/>
            <a:ext cx="11653523" cy="1292662"/>
          </a:xfrm>
        </p:spPr>
        <p:txBody>
          <a:bodyPr/>
          <a:lstStyle/>
          <a:p>
            <a:r>
              <a:rPr lang="en-US" sz="3600" dirty="0" smtClean="0">
                <a:solidFill>
                  <a:schemeClr val="tx1"/>
                </a:solidFill>
              </a:rPr>
              <a:t> More details to be shared</a:t>
            </a:r>
          </a:p>
          <a:p>
            <a:r>
              <a:rPr lang="en-US" sz="3600" dirty="0">
                <a:solidFill>
                  <a:schemeClr val="tx1"/>
                </a:solidFill>
              </a:rPr>
              <a:t> </a:t>
            </a:r>
            <a:r>
              <a:rPr lang="en-US" sz="3600" dirty="0" smtClean="0">
                <a:solidFill>
                  <a:schemeClr val="tx1"/>
                </a:solidFill>
              </a:rPr>
              <a:t>Fun team-building group exercise</a:t>
            </a:r>
          </a:p>
        </p:txBody>
      </p:sp>
      <p:sp>
        <p:nvSpPr>
          <p:cNvPr id="3" name="Title 2"/>
          <p:cNvSpPr>
            <a:spLocks noGrp="1"/>
          </p:cNvSpPr>
          <p:nvPr>
            <p:ph type="title"/>
          </p:nvPr>
        </p:nvSpPr>
        <p:spPr/>
        <p:txBody>
          <a:bodyPr/>
          <a:lstStyle/>
          <a:p>
            <a:r>
              <a:rPr lang="en-US" dirty="0" smtClean="0"/>
              <a:t>Imagine Cup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85256" y="5758552"/>
            <a:ext cx="2987582" cy="1098963"/>
          </a:xfrm>
          <a:prstGeom prst="rect">
            <a:avLst/>
          </a:prstGeom>
        </p:spPr>
      </p:pic>
      <p:pic>
        <p:nvPicPr>
          <p:cNvPr id="5" name="Picture 4"/>
          <p:cNvPicPr>
            <a:picLocks noChangeAspect="1"/>
          </p:cNvPicPr>
          <p:nvPr/>
        </p:nvPicPr>
        <p:blipFill>
          <a:blip r:embed="rId3" cstate="print">
            <a:clrChange>
              <a:clrFrom>
                <a:srgbClr val="5C2D91"/>
              </a:clrFrom>
              <a:clrTo>
                <a:srgbClr val="5C2D91">
                  <a:alpha val="0"/>
                </a:srgbClr>
              </a:clrTo>
            </a:clrChange>
            <a:extLst>
              <a:ext uri="{28A0092B-C50C-407E-A947-70E740481C1C}">
                <a14:useLocalDpi xmlns:a14="http://schemas.microsoft.com/office/drawing/2010/main" val="0"/>
              </a:ext>
            </a:extLst>
          </a:blip>
          <a:stretch>
            <a:fillRect/>
          </a:stretch>
        </p:blipFill>
        <p:spPr>
          <a:xfrm>
            <a:off x="7138074" y="5859775"/>
            <a:ext cx="2047182" cy="896515"/>
          </a:xfrm>
          <a:prstGeom prst="rect">
            <a:avLst/>
          </a:prstGeom>
        </p:spPr>
      </p:pic>
    </p:spTree>
    <p:extLst>
      <p:ext uri="{BB962C8B-B14F-4D97-AF65-F5344CB8AC3E}">
        <p14:creationId xmlns:p14="http://schemas.microsoft.com/office/powerpoint/2010/main" val="194929377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65665" y="2313087"/>
            <a:ext cx="9860672" cy="899665"/>
          </a:xfrm>
        </p:spPr>
        <p:txBody>
          <a:bodyPr/>
          <a:lstStyle/>
          <a:p>
            <a:r>
              <a:rPr lang="en-NZ" dirty="0" smtClean="0"/>
              <a:t>Employer Matching</a:t>
            </a:r>
            <a:endParaRPr lang="en-NZ"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85256" y="5758552"/>
            <a:ext cx="2987582" cy="1098963"/>
          </a:xfrm>
          <a:prstGeom prst="rect">
            <a:avLst/>
          </a:prstGeom>
        </p:spPr>
      </p:pic>
      <p:pic>
        <p:nvPicPr>
          <p:cNvPr id="7" name="Picture 6"/>
          <p:cNvPicPr>
            <a:picLocks noChangeAspect="1"/>
          </p:cNvPicPr>
          <p:nvPr/>
        </p:nvPicPr>
        <p:blipFill>
          <a:blip r:embed="rId3" cstate="print">
            <a:clrChange>
              <a:clrFrom>
                <a:srgbClr val="5C2D91"/>
              </a:clrFrom>
              <a:clrTo>
                <a:srgbClr val="5C2D91">
                  <a:alpha val="0"/>
                </a:srgbClr>
              </a:clrTo>
            </a:clrChange>
            <a:extLst>
              <a:ext uri="{28A0092B-C50C-407E-A947-70E740481C1C}">
                <a14:useLocalDpi xmlns:a14="http://schemas.microsoft.com/office/drawing/2010/main" val="0"/>
              </a:ext>
            </a:extLst>
          </a:blip>
          <a:stretch>
            <a:fillRect/>
          </a:stretch>
        </p:blipFill>
        <p:spPr>
          <a:xfrm>
            <a:off x="7138074" y="5859775"/>
            <a:ext cx="2047182" cy="896515"/>
          </a:xfrm>
          <a:prstGeom prst="rect">
            <a:avLst/>
          </a:prstGeom>
        </p:spPr>
      </p:pic>
    </p:spTree>
    <p:extLst>
      <p:ext uri="{BB962C8B-B14F-4D97-AF65-F5344CB8AC3E}">
        <p14:creationId xmlns:p14="http://schemas.microsoft.com/office/powerpoint/2010/main" val="8727330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290399"/>
            <a:ext cx="11653523" cy="3619452"/>
          </a:xfrm>
        </p:spPr>
        <p:txBody>
          <a:bodyPr/>
          <a:lstStyle/>
          <a:p>
            <a:r>
              <a:rPr lang="en-US" sz="3600" dirty="0" smtClean="0">
                <a:solidFill>
                  <a:schemeClr val="tx1"/>
                </a:solidFill>
              </a:rPr>
              <a:t> A pool of employers</a:t>
            </a:r>
          </a:p>
          <a:p>
            <a:r>
              <a:rPr lang="en-US" sz="3600" dirty="0">
                <a:solidFill>
                  <a:schemeClr val="tx1"/>
                </a:solidFill>
              </a:rPr>
              <a:t> </a:t>
            </a:r>
            <a:r>
              <a:rPr lang="en-US" sz="3600" dirty="0" smtClean="0">
                <a:solidFill>
                  <a:schemeClr val="tx1"/>
                </a:solidFill>
              </a:rPr>
              <a:t>Student Teams give their preferences</a:t>
            </a:r>
          </a:p>
          <a:p>
            <a:r>
              <a:rPr lang="en-US" sz="3600" dirty="0">
                <a:solidFill>
                  <a:schemeClr val="tx1"/>
                </a:solidFill>
              </a:rPr>
              <a:t> </a:t>
            </a:r>
            <a:r>
              <a:rPr lang="en-US" sz="3600" dirty="0" smtClean="0">
                <a:solidFill>
                  <a:schemeClr val="tx1"/>
                </a:solidFill>
              </a:rPr>
              <a:t>A panel of MSPs/Assessors will match the employers based on skills, projects and preferences!</a:t>
            </a:r>
          </a:p>
          <a:p>
            <a:endParaRPr lang="en-US" sz="3600" dirty="0">
              <a:solidFill>
                <a:schemeClr val="tx1"/>
              </a:solidFill>
            </a:endParaRPr>
          </a:p>
          <a:p>
            <a:r>
              <a:rPr lang="en-US" sz="3600" dirty="0" smtClean="0">
                <a:solidFill>
                  <a:schemeClr val="tx1"/>
                </a:solidFill>
              </a:rPr>
              <a:t>More details to follow…</a:t>
            </a:r>
          </a:p>
        </p:txBody>
      </p:sp>
      <p:sp>
        <p:nvSpPr>
          <p:cNvPr id="3" name="Title 2"/>
          <p:cNvSpPr>
            <a:spLocks noGrp="1"/>
          </p:cNvSpPr>
          <p:nvPr>
            <p:ph type="title"/>
          </p:nvPr>
        </p:nvSpPr>
        <p:spPr/>
        <p:txBody>
          <a:bodyPr/>
          <a:lstStyle/>
          <a:p>
            <a:r>
              <a:rPr lang="en-US" dirty="0" smtClean="0"/>
              <a:t>Employers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85256" y="5758552"/>
            <a:ext cx="2987582" cy="1098963"/>
          </a:xfrm>
          <a:prstGeom prst="rect">
            <a:avLst/>
          </a:prstGeom>
        </p:spPr>
      </p:pic>
      <p:pic>
        <p:nvPicPr>
          <p:cNvPr id="5" name="Picture 4"/>
          <p:cNvPicPr>
            <a:picLocks noChangeAspect="1"/>
          </p:cNvPicPr>
          <p:nvPr/>
        </p:nvPicPr>
        <p:blipFill>
          <a:blip r:embed="rId3" cstate="print">
            <a:clrChange>
              <a:clrFrom>
                <a:srgbClr val="5C2D91"/>
              </a:clrFrom>
              <a:clrTo>
                <a:srgbClr val="5C2D91">
                  <a:alpha val="0"/>
                </a:srgbClr>
              </a:clrTo>
            </a:clrChange>
            <a:extLst>
              <a:ext uri="{28A0092B-C50C-407E-A947-70E740481C1C}">
                <a14:useLocalDpi xmlns:a14="http://schemas.microsoft.com/office/drawing/2010/main" val="0"/>
              </a:ext>
            </a:extLst>
          </a:blip>
          <a:stretch>
            <a:fillRect/>
          </a:stretch>
        </p:blipFill>
        <p:spPr>
          <a:xfrm>
            <a:off x="7138074" y="5859775"/>
            <a:ext cx="2047182" cy="896515"/>
          </a:xfrm>
          <a:prstGeom prst="rect">
            <a:avLst/>
          </a:prstGeom>
        </p:spPr>
      </p:pic>
    </p:spTree>
    <p:extLst>
      <p:ext uri="{BB962C8B-B14F-4D97-AF65-F5344CB8AC3E}">
        <p14:creationId xmlns:p14="http://schemas.microsoft.com/office/powerpoint/2010/main" val="398588203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2761499"/>
            <a:ext cx="11653523" cy="727700"/>
          </a:xfrm>
        </p:spPr>
        <p:txBody>
          <a:bodyPr/>
          <a:lstStyle/>
          <a:p>
            <a:pPr marL="0" indent="0" algn="ctr">
              <a:buNone/>
            </a:pPr>
            <a:r>
              <a:rPr lang="en-US" dirty="0" smtClean="0">
                <a:solidFill>
                  <a:schemeClr val="tx1"/>
                </a:solidFill>
              </a:rPr>
              <a:t>Coming later today!</a:t>
            </a:r>
            <a:endParaRPr lang="en-US" dirty="0">
              <a:solidFill>
                <a:schemeClr val="tx1"/>
              </a:solidFill>
            </a:endParaRPr>
          </a:p>
        </p:txBody>
      </p:sp>
      <p:sp>
        <p:nvSpPr>
          <p:cNvPr id="3" name="Title 2"/>
          <p:cNvSpPr>
            <a:spLocks noGrp="1"/>
          </p:cNvSpPr>
          <p:nvPr>
            <p:ph type="title"/>
          </p:nvPr>
        </p:nvSpPr>
        <p:spPr/>
        <p:txBody>
          <a:bodyPr/>
          <a:lstStyle/>
          <a:p>
            <a:r>
              <a:rPr lang="en-US" dirty="0" smtClean="0"/>
              <a:t>Feedback Form</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85256" y="5758552"/>
            <a:ext cx="2987582" cy="1098963"/>
          </a:xfrm>
          <a:prstGeom prst="rect">
            <a:avLst/>
          </a:prstGeom>
        </p:spPr>
      </p:pic>
      <p:pic>
        <p:nvPicPr>
          <p:cNvPr id="5" name="Picture 4"/>
          <p:cNvPicPr>
            <a:picLocks noChangeAspect="1"/>
          </p:cNvPicPr>
          <p:nvPr/>
        </p:nvPicPr>
        <p:blipFill>
          <a:blip r:embed="rId3" cstate="print">
            <a:clrChange>
              <a:clrFrom>
                <a:srgbClr val="5C2D91"/>
              </a:clrFrom>
              <a:clrTo>
                <a:srgbClr val="5C2D91">
                  <a:alpha val="0"/>
                </a:srgbClr>
              </a:clrTo>
            </a:clrChange>
            <a:extLst>
              <a:ext uri="{28A0092B-C50C-407E-A947-70E740481C1C}">
                <a14:useLocalDpi xmlns:a14="http://schemas.microsoft.com/office/drawing/2010/main" val="0"/>
              </a:ext>
            </a:extLst>
          </a:blip>
          <a:stretch>
            <a:fillRect/>
          </a:stretch>
        </p:blipFill>
        <p:spPr>
          <a:xfrm>
            <a:off x="7138074" y="5859775"/>
            <a:ext cx="2047182" cy="896515"/>
          </a:xfrm>
          <a:prstGeom prst="rect">
            <a:avLst/>
          </a:prstGeom>
        </p:spPr>
      </p:pic>
    </p:spTree>
    <p:extLst>
      <p:ext uri="{BB962C8B-B14F-4D97-AF65-F5344CB8AC3E}">
        <p14:creationId xmlns:p14="http://schemas.microsoft.com/office/powerpoint/2010/main" val="250873527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94429" y="2952274"/>
            <a:ext cx="8058229" cy="1793104"/>
          </a:xfrm>
        </p:spPr>
        <p:txBody>
          <a:bodyPr/>
          <a:lstStyle/>
          <a:p>
            <a:r>
              <a:rPr lang="en-US" dirty="0" smtClean="0"/>
              <a:t>Any Questions?</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85256" y="5758552"/>
            <a:ext cx="2987582" cy="1098963"/>
          </a:xfrm>
          <a:prstGeom prst="rect">
            <a:avLst/>
          </a:prstGeom>
        </p:spPr>
      </p:pic>
      <p:pic>
        <p:nvPicPr>
          <p:cNvPr id="6" name="Picture 5"/>
          <p:cNvPicPr>
            <a:picLocks noChangeAspect="1"/>
          </p:cNvPicPr>
          <p:nvPr/>
        </p:nvPicPr>
        <p:blipFill>
          <a:blip r:embed="rId3" cstate="print">
            <a:clrChange>
              <a:clrFrom>
                <a:srgbClr val="5C2D91"/>
              </a:clrFrom>
              <a:clrTo>
                <a:srgbClr val="5C2D91">
                  <a:alpha val="0"/>
                </a:srgbClr>
              </a:clrTo>
            </a:clrChange>
            <a:extLst>
              <a:ext uri="{28A0092B-C50C-407E-A947-70E740481C1C}">
                <a14:useLocalDpi xmlns:a14="http://schemas.microsoft.com/office/drawing/2010/main" val="0"/>
              </a:ext>
            </a:extLst>
          </a:blip>
          <a:stretch>
            <a:fillRect/>
          </a:stretch>
        </p:blipFill>
        <p:spPr>
          <a:xfrm>
            <a:off x="7138074" y="5859775"/>
            <a:ext cx="2047182" cy="896515"/>
          </a:xfrm>
          <a:prstGeom prst="rect">
            <a:avLst/>
          </a:prstGeom>
        </p:spPr>
      </p:pic>
    </p:spTree>
    <p:extLst>
      <p:ext uri="{BB962C8B-B14F-4D97-AF65-F5344CB8AC3E}">
        <p14:creationId xmlns:p14="http://schemas.microsoft.com/office/powerpoint/2010/main" val="268380065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3317" y="1873405"/>
            <a:ext cx="11154010" cy="2342957"/>
          </a:xfrm>
        </p:spPr>
        <p:txBody>
          <a:bodyPr/>
          <a:lstStyle/>
          <a:p>
            <a:pPr algn="ctr"/>
            <a:r>
              <a:rPr lang="en-NZ" sz="6600" dirty="0" smtClean="0"/>
              <a:t>msa.ms/drive</a:t>
            </a:r>
            <a:br>
              <a:rPr lang="en-NZ" sz="6600" dirty="0" smtClean="0"/>
            </a:br>
            <a:r>
              <a:rPr lang="en-NZ" sz="6600" dirty="0" smtClean="0"/>
              <a:t/>
            </a:r>
            <a:br>
              <a:rPr lang="en-NZ" sz="6600" dirty="0" smtClean="0"/>
            </a:br>
            <a:r>
              <a:rPr lang="en-NZ" sz="6600" dirty="0" smtClean="0"/>
              <a:t>msa.ms/</a:t>
            </a:r>
            <a:r>
              <a:rPr lang="en-NZ" sz="6600" dirty="0" err="1" smtClean="0"/>
              <a:t>github</a:t>
            </a:r>
            <a:endParaRPr lang="en-NZ" sz="66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85256" y="5758552"/>
            <a:ext cx="2987582" cy="1098963"/>
          </a:xfrm>
          <a:prstGeom prst="rect">
            <a:avLst/>
          </a:prstGeom>
        </p:spPr>
      </p:pic>
      <p:pic>
        <p:nvPicPr>
          <p:cNvPr id="7" name="Picture 6"/>
          <p:cNvPicPr>
            <a:picLocks noChangeAspect="1"/>
          </p:cNvPicPr>
          <p:nvPr/>
        </p:nvPicPr>
        <p:blipFill>
          <a:blip r:embed="rId3" cstate="print">
            <a:clrChange>
              <a:clrFrom>
                <a:srgbClr val="5C2D91"/>
              </a:clrFrom>
              <a:clrTo>
                <a:srgbClr val="5C2D91">
                  <a:alpha val="0"/>
                </a:srgbClr>
              </a:clrTo>
            </a:clrChange>
            <a:extLst>
              <a:ext uri="{28A0092B-C50C-407E-A947-70E740481C1C}">
                <a14:useLocalDpi xmlns:a14="http://schemas.microsoft.com/office/drawing/2010/main" val="0"/>
              </a:ext>
            </a:extLst>
          </a:blip>
          <a:stretch>
            <a:fillRect/>
          </a:stretch>
        </p:blipFill>
        <p:spPr>
          <a:xfrm>
            <a:off x="7138074" y="5859775"/>
            <a:ext cx="2047182" cy="896515"/>
          </a:xfrm>
          <a:prstGeom prst="rect">
            <a:avLst/>
          </a:prstGeom>
        </p:spPr>
      </p:pic>
      <p:sp>
        <p:nvSpPr>
          <p:cNvPr id="3" name="TextBox 2"/>
          <p:cNvSpPr txBox="1"/>
          <p:nvPr/>
        </p:nvSpPr>
        <p:spPr>
          <a:xfrm>
            <a:off x="390292" y="256477"/>
            <a:ext cx="7181386" cy="1110112"/>
          </a:xfrm>
          <a:prstGeom prst="rect">
            <a:avLst/>
          </a:prstGeom>
          <a:noFill/>
        </p:spPr>
        <p:txBody>
          <a:bodyPr wrap="square" lIns="182880" tIns="146304" rIns="182880" bIns="146304" rtlCol="0">
            <a:spAutoFit/>
          </a:bodyPr>
          <a:lstStyle/>
          <a:p>
            <a:pPr>
              <a:lnSpc>
                <a:spcPct val="90000"/>
              </a:lnSpc>
              <a:spcAft>
                <a:spcPts val="600"/>
              </a:spcAft>
            </a:pPr>
            <a:r>
              <a:rPr lang="en-NZ" sz="5882" spc="-100">
                <a:ln w="3175">
                  <a:noFill/>
                </a:ln>
                <a:gradFill>
                  <a:gsLst>
                    <a:gs pos="1250">
                      <a:srgbClr val="FFFFFF"/>
                    </a:gs>
                    <a:gs pos="100000">
                      <a:srgbClr val="FFFFFF"/>
                    </a:gs>
                  </a:gsLst>
                  <a:lin ang="5400000" scaled="0"/>
                </a:gradFill>
                <a:latin typeface="Segoe UI Light"/>
                <a:cs typeface="Segoe UI" pitchFamily="34" charset="0"/>
              </a:rPr>
              <a:t>Resources:</a:t>
            </a:r>
            <a:endParaRPr lang="en-US" sz="24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76752910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3925562"/>
          </a:xfrm>
        </p:spPr>
        <p:txBody>
          <a:bodyPr/>
          <a:lstStyle/>
          <a:p>
            <a:r>
              <a:rPr lang="en-NZ" dirty="0" smtClean="0"/>
              <a:t> Training from MSPs (students) for students</a:t>
            </a:r>
          </a:p>
          <a:p>
            <a:r>
              <a:rPr lang="en-NZ" dirty="0"/>
              <a:t> </a:t>
            </a:r>
            <a:r>
              <a:rPr lang="en-NZ" dirty="0" smtClean="0"/>
              <a:t>Supported by Microsoft </a:t>
            </a:r>
          </a:p>
          <a:p>
            <a:r>
              <a:rPr lang="en-NZ" dirty="0"/>
              <a:t> </a:t>
            </a:r>
            <a:r>
              <a:rPr lang="en-NZ" dirty="0" smtClean="0"/>
              <a:t>Training + Work Placement</a:t>
            </a:r>
          </a:p>
          <a:p>
            <a:pPr marL="0" indent="0">
              <a:buNone/>
            </a:pPr>
            <a:endParaRPr lang="en-NZ" dirty="0" smtClean="0"/>
          </a:p>
          <a:p>
            <a:r>
              <a:rPr lang="en-NZ" dirty="0"/>
              <a:t> </a:t>
            </a:r>
            <a:r>
              <a:rPr lang="en-NZ" dirty="0" smtClean="0"/>
              <a:t>Meet people, learn new things and have fun along the way!</a:t>
            </a:r>
            <a:endParaRPr lang="en-NZ" dirty="0"/>
          </a:p>
        </p:txBody>
      </p:sp>
      <p:sp>
        <p:nvSpPr>
          <p:cNvPr id="3" name="Title 2"/>
          <p:cNvSpPr>
            <a:spLocks noGrp="1"/>
          </p:cNvSpPr>
          <p:nvPr>
            <p:ph type="title"/>
          </p:nvPr>
        </p:nvSpPr>
        <p:spPr/>
        <p:txBody>
          <a:bodyPr/>
          <a:lstStyle/>
          <a:p>
            <a:r>
              <a:rPr lang="en-NZ" dirty="0" smtClean="0"/>
              <a:t>Microsoft Student Accelerator!</a:t>
            </a:r>
            <a:endParaRPr lang="en-NZ"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85256" y="5758552"/>
            <a:ext cx="2987582" cy="1098963"/>
          </a:xfrm>
          <a:prstGeom prst="rect">
            <a:avLst/>
          </a:prstGeom>
        </p:spPr>
      </p:pic>
      <p:pic>
        <p:nvPicPr>
          <p:cNvPr id="5" name="Picture 4"/>
          <p:cNvPicPr>
            <a:picLocks noChangeAspect="1"/>
          </p:cNvPicPr>
          <p:nvPr/>
        </p:nvPicPr>
        <p:blipFill>
          <a:blip r:embed="rId3" cstate="print">
            <a:clrChange>
              <a:clrFrom>
                <a:srgbClr val="5C2D91"/>
              </a:clrFrom>
              <a:clrTo>
                <a:srgbClr val="5C2D91">
                  <a:alpha val="0"/>
                </a:srgbClr>
              </a:clrTo>
            </a:clrChange>
            <a:extLst>
              <a:ext uri="{28A0092B-C50C-407E-A947-70E740481C1C}">
                <a14:useLocalDpi xmlns:a14="http://schemas.microsoft.com/office/drawing/2010/main" val="0"/>
              </a:ext>
            </a:extLst>
          </a:blip>
          <a:stretch>
            <a:fillRect/>
          </a:stretch>
        </p:blipFill>
        <p:spPr>
          <a:xfrm>
            <a:off x="7138074" y="5859775"/>
            <a:ext cx="2047182" cy="896515"/>
          </a:xfrm>
          <a:prstGeom prst="rect">
            <a:avLst/>
          </a:prstGeom>
        </p:spPr>
      </p:pic>
    </p:spTree>
    <p:extLst>
      <p:ext uri="{BB962C8B-B14F-4D97-AF65-F5344CB8AC3E}">
        <p14:creationId xmlns:p14="http://schemas.microsoft.com/office/powerpoint/2010/main" val="306235410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Plan for Today</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5256" y="5758552"/>
            <a:ext cx="2987582" cy="1098963"/>
          </a:xfrm>
          <a:prstGeom prst="rect">
            <a:avLst/>
          </a:prstGeom>
        </p:spPr>
      </p:pic>
      <p:pic>
        <p:nvPicPr>
          <p:cNvPr id="10" name="Picture 9"/>
          <p:cNvPicPr>
            <a:picLocks noChangeAspect="1"/>
          </p:cNvPicPr>
          <p:nvPr/>
        </p:nvPicPr>
        <p:blipFill>
          <a:blip r:embed="rId4" cstate="print">
            <a:clrChange>
              <a:clrFrom>
                <a:srgbClr val="5C2D91"/>
              </a:clrFrom>
              <a:clrTo>
                <a:srgbClr val="5C2D91">
                  <a:alpha val="0"/>
                </a:srgbClr>
              </a:clrTo>
            </a:clrChange>
            <a:extLst>
              <a:ext uri="{28A0092B-C50C-407E-A947-70E740481C1C}">
                <a14:useLocalDpi xmlns:a14="http://schemas.microsoft.com/office/drawing/2010/main" val="0"/>
              </a:ext>
            </a:extLst>
          </a:blip>
          <a:stretch>
            <a:fillRect/>
          </a:stretch>
        </p:blipFill>
        <p:spPr>
          <a:xfrm>
            <a:off x="7138074" y="5859775"/>
            <a:ext cx="2047182" cy="896515"/>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1119226062"/>
              </p:ext>
            </p:extLst>
          </p:nvPr>
        </p:nvGraphicFramePr>
        <p:xfrm>
          <a:off x="691375" y="1494527"/>
          <a:ext cx="7952340" cy="3327146"/>
        </p:xfrm>
        <a:graphic>
          <a:graphicData uri="http://schemas.openxmlformats.org/drawingml/2006/table">
            <a:tbl>
              <a:tblPr firstRow="1" bandRow="1">
                <a:tableStyleId>{5C22544A-7EE6-4342-B048-85BDC9FD1C3A}</a:tableStyleId>
              </a:tblPr>
              <a:tblGrid>
                <a:gridCol w="3888340">
                  <a:extLst>
                    <a:ext uri="{9D8B030D-6E8A-4147-A177-3AD203B41FA5}">
                      <a16:colId xmlns:a16="http://schemas.microsoft.com/office/drawing/2014/main" val="1152348251"/>
                    </a:ext>
                  </a:extLst>
                </a:gridCol>
                <a:gridCol w="4064000">
                  <a:extLst>
                    <a:ext uri="{9D8B030D-6E8A-4147-A177-3AD203B41FA5}">
                      <a16:colId xmlns:a16="http://schemas.microsoft.com/office/drawing/2014/main" val="2807348333"/>
                    </a:ext>
                  </a:extLst>
                </a:gridCol>
              </a:tblGrid>
              <a:tr h="0">
                <a:tc>
                  <a:txBody>
                    <a:bodyPr/>
                    <a:lstStyle/>
                    <a:p>
                      <a:r>
                        <a:rPr lang="en-US" dirty="0" smtClean="0"/>
                        <a:t>Time</a:t>
                      </a:r>
                      <a:endParaRPr lang="en-US" dirty="0"/>
                    </a:p>
                  </a:txBody>
                  <a:tcPr/>
                </a:tc>
                <a:tc>
                  <a:txBody>
                    <a:bodyPr/>
                    <a:lstStyle/>
                    <a:p>
                      <a:r>
                        <a:rPr lang="en-US" dirty="0" smtClean="0"/>
                        <a:t>Topic</a:t>
                      </a:r>
                      <a:endParaRPr lang="en-US" dirty="0"/>
                    </a:p>
                  </a:txBody>
                  <a:tcPr/>
                </a:tc>
                <a:extLst>
                  <a:ext uri="{0D108BD9-81ED-4DB2-BD59-A6C34878D82A}">
                    <a16:rowId xmlns:a16="http://schemas.microsoft.com/office/drawing/2014/main" val="1071103338"/>
                  </a:ext>
                </a:extLst>
              </a:tr>
              <a:tr h="370840">
                <a:tc>
                  <a:txBody>
                    <a:bodyPr/>
                    <a:lstStyle/>
                    <a:p>
                      <a:r>
                        <a:rPr lang="en-US" dirty="0" smtClean="0"/>
                        <a:t>10:00am</a:t>
                      </a:r>
                      <a:endParaRPr lang="en-US" dirty="0"/>
                    </a:p>
                  </a:txBody>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dirty="0" smtClean="0"/>
                        <a:t>Intro and Assessment Criteria</a:t>
                      </a:r>
                    </a:p>
                  </a:txBody>
                  <a:tcPr/>
                </a:tc>
                <a:extLst>
                  <a:ext uri="{0D108BD9-81ED-4DB2-BD59-A6C34878D82A}">
                    <a16:rowId xmlns:a16="http://schemas.microsoft.com/office/drawing/2014/main" val="667807437"/>
                  </a:ext>
                </a:extLst>
              </a:tr>
              <a:tr h="370840">
                <a:tc>
                  <a:txBody>
                    <a:bodyPr/>
                    <a:lstStyle/>
                    <a:p>
                      <a:r>
                        <a:rPr lang="en-US" dirty="0" smtClean="0"/>
                        <a:t>11:00am</a:t>
                      </a:r>
                      <a:endParaRPr lang="en-US" dirty="0"/>
                    </a:p>
                  </a:txBody>
                  <a:tcPr/>
                </a:tc>
                <a:tc>
                  <a:txBody>
                    <a:bodyPr/>
                    <a:lstStyle/>
                    <a:p>
                      <a:r>
                        <a:rPr lang="en-US" dirty="0" smtClean="0"/>
                        <a:t>Source Control</a:t>
                      </a:r>
                      <a:endParaRPr lang="en-US" dirty="0"/>
                    </a:p>
                  </a:txBody>
                  <a:tcPr/>
                </a:tc>
                <a:extLst>
                  <a:ext uri="{0D108BD9-81ED-4DB2-BD59-A6C34878D82A}">
                    <a16:rowId xmlns:a16="http://schemas.microsoft.com/office/drawing/2014/main" val="2420433671"/>
                  </a:ext>
                </a:extLst>
              </a:tr>
              <a:tr h="370840">
                <a:tc>
                  <a:txBody>
                    <a:bodyPr/>
                    <a:lstStyle/>
                    <a:p>
                      <a:r>
                        <a:rPr lang="en-US" dirty="0" smtClean="0"/>
                        <a:t>12:00pm</a:t>
                      </a:r>
                      <a:endParaRPr lang="en-US" dirty="0"/>
                    </a:p>
                  </a:txBody>
                  <a:tcPr/>
                </a:tc>
                <a:tc>
                  <a:txBody>
                    <a:bodyPr/>
                    <a:lstStyle/>
                    <a:p>
                      <a:r>
                        <a:rPr lang="en-US" dirty="0" smtClean="0"/>
                        <a:t>Lunch</a:t>
                      </a:r>
                      <a:endParaRPr lang="en-US" dirty="0"/>
                    </a:p>
                  </a:txBody>
                  <a:tcPr/>
                </a:tc>
                <a:extLst>
                  <a:ext uri="{0D108BD9-81ED-4DB2-BD59-A6C34878D82A}">
                    <a16:rowId xmlns:a16="http://schemas.microsoft.com/office/drawing/2014/main" val="2827101371"/>
                  </a:ext>
                </a:extLst>
              </a:tr>
              <a:tr h="370840">
                <a:tc>
                  <a:txBody>
                    <a:bodyPr/>
                    <a:lstStyle/>
                    <a:p>
                      <a:r>
                        <a:rPr lang="en-US" dirty="0" smtClean="0"/>
                        <a:t>1:00pm</a:t>
                      </a:r>
                      <a:endParaRPr lang="en-US" dirty="0"/>
                    </a:p>
                  </a:txBody>
                  <a:tcPr/>
                </a:tc>
                <a:tc>
                  <a:txBody>
                    <a:bodyPr/>
                    <a:lstStyle/>
                    <a:p>
                      <a:r>
                        <a:rPr lang="en-US" dirty="0" smtClean="0"/>
                        <a:t>Quiz</a:t>
                      </a:r>
                      <a:endParaRPr lang="en-US" dirty="0"/>
                    </a:p>
                  </a:txBody>
                  <a:tcPr/>
                </a:tc>
                <a:extLst>
                  <a:ext uri="{0D108BD9-81ED-4DB2-BD59-A6C34878D82A}">
                    <a16:rowId xmlns:a16="http://schemas.microsoft.com/office/drawing/2014/main" val="2367391320"/>
                  </a:ext>
                </a:extLst>
              </a:tr>
              <a:tr h="370840">
                <a:tc>
                  <a:txBody>
                    <a:bodyPr/>
                    <a:lstStyle/>
                    <a:p>
                      <a:r>
                        <a:rPr lang="en-US" dirty="0" smtClean="0"/>
                        <a:t>1:30pm</a:t>
                      </a:r>
                      <a:endParaRPr lang="en-US" dirty="0"/>
                    </a:p>
                  </a:txBody>
                  <a:tcPr/>
                </a:tc>
                <a:tc>
                  <a:txBody>
                    <a:bodyPr/>
                    <a:lstStyle/>
                    <a:p>
                      <a:r>
                        <a:rPr lang="en-US" dirty="0" smtClean="0"/>
                        <a:t>Intro to</a:t>
                      </a:r>
                      <a:r>
                        <a:rPr lang="en-US" baseline="0" dirty="0" smtClean="0"/>
                        <a:t> Web</a:t>
                      </a:r>
                      <a:endParaRPr lang="en-US" dirty="0"/>
                    </a:p>
                  </a:txBody>
                  <a:tcPr/>
                </a:tc>
                <a:extLst>
                  <a:ext uri="{0D108BD9-81ED-4DB2-BD59-A6C34878D82A}">
                    <a16:rowId xmlns:a16="http://schemas.microsoft.com/office/drawing/2014/main" val="3884265307"/>
                  </a:ext>
                </a:extLst>
              </a:tr>
              <a:tr h="370840">
                <a:tc>
                  <a:txBody>
                    <a:bodyPr/>
                    <a:lstStyle/>
                    <a:p>
                      <a:r>
                        <a:rPr lang="en-US" dirty="0" smtClean="0"/>
                        <a:t>3:00pm</a:t>
                      </a:r>
                      <a:endParaRPr lang="en-US" dirty="0"/>
                    </a:p>
                  </a:txBody>
                  <a:tcPr/>
                </a:tc>
                <a:tc>
                  <a:txBody>
                    <a:bodyPr/>
                    <a:lstStyle/>
                    <a:p>
                      <a:r>
                        <a:rPr lang="en-US" dirty="0" smtClean="0"/>
                        <a:t>Break</a:t>
                      </a:r>
                      <a:endParaRPr lang="en-US" dirty="0"/>
                    </a:p>
                  </a:txBody>
                  <a:tcPr/>
                </a:tc>
                <a:extLst>
                  <a:ext uri="{0D108BD9-81ED-4DB2-BD59-A6C34878D82A}">
                    <a16:rowId xmlns:a16="http://schemas.microsoft.com/office/drawing/2014/main" val="1050396255"/>
                  </a:ext>
                </a:extLst>
              </a:tr>
              <a:tr h="370840">
                <a:tc>
                  <a:txBody>
                    <a:bodyPr/>
                    <a:lstStyle/>
                    <a:p>
                      <a:r>
                        <a:rPr lang="en-US" dirty="0" smtClean="0"/>
                        <a:t>3:15pm</a:t>
                      </a:r>
                      <a:endParaRPr lang="en-US" dirty="0"/>
                    </a:p>
                  </a:txBody>
                  <a:tcPr/>
                </a:tc>
                <a:tc>
                  <a:txBody>
                    <a:bodyPr/>
                    <a:lstStyle/>
                    <a:p>
                      <a:r>
                        <a:rPr lang="en-US" dirty="0" smtClean="0"/>
                        <a:t>Advanced Web</a:t>
                      </a:r>
                      <a:endParaRPr lang="en-US" dirty="0"/>
                    </a:p>
                  </a:txBody>
                  <a:tcPr/>
                </a:tc>
                <a:extLst>
                  <a:ext uri="{0D108BD9-81ED-4DB2-BD59-A6C34878D82A}">
                    <a16:rowId xmlns:a16="http://schemas.microsoft.com/office/drawing/2014/main" val="1866896644"/>
                  </a:ext>
                </a:extLst>
              </a:tr>
              <a:tr h="370840">
                <a:tc>
                  <a:txBody>
                    <a:bodyPr/>
                    <a:lstStyle/>
                    <a:p>
                      <a:r>
                        <a:rPr lang="en-US" dirty="0" smtClean="0"/>
                        <a:t>5:00pm</a:t>
                      </a:r>
                      <a:endParaRPr lang="en-US" dirty="0"/>
                    </a:p>
                  </a:txBody>
                  <a:tcPr/>
                </a:tc>
                <a:tc>
                  <a:txBody>
                    <a:bodyPr/>
                    <a:lstStyle/>
                    <a:p>
                      <a:r>
                        <a:rPr lang="en-US" dirty="0" smtClean="0"/>
                        <a:t>Close / Questions</a:t>
                      </a:r>
                      <a:endParaRPr lang="en-US" dirty="0"/>
                    </a:p>
                  </a:txBody>
                  <a:tcPr/>
                </a:tc>
                <a:extLst>
                  <a:ext uri="{0D108BD9-81ED-4DB2-BD59-A6C34878D82A}">
                    <a16:rowId xmlns:a16="http://schemas.microsoft.com/office/drawing/2014/main" val="3314457900"/>
                  </a:ext>
                </a:extLst>
              </a:tr>
            </a:tbl>
          </a:graphicData>
        </a:graphic>
      </p:graphicFrame>
    </p:spTree>
    <p:extLst>
      <p:ext uri="{BB962C8B-B14F-4D97-AF65-F5344CB8AC3E}">
        <p14:creationId xmlns:p14="http://schemas.microsoft.com/office/powerpoint/2010/main" val="2179903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Key Dates	 &amp; Progress</a:t>
            </a:r>
            <a:endParaRPr lang="en-US" dirty="0"/>
          </a:p>
        </p:txBody>
      </p:sp>
      <p:pic>
        <p:nvPicPr>
          <p:cNvPr id="3" name="Picture 2"/>
          <p:cNvPicPr>
            <a:picLocks noChangeAspect="1"/>
          </p:cNvPicPr>
          <p:nvPr/>
        </p:nvPicPr>
        <p:blipFill>
          <a:blip r:embed="rId3"/>
          <a:stretch>
            <a:fillRect/>
          </a:stretch>
        </p:blipFill>
        <p:spPr>
          <a:xfrm>
            <a:off x="1906859" y="1586719"/>
            <a:ext cx="8874744" cy="4210050"/>
          </a:xfrm>
          <a:prstGeom prst="rect">
            <a:avLst/>
          </a:prstGeom>
        </p:spPr>
      </p:pic>
      <p:sp>
        <p:nvSpPr>
          <p:cNvPr id="5" name="Oval 4"/>
          <p:cNvSpPr/>
          <p:nvPr/>
        </p:nvSpPr>
        <p:spPr>
          <a:xfrm>
            <a:off x="2982680" y="3305476"/>
            <a:ext cx="351535" cy="329821"/>
          </a:xfrm>
          <a:prstGeom prst="ellipse">
            <a:avLst/>
          </a:prstGeom>
          <a:solidFill>
            <a:schemeClr val="accent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2860728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NZ" dirty="0" smtClean="0"/>
              <a:t>Need Help?</a:t>
            </a:r>
            <a:endParaRPr lang="en-NZ" dirty="0"/>
          </a:p>
        </p:txBody>
      </p:sp>
      <p:pic>
        <p:nvPicPr>
          <p:cNvPr id="4" name="Picture 3"/>
          <p:cNvPicPr>
            <a:picLocks noChangeAspect="1"/>
          </p:cNvPicPr>
          <p:nvPr/>
        </p:nvPicPr>
        <p:blipFill>
          <a:blip r:embed="rId2"/>
          <a:stretch>
            <a:fillRect/>
          </a:stretch>
        </p:blipFill>
        <p:spPr>
          <a:xfrm>
            <a:off x="8675294" y="-2354118"/>
            <a:ext cx="1712171" cy="7248934"/>
          </a:xfrm>
          <a:prstGeom prst="rect">
            <a:avLst/>
          </a:prstGeom>
        </p:spPr>
      </p:pic>
      <p:sp>
        <p:nvSpPr>
          <p:cNvPr id="5" name="TextBox 4"/>
          <p:cNvSpPr txBox="1"/>
          <p:nvPr/>
        </p:nvSpPr>
        <p:spPr>
          <a:xfrm>
            <a:off x="355463" y="2158335"/>
            <a:ext cx="7976950" cy="2736481"/>
          </a:xfrm>
          <a:prstGeom prst="rect">
            <a:avLst/>
          </a:prstGeom>
          <a:noFill/>
        </p:spPr>
        <p:txBody>
          <a:bodyPr wrap="square" lIns="179285" tIns="143428" rIns="179285" bIns="143428" rtlCol="0">
            <a:spAutoFit/>
          </a:bodyPr>
          <a:lstStyle/>
          <a:p>
            <a:pPr marL="457200" marR="0" lvl="0" indent="-457200" defTabSz="914367" eaLnBrk="1" fontAlgn="auto" latinLnBrk="0" hangingPunct="1">
              <a:lnSpc>
                <a:spcPct val="90000"/>
              </a:lnSpc>
              <a:spcBef>
                <a:spcPts val="0"/>
              </a:spcBef>
              <a:spcAft>
                <a:spcPts val="588"/>
              </a:spcAft>
              <a:buClrTx/>
              <a:buSzTx/>
              <a:buFont typeface="Arial" panose="020B0604020202020204" pitchFamily="34" charset="0"/>
              <a:buChar char="•"/>
              <a:tabLst/>
              <a:defRPr/>
            </a:pPr>
            <a:r>
              <a:rPr kumimoji="0" lang="en-NZ" sz="3200" b="0" i="0" u="none" strike="noStrike" kern="0" cap="none" spc="0" normalizeH="0" baseline="0" noProof="0" dirty="0">
                <a:ln>
                  <a:noFill/>
                </a:ln>
                <a:gradFill>
                  <a:gsLst>
                    <a:gs pos="2917">
                      <a:srgbClr val="FFFFFF"/>
                    </a:gs>
                    <a:gs pos="30000">
                      <a:srgbClr val="FFFFFF"/>
                    </a:gs>
                  </a:gsLst>
                  <a:lin ang="5400000" scaled="0"/>
                </a:gradFill>
                <a:effectLst/>
                <a:uLnTx/>
                <a:uFillTx/>
              </a:rPr>
              <a:t>MSA Facebook Group! – </a:t>
            </a:r>
            <a:r>
              <a:rPr kumimoji="0" lang="en-NZ" sz="3200" b="0" i="0" u="none" strike="noStrike" kern="0" cap="none" spc="0" normalizeH="0" baseline="0" noProof="0" dirty="0" smtClean="0">
                <a:ln>
                  <a:noFill/>
                </a:ln>
                <a:gradFill>
                  <a:gsLst>
                    <a:gs pos="2917">
                      <a:srgbClr val="FFFFFF"/>
                    </a:gs>
                    <a:gs pos="30000">
                      <a:srgbClr val="FFFFFF"/>
                    </a:gs>
                  </a:gsLst>
                  <a:lin ang="5400000" scaled="0"/>
                </a:gradFill>
                <a:effectLst/>
                <a:uLnTx/>
                <a:uFillTx/>
              </a:rPr>
              <a:t/>
            </a:r>
            <a:br>
              <a:rPr kumimoji="0" lang="en-NZ" sz="3200" b="0" i="0" u="none" strike="noStrike" kern="0" cap="none" spc="0" normalizeH="0" baseline="0" noProof="0" dirty="0" smtClean="0">
                <a:ln>
                  <a:noFill/>
                </a:ln>
                <a:gradFill>
                  <a:gsLst>
                    <a:gs pos="2917">
                      <a:srgbClr val="FFFFFF"/>
                    </a:gs>
                    <a:gs pos="30000">
                      <a:srgbClr val="FFFFFF"/>
                    </a:gs>
                  </a:gsLst>
                  <a:lin ang="5400000" scaled="0"/>
                </a:gradFill>
                <a:effectLst/>
                <a:uLnTx/>
                <a:uFillTx/>
              </a:rPr>
            </a:br>
            <a:r>
              <a:rPr kumimoji="0" lang="en-NZ" sz="3200" b="0" i="0" u="none" strike="noStrike" kern="0" cap="none" spc="0" normalizeH="0" baseline="0" noProof="0" dirty="0" smtClean="0">
                <a:ln>
                  <a:noFill/>
                </a:ln>
                <a:gradFill>
                  <a:gsLst>
                    <a:gs pos="2917">
                      <a:srgbClr val="FFFFFF"/>
                    </a:gs>
                    <a:gs pos="30000">
                      <a:srgbClr val="FFFFFF"/>
                    </a:gs>
                  </a:gsLst>
                  <a:lin ang="5400000" scaled="0"/>
                </a:gradFill>
                <a:effectLst/>
                <a:uLnTx/>
                <a:uFillTx/>
              </a:rPr>
              <a:t>	Drop </a:t>
            </a:r>
            <a:r>
              <a:rPr kumimoji="0" lang="en-NZ" sz="3200" b="0" i="0" u="none" strike="noStrike" kern="0" cap="none" spc="0" normalizeH="0" baseline="0" noProof="0" dirty="0">
                <a:ln>
                  <a:noFill/>
                </a:ln>
                <a:gradFill>
                  <a:gsLst>
                    <a:gs pos="2917">
                      <a:srgbClr val="FFFFFF"/>
                    </a:gs>
                    <a:gs pos="30000">
                      <a:srgbClr val="FFFFFF"/>
                    </a:gs>
                  </a:gsLst>
                  <a:lin ang="5400000" scaled="0"/>
                </a:gradFill>
                <a:effectLst/>
                <a:uLnTx/>
                <a:uFillTx/>
              </a:rPr>
              <a:t>Deep </a:t>
            </a:r>
            <a:r>
              <a:rPr kumimoji="0" lang="en-NZ" sz="3200" b="0" i="0" u="none" strike="noStrike" kern="0" cap="none" spc="0" normalizeH="0" baseline="0" noProof="0" dirty="0" err="1">
                <a:ln>
                  <a:noFill/>
                </a:ln>
                <a:gradFill>
                  <a:gsLst>
                    <a:gs pos="2917">
                      <a:srgbClr val="FFFFFF"/>
                    </a:gs>
                    <a:gs pos="30000">
                      <a:srgbClr val="FFFFFF"/>
                    </a:gs>
                  </a:gsLst>
                  <a:lin ang="5400000" scaled="0"/>
                </a:gradFill>
                <a:effectLst/>
                <a:uLnTx/>
                <a:uFillTx/>
              </a:rPr>
              <a:t>SeaDev</a:t>
            </a:r>
            <a:r>
              <a:rPr kumimoji="0" lang="en-NZ" sz="3200" b="0" i="0" u="none" strike="noStrike" kern="0" cap="none" spc="0" normalizeH="0" baseline="0" noProof="0" dirty="0">
                <a:ln>
                  <a:noFill/>
                </a:ln>
                <a:gradFill>
                  <a:gsLst>
                    <a:gs pos="2917">
                      <a:srgbClr val="FFFFFF"/>
                    </a:gs>
                    <a:gs pos="30000">
                      <a:srgbClr val="FFFFFF"/>
                    </a:gs>
                  </a:gsLst>
                  <a:lin ang="5400000" scaled="0"/>
                </a:gradFill>
                <a:effectLst/>
                <a:uLnTx/>
                <a:uFillTx/>
              </a:rPr>
              <a:t> a line</a:t>
            </a:r>
            <a:r>
              <a:rPr kumimoji="0" lang="en-NZ" sz="3200" b="0" i="0" u="none" strike="noStrike" kern="0" cap="none" spc="0" normalizeH="0" baseline="0" noProof="0" dirty="0" smtClean="0">
                <a:ln>
                  <a:noFill/>
                </a:ln>
                <a:gradFill>
                  <a:gsLst>
                    <a:gs pos="2917">
                      <a:srgbClr val="FFFFFF"/>
                    </a:gs>
                    <a:gs pos="30000">
                      <a:srgbClr val="FFFFFF"/>
                    </a:gs>
                  </a:gsLst>
                  <a:lin ang="5400000" scaled="0"/>
                </a:gradFill>
                <a:effectLst/>
                <a:uLnTx/>
                <a:uFillTx/>
              </a:rPr>
              <a:t>!</a:t>
            </a:r>
          </a:p>
          <a:p>
            <a:pPr marL="457200" marR="0" lvl="0" indent="-457200" defTabSz="914367" eaLnBrk="1" fontAlgn="auto" latinLnBrk="0" hangingPunct="1">
              <a:lnSpc>
                <a:spcPct val="90000"/>
              </a:lnSpc>
              <a:spcBef>
                <a:spcPts val="0"/>
              </a:spcBef>
              <a:spcAft>
                <a:spcPts val="588"/>
              </a:spcAft>
              <a:buClrTx/>
              <a:buSzTx/>
              <a:buFont typeface="Arial" panose="020B0604020202020204" pitchFamily="34" charset="0"/>
              <a:buChar char="•"/>
              <a:tabLst/>
              <a:defRPr/>
            </a:pPr>
            <a:endParaRPr kumimoji="0" lang="en-NZ" sz="3200" b="0" i="0" u="none" strike="noStrike" kern="0" cap="none" spc="0" normalizeH="0" baseline="0" noProof="0" dirty="0">
              <a:ln>
                <a:noFill/>
              </a:ln>
              <a:gradFill>
                <a:gsLst>
                  <a:gs pos="2917">
                    <a:srgbClr val="FFFFFF"/>
                  </a:gs>
                  <a:gs pos="30000">
                    <a:srgbClr val="FFFFFF"/>
                  </a:gs>
                </a:gsLst>
                <a:lin ang="5400000" scaled="0"/>
              </a:gradFill>
              <a:effectLst/>
              <a:uLnTx/>
              <a:uFillTx/>
            </a:endParaRPr>
          </a:p>
          <a:p>
            <a:pPr marL="457200" marR="0" lvl="0" indent="-457200" defTabSz="914367" eaLnBrk="1" fontAlgn="auto" latinLnBrk="0" hangingPunct="1">
              <a:lnSpc>
                <a:spcPct val="90000"/>
              </a:lnSpc>
              <a:spcBef>
                <a:spcPts val="0"/>
              </a:spcBef>
              <a:spcAft>
                <a:spcPts val="588"/>
              </a:spcAft>
              <a:buClrTx/>
              <a:buSzTx/>
              <a:buFont typeface="Arial" panose="020B0604020202020204" pitchFamily="34" charset="0"/>
              <a:buChar char="•"/>
              <a:tabLst/>
              <a:defRPr/>
            </a:pPr>
            <a:r>
              <a:rPr kumimoji="0" lang="en-NZ" sz="3200" b="0" i="0" u="none" strike="noStrike" kern="0" cap="none" spc="0" normalizeH="0" baseline="0" noProof="0" dirty="0">
                <a:ln>
                  <a:noFill/>
                </a:ln>
                <a:gradFill>
                  <a:gsLst>
                    <a:gs pos="2917">
                      <a:srgbClr val="FFFFFF"/>
                    </a:gs>
                    <a:gs pos="30000">
                      <a:srgbClr val="FFFFFF"/>
                    </a:gs>
                  </a:gsLst>
                  <a:lin ang="5400000" scaled="0"/>
                </a:gradFill>
                <a:effectLst/>
                <a:uLnTx/>
                <a:uFillTx/>
                <a:hlinkClick r:id="rId3"/>
              </a:rPr>
              <a:t>nzedu@microsoft.com</a:t>
            </a:r>
            <a:endParaRPr kumimoji="0" lang="en-NZ" sz="3200" b="0" i="0" u="none" strike="noStrike" kern="0" cap="none" spc="0" normalizeH="0" baseline="0" noProof="0" dirty="0">
              <a:ln>
                <a:noFill/>
              </a:ln>
              <a:gradFill>
                <a:gsLst>
                  <a:gs pos="2917">
                    <a:srgbClr val="FFFFFF"/>
                  </a:gs>
                  <a:gs pos="30000">
                    <a:srgbClr val="FFFFFF"/>
                  </a:gs>
                </a:gsLst>
                <a:lin ang="5400000" scaled="0"/>
              </a:gradFill>
              <a:effectLst/>
              <a:uLnTx/>
              <a:uFillTx/>
            </a:endParaRPr>
          </a:p>
          <a:p>
            <a:pPr marL="448193" marR="0" lvl="0" indent="-448193" defTabSz="914367" eaLnBrk="1" fontAlgn="auto" latinLnBrk="0" hangingPunct="1">
              <a:lnSpc>
                <a:spcPct val="90000"/>
              </a:lnSpc>
              <a:spcBef>
                <a:spcPts val="0"/>
              </a:spcBef>
              <a:spcAft>
                <a:spcPts val="588"/>
              </a:spcAft>
              <a:buClrTx/>
              <a:buSzTx/>
              <a:buFontTx/>
              <a:buAutoNum type="arabicParenR"/>
              <a:tabLst/>
              <a:defRPr/>
            </a:pPr>
            <a:endParaRPr kumimoji="0" lang="en-NZ" sz="3200" b="0" i="0" u="none" strike="noStrike" kern="0" cap="none" spc="0" normalizeH="0" baseline="0" noProof="0" dirty="0">
              <a:ln>
                <a:noFill/>
              </a:ln>
              <a:gradFill>
                <a:gsLst>
                  <a:gs pos="2917">
                    <a:srgbClr val="FFFFFF"/>
                  </a:gs>
                  <a:gs pos="30000">
                    <a:srgbClr val="FFFFFF"/>
                  </a:gs>
                </a:gsLst>
                <a:lin ang="5400000" scaled="0"/>
              </a:gradFill>
              <a:effectLst/>
              <a:uLnTx/>
              <a:uFillTx/>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85256" y="5758552"/>
            <a:ext cx="2987582" cy="1098963"/>
          </a:xfrm>
          <a:prstGeom prst="rect">
            <a:avLst/>
          </a:prstGeom>
        </p:spPr>
      </p:pic>
      <p:pic>
        <p:nvPicPr>
          <p:cNvPr id="7" name="Picture 6"/>
          <p:cNvPicPr>
            <a:picLocks noChangeAspect="1"/>
          </p:cNvPicPr>
          <p:nvPr/>
        </p:nvPicPr>
        <p:blipFill>
          <a:blip r:embed="rId5" cstate="print">
            <a:clrChange>
              <a:clrFrom>
                <a:srgbClr val="5C2D91"/>
              </a:clrFrom>
              <a:clrTo>
                <a:srgbClr val="5C2D91">
                  <a:alpha val="0"/>
                </a:srgbClr>
              </a:clrTo>
            </a:clrChange>
            <a:extLst>
              <a:ext uri="{28A0092B-C50C-407E-A947-70E740481C1C}">
                <a14:useLocalDpi xmlns:a14="http://schemas.microsoft.com/office/drawing/2010/main" val="0"/>
              </a:ext>
            </a:extLst>
          </a:blip>
          <a:stretch>
            <a:fillRect/>
          </a:stretch>
        </p:blipFill>
        <p:spPr>
          <a:xfrm>
            <a:off x="7138074" y="5859775"/>
            <a:ext cx="2047182" cy="896515"/>
          </a:xfrm>
          <a:prstGeom prst="rect">
            <a:avLst/>
          </a:prstGeom>
        </p:spPr>
      </p:pic>
    </p:spTree>
    <p:extLst>
      <p:ext uri="{BB962C8B-B14F-4D97-AF65-F5344CB8AC3E}">
        <p14:creationId xmlns:p14="http://schemas.microsoft.com/office/powerpoint/2010/main" val="147810790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77264395"/>
              </p:ext>
            </p:extLst>
          </p:nvPr>
        </p:nvGraphicFramePr>
        <p:xfrm>
          <a:off x="2031011" y="2587064"/>
          <a:ext cx="8128000" cy="2214626"/>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52348251"/>
                    </a:ext>
                  </a:extLst>
                </a:gridCol>
                <a:gridCol w="4064000">
                  <a:extLst>
                    <a:ext uri="{9D8B030D-6E8A-4147-A177-3AD203B41FA5}">
                      <a16:colId xmlns:a16="http://schemas.microsoft.com/office/drawing/2014/main" val="2807348333"/>
                    </a:ext>
                  </a:extLst>
                </a:gridCol>
              </a:tblGrid>
              <a:tr h="0">
                <a:tc>
                  <a:txBody>
                    <a:bodyPr/>
                    <a:lstStyle/>
                    <a:p>
                      <a:r>
                        <a:rPr lang="en-US" dirty="0" smtClean="0"/>
                        <a:t>Date</a:t>
                      </a:r>
                      <a:endParaRPr lang="en-US" dirty="0"/>
                    </a:p>
                  </a:txBody>
                  <a:tcPr/>
                </a:tc>
                <a:tc>
                  <a:txBody>
                    <a:bodyPr/>
                    <a:lstStyle/>
                    <a:p>
                      <a:r>
                        <a:rPr lang="en-US" dirty="0" smtClean="0"/>
                        <a:t>Agenda</a:t>
                      </a:r>
                      <a:endParaRPr lang="en-US" dirty="0"/>
                    </a:p>
                  </a:txBody>
                  <a:tcPr/>
                </a:tc>
                <a:extLst>
                  <a:ext uri="{0D108BD9-81ED-4DB2-BD59-A6C34878D82A}">
                    <a16:rowId xmlns:a16="http://schemas.microsoft.com/office/drawing/2014/main" val="1071103338"/>
                  </a:ext>
                </a:extLst>
              </a:tr>
              <a:tr h="370840">
                <a:tc>
                  <a:txBody>
                    <a:bodyPr/>
                    <a:lstStyle/>
                    <a:p>
                      <a:r>
                        <a:rPr lang="en-US" dirty="0" smtClean="0"/>
                        <a:t>17 November</a:t>
                      </a:r>
                      <a:endParaRPr lang="en-US" dirty="0"/>
                    </a:p>
                  </a:txBody>
                  <a:tcPr/>
                </a:tc>
                <a:tc>
                  <a:txBody>
                    <a:bodyPr/>
                    <a:lstStyle/>
                    <a:p>
                      <a:r>
                        <a:rPr lang="en-US" dirty="0" smtClean="0"/>
                        <a:t>Phase 2 Camp</a:t>
                      </a:r>
                      <a:endParaRPr lang="en-US" dirty="0"/>
                    </a:p>
                  </a:txBody>
                  <a:tcPr/>
                </a:tc>
                <a:extLst>
                  <a:ext uri="{0D108BD9-81ED-4DB2-BD59-A6C34878D82A}">
                    <a16:rowId xmlns:a16="http://schemas.microsoft.com/office/drawing/2014/main" val="1294076232"/>
                  </a:ext>
                </a:extLst>
              </a:tr>
              <a:tr h="370840">
                <a:tc>
                  <a:txBody>
                    <a:bodyPr/>
                    <a:lstStyle/>
                    <a:p>
                      <a:r>
                        <a:rPr lang="en-US" dirty="0" smtClean="0"/>
                        <a:t>18</a:t>
                      </a:r>
                      <a:r>
                        <a:rPr lang="en-US" baseline="0" dirty="0" smtClean="0"/>
                        <a:t> November</a:t>
                      </a:r>
                      <a:endParaRPr lang="en-US" dirty="0"/>
                    </a:p>
                  </a:txBody>
                  <a:tcPr/>
                </a:tc>
                <a:tc>
                  <a:txBody>
                    <a:bodyPr/>
                    <a:lstStyle/>
                    <a:p>
                      <a:r>
                        <a:rPr lang="en-US" dirty="0" smtClean="0"/>
                        <a:t>Phase 2 Camp</a:t>
                      </a:r>
                      <a:endParaRPr lang="en-US" dirty="0"/>
                    </a:p>
                  </a:txBody>
                  <a:tcPr/>
                </a:tc>
                <a:extLst>
                  <a:ext uri="{0D108BD9-81ED-4DB2-BD59-A6C34878D82A}">
                    <a16:rowId xmlns:a16="http://schemas.microsoft.com/office/drawing/2014/main" val="667807437"/>
                  </a:ext>
                </a:extLst>
              </a:tr>
              <a:tr h="370840">
                <a:tc>
                  <a:txBody>
                    <a:bodyPr/>
                    <a:lstStyle/>
                    <a:p>
                      <a:r>
                        <a:rPr lang="en-US" dirty="0" smtClean="0"/>
                        <a:t>24 November</a:t>
                      </a:r>
                      <a:endParaRPr lang="en-US" dirty="0"/>
                    </a:p>
                  </a:txBody>
                  <a:tcPr/>
                </a:tc>
                <a:tc>
                  <a:txBody>
                    <a:bodyPr/>
                    <a:lstStyle/>
                    <a:p>
                      <a:r>
                        <a:rPr lang="en-US" dirty="0" smtClean="0"/>
                        <a:t>Assessments</a:t>
                      </a:r>
                      <a:endParaRPr lang="en-US" dirty="0"/>
                    </a:p>
                  </a:txBody>
                  <a:tcPr/>
                </a:tc>
                <a:extLst>
                  <a:ext uri="{0D108BD9-81ED-4DB2-BD59-A6C34878D82A}">
                    <a16:rowId xmlns:a16="http://schemas.microsoft.com/office/drawing/2014/main" val="3409264317"/>
                  </a:ext>
                </a:extLst>
              </a:tr>
              <a:tr h="370840">
                <a:tc>
                  <a:txBody>
                    <a:bodyPr/>
                    <a:lstStyle/>
                    <a:p>
                      <a:r>
                        <a:rPr lang="en-US" dirty="0" smtClean="0"/>
                        <a:t>25 November</a:t>
                      </a:r>
                      <a:endParaRPr lang="en-US" dirty="0"/>
                    </a:p>
                  </a:txBody>
                  <a:tcPr/>
                </a:tc>
                <a:tc>
                  <a:txBody>
                    <a:bodyPr/>
                    <a:lstStyle/>
                    <a:p>
                      <a:r>
                        <a:rPr lang="en-US" dirty="0" smtClean="0"/>
                        <a:t>Imagine Cup / Placements</a:t>
                      </a:r>
                      <a:endParaRPr lang="en-US" dirty="0"/>
                    </a:p>
                  </a:txBody>
                  <a:tcPr/>
                </a:tc>
                <a:extLst>
                  <a:ext uri="{0D108BD9-81ED-4DB2-BD59-A6C34878D82A}">
                    <a16:rowId xmlns:a16="http://schemas.microsoft.com/office/drawing/2014/main" val="2420433671"/>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70805903"/>
                  </a:ext>
                </a:extLst>
              </a:tr>
            </a:tbl>
          </a:graphicData>
        </a:graphic>
      </p:graphicFrame>
      <p:sp>
        <p:nvSpPr>
          <p:cNvPr id="5" name="Title 3"/>
          <p:cNvSpPr>
            <a:spLocks noGrp="1"/>
          </p:cNvSpPr>
          <p:nvPr>
            <p:ph type="title"/>
          </p:nvPr>
        </p:nvSpPr>
        <p:spPr>
          <a:xfrm>
            <a:off x="269240" y="289511"/>
            <a:ext cx="11655840" cy="899665"/>
          </a:xfrm>
        </p:spPr>
        <p:txBody>
          <a:bodyPr/>
          <a:lstStyle/>
          <a:p>
            <a:r>
              <a:rPr lang="en-US" dirty="0" smtClean="0"/>
              <a:t>Key Dates	 &amp; Progress</a:t>
            </a:r>
            <a:endParaRPr lang="en-US" dirty="0"/>
          </a:p>
        </p:txBody>
      </p:sp>
    </p:spTree>
    <p:extLst>
      <p:ext uri="{BB962C8B-B14F-4D97-AF65-F5344CB8AC3E}">
        <p14:creationId xmlns:p14="http://schemas.microsoft.com/office/powerpoint/2010/main" val="309726290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2055114"/>
          </a:xfrm>
        </p:spPr>
        <p:txBody>
          <a:bodyPr/>
          <a:lstStyle/>
          <a:p>
            <a:r>
              <a:rPr lang="en-US" dirty="0" smtClean="0">
                <a:solidFill>
                  <a:schemeClr val="tx1"/>
                </a:solidFill>
              </a:rPr>
              <a:t> MVA Content on C# (Phase One)</a:t>
            </a:r>
          </a:p>
          <a:p>
            <a:r>
              <a:rPr lang="en-US" dirty="0" smtClean="0">
                <a:solidFill>
                  <a:schemeClr val="tx1"/>
                </a:solidFill>
              </a:rPr>
              <a:t> Built a Windows app and familiar with Windows</a:t>
            </a:r>
          </a:p>
          <a:p>
            <a:r>
              <a:rPr lang="en-US" dirty="0">
                <a:solidFill>
                  <a:schemeClr val="tx1"/>
                </a:solidFill>
              </a:rPr>
              <a:t> </a:t>
            </a:r>
            <a:r>
              <a:rPr lang="en-US" dirty="0" smtClean="0">
                <a:solidFill>
                  <a:schemeClr val="tx1"/>
                </a:solidFill>
              </a:rPr>
              <a:t>Visual Studio + Windows / Mac</a:t>
            </a:r>
          </a:p>
        </p:txBody>
      </p:sp>
      <p:sp>
        <p:nvSpPr>
          <p:cNvPr id="3" name="Title 2"/>
          <p:cNvSpPr>
            <a:spLocks noGrp="1"/>
          </p:cNvSpPr>
          <p:nvPr>
            <p:ph type="title"/>
          </p:nvPr>
        </p:nvSpPr>
        <p:spPr/>
        <p:txBody>
          <a:bodyPr/>
          <a:lstStyle/>
          <a:p>
            <a:r>
              <a:rPr lang="en-US" dirty="0" smtClean="0"/>
              <a:t>Pre–Requisites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85256" y="5758552"/>
            <a:ext cx="2987582" cy="1098963"/>
          </a:xfrm>
          <a:prstGeom prst="rect">
            <a:avLst/>
          </a:prstGeom>
        </p:spPr>
      </p:pic>
      <p:pic>
        <p:nvPicPr>
          <p:cNvPr id="5" name="Picture 4"/>
          <p:cNvPicPr>
            <a:picLocks noChangeAspect="1"/>
          </p:cNvPicPr>
          <p:nvPr/>
        </p:nvPicPr>
        <p:blipFill>
          <a:blip r:embed="rId3" cstate="print">
            <a:clrChange>
              <a:clrFrom>
                <a:srgbClr val="5C2D91"/>
              </a:clrFrom>
              <a:clrTo>
                <a:srgbClr val="5C2D91">
                  <a:alpha val="0"/>
                </a:srgbClr>
              </a:clrTo>
            </a:clrChange>
            <a:extLst>
              <a:ext uri="{28A0092B-C50C-407E-A947-70E740481C1C}">
                <a14:useLocalDpi xmlns:a14="http://schemas.microsoft.com/office/drawing/2010/main" val="0"/>
              </a:ext>
            </a:extLst>
          </a:blip>
          <a:stretch>
            <a:fillRect/>
          </a:stretch>
        </p:blipFill>
        <p:spPr>
          <a:xfrm>
            <a:off x="7138074" y="5859775"/>
            <a:ext cx="2047182" cy="896515"/>
          </a:xfrm>
          <a:prstGeom prst="rect">
            <a:avLst/>
          </a:prstGeom>
        </p:spPr>
      </p:pic>
    </p:spTree>
    <p:extLst>
      <p:ext uri="{BB962C8B-B14F-4D97-AF65-F5344CB8AC3E}">
        <p14:creationId xmlns:p14="http://schemas.microsoft.com/office/powerpoint/2010/main" val="1288573921"/>
      </p:ext>
    </p:extLst>
  </p:cSld>
  <p:clrMapOvr>
    <a:masterClrMapping/>
  </p:clrMapOvr>
  <p:transition>
    <p:fade/>
  </p:transition>
</p:sld>
</file>

<file path=ppt/theme/theme1.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738</Words>
  <Application>Microsoft Office PowerPoint</Application>
  <PresentationFormat>Widescreen</PresentationFormat>
  <Paragraphs>118</Paragraphs>
  <Slides>24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Segoe Semibold</vt:lpstr>
      <vt:lpstr>Segoe UI</vt:lpstr>
      <vt:lpstr>Segoe UI Light</vt:lpstr>
      <vt:lpstr>Wingdings</vt:lpstr>
      <vt:lpstr>TechEd 2014 Dk Blue</vt:lpstr>
      <vt:lpstr>Welcome!</vt:lpstr>
      <vt:lpstr>You’ve come to the right room!</vt:lpstr>
      <vt:lpstr>msa.ms/drive  msa.ms/github</vt:lpstr>
      <vt:lpstr>Microsoft Student Accelerator!</vt:lpstr>
      <vt:lpstr>The Plan for Today</vt:lpstr>
      <vt:lpstr>Key Dates  &amp; Progress</vt:lpstr>
      <vt:lpstr>Need Help?</vt:lpstr>
      <vt:lpstr>Key Dates  &amp; Progress</vt:lpstr>
      <vt:lpstr>Pre–Requisites </vt:lpstr>
      <vt:lpstr>Assessments</vt:lpstr>
      <vt:lpstr>Assessments - Deliverables</vt:lpstr>
      <vt:lpstr>Assessments - Scenarios</vt:lpstr>
      <vt:lpstr>Assessments - Presentations</vt:lpstr>
      <vt:lpstr>Assessments</vt:lpstr>
      <vt:lpstr>Key Advice &amp; Tips</vt:lpstr>
      <vt:lpstr>Any Questions on Assessments?</vt:lpstr>
      <vt:lpstr>Groupings</vt:lpstr>
      <vt:lpstr>Groupings</vt:lpstr>
      <vt:lpstr>Imagine Cup</vt:lpstr>
      <vt:lpstr>Imagine Cup </vt:lpstr>
      <vt:lpstr>Employer Matching</vt:lpstr>
      <vt:lpstr>Employers</vt:lpstr>
      <vt:lpstr>Feedback Form</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MSA Phase Two</dc:title>
  <dc:creator>Jay Janarthanan (Adecco)</dc:creator>
  <cp:lastModifiedBy>Vishesh Oberoi</cp:lastModifiedBy>
  <cp:revision>35</cp:revision>
  <dcterms:created xsi:type="dcterms:W3CDTF">2015-11-12T22:01:13Z</dcterms:created>
  <dcterms:modified xsi:type="dcterms:W3CDTF">2015-11-16T10:42:52Z</dcterms:modified>
</cp:coreProperties>
</file>