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3" r:id="rId2"/>
    <p:sldMasterId id="2147483688" r:id="rId3"/>
    <p:sldMasterId id="2147483711" r:id="rId4"/>
    <p:sldMasterId id="2147483713" r:id="rId5"/>
    <p:sldMasterId id="2147483715" r:id="rId6"/>
    <p:sldMasterId id="2147483717" r:id="rId7"/>
    <p:sldMasterId id="2147483721" r:id="rId8"/>
    <p:sldMasterId id="2147483764" r:id="rId9"/>
  </p:sldMasterIdLst>
  <p:notesMasterIdLst>
    <p:notesMasterId r:id="rId50"/>
  </p:notesMasterIdLst>
  <p:sldIdLst>
    <p:sldId id="258" r:id="rId10"/>
    <p:sldId id="285" r:id="rId11"/>
    <p:sldId id="286" r:id="rId12"/>
    <p:sldId id="282" r:id="rId13"/>
    <p:sldId id="289" r:id="rId14"/>
    <p:sldId id="287" r:id="rId15"/>
    <p:sldId id="290" r:id="rId16"/>
    <p:sldId id="291" r:id="rId17"/>
    <p:sldId id="292" r:id="rId18"/>
    <p:sldId id="293" r:id="rId19"/>
    <p:sldId id="288" r:id="rId20"/>
    <p:sldId id="297" r:id="rId21"/>
    <p:sldId id="295" r:id="rId22"/>
    <p:sldId id="294" r:id="rId23"/>
    <p:sldId id="298" r:id="rId24"/>
    <p:sldId id="299" r:id="rId25"/>
    <p:sldId id="302" r:id="rId26"/>
    <p:sldId id="303" r:id="rId27"/>
    <p:sldId id="304" r:id="rId28"/>
    <p:sldId id="325" r:id="rId29"/>
    <p:sldId id="326" r:id="rId30"/>
    <p:sldId id="307" r:id="rId31"/>
    <p:sldId id="327" r:id="rId32"/>
    <p:sldId id="309" r:id="rId33"/>
    <p:sldId id="329" r:id="rId34"/>
    <p:sldId id="330" r:id="rId35"/>
    <p:sldId id="331" r:id="rId36"/>
    <p:sldId id="320" r:id="rId37"/>
    <p:sldId id="333" r:id="rId38"/>
    <p:sldId id="332" r:id="rId39"/>
    <p:sldId id="334" r:id="rId40"/>
    <p:sldId id="335" r:id="rId41"/>
    <p:sldId id="336" r:id="rId42"/>
    <p:sldId id="337" r:id="rId43"/>
    <p:sldId id="324" r:id="rId44"/>
    <p:sldId id="338" r:id="rId45"/>
    <p:sldId id="339" r:id="rId46"/>
    <p:sldId id="340" r:id="rId47"/>
    <p:sldId id="341" r:id="rId48"/>
    <p:sldId id="26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121314"/>
    <a:srgbClr val="FFFFFF"/>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0" autoAdjust="0"/>
    <p:restoredTop sz="69118" autoAdjust="0"/>
  </p:normalViewPr>
  <p:slideViewPr>
    <p:cSldViewPr snapToGrid="0">
      <p:cViewPr varScale="1">
        <p:scale>
          <a:sx n="63" d="100"/>
          <a:sy n="63" d="100"/>
        </p:scale>
        <p:origin x="15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91879-C92C-49DF-A146-637782459638}" type="datetimeFigureOut">
              <a:rPr lang="en-US" smtClean="0"/>
              <a:t>11/16/2015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7432F-395D-4AA6-95BA-DC262F4B4230}" type="slidenum">
              <a:rPr lang="en-US" smtClean="0"/>
              <a:t>‹#›</a:t>
            </a:fld>
            <a:endParaRPr lang="en-US"/>
          </a:p>
        </p:txBody>
      </p:sp>
    </p:spTree>
    <p:extLst>
      <p:ext uri="{BB962C8B-B14F-4D97-AF65-F5344CB8AC3E}">
        <p14:creationId xmlns:p14="http://schemas.microsoft.com/office/powerpoint/2010/main" val="213208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Utility_computing"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FD824C-0370-4A3F-BE0E-DAA44BEFF6DA}"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8329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To help visualize this concept, imagine an API as the middleman between a programmer and an application.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This middleman accepts requests and, if that request is allowed, returns the data.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The middleman also informs programmers about everything they can request, exactly how to ask for it and how to receive it.</a:t>
            </a: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10</a:t>
            </a:fld>
            <a:endParaRPr lang="en-US"/>
          </a:p>
        </p:txBody>
      </p:sp>
    </p:spTree>
    <p:extLst>
      <p:ext uri="{BB962C8B-B14F-4D97-AF65-F5344CB8AC3E}">
        <p14:creationId xmlns:p14="http://schemas.microsoft.com/office/powerpoint/2010/main" val="275165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11</a:t>
            </a:fld>
            <a:endParaRPr lang="en-US"/>
          </a:p>
        </p:txBody>
      </p:sp>
    </p:spTree>
    <p:extLst>
      <p:ext uri="{BB962C8B-B14F-4D97-AF65-F5344CB8AC3E}">
        <p14:creationId xmlns:p14="http://schemas.microsoft.com/office/powerpoint/2010/main" val="3817928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17848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13</a:t>
            </a:fld>
            <a:endParaRPr lang="en-US"/>
          </a:p>
        </p:txBody>
      </p:sp>
    </p:spTree>
    <p:extLst>
      <p:ext uri="{BB962C8B-B14F-4D97-AF65-F5344CB8AC3E}">
        <p14:creationId xmlns:p14="http://schemas.microsoft.com/office/powerpoint/2010/main" val="205307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374581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16</a:t>
            </a:fld>
            <a:endParaRPr lang="en-US"/>
          </a:p>
        </p:txBody>
      </p:sp>
    </p:spTree>
    <p:extLst>
      <p:ext uri="{BB962C8B-B14F-4D97-AF65-F5344CB8AC3E}">
        <p14:creationId xmlns:p14="http://schemas.microsoft.com/office/powerpoint/2010/main" val="31053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The typical legacy ES was monolithic and fairly static, with a sing</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Ten years ago, this was what production ES</a:t>
            </a:r>
            <a:r>
              <a:rPr lang="en-NZ" sz="1200" b="0" i="0" kern="1200" baseline="0" dirty="0" smtClean="0">
                <a:solidFill>
                  <a:schemeClr val="tx1"/>
                </a:solidFill>
                <a:effectLst/>
                <a:latin typeface="+mn-lt"/>
                <a:ea typeface="+mn-ea"/>
                <a:cs typeface="+mn-cs"/>
              </a:rPr>
              <a:t> </a:t>
            </a:r>
            <a:r>
              <a:rPr lang="en-NZ" sz="1200" b="0" i="0" kern="1200" dirty="0" smtClean="0">
                <a:solidFill>
                  <a:schemeClr val="tx1"/>
                </a:solidFill>
                <a:effectLst/>
                <a:latin typeface="+mn-lt"/>
                <a:ea typeface="+mn-ea"/>
                <a:cs typeface="+mn-cs"/>
              </a:rPr>
              <a:t>looked like</a:t>
            </a:r>
            <a:r>
              <a:rPr lang="en-NZ" sz="1200" b="0" i="0" kern="1200" baseline="0" dirty="0" smtClean="0">
                <a:solidFill>
                  <a:schemeClr val="tx1"/>
                </a:solidFill>
                <a:effectLst/>
                <a:latin typeface="+mn-lt"/>
                <a:ea typeface="+mn-ea"/>
                <a:cs typeface="+mn-cs"/>
              </a:rPr>
              <a:t> -</a:t>
            </a:r>
            <a:r>
              <a:rPr lang="en-NZ" sz="1200" b="0" i="0" kern="1200" dirty="0" smtClean="0">
                <a:solidFill>
                  <a:schemeClr val="tx1"/>
                </a:solidFill>
                <a:effectLst/>
                <a:latin typeface="+mn-lt"/>
                <a:ea typeface="+mn-ea"/>
                <a:cs typeface="+mn-cs"/>
              </a:rPr>
              <a:t> i.e. application tier talking to a single database that was updated every six months.</a:t>
            </a:r>
            <a:endParaRPr lang="en-NZ"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84581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Today, enterprise web applications are much more complex than they were ten years ago.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The new normal for these applications includes multiple application tiers communicating via a service-oriented architecture (SOA) that interacts with several databases and third-party web services while processing items out of caches and queues.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78074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The modern application has multiple clients from browser-based desktops to native applications on mobile.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As a result, it can be difficult to connect to all of these massive systems,</a:t>
            </a:r>
            <a:r>
              <a:rPr lang="en-NZ" sz="1200" b="0" i="0" kern="1200" baseline="0" dirty="0" smtClean="0">
                <a:solidFill>
                  <a:schemeClr val="tx1"/>
                </a:solidFill>
                <a:effectLst/>
                <a:latin typeface="+mn-lt"/>
                <a:ea typeface="+mn-ea"/>
                <a:cs typeface="+mn-cs"/>
              </a:rPr>
              <a:t> applications, </a:t>
            </a:r>
            <a:r>
              <a:rPr lang="en-NZ" sz="1200" b="0" i="0" kern="1200" baseline="0" dirty="0" err="1" smtClean="0">
                <a:solidFill>
                  <a:schemeClr val="tx1"/>
                </a:solidFill>
                <a:effectLst/>
                <a:latin typeface="+mn-lt"/>
                <a:ea typeface="+mn-ea"/>
                <a:cs typeface="+mn-cs"/>
              </a:rPr>
              <a:t>softwares</a:t>
            </a:r>
            <a:r>
              <a:rPr lang="en-NZ" sz="1200" b="0" i="0" kern="1200" baseline="0" dirty="0" smtClean="0">
                <a:solidFill>
                  <a:schemeClr val="tx1"/>
                </a:solidFill>
                <a:effectLst/>
                <a:latin typeface="+mn-lt"/>
                <a:ea typeface="+mn-ea"/>
                <a:cs typeface="+mn-cs"/>
              </a:rPr>
              <a:t>, etc</a:t>
            </a:r>
            <a:r>
              <a:rPr lang="en-NZ" sz="1200" b="0" i="0" kern="1200" dirty="0" smtClean="0">
                <a:solidFill>
                  <a:schemeClr val="tx1"/>
                </a:solidFill>
                <a:effectLst/>
                <a:latin typeface="+mn-lt"/>
                <a:ea typeface="+mn-ea"/>
                <a:cs typeface="+mn-cs"/>
              </a:rPr>
              <a:t>.</a:t>
            </a:r>
            <a:endParaRPr lang="en-NZ" dirty="0" smtClean="0"/>
          </a:p>
          <a:p>
            <a:endParaRPr lang="en-US" dirty="0" smtClean="0"/>
          </a:p>
          <a:p>
            <a:r>
              <a:rPr lang="en-US" dirty="0" smtClean="0"/>
              <a:t>Explain</a:t>
            </a:r>
            <a:r>
              <a:rPr lang="en-US" baseline="0" dirty="0" smtClean="0"/>
              <a:t> the diagram.</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11/16/2015</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655750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58063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This API takes circles, triangles, and squares and lets them into the box. It forces the user or client program to organize the inputs going into the box to the designer's liking, presumably so they're easier to work with.</a:t>
            </a: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2</a:t>
            </a:fld>
            <a:endParaRPr lang="en-US"/>
          </a:p>
        </p:txBody>
      </p:sp>
    </p:spTree>
    <p:extLst>
      <p:ext uri="{BB962C8B-B14F-4D97-AF65-F5344CB8AC3E}">
        <p14:creationId xmlns:p14="http://schemas.microsoft.com/office/powerpoint/2010/main" val="87841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21</a:t>
            </a:fld>
            <a:endParaRPr lang="en-US"/>
          </a:p>
        </p:txBody>
      </p:sp>
    </p:spTree>
    <p:extLst>
      <p:ext uri="{BB962C8B-B14F-4D97-AF65-F5344CB8AC3E}">
        <p14:creationId xmlns:p14="http://schemas.microsoft.com/office/powerpoint/2010/main" val="4111777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Enterprise Mobility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11/16/2015</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885113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Today, companies rely on thousands of different software applications, each with their own role to play in running a business.</a:t>
            </a:r>
            <a:r>
              <a:rPr lang="en-US" alt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These different software applications run on a wide range of different platforms and operating systems, and they are implemented in different programming languages.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As a result, it is very difficult for different applications to communicate with one another and share their resources in a coordinated way. </a:t>
            </a:r>
          </a:p>
          <a:p>
            <a:endParaRPr lang="en-NZ" dirty="0" smtClean="0"/>
          </a:p>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1067734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11/16/2015</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41680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A </a:t>
            </a:r>
            <a:r>
              <a:rPr lang="en-NZ" sz="1200" b="1" i="0" kern="1200" dirty="0" smtClean="0">
                <a:solidFill>
                  <a:schemeClr val="tx1"/>
                </a:solidFill>
                <a:effectLst/>
                <a:latin typeface="+mn-lt"/>
                <a:ea typeface="+mn-ea"/>
                <a:cs typeface="+mn-cs"/>
              </a:rPr>
              <a:t>Web service</a:t>
            </a:r>
            <a:r>
              <a:rPr lang="en-NZ" sz="1200" b="0" i="0" kern="1200" dirty="0" smtClean="0">
                <a:solidFill>
                  <a:schemeClr val="tx1"/>
                </a:solidFill>
                <a:effectLst/>
                <a:latin typeface="+mn-lt"/>
                <a:ea typeface="+mn-ea"/>
                <a:cs typeface="+mn-cs"/>
              </a:rPr>
              <a:t> is a method of communication between two electronic devices over a </a:t>
            </a:r>
            <a:r>
              <a:rPr lang="en-NZ" sz="1200" b="0" i="0" u="none" strike="noStrike" kern="1200" dirty="0" smtClean="0">
                <a:solidFill>
                  <a:schemeClr val="tx1"/>
                </a:solidFill>
                <a:effectLst/>
                <a:latin typeface="+mn-lt"/>
                <a:ea typeface="+mn-ea"/>
                <a:cs typeface="+mn-cs"/>
                <a:hlinkClick r:id="rId3" tooltip="Computer network"/>
              </a:rPr>
              <a:t>network</a:t>
            </a:r>
            <a:r>
              <a:rPr lang="en-NZ" sz="1200" b="0" i="0" kern="1200" dirty="0" smtClean="0">
                <a:solidFill>
                  <a:schemeClr val="tx1"/>
                </a:solidFill>
                <a:effectLst/>
                <a:latin typeface="+mn-lt"/>
                <a:ea typeface="+mn-ea"/>
                <a:cs typeface="+mn-cs"/>
              </a:rPr>
              <a:t>. It is a software function provided at a network address over the Web with the service </a:t>
            </a:r>
            <a:r>
              <a:rPr lang="en-NZ" sz="1200" b="0" i="1" kern="1200" dirty="0" smtClean="0">
                <a:solidFill>
                  <a:schemeClr val="tx1"/>
                </a:solidFill>
                <a:effectLst/>
                <a:latin typeface="+mn-lt"/>
                <a:ea typeface="+mn-ea"/>
                <a:cs typeface="+mn-cs"/>
              </a:rPr>
              <a:t>always on</a:t>
            </a:r>
            <a:r>
              <a:rPr lang="en-NZ" sz="1200" b="0" i="0" kern="1200" dirty="0" smtClean="0">
                <a:solidFill>
                  <a:schemeClr val="tx1"/>
                </a:solidFill>
                <a:effectLst/>
                <a:latin typeface="+mn-lt"/>
                <a:ea typeface="+mn-ea"/>
                <a:cs typeface="+mn-cs"/>
              </a:rPr>
              <a:t> as in the concept </a:t>
            </a:r>
            <a:r>
              <a:rPr lang="en-NZ" sz="1200" b="0" i="0" kern="1200" dirty="0" err="1" smtClean="0">
                <a:solidFill>
                  <a:schemeClr val="tx1"/>
                </a:solidFill>
                <a:effectLst/>
                <a:latin typeface="+mn-lt"/>
                <a:ea typeface="+mn-ea"/>
                <a:cs typeface="+mn-cs"/>
              </a:rPr>
              <a:t>of</a:t>
            </a:r>
            <a:r>
              <a:rPr lang="en-NZ" sz="1200" b="0" i="0" u="none" strike="noStrike" kern="1200" dirty="0" err="1" smtClean="0">
                <a:solidFill>
                  <a:schemeClr val="tx1"/>
                </a:solidFill>
                <a:effectLst/>
                <a:latin typeface="+mn-lt"/>
                <a:ea typeface="+mn-ea"/>
                <a:cs typeface="+mn-cs"/>
                <a:hlinkClick r:id="rId4" tooltip="Utility computing"/>
              </a:rPr>
              <a:t>utility</a:t>
            </a:r>
            <a:r>
              <a:rPr lang="en-NZ" sz="1200" b="0" i="0" u="none" strike="noStrike" kern="1200" dirty="0" smtClean="0">
                <a:solidFill>
                  <a:schemeClr val="tx1"/>
                </a:solidFill>
                <a:effectLst/>
                <a:latin typeface="+mn-lt"/>
                <a:ea typeface="+mn-ea"/>
                <a:cs typeface="+mn-cs"/>
                <a:hlinkClick r:id="rId4" tooltip="Utility computing"/>
              </a:rPr>
              <a:t> computing</a:t>
            </a:r>
            <a:r>
              <a:rPr lang="en-NZ" sz="1200" b="0" i="0" kern="1200" dirty="0" smtClean="0">
                <a:solidFill>
                  <a:schemeClr val="tx1"/>
                </a:solidFill>
                <a:effectLst/>
                <a:latin typeface="+mn-lt"/>
                <a:ea typeface="+mn-ea"/>
                <a:cs typeface="+mn-cs"/>
              </a:rPr>
              <a:t>. </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25</a:t>
            </a:fld>
            <a:endParaRPr lang="en-US"/>
          </a:p>
        </p:txBody>
      </p:sp>
    </p:spTree>
    <p:extLst>
      <p:ext uri="{BB962C8B-B14F-4D97-AF65-F5344CB8AC3E}">
        <p14:creationId xmlns:p14="http://schemas.microsoft.com/office/powerpoint/2010/main" val="338418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A </a:t>
            </a:r>
            <a:r>
              <a:rPr lang="en-NZ" sz="1200" b="1" i="0" kern="1200" dirty="0" smtClean="0">
                <a:solidFill>
                  <a:schemeClr val="tx1"/>
                </a:solidFill>
                <a:effectLst/>
                <a:latin typeface="+mn-lt"/>
                <a:ea typeface="+mn-ea"/>
                <a:cs typeface="+mn-cs"/>
              </a:rPr>
              <a:t>Web service</a:t>
            </a:r>
            <a:r>
              <a:rPr lang="en-NZ" sz="1200" b="0" i="0" kern="1200" dirty="0" smtClean="0">
                <a:solidFill>
                  <a:schemeClr val="tx1"/>
                </a:solidFill>
                <a:effectLst/>
                <a:latin typeface="+mn-lt"/>
                <a:ea typeface="+mn-ea"/>
                <a:cs typeface="+mn-cs"/>
              </a:rPr>
              <a:t> is a method of communication between two electronic devices over a </a:t>
            </a:r>
            <a:r>
              <a:rPr lang="en-NZ" sz="1200" b="0" i="0" u="none" strike="noStrike" kern="1200" dirty="0" smtClean="0">
                <a:solidFill>
                  <a:schemeClr val="tx1"/>
                </a:solidFill>
                <a:effectLst/>
                <a:latin typeface="+mn-lt"/>
                <a:ea typeface="+mn-ea"/>
                <a:cs typeface="+mn-cs"/>
              </a:rPr>
              <a:t>network</a:t>
            </a:r>
            <a:r>
              <a:rPr lang="en-NZ" sz="1200" b="0" i="0" kern="1200" dirty="0" smtClean="0">
                <a:solidFill>
                  <a:schemeClr val="tx1"/>
                </a:solidFill>
                <a:effectLst/>
                <a:latin typeface="+mn-lt"/>
                <a:ea typeface="+mn-ea"/>
                <a:cs typeface="+mn-cs"/>
              </a:rPr>
              <a:t>. It is a software function provided at a network address over the Web with the service </a:t>
            </a:r>
            <a:r>
              <a:rPr lang="en-NZ" sz="1200" b="0" i="1" kern="1200" dirty="0" smtClean="0">
                <a:solidFill>
                  <a:schemeClr val="tx1"/>
                </a:solidFill>
                <a:effectLst/>
                <a:latin typeface="+mn-lt"/>
                <a:ea typeface="+mn-ea"/>
                <a:cs typeface="+mn-cs"/>
              </a:rPr>
              <a:t>always on</a:t>
            </a:r>
            <a:r>
              <a:rPr lang="en-NZ" sz="1200" b="0" i="0" kern="1200" dirty="0" smtClean="0">
                <a:solidFill>
                  <a:schemeClr val="tx1"/>
                </a:solidFill>
                <a:effectLst/>
                <a:latin typeface="+mn-lt"/>
                <a:ea typeface="+mn-ea"/>
                <a:cs typeface="+mn-cs"/>
              </a:rPr>
              <a:t> as in the concept of </a:t>
            </a:r>
            <a:r>
              <a:rPr lang="en-NZ" sz="1200" b="0" i="0" u="none" strike="noStrike" kern="1200" dirty="0" smtClean="0">
                <a:solidFill>
                  <a:schemeClr val="tx1"/>
                </a:solidFill>
                <a:effectLst/>
                <a:latin typeface="+mn-lt"/>
                <a:ea typeface="+mn-ea"/>
                <a:cs typeface="+mn-cs"/>
              </a:rPr>
              <a:t>utility computing</a:t>
            </a:r>
            <a:r>
              <a:rPr lang="en-NZ" sz="1200" b="0" i="0" kern="1200" dirty="0" smtClean="0">
                <a:solidFill>
                  <a:schemeClr val="tx1"/>
                </a:solidFill>
                <a:effectLst/>
                <a:latin typeface="+mn-lt"/>
                <a:ea typeface="+mn-ea"/>
                <a:cs typeface="+mn-cs"/>
              </a:rPr>
              <a:t>. </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26</a:t>
            </a:fld>
            <a:endParaRPr lang="en-US"/>
          </a:p>
        </p:txBody>
      </p:sp>
    </p:spTree>
    <p:extLst>
      <p:ext uri="{BB962C8B-B14F-4D97-AF65-F5344CB8AC3E}">
        <p14:creationId xmlns:p14="http://schemas.microsoft.com/office/powerpoint/2010/main" val="76636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We can identify two major classes of Web services:</a:t>
            </a:r>
          </a:p>
          <a:p>
            <a:endParaRPr lang="en-NZ"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NZ" sz="1200" b="0" i="1" u="none" strike="noStrike" kern="1200" dirty="0" smtClean="0">
                <a:solidFill>
                  <a:schemeClr val="tx1"/>
                </a:solidFill>
                <a:effectLst/>
                <a:latin typeface="+mn-lt"/>
                <a:ea typeface="+mn-ea"/>
                <a:cs typeface="+mn-cs"/>
              </a:rPr>
              <a:t>REST</a:t>
            </a:r>
            <a:r>
              <a:rPr lang="en-NZ" sz="1200" b="0" i="1" kern="1200" dirty="0" smtClean="0">
                <a:solidFill>
                  <a:schemeClr val="tx1"/>
                </a:solidFill>
                <a:effectLst/>
                <a:latin typeface="+mn-lt"/>
                <a:ea typeface="+mn-ea"/>
                <a:cs typeface="+mn-cs"/>
              </a:rPr>
              <a:t>-compliant Web services</a:t>
            </a:r>
            <a:r>
              <a:rPr lang="en-NZ" sz="1200" b="0" i="0" kern="1200" dirty="0" smtClean="0">
                <a:solidFill>
                  <a:schemeClr val="tx1"/>
                </a:solidFill>
                <a:effectLst/>
                <a:latin typeface="+mn-lt"/>
                <a:ea typeface="+mn-ea"/>
                <a:cs typeface="+mn-cs"/>
              </a:rPr>
              <a:t>, in which the primary purpose of the service is to manipulate representations of </a:t>
            </a:r>
            <a:r>
              <a:rPr lang="en-NZ" sz="1200" b="0" i="0" u="none" strike="noStrike" kern="1200" dirty="0" smtClean="0">
                <a:solidFill>
                  <a:schemeClr val="tx1"/>
                </a:solidFill>
                <a:effectLst/>
                <a:latin typeface="+mn-lt"/>
                <a:ea typeface="+mn-ea"/>
                <a:cs typeface="+mn-cs"/>
              </a:rPr>
              <a:t>Web resources</a:t>
            </a:r>
            <a:r>
              <a:rPr lang="en-NZ" sz="1200" b="0" i="0" kern="1200" dirty="0" smtClean="0">
                <a:solidFill>
                  <a:schemeClr val="tx1"/>
                </a:solidFill>
                <a:effectLst/>
                <a:latin typeface="+mn-lt"/>
                <a:ea typeface="+mn-ea"/>
                <a:cs typeface="+mn-cs"/>
              </a:rPr>
              <a:t> using a uniform set of </a:t>
            </a:r>
            <a:r>
              <a:rPr lang="en-NZ" sz="1200" b="0" i="0" u="none" strike="noStrike" kern="1200" dirty="0" smtClean="0">
                <a:solidFill>
                  <a:schemeClr val="tx1"/>
                </a:solidFill>
                <a:effectLst/>
                <a:latin typeface="+mn-lt"/>
                <a:ea typeface="+mn-ea"/>
                <a:cs typeface="+mn-cs"/>
              </a:rPr>
              <a:t>stateless</a:t>
            </a:r>
            <a:r>
              <a:rPr lang="en-NZ" sz="1200" b="0" i="0" kern="1200" dirty="0" smtClean="0">
                <a:solidFill>
                  <a:schemeClr val="tx1"/>
                </a:solidFill>
                <a:effectLst/>
                <a:latin typeface="+mn-lt"/>
                <a:ea typeface="+mn-ea"/>
                <a:cs typeface="+mn-cs"/>
              </a:rPr>
              <a:t> operations.</a:t>
            </a:r>
          </a:p>
          <a:p>
            <a:pPr marL="171450" indent="-171450">
              <a:buFont typeface="Arial" panose="020B0604020202020204" pitchFamily="34" charset="0"/>
              <a:buChar char="•"/>
            </a:pPr>
            <a:endParaRPr lang="en-NZ"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NZ" sz="1200" b="0" i="1" kern="1200" dirty="0" smtClean="0">
                <a:solidFill>
                  <a:schemeClr val="tx1"/>
                </a:solidFill>
                <a:effectLst/>
                <a:latin typeface="+mn-lt"/>
                <a:ea typeface="+mn-ea"/>
                <a:cs typeface="+mn-cs"/>
              </a:rPr>
              <a:t>Arbitrary Web services</a:t>
            </a:r>
            <a:r>
              <a:rPr lang="en-NZ" sz="1200" b="0" i="0" kern="1200" dirty="0" smtClean="0">
                <a:solidFill>
                  <a:schemeClr val="tx1"/>
                </a:solidFill>
                <a:effectLst/>
                <a:latin typeface="+mn-lt"/>
                <a:ea typeface="+mn-ea"/>
                <a:cs typeface="+mn-cs"/>
              </a:rPr>
              <a:t>, in which the service may expose an arbitrary set of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Lets</a:t>
            </a:r>
            <a:r>
              <a:rPr lang="en-NZ" baseline="0" dirty="0" smtClean="0"/>
              <a:t> focus on REST-complaint ones.. [next slide]</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27</a:t>
            </a:fld>
            <a:endParaRPr lang="en-US"/>
          </a:p>
        </p:txBody>
      </p:sp>
    </p:spTree>
    <p:extLst>
      <p:ext uri="{BB962C8B-B14F-4D97-AF65-F5344CB8AC3E}">
        <p14:creationId xmlns:p14="http://schemas.microsoft.com/office/powerpoint/2010/main" val="1977416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Make</a:t>
            </a:r>
            <a:r>
              <a:rPr lang="en-US" altLang="en-US" sz="1200" b="0" baseline="0" dirty="0" smtClean="0"/>
              <a:t> a call from a Client to a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baseline="0" dirty="0" smtClean="0"/>
              <a:t>you get data back from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baseline="0" dirty="0" smtClean="0"/>
              <a:t>over the HTTP Protocol</a:t>
            </a: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What is REST?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Representational State Transfer</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68227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Today, companies rely on thousands of different software applications, each with their own role to play in running a business.</a:t>
            </a:r>
            <a:r>
              <a:rPr lang="en-US" alt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These different software applications run on a wide range of different platforms and operating systems, and they are implemented in different programming languages.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As a result, it is very difficult for different applications to communicate with one another and share their resources in a coordinated way. </a:t>
            </a:r>
          </a:p>
          <a:p>
            <a:endParaRPr lang="en-NZ" dirty="0" smtClean="0"/>
          </a:p>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126327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smtClean="0"/>
              <a:t>Various ways of representing Web Services – JSON is one of the lightest</a:t>
            </a:r>
            <a:r>
              <a:rPr lang="en-NZ" baseline="0" dirty="0" smtClean="0"/>
              <a:t> and my personal FAV! :D</a:t>
            </a:r>
            <a:endParaRPr lang="en-NZ" dirty="0" smtClean="0"/>
          </a:p>
          <a:p>
            <a:pPr marL="171450" indent="-171450">
              <a:buFont typeface="Arial" panose="020B0604020202020204" pitchFamily="34" charset="0"/>
              <a:buChar char="•"/>
            </a:pPr>
            <a:r>
              <a:rPr lang="en-US" altLang="en-US" dirty="0" smtClean="0">
                <a:ea typeface="ＭＳ Ｐゴシック" panose="020B0600070205080204" pitchFamily="34" charset="-128"/>
              </a:rPr>
              <a:t>JSON is simpler than XML and more compact</a:t>
            </a:r>
          </a:p>
          <a:p>
            <a:pPr marL="628650" lvl="1" indent="-171450">
              <a:buFont typeface="Arial" panose="020B0604020202020204" pitchFamily="34" charset="0"/>
              <a:buChar char="•"/>
            </a:pPr>
            <a:r>
              <a:rPr lang="en-US" altLang="en-US" dirty="0" smtClean="0">
                <a:ea typeface="ＭＳ Ｐゴシック" panose="020B0600070205080204" pitchFamily="34" charset="-128"/>
              </a:rPr>
              <a:t>No closing tags, but if you compress XML and JSON the difference is not so great</a:t>
            </a:r>
          </a:p>
          <a:p>
            <a:pPr marL="628650" lvl="1" indent="-171450">
              <a:buFont typeface="Arial" panose="020B0604020202020204" pitchFamily="34" charset="0"/>
              <a:buChar char="•"/>
            </a:pPr>
            <a:r>
              <a:rPr lang="en-US" altLang="en-US" dirty="0" smtClean="0">
                <a:ea typeface="ＭＳ Ｐゴシック" panose="020B0600070205080204" pitchFamily="34" charset="-128"/>
              </a:rPr>
              <a:t>XML parsing is hard because of its complexity</a:t>
            </a:r>
          </a:p>
          <a:p>
            <a:pPr marL="171450" indent="-171450">
              <a:buFont typeface="Arial" panose="020B0604020202020204" pitchFamily="34" charset="0"/>
              <a:buChar char="•"/>
            </a:pPr>
            <a:r>
              <a:rPr lang="en-US" altLang="en-US" dirty="0" smtClean="0">
                <a:ea typeface="ＭＳ Ｐゴシック" panose="020B0600070205080204" pitchFamily="34" charset="-128"/>
              </a:rPr>
              <a:t>JSON has a better fit for OO systems than XML</a:t>
            </a:r>
          </a:p>
          <a:p>
            <a:pPr marL="171450" indent="-171450">
              <a:buFont typeface="Arial" panose="020B0604020202020204" pitchFamily="34" charset="0"/>
              <a:buChar char="•"/>
            </a:pPr>
            <a:r>
              <a:rPr lang="en-US" altLang="en-US" dirty="0" smtClean="0">
                <a:ea typeface="ＭＳ Ｐゴシック" panose="020B0600070205080204" pitchFamily="34" charset="-128"/>
              </a:rPr>
              <a:t>JSON is not as extensible as XML</a:t>
            </a:r>
          </a:p>
          <a:p>
            <a:pPr marL="171450" indent="-171450">
              <a:buFont typeface="Arial" panose="020B0604020202020204" pitchFamily="34" charset="0"/>
              <a:buChar char="•"/>
            </a:pPr>
            <a:r>
              <a:rPr lang="en-US" altLang="en-US" dirty="0" smtClean="0">
                <a:ea typeface="ＭＳ Ｐゴシック" panose="020B0600070205080204" pitchFamily="34" charset="-128"/>
              </a:rPr>
              <a:t>Preferred for simple data exchange by many</a:t>
            </a:r>
          </a:p>
          <a:p>
            <a:pPr marL="171450" indent="-171450">
              <a:buFont typeface="Arial" panose="020B0604020202020204" pitchFamily="34" charset="0"/>
              <a:buChar char="•"/>
            </a:pPr>
            <a:r>
              <a:rPr lang="en-US" altLang="en-US" dirty="0" smtClean="0">
                <a:ea typeface="ＭＳ Ｐゴシック" panose="020B0600070205080204" pitchFamily="34" charset="-128"/>
              </a:rPr>
              <a:t>Less syntax, no semantics</a:t>
            </a:r>
          </a:p>
          <a:p>
            <a:pPr marL="171450" indent="-171450">
              <a:buFont typeface="Arial" panose="020B0604020202020204" pitchFamily="34" charset="0"/>
              <a:buChar char="•"/>
            </a:pPr>
            <a:r>
              <a:rPr lang="en-US" altLang="en-US" dirty="0" smtClean="0">
                <a:ea typeface="ＭＳ Ｐゴシック" panose="020B0600070205080204" pitchFamily="34" charset="-128"/>
              </a:rPr>
              <a:t>Schemas?  We don’t need no </a:t>
            </a:r>
            <a:r>
              <a:rPr lang="en-US" altLang="en-US" dirty="0" err="1" smtClean="0">
                <a:ea typeface="ＭＳ Ｐゴシック" panose="020B0600070205080204" pitchFamily="34" charset="-128"/>
              </a:rPr>
              <a:t>stinkin</a:t>
            </a:r>
            <a:r>
              <a:rPr lang="en-US" altLang="en-US" dirty="0" smtClean="0">
                <a:ea typeface="ＭＳ Ｐゴシック" panose="020B0600070205080204" pitchFamily="34" charset="-128"/>
              </a:rPr>
              <a:t> schemas!</a:t>
            </a:r>
          </a:p>
          <a:p>
            <a:pPr marL="171450" indent="-171450">
              <a:buFont typeface="Arial" panose="020B0604020202020204" pitchFamily="34" charset="0"/>
              <a:buChar char="•"/>
            </a:pPr>
            <a:r>
              <a:rPr lang="en-US" altLang="en-US" dirty="0" smtClean="0">
                <a:ea typeface="ＭＳ Ｐゴシック" panose="020B0600070205080204" pitchFamily="34" charset="-128"/>
              </a:rPr>
              <a:t>Transforms?  Write your own.</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30</a:t>
            </a:fld>
            <a:endParaRPr lang="en-US"/>
          </a:p>
        </p:txBody>
      </p:sp>
    </p:spTree>
    <p:extLst>
      <p:ext uri="{BB962C8B-B14F-4D97-AF65-F5344CB8AC3E}">
        <p14:creationId xmlns:p14="http://schemas.microsoft.com/office/powerpoint/2010/main" val="188097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If magic elves lived in the box, we could also have this API serve data out by having the elves push the shapes back out of the holes. This would be useful to the user/client program because now the outputs would come out in the way users expect them to. We would expect squares to come out of the square hole and not circles, and this example API would always do that.</a:t>
            </a:r>
            <a:endParaRPr lang="en-US"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3</a:t>
            </a:fld>
            <a:endParaRPr lang="en-US"/>
          </a:p>
        </p:txBody>
      </p:sp>
    </p:spTree>
    <p:extLst>
      <p:ext uri="{BB962C8B-B14F-4D97-AF65-F5344CB8AC3E}">
        <p14:creationId xmlns:p14="http://schemas.microsoft.com/office/powerpoint/2010/main" val="1372005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smtClean="0"/>
              <a:t>Various ways of representing Web Services – JSON is one of the lightest</a:t>
            </a:r>
            <a:r>
              <a:rPr lang="en-NZ" baseline="0" dirty="0" smtClean="0"/>
              <a:t> and my personal FAV! :D</a:t>
            </a:r>
            <a:endParaRPr lang="en-NZ" dirty="0" smtClean="0"/>
          </a:p>
          <a:p>
            <a:pPr marL="171450" indent="-171450">
              <a:buFont typeface="Arial" panose="020B0604020202020204" pitchFamily="34" charset="0"/>
              <a:buChar char="•"/>
            </a:pPr>
            <a:r>
              <a:rPr lang="en-US" altLang="en-US" dirty="0" smtClean="0">
                <a:ea typeface="ＭＳ Ｐゴシック" panose="020B0600070205080204" pitchFamily="34" charset="-128"/>
              </a:rPr>
              <a:t>JSON is simpler than XML and more compact</a:t>
            </a:r>
          </a:p>
          <a:p>
            <a:pPr marL="628650" lvl="1" indent="-171450">
              <a:buFont typeface="Arial" panose="020B0604020202020204" pitchFamily="34" charset="0"/>
              <a:buChar char="•"/>
            </a:pPr>
            <a:r>
              <a:rPr lang="en-US" altLang="en-US" dirty="0" smtClean="0">
                <a:ea typeface="ＭＳ Ｐゴシック" panose="020B0600070205080204" pitchFamily="34" charset="-128"/>
              </a:rPr>
              <a:t>No closing tags, but if you compress XML and JSON the difference is not so great</a:t>
            </a:r>
          </a:p>
          <a:p>
            <a:pPr marL="628650" lvl="1" indent="-171450">
              <a:buFont typeface="Arial" panose="020B0604020202020204" pitchFamily="34" charset="0"/>
              <a:buChar char="•"/>
            </a:pPr>
            <a:r>
              <a:rPr lang="en-US" altLang="en-US" dirty="0" smtClean="0">
                <a:ea typeface="ＭＳ Ｐゴシック" panose="020B0600070205080204" pitchFamily="34" charset="-128"/>
              </a:rPr>
              <a:t>XML parsing is hard because of its complexity</a:t>
            </a:r>
          </a:p>
          <a:p>
            <a:pPr marL="171450" indent="-171450">
              <a:buFont typeface="Arial" panose="020B0604020202020204" pitchFamily="34" charset="0"/>
              <a:buChar char="•"/>
            </a:pPr>
            <a:r>
              <a:rPr lang="en-US" altLang="en-US" dirty="0" smtClean="0">
                <a:ea typeface="ＭＳ Ｐゴシック" panose="020B0600070205080204" pitchFamily="34" charset="-128"/>
              </a:rPr>
              <a:t>JSON has a better fit for OO systems than XML</a:t>
            </a:r>
          </a:p>
          <a:p>
            <a:pPr marL="171450" indent="-171450">
              <a:buFont typeface="Arial" panose="020B0604020202020204" pitchFamily="34" charset="0"/>
              <a:buChar char="•"/>
            </a:pPr>
            <a:r>
              <a:rPr lang="en-US" altLang="en-US" dirty="0" smtClean="0">
                <a:ea typeface="ＭＳ Ｐゴシック" panose="020B0600070205080204" pitchFamily="34" charset="-128"/>
              </a:rPr>
              <a:t>JSON is not as extensible as XML</a:t>
            </a:r>
          </a:p>
          <a:p>
            <a:pPr marL="171450" indent="-171450">
              <a:buFont typeface="Arial" panose="020B0604020202020204" pitchFamily="34" charset="0"/>
              <a:buChar char="•"/>
            </a:pPr>
            <a:r>
              <a:rPr lang="en-US" altLang="en-US" dirty="0" smtClean="0">
                <a:ea typeface="ＭＳ Ｐゴシック" panose="020B0600070205080204" pitchFamily="34" charset="-128"/>
              </a:rPr>
              <a:t>Preferred for simple data exchange by many</a:t>
            </a:r>
          </a:p>
          <a:p>
            <a:pPr marL="171450" indent="-171450">
              <a:buFont typeface="Arial" panose="020B0604020202020204" pitchFamily="34" charset="0"/>
              <a:buChar char="•"/>
            </a:pPr>
            <a:r>
              <a:rPr lang="en-US" altLang="en-US" dirty="0" smtClean="0">
                <a:ea typeface="ＭＳ Ｐゴシック" panose="020B0600070205080204" pitchFamily="34" charset="-128"/>
              </a:rPr>
              <a:t>Less syntax, no semantics</a:t>
            </a:r>
          </a:p>
          <a:p>
            <a:pPr marL="171450" indent="-171450">
              <a:buFont typeface="Arial" panose="020B0604020202020204" pitchFamily="34" charset="0"/>
              <a:buChar char="•"/>
            </a:pPr>
            <a:r>
              <a:rPr lang="en-US" altLang="en-US" dirty="0" smtClean="0">
                <a:ea typeface="ＭＳ Ｐゴシック" panose="020B0600070205080204" pitchFamily="34" charset="-128"/>
              </a:rPr>
              <a:t>Schemas?  We don’t need no </a:t>
            </a:r>
            <a:r>
              <a:rPr lang="en-US" altLang="en-US" dirty="0" err="1" smtClean="0">
                <a:ea typeface="ＭＳ Ｐゴシック" panose="020B0600070205080204" pitchFamily="34" charset="-128"/>
              </a:rPr>
              <a:t>stinkin</a:t>
            </a:r>
            <a:r>
              <a:rPr lang="en-US" altLang="en-US" dirty="0" smtClean="0">
                <a:ea typeface="ＭＳ Ｐゴシック" panose="020B0600070205080204" pitchFamily="34" charset="-128"/>
              </a:rPr>
              <a:t> schemas!</a:t>
            </a:r>
          </a:p>
          <a:p>
            <a:pPr marL="171450" indent="-171450">
              <a:buFont typeface="Arial" panose="020B0604020202020204" pitchFamily="34" charset="0"/>
              <a:buChar char="•"/>
            </a:pPr>
            <a:r>
              <a:rPr lang="en-US" altLang="en-US" dirty="0" smtClean="0">
                <a:ea typeface="ＭＳ Ｐゴシック" panose="020B0600070205080204" pitchFamily="34" charset="-128"/>
              </a:rPr>
              <a:t>Transforms?  Write your own.</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31</a:t>
            </a:fld>
            <a:endParaRPr lang="en-US"/>
          </a:p>
        </p:txBody>
      </p:sp>
    </p:spTree>
    <p:extLst>
      <p:ext uri="{BB962C8B-B14F-4D97-AF65-F5344CB8AC3E}">
        <p14:creationId xmlns:p14="http://schemas.microsoft.com/office/powerpoint/2010/main" val="123234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Various ways of representing Web Services – JSON is one of the lightest</a:t>
            </a:r>
            <a:r>
              <a:rPr lang="en-NZ" baseline="0" dirty="0" smtClean="0"/>
              <a:t> and my personal FAV! :D</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32</a:t>
            </a:fld>
            <a:endParaRPr lang="en-US"/>
          </a:p>
        </p:txBody>
      </p:sp>
    </p:spTree>
    <p:extLst>
      <p:ext uri="{BB962C8B-B14F-4D97-AF65-F5344CB8AC3E}">
        <p14:creationId xmlns:p14="http://schemas.microsoft.com/office/powerpoint/2010/main" val="4217782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33</a:t>
            </a:fld>
            <a:endParaRPr lang="en-US"/>
          </a:p>
        </p:txBody>
      </p:sp>
    </p:spTree>
    <p:extLst>
      <p:ext uri="{BB962C8B-B14F-4D97-AF65-F5344CB8AC3E}">
        <p14:creationId xmlns:p14="http://schemas.microsoft.com/office/powerpoint/2010/main" val="4062790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What is an API?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Application Programming Interface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What is REST?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Representational State Transfer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Make</a:t>
            </a:r>
            <a:r>
              <a:rPr lang="en-US" altLang="en-US" sz="1200" b="0" baseline="0" dirty="0" smtClean="0"/>
              <a:t> a call from a client to a Server and you get data back over the HTTP Protocol</a:t>
            </a:r>
            <a:endParaRPr lang="en-US" altLang="en-US" sz="1200" b="0" dirty="0" smtClean="0"/>
          </a:p>
          <a:p>
            <a:endParaRPr lang="en-NZ"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34</a:t>
            </a:fld>
            <a:endParaRPr lang="en-US" dirty="0"/>
          </a:p>
        </p:txBody>
      </p:sp>
    </p:spTree>
    <p:extLst>
      <p:ext uri="{BB962C8B-B14F-4D97-AF65-F5344CB8AC3E}">
        <p14:creationId xmlns:p14="http://schemas.microsoft.com/office/powerpoint/2010/main" val="1110035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4498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smtClean="0"/>
              <a:t>What we doing is making</a:t>
            </a:r>
            <a:r>
              <a:rPr lang="en-NZ" sz="1200" baseline="0" dirty="0" smtClean="0"/>
              <a:t> a graph API request from our browser</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sz="1200" baseline="0" dirty="0" smtClean="0"/>
              <a:t>What we get back is JSON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36</a:t>
            </a:fld>
            <a:endParaRPr lang="en-US"/>
          </a:p>
        </p:txBody>
      </p:sp>
    </p:spTree>
    <p:extLst>
      <p:ext uri="{BB962C8B-B14F-4D97-AF65-F5344CB8AC3E}">
        <p14:creationId xmlns:p14="http://schemas.microsoft.com/office/powerpoint/2010/main" val="927659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37</a:t>
            </a:fld>
            <a:endParaRPr lang="en-US"/>
          </a:p>
        </p:txBody>
      </p:sp>
    </p:spTree>
    <p:extLst>
      <p:ext uri="{BB962C8B-B14F-4D97-AF65-F5344CB8AC3E}">
        <p14:creationId xmlns:p14="http://schemas.microsoft.com/office/powerpoint/2010/main" val="2515633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smtClean="0"/>
              <a:t>Resource based (as opposed to Action or methods based</a:t>
            </a:r>
            <a:r>
              <a:rPr lang="en-NZ" sz="1200" baseline="0" dirty="0" smtClean="0"/>
              <a:t> in SOAP for </a:t>
            </a:r>
            <a:r>
              <a:rPr lang="en-NZ" sz="1200" baseline="0" dirty="0" err="1" smtClean="0"/>
              <a:t>eg</a:t>
            </a:r>
            <a:r>
              <a:rPr lang="en-NZ" sz="12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baseline="0" dirty="0" smtClean="0"/>
              <a:t> - Nouns vs Verbs</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baseline="0" dirty="0" smtClean="0"/>
              <a:t> - GET Person vs GET </a:t>
            </a:r>
            <a:r>
              <a:rPr lang="en-NZ" sz="1200" baseline="0" dirty="0" err="1" smtClean="0"/>
              <a:t>PersonData</a:t>
            </a: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38</a:t>
            </a:fld>
            <a:endParaRPr lang="en-US"/>
          </a:p>
        </p:txBody>
      </p:sp>
    </p:spTree>
    <p:extLst>
      <p:ext uri="{BB962C8B-B14F-4D97-AF65-F5344CB8AC3E}">
        <p14:creationId xmlns:p14="http://schemas.microsoft.com/office/powerpoint/2010/main" val="2558085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39</a:t>
            </a:fld>
            <a:endParaRPr lang="en-US"/>
          </a:p>
        </p:txBody>
      </p:sp>
    </p:spTree>
    <p:extLst>
      <p:ext uri="{BB962C8B-B14F-4D97-AF65-F5344CB8AC3E}">
        <p14:creationId xmlns:p14="http://schemas.microsoft.com/office/powerpoint/2010/main" val="4218958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788D03-6D03-4653-8C9B-B7C71828F2C4}" type="datetime1">
              <a:rPr lang="en-US" smtClean="0"/>
              <a:t>11/16/2015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257583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4</a:t>
            </a:fld>
            <a:endParaRPr lang="en-US"/>
          </a:p>
        </p:txBody>
      </p:sp>
    </p:spTree>
    <p:extLst>
      <p:ext uri="{BB962C8B-B14F-4D97-AF65-F5344CB8AC3E}">
        <p14:creationId xmlns:p14="http://schemas.microsoft.com/office/powerpoint/2010/main" val="254223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5</a:t>
            </a:fld>
            <a:endParaRPr lang="en-US"/>
          </a:p>
        </p:txBody>
      </p:sp>
    </p:spTree>
    <p:extLst>
      <p:ext uri="{BB962C8B-B14F-4D97-AF65-F5344CB8AC3E}">
        <p14:creationId xmlns:p14="http://schemas.microsoft.com/office/powerpoint/2010/main" val="217160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6</a:t>
            </a:fld>
            <a:endParaRPr lang="en-US"/>
          </a:p>
        </p:txBody>
      </p:sp>
    </p:spTree>
    <p:extLst>
      <p:ext uri="{BB962C8B-B14F-4D97-AF65-F5344CB8AC3E}">
        <p14:creationId xmlns:p14="http://schemas.microsoft.com/office/powerpoint/2010/main" val="80526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7</a:t>
            </a:fld>
            <a:endParaRPr lang="en-US"/>
          </a:p>
        </p:txBody>
      </p:sp>
    </p:spTree>
    <p:extLst>
      <p:ext uri="{BB962C8B-B14F-4D97-AF65-F5344CB8AC3E}">
        <p14:creationId xmlns:p14="http://schemas.microsoft.com/office/powerpoint/2010/main" val="265241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8</a:t>
            </a:fld>
            <a:endParaRPr lang="en-US"/>
          </a:p>
        </p:txBody>
      </p:sp>
    </p:spTree>
    <p:extLst>
      <p:ext uri="{BB962C8B-B14F-4D97-AF65-F5344CB8AC3E}">
        <p14:creationId xmlns:p14="http://schemas.microsoft.com/office/powerpoint/2010/main" val="279369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Z" dirty="0" smtClean="0"/>
              <a:t>It describes what functionality is available, how it must be used and what formats it will accept as input or return as output. </a:t>
            </a:r>
          </a:p>
          <a:p>
            <a:pPr marL="0" indent="0">
              <a:buFont typeface="Arial" panose="020B0604020202020204" pitchFamily="34" charset="0"/>
              <a:buNone/>
            </a:pPr>
            <a:endParaRPr lang="en-NZ" dirty="0" smtClean="0"/>
          </a:p>
          <a:p>
            <a:pPr marL="0" indent="0">
              <a:buFont typeface="Arial" panose="020B0604020202020204" pitchFamily="34" charset="0"/>
              <a:buNone/>
            </a:pPr>
            <a:r>
              <a:rPr lang="en-NZ" dirty="0" smtClean="0"/>
              <a:t>In recent years, the term API colloquially is used to describe both the specification and service itself</a:t>
            </a: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9</a:t>
            </a:fld>
            <a:endParaRPr lang="en-US"/>
          </a:p>
        </p:txBody>
      </p:sp>
    </p:spTree>
    <p:extLst>
      <p:ext uri="{BB962C8B-B14F-4D97-AF65-F5344CB8AC3E}">
        <p14:creationId xmlns:p14="http://schemas.microsoft.com/office/powerpoint/2010/main" val="3442139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2764366367"/>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Edit Master text styles</a:t>
            </a:r>
          </a:p>
        </p:txBody>
      </p:sp>
    </p:spTree>
    <p:extLst>
      <p:ext uri="{BB962C8B-B14F-4D97-AF65-F5344CB8AC3E}">
        <p14:creationId xmlns:p14="http://schemas.microsoft.com/office/powerpoint/2010/main" val="202151158"/>
      </p:ext>
    </p:extLst>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7203599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5675859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4570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121823266"/>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758391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52616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2580" y="2510793"/>
            <a:ext cx="7999300" cy="830997"/>
          </a:xfrm>
        </p:spPr>
        <p:txBody>
          <a:bodyPr anchor="t" anchorCtr="0"/>
          <a:lstStyle>
            <a:lvl1pPr>
              <a:defRPr sz="598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4529138"/>
            <a:ext cx="8030872" cy="498598"/>
          </a:xfrm>
        </p:spPr>
        <p:txBody>
          <a:bodyPr>
            <a:noAutofit/>
          </a:bodyPr>
          <a:lstStyle>
            <a:lvl1pPr marL="0" indent="0">
              <a:spcBef>
                <a:spcPts val="0"/>
              </a:spcBef>
              <a:buNone/>
              <a:defRPr sz="3235"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081421009"/>
      </p:ext>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23"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957645733"/>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0358" y="4830475"/>
            <a:ext cx="6973250" cy="461665"/>
          </a:xfrm>
        </p:spPr>
        <p:txBody>
          <a:bodyPr>
            <a:noAutofit/>
          </a:bodyPr>
          <a:lstStyle>
            <a:lvl1pPr marL="0" indent="0" algn="l">
              <a:lnSpc>
                <a:spcPct val="90000"/>
              </a:lnSpc>
              <a:spcBef>
                <a:spcPts val="0"/>
              </a:spcBef>
              <a:buNone/>
              <a:defRPr lang="en-US" sz="3235" kern="1200" spc="-70" baseline="0" dirty="0">
                <a:gradFill>
                  <a:gsLst>
                    <a:gs pos="100000">
                      <a:schemeClr val="tx1"/>
                    </a:gs>
                    <a:gs pos="0">
                      <a:schemeClr val="tx1"/>
                    </a:gs>
                  </a:gsLst>
                  <a:lin ang="5400000" scaled="0"/>
                </a:gra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592890" y="2131900"/>
            <a:ext cx="8368386" cy="1378644"/>
          </a:xfrm>
        </p:spPr>
        <p:txBody>
          <a:bodyPr anchor="b"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156" b="0" kern="1200" cap="none" spc="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590357" y="3482230"/>
            <a:ext cx="8370920" cy="914096"/>
          </a:xfrm>
        </p:spPr>
        <p:txBody>
          <a:bodyPr wrap="square" anchor="ctr" anchorCtr="0">
            <a:noAutofit/>
          </a:bodyPr>
          <a:lstStyle>
            <a:lvl1pPr marL="0" indent="0">
              <a:buNone/>
              <a:defRPr sz="5392" spc="-150">
                <a:gradFill>
                  <a:gsLst>
                    <a:gs pos="100000">
                      <a:schemeClr val="tx2"/>
                    </a:gs>
                    <a:gs pos="0">
                      <a:schemeClr val="tx2"/>
                    </a:gs>
                  </a:gsLst>
                  <a:lin ang="5400000" scaled="0"/>
                </a:gradFill>
              </a:defRPr>
            </a:lvl1pPr>
          </a:lstStyle>
          <a:p>
            <a:pPr lvl="0"/>
            <a:r>
              <a:rPr lang="en-US" smtClean="0"/>
              <a:t>Edit Master text styles</a:t>
            </a:r>
          </a:p>
        </p:txBody>
      </p:sp>
    </p:spTree>
    <p:extLst>
      <p:ext uri="{BB962C8B-B14F-4D97-AF65-F5344CB8AC3E}">
        <p14:creationId xmlns:p14="http://schemas.microsoft.com/office/powerpoint/2010/main" val="2833369463"/>
      </p:ext>
    </p:extLst>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70795" y="1189177"/>
            <a:ext cx="11650410" cy="2162176"/>
          </a:xfrm>
        </p:spPr>
        <p:txBody>
          <a:bodyPr>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4945634"/>
      </p:ext>
    </p:extLst>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0795" y="1189177"/>
            <a:ext cx="11650410" cy="2087303"/>
          </a:xfrm>
          <a:prstGeom prst="rect">
            <a:avLst/>
          </a:prstGeom>
        </p:spPr>
        <p:txBody>
          <a:bodyPr/>
          <a:lstStyle>
            <a:lvl1pPr marL="0" indent="0">
              <a:spcBef>
                <a:spcPts val="2400"/>
              </a:spcBef>
              <a:buNone/>
              <a:defRPr sz="4019">
                <a:gradFill>
                  <a:gsLst>
                    <a:gs pos="100000">
                      <a:schemeClr val="tx2"/>
                    </a:gs>
                    <a:gs pos="0">
                      <a:schemeClr val="tx2"/>
                    </a:gs>
                  </a:gsLst>
                  <a:lin ang="5400000" scaled="0"/>
                </a:gradFill>
                <a:latin typeface="+mj-lt"/>
              </a:defRPr>
            </a:lvl1pPr>
            <a:lvl2pPr marL="0" indent="0">
              <a:buNone/>
              <a:defRPr sz="1961">
                <a:gradFill>
                  <a:gsLst>
                    <a:gs pos="100000">
                      <a:schemeClr val="tx1"/>
                    </a:gs>
                    <a:gs pos="6000">
                      <a:schemeClr val="tx1"/>
                    </a:gs>
                  </a:gsLst>
                  <a:lin ang="5400000" scaled="0"/>
                </a:gradFill>
              </a:defRPr>
            </a:lvl2pPr>
            <a:lvl3pPr marL="231776" indent="0">
              <a:buNone/>
              <a:defRPr sz="1961">
                <a:gradFill>
                  <a:gsLst>
                    <a:gs pos="100000">
                      <a:schemeClr val="tx1"/>
                    </a:gs>
                    <a:gs pos="6000">
                      <a:schemeClr val="tx1"/>
                    </a:gs>
                  </a:gsLst>
                  <a:lin ang="5400000" scaled="0"/>
                </a:gradFill>
              </a:defRPr>
            </a:lvl3pPr>
            <a:lvl4pPr marL="457202" indent="0">
              <a:buNone/>
              <a:defRPr sz="1961">
                <a:gradFill>
                  <a:gsLst>
                    <a:gs pos="100000">
                      <a:schemeClr val="tx1"/>
                    </a:gs>
                    <a:gs pos="6000">
                      <a:schemeClr val="tx1"/>
                    </a:gs>
                  </a:gsLst>
                  <a:lin ang="5400000" scaled="0"/>
                </a:gradFill>
              </a:defRPr>
            </a:lvl4pPr>
            <a:lvl5pPr marL="693741" indent="0">
              <a:buNone/>
              <a:defRPr sz="1961">
                <a:gradFill>
                  <a:gsLst>
                    <a:gs pos="100000">
                      <a:schemeClr val="tx1"/>
                    </a:gs>
                    <a:gs pos="6000">
                      <a:schemeClr val="tx1"/>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1410414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0795" y="1189177"/>
            <a:ext cx="11650410" cy="2087303"/>
          </a:xfrm>
          <a:prstGeom prst="rect">
            <a:avLst/>
          </a:prstGeom>
        </p:spPr>
        <p:txBody>
          <a:bodyPr/>
          <a:lstStyle>
            <a:lvl1pPr marL="0" indent="0">
              <a:spcBef>
                <a:spcPts val="2400"/>
              </a:spcBef>
              <a:buNone/>
              <a:defRPr sz="4019">
                <a:gradFill>
                  <a:gsLst>
                    <a:gs pos="100000">
                      <a:schemeClr val="tx1"/>
                    </a:gs>
                    <a:gs pos="0">
                      <a:schemeClr val="tx1"/>
                    </a:gs>
                  </a:gsLst>
                  <a:lin ang="5400000" scaled="0"/>
                </a:gradFill>
                <a:latin typeface="+mj-lt"/>
              </a:defRPr>
            </a:lvl1pPr>
            <a:lvl2pPr marL="0" indent="0">
              <a:buNone/>
              <a:defRPr sz="1961">
                <a:gradFill>
                  <a:gsLst>
                    <a:gs pos="100000">
                      <a:schemeClr val="tx1"/>
                    </a:gs>
                    <a:gs pos="0">
                      <a:schemeClr val="tx1"/>
                    </a:gs>
                  </a:gsLst>
                  <a:lin ang="5400000" scaled="0"/>
                </a:gradFill>
              </a:defRPr>
            </a:lvl2pPr>
            <a:lvl3pPr marL="231776" indent="0">
              <a:buNone/>
              <a:defRPr sz="1961">
                <a:gradFill>
                  <a:gsLst>
                    <a:gs pos="100000">
                      <a:schemeClr val="tx1"/>
                    </a:gs>
                    <a:gs pos="0">
                      <a:schemeClr val="tx1"/>
                    </a:gs>
                  </a:gsLst>
                  <a:lin ang="5400000" scaled="0"/>
                </a:gradFill>
              </a:defRPr>
            </a:lvl3pPr>
            <a:lvl4pPr marL="457202" indent="0">
              <a:buNone/>
              <a:defRPr sz="1961">
                <a:gradFill>
                  <a:gsLst>
                    <a:gs pos="100000">
                      <a:schemeClr val="tx1"/>
                    </a:gs>
                    <a:gs pos="0">
                      <a:schemeClr val="tx1"/>
                    </a:gs>
                  </a:gsLst>
                  <a:lin ang="5400000" scaled="0"/>
                </a:gradFill>
              </a:defRPr>
            </a:lvl4pPr>
            <a:lvl5pPr marL="693741" indent="0">
              <a:buNone/>
              <a:defRPr sz="1961">
                <a:gradFill>
                  <a:gsLst>
                    <a:gs pos="100000">
                      <a:schemeClr val="tx1"/>
                    </a:gs>
                    <a:gs pos="0">
                      <a:schemeClr val="tx1"/>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93006672"/>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0796" y="1189177"/>
            <a:ext cx="5375436" cy="2033057"/>
          </a:xfrm>
        </p:spPr>
        <p:txBody>
          <a:bodyPr wrap="square">
            <a:spAutoFit/>
          </a:bodyPr>
          <a:lstStyle>
            <a:lvl1pPr marL="292101" indent="-292101">
              <a:spcBef>
                <a:spcPts val="1200"/>
              </a:spcBef>
              <a:buClr>
                <a:schemeClr val="tx1"/>
              </a:buClr>
              <a:buFont typeface="Wingdings" pitchFamily="2" charset="2"/>
              <a:buChar char=""/>
              <a:defRPr/>
            </a:lvl1pPr>
            <a:lvl2pPr marL="520702" indent="-228601">
              <a:defRPr sz="1961"/>
            </a:lvl2pPr>
            <a:lvl3pPr marL="685803" indent="-165101">
              <a:tabLst/>
              <a:defRPr sz="1961"/>
            </a:lvl3pPr>
            <a:lvl4pPr marL="863603" indent="-177801">
              <a:defRPr/>
            </a:lvl4pPr>
            <a:lvl5pPr marL="1028704" indent="-165101">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24839" y="1189177"/>
            <a:ext cx="5396366" cy="2033057"/>
          </a:xfrm>
        </p:spPr>
        <p:txBody>
          <a:bodyPr>
            <a:spAutoFit/>
          </a:bodyPr>
          <a:lstStyle>
            <a:lvl1pPr marL="292101" indent="-292101">
              <a:spcBef>
                <a:spcPts val="1200"/>
              </a:spcBef>
              <a:buClr>
                <a:schemeClr val="tx1"/>
              </a:buClr>
              <a:buFont typeface="Wingdings" pitchFamily="2" charset="2"/>
              <a:buChar char=""/>
              <a:defRPr/>
            </a:lvl1pPr>
            <a:lvl2pPr marL="520702" indent="-228601">
              <a:defRPr sz="1961"/>
            </a:lvl2pPr>
            <a:lvl3pPr marL="685803" indent="-165101">
              <a:tabLst/>
              <a:defRPr sz="1961"/>
            </a:lvl3pPr>
            <a:lvl4pPr marL="863603" indent="-177801">
              <a:defRPr/>
            </a:lvl4pPr>
            <a:lvl5pPr marL="1028704" indent="-165101">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1764333"/>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70796" y="1189177"/>
            <a:ext cx="5375436" cy="2087303"/>
          </a:xfrm>
        </p:spPr>
        <p:txBody>
          <a:bodyPr>
            <a:spAutoFit/>
          </a:bodyPr>
          <a:lstStyle>
            <a:lvl1pPr marL="0" indent="0">
              <a:spcBef>
                <a:spcPts val="1200"/>
              </a:spcBef>
              <a:buNone/>
              <a:defRPr sz="4019">
                <a:gradFill>
                  <a:gsLst>
                    <a:gs pos="100000">
                      <a:schemeClr val="tx2"/>
                    </a:gs>
                    <a:gs pos="0">
                      <a:schemeClr val="tx2"/>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2"/>
          </p:nvPr>
        </p:nvSpPr>
        <p:spPr>
          <a:xfrm>
            <a:off x="6544213" y="1189177"/>
            <a:ext cx="5375436" cy="2087303"/>
          </a:xfrm>
        </p:spPr>
        <p:txBody>
          <a:bodyPr>
            <a:spAutoFit/>
          </a:bodyPr>
          <a:lstStyle>
            <a:lvl1pPr marL="0" indent="0">
              <a:spcBef>
                <a:spcPts val="1200"/>
              </a:spcBef>
              <a:buNone/>
              <a:defRPr sz="4019">
                <a:gradFill>
                  <a:gsLst>
                    <a:gs pos="100000">
                      <a:schemeClr val="tx2"/>
                    </a:gs>
                    <a:gs pos="0">
                      <a:schemeClr val="tx2"/>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2805948"/>
      </p:ext>
    </p:extLst>
  </p:cSld>
  <p:clrMapOvr>
    <a:masterClrMapping/>
  </p:clrMapOvr>
  <p:transition spd="slow">
    <p:push/>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70796" y="1189177"/>
            <a:ext cx="5375436" cy="2087303"/>
          </a:xfrm>
        </p:spPr>
        <p:txBody>
          <a:bodyPr/>
          <a:lstStyle>
            <a:lvl1pPr marL="0" indent="0">
              <a:spcBef>
                <a:spcPts val="1200"/>
              </a:spcBef>
              <a:buNone/>
              <a:defRPr sz="4019">
                <a:gradFill>
                  <a:gsLst>
                    <a:gs pos="1000">
                      <a:schemeClr val="tx1"/>
                    </a:gs>
                    <a:gs pos="98000">
                      <a:schemeClr val="tx1"/>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2"/>
          </p:nvPr>
        </p:nvSpPr>
        <p:spPr>
          <a:xfrm>
            <a:off x="6544213" y="1189177"/>
            <a:ext cx="5375436" cy="2087303"/>
          </a:xfrm>
        </p:spPr>
        <p:txBody>
          <a:bodyPr/>
          <a:lstStyle>
            <a:lvl1pPr marL="0" indent="0">
              <a:spcBef>
                <a:spcPts val="1200"/>
              </a:spcBef>
              <a:buNone/>
              <a:defRPr sz="4019">
                <a:gradFill>
                  <a:gsLst>
                    <a:gs pos="1000">
                      <a:schemeClr val="tx1"/>
                    </a:gs>
                    <a:gs pos="98000">
                      <a:schemeClr val="tx1"/>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407161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6193127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38755099"/>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6463"/>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1" y="1189177"/>
            <a:ext cx="12192000" cy="566882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0795" y="1189177"/>
            <a:ext cx="11650410" cy="2111475"/>
          </a:xfrm>
        </p:spPr>
        <p:txBody>
          <a:bodyPr/>
          <a:lstStyle>
            <a:lvl1pPr marL="0" indent="0">
              <a:buNone/>
              <a:defRPr sz="3235">
                <a:gradFill>
                  <a:gsLst>
                    <a:gs pos="1250">
                      <a:srgbClr val="000000"/>
                    </a:gs>
                    <a:gs pos="100000">
                      <a:srgbClr val="000000"/>
                    </a:gs>
                  </a:gsLst>
                  <a:lin ang="5400000" scaled="0"/>
                </a:gradFill>
                <a:latin typeface="Consolas" pitchFamily="49" charset="0"/>
                <a:cs typeface="Consolas" pitchFamily="49" charset="0"/>
              </a:defRPr>
            </a:lvl1pPr>
            <a:lvl2pPr marL="339726"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9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6"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9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771034"/>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866091"/>
      </p:ext>
    </p:extLst>
  </p:cSld>
  <p:clrMapOvr>
    <a:masterClrMapping/>
  </p:clrMapOvr>
  <p:transition spd="slow">
    <p:push/>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5" y="228601"/>
            <a:ext cx="11155093" cy="664797"/>
          </a:xfrm>
        </p:spPr>
        <p:txBody>
          <a:bodyPr/>
          <a:lstStyle>
            <a:lvl1pPr>
              <a:defRPr sz="4803"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165786"/>
          </a:xfrm>
          <a:prstGeom prst="rect">
            <a:avLst/>
          </a:prstGeom>
        </p:spPr>
        <p:txBody>
          <a:bodyPr/>
          <a:lstStyle>
            <a:lvl1pPr marL="342901" indent="-34290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3" indent="-28575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3" indent="-28575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4" indent="-22860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5" indent="-22860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3452067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smtClean="0"/>
              <a:t>Edit Master text styles</a:t>
            </a:r>
          </a:p>
        </p:txBody>
      </p:sp>
      <p:sp>
        <p:nvSpPr>
          <p:cNvPr id="2" name="Title 1"/>
          <p:cNvSpPr>
            <a:spLocks noGrp="1"/>
          </p:cNvSpPr>
          <p:nvPr>
            <p:ph type="title"/>
          </p:nvPr>
        </p:nvSpPr>
        <p:spPr>
          <a:xfrm>
            <a:off x="269239" y="2084173"/>
            <a:ext cx="11653522" cy="894996"/>
          </a:xfrm>
        </p:spPr>
        <p:txBody>
          <a:bodyPr/>
          <a:lstStyle>
            <a:lvl1pPr>
              <a:defRPr sz="5294"/>
            </a:lvl1pPr>
          </a:lstStyle>
          <a:p>
            <a:r>
              <a:rPr lang="en-US" smtClean="0"/>
              <a:t>Click to edit Master title style</a:t>
            </a:r>
            <a:endParaRPr lang="en-US" dirty="0"/>
          </a:p>
        </p:txBody>
      </p:sp>
    </p:spTree>
    <p:extLst>
      <p:ext uri="{BB962C8B-B14F-4D97-AF65-F5344CB8AC3E}">
        <p14:creationId xmlns:p14="http://schemas.microsoft.com/office/powerpoint/2010/main" val="1339275967"/>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1730076"/>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rgbClr val="505050"/>
                    </a:gs>
                    <a:gs pos="100000">
                      <a:srgbClr val="505050"/>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smtClean="0"/>
              <a:t>Edit Master text styles</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3364977"/>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3"/>
            <a:ext cx="11653522" cy="89499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061447054"/>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smtClean="0"/>
              <a:t>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899002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5391955"/>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rgbClr val="505050"/>
                    </a:gs>
                    <a:gs pos="100000">
                      <a:srgbClr val="505050"/>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smtClean="0"/>
              <a:t>Edit Master text styles</a:t>
            </a:r>
          </a:p>
        </p:txBody>
      </p:sp>
    </p:spTree>
    <p:extLst>
      <p:ext uri="{BB962C8B-B14F-4D97-AF65-F5344CB8AC3E}">
        <p14:creationId xmlns:p14="http://schemas.microsoft.com/office/powerpoint/2010/main" val="4049582487"/>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smtClean="0"/>
              <a:t>Edit Master text styles</a:t>
            </a:r>
          </a:p>
        </p:txBody>
      </p:sp>
      <p:sp>
        <p:nvSpPr>
          <p:cNvPr id="15" name="Title 1"/>
          <p:cNvSpPr>
            <a:spLocks noGrp="1"/>
          </p:cNvSpPr>
          <p:nvPr>
            <p:ph type="ctrTitle"/>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Tree>
    <p:extLst>
      <p:ext uri="{BB962C8B-B14F-4D97-AF65-F5344CB8AC3E}">
        <p14:creationId xmlns:p14="http://schemas.microsoft.com/office/powerpoint/2010/main" val="1398331033"/>
      </p:ext>
    </p:extLst>
  </p:cSld>
  <p:clrMapOvr>
    <a:masterClrMapping/>
  </p:clrMapOvr>
  <p:transition spd="slow">
    <p:push/>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smtClean="0"/>
              <a:t>Edit Master text styles</a:t>
            </a:r>
          </a:p>
        </p:txBody>
      </p:sp>
      <p:sp>
        <p:nvSpPr>
          <p:cNvPr id="15" name="Title 1"/>
          <p:cNvSpPr>
            <a:spLocks noGrp="1"/>
          </p:cNvSpPr>
          <p:nvPr>
            <p:ph type="ctrTitle"/>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
        <p:nvSpPr>
          <p:cNvPr id="6" name="Text Placeholder 8"/>
          <p:cNvSpPr>
            <a:spLocks noGrp="1"/>
          </p:cNvSpPr>
          <p:nvPr>
            <p:ph type="body" sz="quarter" idx="16"/>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smtClean="0"/>
              <a:t>Edit Master text styles</a:t>
            </a:r>
          </a:p>
        </p:txBody>
      </p:sp>
    </p:spTree>
    <p:extLst>
      <p:ext uri="{BB962C8B-B14F-4D97-AF65-F5344CB8AC3E}">
        <p14:creationId xmlns:p14="http://schemas.microsoft.com/office/powerpoint/2010/main" val="3570390222"/>
      </p:ext>
    </p:extLst>
  </p:cSld>
  <p:clrMapOvr>
    <a:masterClrMapping/>
  </p:clrMapOvr>
  <p:transition spd="slow">
    <p:push/>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6056362"/>
      </p:ext>
    </p:extLst>
  </p:cSld>
  <p:clrMapOvr>
    <a:masterClrMapping/>
  </p:clrMapOvr>
  <p:transition spd="slow">
    <p:push/>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1796436"/>
      </p:ext>
    </p:extLst>
  </p:cSld>
  <p:clrMapOvr>
    <a:masterClrMapping/>
  </p:clrMapOvr>
  <p:transition spd="slow">
    <p:push/>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07623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98791545"/>
      </p:ext>
    </p:extLst>
  </p:cSld>
  <p:clrMapOvr>
    <a:masterClrMapping/>
  </p:clrMapOvr>
  <p:transition spd="slow">
    <p:push/>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oto &amp; Text Split">
    <p:spTree>
      <p:nvGrpSpPr>
        <p:cNvPr id="1" name=""/>
        <p:cNvGrpSpPr/>
        <p:nvPr/>
      </p:nvGrpSpPr>
      <p:grpSpPr>
        <a:xfrm>
          <a:off x="0" y="0"/>
          <a:ext cx="0" cy="0"/>
          <a:chOff x="0" y="0"/>
          <a:chExt cx="0" cy="0"/>
        </a:xfrm>
      </p:grpSpPr>
      <p:sp>
        <p:nvSpPr>
          <p:cNvPr id="7" name="Picture Placeholder 9"/>
          <p:cNvSpPr>
            <a:spLocks noGrp="1"/>
          </p:cNvSpPr>
          <p:nvPr>
            <p:ph type="pic" sz="quarter" idx="15" hasCustomPrompt="1"/>
          </p:nvPr>
        </p:nvSpPr>
        <p:spPr>
          <a:xfrm>
            <a:off x="5" y="6"/>
            <a:ext cx="5647784"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6" name="Text Placeholder 13"/>
          <p:cNvSpPr>
            <a:spLocks noGrp="1"/>
          </p:cNvSpPr>
          <p:nvPr>
            <p:ph type="body" sz="quarter" idx="16"/>
          </p:nvPr>
        </p:nvSpPr>
        <p:spPr>
          <a:xfrm>
            <a:off x="6544214" y="2980724"/>
            <a:ext cx="5378549" cy="896552"/>
          </a:xfrm>
        </p:spPr>
        <p:txBody>
          <a:bodyPr vert="horz" wrap="square" lIns="182880" tIns="146304" rIns="182880" bIns="146304" rtlCol="0" anchor="ctr">
            <a:noAutofit/>
          </a:bodyPr>
          <a:lstStyle>
            <a:lvl1pPr>
              <a:defRPr lang="en-US" sz="2353"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Tree>
    <p:extLst>
      <p:ext uri="{BB962C8B-B14F-4D97-AF65-F5344CB8AC3E}">
        <p14:creationId xmlns:p14="http://schemas.microsoft.com/office/powerpoint/2010/main" val="57568211"/>
      </p:ext>
    </p:extLst>
  </p:cSld>
  <p:clrMapOvr>
    <a:masterClrMapping/>
  </p:clrMapOvr>
  <p:transition spd="slow">
    <p:push/>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Picture">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0" y="0"/>
            <a:ext cx="12192000" cy="6858000"/>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smtClean="0"/>
              <a:t>Click icon to add picture</a:t>
            </a:r>
            <a:endParaRPr lang="en-US" dirty="0"/>
          </a:p>
        </p:txBody>
      </p:sp>
      <p:sp>
        <p:nvSpPr>
          <p:cNvPr id="10" name="Content Placeholder 5"/>
          <p:cNvSpPr>
            <a:spLocks noGrp="1"/>
          </p:cNvSpPr>
          <p:nvPr>
            <p:ph sz="quarter" idx="12"/>
          </p:nvPr>
        </p:nvSpPr>
        <p:spPr>
          <a:xfrm>
            <a:off x="269239" y="5670384"/>
            <a:ext cx="11653523" cy="896551"/>
          </a:xfrm>
        </p:spPr>
        <p:txBody>
          <a:bodyPr anchor="b" anchorCtr="0">
            <a:normAutofit/>
          </a:bodyPr>
          <a:lstStyle>
            <a:lvl1pPr>
              <a:defRPr sz="1863">
                <a:gradFill>
                  <a:gsLst>
                    <a:gs pos="0">
                      <a:srgbClr val="FFFFFF"/>
                    </a:gs>
                    <a:gs pos="100000">
                      <a:srgbClr val="FFFFFF"/>
                    </a:gs>
                  </a:gsLst>
                  <a:lin ang="5400000" scaled="0"/>
                </a:gradFill>
                <a:latin typeface="+mn-lt"/>
              </a:defRPr>
            </a:lvl1pPr>
          </a:lstStyle>
          <a:p>
            <a:pPr lvl="0"/>
            <a:r>
              <a:rPr lang="en-US" smtClean="0"/>
              <a:t>Edit Master text styles</a:t>
            </a:r>
          </a:p>
        </p:txBody>
      </p:sp>
      <p:sp>
        <p:nvSpPr>
          <p:cNvPr id="12" name="Title 9"/>
          <p:cNvSpPr>
            <a:spLocks noGrp="1"/>
          </p:cNvSpPr>
          <p:nvPr>
            <p:ph type="title"/>
          </p:nvPr>
        </p:nvSpPr>
        <p:spPr>
          <a:xfrm>
            <a:off x="269239" y="3877276"/>
            <a:ext cx="11653523" cy="896552"/>
          </a:xfrm>
        </p:spPr>
        <p:txBody>
          <a:bodyPr wrap="square">
            <a:noAutofit/>
          </a:bodyPr>
          <a:lstStyle>
            <a:lvl1pPr>
              <a:lnSpc>
                <a:spcPct val="95000"/>
              </a:lnSpc>
              <a:defRPr sz="5294">
                <a:gradFill>
                  <a:gsLst>
                    <a:gs pos="0">
                      <a:srgbClr val="FFFFFF"/>
                    </a:gs>
                    <a:gs pos="100000">
                      <a:srgbClr val="FFFFFF"/>
                    </a:gs>
                  </a:gsLst>
                  <a:lin ang="5400000" scaled="0"/>
                </a:gradFill>
                <a:latin typeface="Segoe UI Light"/>
                <a:cs typeface="Segoe UI Light"/>
              </a:defRPr>
            </a:lvl1pPr>
          </a:lstStyle>
          <a:p>
            <a:r>
              <a:rPr lang="en-US" smtClean="0"/>
              <a:t>Click to edit Master title style</a:t>
            </a:r>
            <a:endParaRPr lang="en-US" dirty="0"/>
          </a:p>
        </p:txBody>
      </p:sp>
    </p:spTree>
    <p:extLst>
      <p:ext uri="{BB962C8B-B14F-4D97-AF65-F5344CB8AC3E}">
        <p14:creationId xmlns:p14="http://schemas.microsoft.com/office/powerpoint/2010/main" val="776030489"/>
      </p:ext>
    </p:extLst>
  </p:cSld>
  <p:clrMapOvr>
    <a:masterClrMapping/>
  </p:clrMapOvr>
  <p:transition spd="slow">
    <p:push/>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lor Shape &amp; Picture Background">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92000" cy="6858000"/>
          </a:xfrm>
          <a:prstGeom prst="rect">
            <a:avLst/>
          </a:prstGeom>
          <a:solidFill>
            <a:schemeClr val="bg2">
              <a:lumMod val="75000"/>
            </a:schemeClr>
          </a:solidFill>
        </p:spPr>
        <p:txBody>
          <a:bodyPr vert="horz" lIns="274249" tIns="274249" rIns="182880" bIns="146304" rtlCol="0">
            <a:noAutofit/>
          </a:bodyPr>
          <a:lstStyle>
            <a:lvl1pPr>
              <a:defRPr lang="en-US" dirty="0" smtClean="0">
                <a:gradFill>
                  <a:gsLst>
                    <a:gs pos="0">
                      <a:srgbClr val="FFFFFF"/>
                    </a:gs>
                    <a:gs pos="100000">
                      <a:srgbClr val="FFFFFF"/>
                    </a:gs>
                  </a:gsLst>
                  <a:lin ang="5400000" scaled="0"/>
                </a:gradFill>
              </a:defRPr>
            </a:lvl1pPr>
          </a:lstStyle>
          <a:p>
            <a:pPr lvl="0"/>
            <a:r>
              <a:rPr lang="en-US" smtClean="0"/>
              <a:t>Click icon to add picture</a:t>
            </a:r>
            <a:endParaRPr lang="en-US" dirty="0" smtClean="0"/>
          </a:p>
        </p:txBody>
      </p:sp>
      <p:sp>
        <p:nvSpPr>
          <p:cNvPr id="7" name="Title 1"/>
          <p:cNvSpPr>
            <a:spLocks noGrp="1"/>
          </p:cNvSpPr>
          <p:nvPr>
            <p:ph type="ctrTitle"/>
          </p:nvPr>
        </p:nvSpPr>
        <p:spPr>
          <a:xfrm>
            <a:off x="274577" y="1187622"/>
            <a:ext cx="4476788" cy="446314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37" tIns="0" rIns="248637" bIns="0" numCol="1" anchor="ctr" anchorCtr="0" compatLnSpc="1">
            <a:prstTxWarp prst="textNoShape">
              <a:avLst/>
            </a:prstTxWarp>
          </a:bodyPr>
          <a:lstStyle>
            <a:lvl1pPr>
              <a:lnSpc>
                <a:spcPct val="95000"/>
              </a:lnSpc>
              <a:defRPr lang="en-US" sz="3235"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696"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
        <p:nvSpPr>
          <p:cNvPr id="8"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dirty="0" smtClean="0">
                <a:gradFill>
                  <a:gsLst>
                    <a:gs pos="0">
                      <a:srgbClr val="FFFFFF"/>
                    </a:gs>
                    <a:gs pos="100000">
                      <a:srgbClr val="FFFFFF"/>
                    </a:gs>
                  </a:gsLst>
                  <a:lin ang="5400000" scaled="0"/>
                </a:gradFill>
              </a:defRPr>
            </a:lvl1pPr>
          </a:lstStyle>
          <a:p>
            <a:pPr lvl="0"/>
            <a:r>
              <a:rPr lang="en-US" smtClean="0"/>
              <a:t>Edit Master text styles</a:t>
            </a:r>
          </a:p>
        </p:txBody>
      </p:sp>
    </p:spTree>
    <p:extLst>
      <p:ext uri="{BB962C8B-B14F-4D97-AF65-F5344CB8AC3E}">
        <p14:creationId xmlns:p14="http://schemas.microsoft.com/office/powerpoint/2010/main" val="2734088289"/>
      </p:ext>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988649"/>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Photo &amp; Text">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12192000" cy="6858000"/>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smtClean="0"/>
              <a:t>Click icon to add picture</a:t>
            </a:r>
            <a:endParaRPr lang="en-US" dirty="0"/>
          </a:p>
        </p:txBody>
      </p:sp>
      <p:sp>
        <p:nvSpPr>
          <p:cNvPr id="6" name="Text Placeholder 5"/>
          <p:cNvSpPr>
            <a:spLocks noGrp="1"/>
          </p:cNvSpPr>
          <p:nvPr>
            <p:ph type="body" sz="quarter" idx="10"/>
          </p:nvPr>
        </p:nvSpPr>
        <p:spPr>
          <a:xfrm>
            <a:off x="269239" y="2084172"/>
            <a:ext cx="5378549" cy="1793104"/>
          </a:xfrm>
        </p:spPr>
        <p:txBody>
          <a:bodyPr lIns="182880" tIns="146304" rIns="182880" bIns="146304"/>
          <a:lstStyle>
            <a:lvl1pPr>
              <a:lnSpc>
                <a:spcPct val="95000"/>
              </a:lnSpc>
              <a:spcBef>
                <a:spcPts val="0"/>
              </a:spcBef>
              <a:defRPr>
                <a:gradFill>
                  <a:gsLst>
                    <a:gs pos="0">
                      <a:srgbClr val="FFFFFF"/>
                    </a:gs>
                    <a:gs pos="100000">
                      <a:srgbClr val="FFFFFF"/>
                    </a:gs>
                  </a:gsLst>
                  <a:lin ang="5400000" scaled="0"/>
                </a:gradFill>
              </a:defRPr>
            </a:lvl1pPr>
          </a:lstStyle>
          <a:p>
            <a:pPr lvl="0"/>
            <a:r>
              <a:rPr lang="en-US" smtClean="0"/>
              <a:t>Edit Master text styles</a:t>
            </a:r>
          </a:p>
        </p:txBody>
      </p:sp>
    </p:spTree>
    <p:extLst>
      <p:ext uri="{BB962C8B-B14F-4D97-AF65-F5344CB8AC3E}">
        <p14:creationId xmlns:p14="http://schemas.microsoft.com/office/powerpoint/2010/main" val="2961301758"/>
      </p:ext>
    </p:extLst>
  </p:cSld>
  <p:clrMapOvr>
    <a:masterClrMapping/>
  </p:clrMapOvr>
  <p:transition spd="slow">
    <p:push/>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_Device &amp; Lifestyle">
    <p:spTree>
      <p:nvGrpSpPr>
        <p:cNvPr id="1" name=""/>
        <p:cNvGrpSpPr/>
        <p:nvPr/>
      </p:nvGrpSpPr>
      <p:grpSpPr>
        <a:xfrm>
          <a:off x="0" y="0"/>
          <a:ext cx="0" cy="0"/>
          <a:chOff x="0" y="0"/>
          <a:chExt cx="0" cy="0"/>
        </a:xfrm>
      </p:grpSpPr>
      <p:sp>
        <p:nvSpPr>
          <p:cNvPr id="5" name="Picture Placeholder 9"/>
          <p:cNvSpPr>
            <a:spLocks noGrp="1"/>
          </p:cNvSpPr>
          <p:nvPr>
            <p:ph type="pic" sz="quarter" idx="16" hasCustomPrompt="1"/>
          </p:nvPr>
        </p:nvSpPr>
        <p:spPr>
          <a:xfrm>
            <a:off x="6047315" y="2"/>
            <a:ext cx="6144685"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7" name="Picture Placeholder 9"/>
          <p:cNvSpPr>
            <a:spLocks noGrp="1"/>
          </p:cNvSpPr>
          <p:nvPr>
            <p:ph type="pic" sz="quarter" idx="15" hasCustomPrompt="1"/>
          </p:nvPr>
        </p:nvSpPr>
        <p:spPr>
          <a:xfrm>
            <a:off x="2" y="2"/>
            <a:ext cx="6144685"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3" name="Text Placeholder 2"/>
          <p:cNvSpPr>
            <a:spLocks noGrp="1"/>
          </p:cNvSpPr>
          <p:nvPr>
            <p:ph type="body" sz="quarter" idx="17"/>
          </p:nvPr>
        </p:nvSpPr>
        <p:spPr>
          <a:xfrm>
            <a:off x="6544213" y="2980724"/>
            <a:ext cx="5378549" cy="896552"/>
          </a:xfrm>
        </p:spPr>
        <p:txBody>
          <a:bodyPr anchor="ctr"/>
          <a:lstStyle>
            <a:lvl1pPr>
              <a:defRPr lang="en-US" sz="3529" kern="1200" dirty="0" smtClean="0">
                <a:gradFill>
                  <a:gsLst>
                    <a:gs pos="0">
                      <a:srgbClr val="FFFFFF"/>
                    </a:gs>
                    <a:gs pos="100000">
                      <a:srgbClr val="FFFFFF"/>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Tree>
    <p:extLst>
      <p:ext uri="{BB962C8B-B14F-4D97-AF65-F5344CB8AC3E}">
        <p14:creationId xmlns:p14="http://schemas.microsoft.com/office/powerpoint/2010/main" val="3220945844"/>
      </p:ext>
    </p:extLst>
  </p:cSld>
  <p:clrMapOvr>
    <a:masterClrMapping/>
  </p:clrMapOvr>
  <p:transition spd="slow">
    <p:push/>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Split_Device &amp; Lifestyle">
    <p:spTree>
      <p:nvGrpSpPr>
        <p:cNvPr id="1" name=""/>
        <p:cNvGrpSpPr/>
        <p:nvPr/>
      </p:nvGrpSpPr>
      <p:grpSpPr>
        <a:xfrm>
          <a:off x="0" y="0"/>
          <a:ext cx="0" cy="0"/>
          <a:chOff x="0" y="0"/>
          <a:chExt cx="0" cy="0"/>
        </a:xfrm>
      </p:grpSpPr>
      <p:sp>
        <p:nvSpPr>
          <p:cNvPr id="7" name="Picture Placeholder 9"/>
          <p:cNvSpPr>
            <a:spLocks noGrp="1"/>
          </p:cNvSpPr>
          <p:nvPr>
            <p:ph type="pic" sz="quarter" idx="15" hasCustomPrompt="1"/>
          </p:nvPr>
        </p:nvSpPr>
        <p:spPr>
          <a:xfrm>
            <a:off x="6047316" y="2"/>
            <a:ext cx="6144685"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14" name="Picture Placeholder 9"/>
          <p:cNvSpPr>
            <a:spLocks noGrp="1"/>
          </p:cNvSpPr>
          <p:nvPr>
            <p:ph type="pic" sz="quarter" idx="12"/>
          </p:nvPr>
        </p:nvSpPr>
        <p:spPr>
          <a:xfrm>
            <a:off x="4" y="1"/>
            <a:ext cx="6047315" cy="6858000"/>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smtClean="0"/>
              <a:t>Click icon to add picture</a:t>
            </a:r>
            <a:endParaRPr lang="en-US" dirty="0"/>
          </a:p>
        </p:txBody>
      </p:sp>
      <p:sp>
        <p:nvSpPr>
          <p:cNvPr id="3" name="Text Placeholder 2"/>
          <p:cNvSpPr>
            <a:spLocks noGrp="1"/>
          </p:cNvSpPr>
          <p:nvPr>
            <p:ph type="body" sz="quarter" idx="16"/>
          </p:nvPr>
        </p:nvSpPr>
        <p:spPr>
          <a:xfrm>
            <a:off x="269239" y="2980724"/>
            <a:ext cx="5378549" cy="896552"/>
          </a:xfrm>
        </p:spPr>
        <p:txBody>
          <a:bodyPr anchor="ctr"/>
          <a:lstStyle>
            <a:lvl1pPr>
              <a:defRPr lang="en-US" sz="3529" kern="1200" dirty="0" smtClean="0">
                <a:gradFill>
                  <a:gsLst>
                    <a:gs pos="0">
                      <a:srgbClr val="FFFFFF"/>
                    </a:gs>
                    <a:gs pos="100000">
                      <a:srgbClr val="FFFFFF"/>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Tree>
    <p:extLst>
      <p:ext uri="{BB962C8B-B14F-4D97-AF65-F5344CB8AC3E}">
        <p14:creationId xmlns:p14="http://schemas.microsoft.com/office/powerpoint/2010/main" val="1871185636"/>
      </p:ext>
    </p:extLst>
  </p:cSld>
  <p:clrMapOvr>
    <a:masterClrMapping/>
  </p:clrMapOvr>
  <p:transition spd="slow">
    <p:push/>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70529397"/>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1179287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69239" y="2084172"/>
            <a:ext cx="11653523" cy="4482760"/>
          </a:xfrm>
        </p:spPr>
        <p:txBody>
          <a:bodyPr>
            <a:normAutofit/>
          </a:bodyPr>
          <a:lstStyle>
            <a:lvl1pPr>
              <a:spcAft>
                <a:spcPts val="800"/>
              </a:spcAft>
              <a:defRPr sz="2353">
                <a:latin typeface="Consolas" pitchFamily="49" charset="0"/>
                <a:cs typeface="Consolas" pitchFamily="49" charset="0"/>
              </a:defRPr>
            </a:lvl1pPr>
            <a:lvl2pPr>
              <a:spcAft>
                <a:spcPts val="800"/>
              </a:spcAft>
              <a:defRPr sz="2353">
                <a:latin typeface="Consolas" pitchFamily="49" charset="0"/>
                <a:cs typeface="Consolas" pitchFamily="49" charset="0"/>
              </a:defRPr>
            </a:lvl2pPr>
            <a:lvl3pPr>
              <a:spcAft>
                <a:spcPts val="800"/>
              </a:spcAft>
              <a:defRPr sz="2353">
                <a:latin typeface="Consolas" pitchFamily="49" charset="0"/>
                <a:cs typeface="Consolas" pitchFamily="49" charset="0"/>
              </a:defRPr>
            </a:lvl3pPr>
          </a:lstStyle>
          <a:p>
            <a:pPr lvl="0"/>
            <a:r>
              <a:rPr lang="en-US" smtClean="0"/>
              <a:t>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4036393"/>
      </p:ext>
    </p:extLst>
  </p:cSld>
  <p:clrMapOvr>
    <a:masterClrMapping/>
  </p:clrMapOvr>
  <p:transition spd="slow">
    <p:push/>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2992248874"/>
      </p:ext>
    </p:extLst>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06804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5681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54307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2"/>
          <p:cNvSpPr/>
          <p:nvPr/>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580060175"/>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38257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1962512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816" y="471123"/>
            <a:ext cx="2507472" cy="537212"/>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99195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4"/>
            <a:ext cx="8964185"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7276"/>
            <a:ext cx="8964185"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100745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3 for internal audiences">
    <p:spTree>
      <p:nvGrpSpPr>
        <p:cNvPr id="1" name=""/>
        <p:cNvGrpSpPr/>
        <p:nvPr/>
      </p:nvGrpSpPr>
      <p:grpSpPr>
        <a:xfrm>
          <a:off x="0" y="0"/>
          <a:ext cx="0" cy="0"/>
          <a:chOff x="0" y="0"/>
          <a:chExt cx="0" cy="0"/>
        </a:xfrm>
      </p:grpSpPr>
      <p:sp>
        <p:nvSpPr>
          <p:cNvPr id="8" name="Rectangle 7"/>
          <p:cNvSpPr/>
          <p:nvPr userDrawn="1"/>
        </p:nvSpPr>
        <p:spPr bwMode="auto">
          <a:xfrm>
            <a:off x="269239" y="2084172"/>
            <a:ext cx="8964248" cy="35862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39" y="2081644"/>
            <a:ext cx="8964248" cy="359185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9" y="3877271"/>
            <a:ext cx="8964248"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69239" y="291069"/>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205331" y="470410"/>
            <a:ext cx="1522404" cy="326167"/>
          </a:xfrm>
          <a:prstGeom prst="rect">
            <a:avLst/>
          </a:prstGeom>
        </p:spPr>
      </p:pic>
    </p:spTree>
    <p:extLst>
      <p:ext uri="{BB962C8B-B14F-4D97-AF65-F5344CB8AC3E}">
        <p14:creationId xmlns:p14="http://schemas.microsoft.com/office/powerpoint/2010/main" val="2549195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8" name="Rectangle 17"/>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488112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4 for internal audiences">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a:xfrm flipH="1">
            <a:off x="-1" y="0"/>
            <a:ext cx="12192001" cy="6858000"/>
          </a:xfrm>
          <a:prstGeom prst="rect">
            <a:avLst/>
          </a:prstGeom>
        </p:spPr>
      </p:pic>
      <p:sp>
        <p:nvSpPr>
          <p:cNvPr id="20" name="Rectangle 19"/>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3"/>
            <a:ext cx="7172955" cy="1793104"/>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10207200" y="470410"/>
            <a:ext cx="1522404" cy="326167"/>
          </a:xfrm>
          <a:prstGeom prst="rect">
            <a:avLst/>
          </a:prstGeom>
        </p:spPr>
      </p:pic>
    </p:spTree>
    <p:extLst>
      <p:ext uri="{BB962C8B-B14F-4D97-AF65-F5344CB8AC3E}">
        <p14:creationId xmlns:p14="http://schemas.microsoft.com/office/powerpoint/2010/main" val="215135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1027" name="Picture 3" descr="D:\Online_ART\Recent Additions\_FY12 Microsoft Brand Photography_NA_only_no-exp\144 ppi RGB jpg\MSC12_Russell_001.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flipH="1">
            <a:off x="-5"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19536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5 for internal audiences">
    <p:spTree>
      <p:nvGrpSpPr>
        <p:cNvPr id="1" name=""/>
        <p:cNvGrpSpPr/>
        <p:nvPr/>
      </p:nvGrpSpPr>
      <p:grpSpPr>
        <a:xfrm>
          <a:off x="0" y="0"/>
          <a:ext cx="0" cy="0"/>
          <a:chOff x="0" y="0"/>
          <a:chExt cx="0" cy="0"/>
        </a:xfrm>
      </p:grpSpPr>
      <p:pic>
        <p:nvPicPr>
          <p:cNvPr id="1027" name="Picture 3" descr="D:\Online_ART\Recent Additions\_FY12 Microsoft Brand Photography_NA_only_no-exp\144 ppi RGB jpg\MSC12_Russell_001.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flipH="1">
            <a:off x="-5"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userDrawn="1"/>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3"/>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64"/>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50" y="6061422"/>
            <a:ext cx="1522404" cy="326167"/>
          </a:xfrm>
          <a:prstGeom prst="rect">
            <a:avLst/>
          </a:prstGeom>
        </p:spPr>
      </p:pic>
    </p:spTree>
    <p:extLst>
      <p:ext uri="{BB962C8B-B14F-4D97-AF65-F5344CB8AC3E}">
        <p14:creationId xmlns:p14="http://schemas.microsoft.com/office/powerpoint/2010/main" val="247530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3076" name="Picture 4" descr="D:\Online_ART\Recent Additions\_FY12 Microsoft Brand Photography_NA_only_no-exp\144 ppi RGB jpg\MSC12_Chris_00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14"/>
          <a:stretch/>
        </p:blipFill>
        <p:spPr bwMode="auto">
          <a:xfrm flipH="1">
            <a:off x="-1" y="0"/>
            <a:ext cx="12192001" cy="6857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Click to edit Master text</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20271" y="471124"/>
            <a:ext cx="1522404" cy="326167"/>
          </a:xfrm>
          <a:prstGeom prst="rect">
            <a:avLst/>
          </a:prstGeom>
        </p:spPr>
      </p:pic>
    </p:spTree>
    <p:extLst>
      <p:ext uri="{BB962C8B-B14F-4D97-AF65-F5344CB8AC3E}">
        <p14:creationId xmlns:p14="http://schemas.microsoft.com/office/powerpoint/2010/main" val="1636354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3" name="Rectangle 2"/>
          <p:cNvSpPr/>
          <p:nvPr/>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latin typeface="Segoe UI"/>
            </a:endParaRPr>
          </a:p>
        </p:txBody>
      </p:sp>
      <p:sp>
        <p:nvSpPr>
          <p:cNvPr id="4" name="Rectangle 3"/>
          <p:cNvSpPr/>
          <p:nvPr/>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665320983"/>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6 for internal audiences">
    <p:spTree>
      <p:nvGrpSpPr>
        <p:cNvPr id="1" name=""/>
        <p:cNvGrpSpPr/>
        <p:nvPr/>
      </p:nvGrpSpPr>
      <p:grpSpPr>
        <a:xfrm>
          <a:off x="0" y="0"/>
          <a:ext cx="0" cy="0"/>
          <a:chOff x="0" y="0"/>
          <a:chExt cx="0" cy="0"/>
        </a:xfrm>
      </p:grpSpPr>
      <p:pic>
        <p:nvPicPr>
          <p:cNvPr id="8" name="Picture 4" descr="D:\Online_ART\Recent Additions\_FY12 Microsoft Brand Photography_NA_only_no-exp\144 ppi RGB jpg\MSC12_Chris_00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14"/>
          <a:stretch/>
        </p:blipFill>
        <p:spPr bwMode="auto">
          <a:xfrm flipH="1">
            <a:off x="-1" y="1"/>
            <a:ext cx="12192001"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Click to edit Master text</a:t>
            </a:r>
            <a:endParaRPr lang="en-US" dirty="0"/>
          </a:p>
        </p:txBody>
      </p:sp>
      <p:pic>
        <p:nvPicPr>
          <p:cNvPr id="10" name="Picture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74" y="470410"/>
            <a:ext cx="1522404" cy="326167"/>
          </a:xfrm>
          <a:prstGeom prst="rect">
            <a:avLst/>
          </a:prstGeom>
        </p:spPr>
      </p:pic>
    </p:spTree>
    <p:extLst>
      <p:ext uri="{BB962C8B-B14F-4D97-AF65-F5344CB8AC3E}">
        <p14:creationId xmlns:p14="http://schemas.microsoft.com/office/powerpoint/2010/main" val="780948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a:off x="311" y="1"/>
            <a:ext cx="12191377" cy="6856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3053815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7 for internal audiences">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a:off x="311" y="1"/>
            <a:ext cx="12191377" cy="6856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D:\Documents\Projects\2012 Projects\_Template-Templates\MS Visual ID\Artwork\MSFT_cornerstone_tiles\CornerStoneTile-Blank\screen\CS_Tile_Lime382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91069"/>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46" y="6061422"/>
            <a:ext cx="1522404" cy="326167"/>
          </a:xfrm>
          <a:prstGeom prst="rect">
            <a:avLst/>
          </a:prstGeom>
        </p:spPr>
      </p:pic>
    </p:spTree>
    <p:extLst>
      <p:ext uri="{BB962C8B-B14F-4D97-AF65-F5344CB8AC3E}">
        <p14:creationId xmlns:p14="http://schemas.microsoft.com/office/powerpoint/2010/main" val="2813992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871" y="3"/>
            <a:ext cx="12190264" cy="6857996"/>
          </a:xfrm>
          <a:prstGeom prst="rect">
            <a:avLst/>
          </a:prstGeom>
        </p:spPr>
      </p:pic>
      <p:sp>
        <p:nvSpPr>
          <p:cNvPr id="18" name="Rectangle 17"/>
          <p:cNvSpPr/>
          <p:nvPr userDrawn="1"/>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7172955" cy="2689656"/>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773827"/>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35646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8 for internal audience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871" y="3"/>
            <a:ext cx="12190264" cy="6857996"/>
          </a:xfrm>
          <a:prstGeom prst="rect">
            <a:avLst/>
          </a:prstGeom>
        </p:spPr>
      </p:pic>
      <p:sp>
        <p:nvSpPr>
          <p:cNvPr id="19" name="Rectangle 18"/>
          <p:cNvSpPr/>
          <p:nvPr userDrawn="1"/>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D:\Documents\Projects\2012 Projects\_Template-Templates\MS Visual ID\Artwork\MSFT_cornerstone_tiles\CornerStoneTile-Blank\screen\CS_Tile_Red185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91068"/>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3" y="2084172"/>
            <a:ext cx="7172955" cy="268965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769656"/>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71" y="471124"/>
            <a:ext cx="1522404" cy="326167"/>
          </a:xfrm>
          <a:prstGeom prst="rect">
            <a:avLst/>
          </a:prstGeom>
        </p:spPr>
      </p:pic>
    </p:spTree>
    <p:extLst>
      <p:ext uri="{BB962C8B-B14F-4D97-AF65-F5344CB8AC3E}">
        <p14:creationId xmlns:p14="http://schemas.microsoft.com/office/powerpoint/2010/main" val="648769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9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4482746"/>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2"/>
            <a:ext cx="7171399" cy="2689656"/>
          </a:xfrm>
          <a:noFill/>
        </p:spPr>
        <p:txBody>
          <a:bodyPr lIns="146304" tIns="91440" rIns="146304" bIns="91440" anchor="t" anchorCtr="0"/>
          <a:lstStyle>
            <a:lvl1pPr>
              <a:defRPr sz="647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40" y="4772271"/>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4000767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9 for internal audiences">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userDrawn="1"/>
        </p:nvSpPr>
        <p:spPr bwMode="gray">
          <a:xfrm>
            <a:off x="269302" y="1187644"/>
            <a:ext cx="7171399" cy="3586184"/>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1186843"/>
            <a:ext cx="7171399" cy="1793882"/>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2979167"/>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0"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4773828"/>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46" y="6061422"/>
            <a:ext cx="1522404" cy="326167"/>
          </a:xfrm>
          <a:prstGeom prst="rect">
            <a:avLst/>
          </a:prstGeom>
        </p:spPr>
      </p:pic>
    </p:spTree>
    <p:extLst>
      <p:ext uri="{BB962C8B-B14F-4D97-AF65-F5344CB8AC3E}">
        <p14:creationId xmlns:p14="http://schemas.microsoft.com/office/powerpoint/2010/main" val="1239166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199013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69411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993769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45877"/>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844248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6574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6330538"/>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541497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51969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808405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30661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283969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29952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68707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Edit Master text styles</a:t>
            </a:r>
          </a:p>
        </p:txBody>
      </p:sp>
    </p:spTree>
    <p:extLst>
      <p:ext uri="{BB962C8B-B14F-4D97-AF65-F5344CB8AC3E}">
        <p14:creationId xmlns:p14="http://schemas.microsoft.com/office/powerpoint/2010/main" val="861068278"/>
      </p:ext>
    </p:extLst>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382603"/>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264418"/>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9937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4263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9880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223781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719425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066" y="228599"/>
            <a:ext cx="11151918"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609760" y="6356351"/>
            <a:ext cx="2843954" cy="365125"/>
          </a:xfrm>
          <a:prstGeom prst="rect">
            <a:avLst/>
          </a:prstGeom>
        </p:spPr>
        <p:txBody>
          <a:bodyPr lIns="68589" tIns="34295" rIns="68589" bIns="34295"/>
          <a:lstStyle/>
          <a:p>
            <a:pPr defTabSz="914367"/>
            <a:endParaRPr lang="en-US" dirty="0">
              <a:solidFill>
                <a:srgbClr val="505050"/>
              </a:solidFill>
            </a:endParaRPr>
          </a:p>
        </p:txBody>
      </p:sp>
      <p:sp>
        <p:nvSpPr>
          <p:cNvPr id="4" name="Footer Placeholder 3"/>
          <p:cNvSpPr>
            <a:spLocks noGrp="1"/>
          </p:cNvSpPr>
          <p:nvPr>
            <p:ph type="ftr" sz="quarter" idx="11"/>
          </p:nvPr>
        </p:nvSpPr>
        <p:spPr>
          <a:xfrm>
            <a:off x="4165097" y="6356351"/>
            <a:ext cx="3861806" cy="365125"/>
          </a:xfrm>
          <a:prstGeom prst="rect">
            <a:avLst/>
          </a:prstGeom>
        </p:spPr>
        <p:txBody>
          <a:bodyPr lIns="68589" tIns="34295" rIns="68589" bIns="34295"/>
          <a:lstStyle/>
          <a:p>
            <a:pPr defTabSz="914367"/>
            <a:r>
              <a:rPr lang="en-US" smtClean="0">
                <a:solidFill>
                  <a:srgbClr val="505050"/>
                </a:solidFill>
              </a:rPr>
              <a:t>Microsoft Confidential</a:t>
            </a:r>
            <a:endParaRPr lang="en-US" dirty="0">
              <a:solidFill>
                <a:srgbClr val="505050"/>
              </a:solidFill>
            </a:endParaRPr>
          </a:p>
        </p:txBody>
      </p:sp>
      <p:sp>
        <p:nvSpPr>
          <p:cNvPr id="5" name="Slide Number Placeholder 4"/>
          <p:cNvSpPr>
            <a:spLocks noGrp="1"/>
          </p:cNvSpPr>
          <p:nvPr>
            <p:ph type="sldNum" sz="quarter" idx="12"/>
          </p:nvPr>
        </p:nvSpPr>
        <p:spPr>
          <a:xfrm>
            <a:off x="8738290" y="6356351"/>
            <a:ext cx="2843952" cy="365125"/>
          </a:xfrm>
          <a:prstGeom prst="rect">
            <a:avLst/>
          </a:prstGeom>
        </p:spPr>
        <p:txBody>
          <a:bodyPr lIns="68589" tIns="34295" rIns="68589" bIns="34295"/>
          <a:lstStyle/>
          <a:p>
            <a:pPr defTabSz="914367"/>
            <a:fld id="{21E93C5E-8C73-40BE-A170-FB184A3270C1}" type="slidenum">
              <a:rPr lang="en-US" smtClean="0">
                <a:solidFill>
                  <a:srgbClr val="505050"/>
                </a:solidFill>
              </a:rPr>
              <a:pPr defTabSz="914367"/>
              <a:t>‹#›</a:t>
            </a:fld>
            <a:endParaRPr lang="en-US" dirty="0">
              <a:solidFill>
                <a:srgbClr val="505050"/>
              </a:solidFill>
            </a:endParaRPr>
          </a:p>
        </p:txBody>
      </p:sp>
    </p:spTree>
    <p:extLst>
      <p:ext uri="{BB962C8B-B14F-4D97-AF65-F5344CB8AC3E}">
        <p14:creationId xmlns:p14="http://schemas.microsoft.com/office/powerpoint/2010/main" val="3050143029"/>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75"/>
            <a:ext cx="11231365" cy="1406667"/>
          </a:xfrm>
        </p:spPr>
        <p:txBody>
          <a:bodyPr/>
          <a:lstStyle>
            <a:lvl1pPr marL="0" indent="0">
              <a:buNone/>
              <a:defRPr sz="8823"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6" y="3219165"/>
            <a:ext cx="7515595" cy="727700"/>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2" descr="D:\Users\Dmcneill\Documents\App-store-deck\Nov-2011\Logos\stor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57382" y="5845629"/>
            <a:ext cx="598656" cy="77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91156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713966"/>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547792"/>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931274" y="0"/>
            <a:ext cx="526073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609605" y="3965191"/>
            <a:ext cx="2988734" cy="615553"/>
          </a:xfrm>
        </p:spPr>
        <p:txBody>
          <a:bodyPr wrap="square">
            <a:spAutoFit/>
          </a:bodyPr>
          <a:lstStyle>
            <a:lvl1pPr marL="0" indent="0" algn="l">
              <a:spcBef>
                <a:spcPts val="0"/>
              </a:spcBef>
              <a:buNone/>
              <a:defRPr sz="1567" baseline="0">
                <a:solidFill>
                  <a:schemeClr val="tx1"/>
                </a:solidFill>
              </a:defRPr>
            </a:lvl1pPr>
            <a:lvl2pPr marL="379730" indent="-151894" algn="l">
              <a:spcBef>
                <a:spcPts val="0"/>
              </a:spcBef>
              <a:buFont typeface="Arial" pitchFamily="34" charset="0"/>
              <a:buChar char="•"/>
              <a:defRPr sz="1567">
                <a:solidFill>
                  <a:schemeClr val="tx1">
                    <a:lumMod val="60000"/>
                    <a:lumOff val="40000"/>
                  </a:schemeClr>
                </a:solidFill>
              </a:defRPr>
            </a:lvl2pPr>
            <a:lvl3pPr marL="607566" indent="-151894" algn="l">
              <a:buFont typeface="Arial" pitchFamily="34" charset="0"/>
              <a:buChar char="•"/>
              <a:defRPr sz="1567">
                <a:solidFill>
                  <a:schemeClr val="tx1">
                    <a:tint val="75000"/>
                  </a:schemeClr>
                </a:solidFill>
              </a:defRPr>
            </a:lvl3pPr>
            <a:lvl4pPr marL="835399" indent="-151894" algn="l">
              <a:buFont typeface="Arial" pitchFamily="34" charset="0"/>
              <a:buChar char="•"/>
              <a:defRPr sz="1567">
                <a:solidFill>
                  <a:schemeClr val="tx1">
                    <a:tint val="75000"/>
                  </a:schemeClr>
                </a:solidFill>
              </a:defRPr>
            </a:lvl4pPr>
            <a:lvl5pPr marL="987291" indent="-151894" algn="l">
              <a:buFont typeface="Arial" pitchFamily="34" charset="0"/>
              <a:buChar char="•"/>
              <a:defRPr sz="1567">
                <a:solidFill>
                  <a:schemeClr val="tx1">
                    <a:tint val="75000"/>
                  </a:schemeClr>
                </a:solidFill>
              </a:defRPr>
            </a:lvl5pPr>
            <a:lvl6pPr marL="3037823" indent="0" algn="ctr">
              <a:buNone/>
              <a:defRPr>
                <a:solidFill>
                  <a:schemeClr val="tx1">
                    <a:tint val="75000"/>
                  </a:schemeClr>
                </a:solidFill>
              </a:defRPr>
            </a:lvl6pPr>
            <a:lvl7pPr marL="3645390" indent="0" algn="ctr">
              <a:buNone/>
              <a:defRPr>
                <a:solidFill>
                  <a:schemeClr val="tx1">
                    <a:tint val="75000"/>
                  </a:schemeClr>
                </a:solidFill>
              </a:defRPr>
            </a:lvl7pPr>
            <a:lvl8pPr marL="4252954" indent="0" algn="ctr">
              <a:buNone/>
              <a:defRPr>
                <a:solidFill>
                  <a:schemeClr val="tx1">
                    <a:tint val="75000"/>
                  </a:schemeClr>
                </a:solidFill>
              </a:defRPr>
            </a:lvl8pPr>
            <a:lvl9pPr marL="4860517"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609605" y="533499"/>
            <a:ext cx="2988734" cy="398154"/>
          </a:xfrm>
        </p:spPr>
        <p:txBody>
          <a:bodyPr wrap="square">
            <a:spAutoFit/>
          </a:bodyPr>
          <a:lstStyle>
            <a:lvl1pPr marL="0" indent="0">
              <a:buNone/>
              <a:defRPr sz="1567" baseline="0">
                <a:solidFill>
                  <a:schemeClr val="tx1"/>
                </a:solidFill>
              </a:defRPr>
            </a:lvl1pPr>
            <a:lvl2pPr>
              <a:defRPr sz="1567">
                <a:solidFill>
                  <a:schemeClr val="tx2"/>
                </a:solidFill>
              </a:defRPr>
            </a:lvl2pPr>
            <a:lvl3pPr>
              <a:defRPr sz="1567">
                <a:solidFill>
                  <a:schemeClr val="tx2"/>
                </a:solidFill>
              </a:defRPr>
            </a:lvl3pPr>
            <a:lvl4pPr>
              <a:defRPr sz="1567">
                <a:solidFill>
                  <a:schemeClr val="tx2"/>
                </a:solidFill>
              </a:defRPr>
            </a:lvl4pPr>
            <a:lvl5pPr marL="911346" indent="0">
              <a:buNone/>
              <a:defRPr sz="1567">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609605" y="2357126"/>
            <a:ext cx="2988734" cy="1468094"/>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10" name="Picture Placeholder 9"/>
          <p:cNvSpPr>
            <a:spLocks noGrp="1"/>
          </p:cNvSpPr>
          <p:nvPr>
            <p:ph type="pic" sz="quarter" idx="17" hasCustomPrompt="1"/>
          </p:nvPr>
        </p:nvSpPr>
        <p:spPr>
          <a:xfrm>
            <a:off x="7598836" y="622308"/>
            <a:ext cx="2154768" cy="215476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7598836" y="2926935"/>
            <a:ext cx="2154768" cy="215476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9914470" y="2926935"/>
            <a:ext cx="2154768" cy="215476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7598839" y="5231558"/>
            <a:ext cx="4470401" cy="162644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7598836" y="2337038"/>
            <a:ext cx="2154768" cy="440032"/>
          </a:xfrm>
        </p:spPr>
        <p:txBody>
          <a:bodyPr vert="horz" wrap="square" lIns="93213" tIns="74570" rIns="93213" bIns="74570" rtlCol="0" anchor="b" anchorCtr="0">
            <a:spAutoFit/>
          </a:bodyPr>
          <a:lstStyle>
            <a:lvl1pPr marL="151894" indent="-151894">
              <a:spcBef>
                <a:spcPts val="0"/>
              </a:spcBef>
              <a:buNone/>
              <a:defRPr lang="en-US" sz="1863"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7598836" y="4641669"/>
            <a:ext cx="2154768" cy="440032"/>
          </a:xfrm>
        </p:spPr>
        <p:txBody>
          <a:bodyPr vert="horz" wrap="square" lIns="93213" tIns="74570" rIns="93213" bIns="74570" rtlCol="0" anchor="b" anchorCtr="0">
            <a:spAutoFit/>
          </a:bodyPr>
          <a:lstStyle>
            <a:lvl1pPr marL="151894" indent="-151894">
              <a:spcBef>
                <a:spcPts val="0"/>
              </a:spcBef>
              <a:buNone/>
              <a:defRPr lang="en-US" sz="1863"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9914470" y="4641669"/>
            <a:ext cx="2154768" cy="440032"/>
          </a:xfrm>
        </p:spPr>
        <p:txBody>
          <a:bodyPr vert="horz" wrap="square" lIns="93213" tIns="74570" rIns="93213" bIns="74570" rtlCol="0" anchor="b" anchorCtr="0">
            <a:spAutoFit/>
          </a:bodyPr>
          <a:lstStyle>
            <a:lvl1pPr marL="151894" indent="-151894">
              <a:spcBef>
                <a:spcPts val="0"/>
              </a:spcBef>
              <a:buNone/>
              <a:defRPr lang="en-US" sz="1863"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9914472" y="622311"/>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40" name="Rectangle 39"/>
          <p:cNvSpPr/>
          <p:nvPr userDrawn="1"/>
        </p:nvSpPr>
        <p:spPr>
          <a:xfrm>
            <a:off x="11072292" y="622311"/>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41" name="Rectangle 40"/>
          <p:cNvSpPr/>
          <p:nvPr userDrawn="1"/>
        </p:nvSpPr>
        <p:spPr>
          <a:xfrm>
            <a:off x="9914472" y="1780129"/>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42" name="Rectangle 41"/>
          <p:cNvSpPr/>
          <p:nvPr userDrawn="1"/>
        </p:nvSpPr>
        <p:spPr>
          <a:xfrm>
            <a:off x="11072292" y="1780129"/>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37" name="Freeform 95"/>
          <p:cNvSpPr>
            <a:spLocks/>
          </p:cNvSpPr>
          <p:nvPr userDrawn="1"/>
        </p:nvSpPr>
        <p:spPr bwMode="black">
          <a:xfrm>
            <a:off x="11353555" y="903566"/>
            <a:ext cx="434425" cy="434422"/>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121522" tIns="60760" rIns="121522" bIns="60760" numCol="1" anchor="t" anchorCtr="0" compatLnSpc="1">
            <a:prstTxWarp prst="textNoShape">
              <a:avLst/>
            </a:prstTxWarp>
          </a:bodyPr>
          <a:lstStyle/>
          <a:p>
            <a:pPr defTabSz="1215170"/>
            <a:endParaRPr lang="en-US" sz="3234" dirty="0">
              <a:solidFill>
                <a:srgbClr val="FFFFFF"/>
              </a:solidFill>
            </a:endParaRPr>
          </a:p>
        </p:txBody>
      </p:sp>
      <p:sp>
        <p:nvSpPr>
          <p:cNvPr id="36" name="Freeform 81"/>
          <p:cNvSpPr>
            <a:spLocks noEditPoints="1"/>
          </p:cNvSpPr>
          <p:nvPr userDrawn="1"/>
        </p:nvSpPr>
        <p:spPr bwMode="black">
          <a:xfrm>
            <a:off x="10165253" y="2086831"/>
            <a:ext cx="495379" cy="38352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121522" tIns="60760" rIns="121522" bIns="60760" numCol="1" anchor="t" anchorCtr="0" compatLnSpc="1">
            <a:prstTxWarp prst="textNoShape">
              <a:avLst/>
            </a:prstTxWarp>
          </a:bodyPr>
          <a:lstStyle/>
          <a:p>
            <a:pPr defTabSz="1215170"/>
            <a:endParaRPr lang="en-US" sz="3234" dirty="0">
              <a:solidFill>
                <a:srgbClr val="FFFFFF"/>
              </a:solidFill>
            </a:endParaRPr>
          </a:p>
        </p:txBody>
      </p:sp>
      <p:sp>
        <p:nvSpPr>
          <p:cNvPr id="38" name="Freeform 116"/>
          <p:cNvSpPr>
            <a:spLocks noEditPoints="1"/>
          </p:cNvSpPr>
          <p:nvPr userDrawn="1"/>
        </p:nvSpPr>
        <p:spPr bwMode="black">
          <a:xfrm>
            <a:off x="11333057" y="2088831"/>
            <a:ext cx="475407" cy="37952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121522" tIns="60760" rIns="121522" bIns="60760" numCol="1" anchor="t" anchorCtr="0" compatLnSpc="1">
            <a:prstTxWarp prst="textNoShape">
              <a:avLst/>
            </a:prstTxWarp>
          </a:bodyPr>
          <a:lstStyle/>
          <a:p>
            <a:pPr defTabSz="1215170"/>
            <a:endParaRPr lang="en-US" sz="3234" dirty="0">
              <a:solidFill>
                <a:srgbClr val="FFFFFF"/>
              </a:solidFill>
            </a:endParaRPr>
          </a:p>
        </p:txBody>
      </p:sp>
      <p:sp>
        <p:nvSpPr>
          <p:cNvPr id="43" name="Freeform 12"/>
          <p:cNvSpPr>
            <a:spLocks noChangeAspect="1"/>
          </p:cNvSpPr>
          <p:nvPr userDrawn="1"/>
        </p:nvSpPr>
        <p:spPr bwMode="black">
          <a:xfrm>
            <a:off x="10230708" y="867614"/>
            <a:ext cx="364480" cy="50632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109379" tIns="54692" rIns="109379" bIns="54692" numCol="1" anchor="t" anchorCtr="0" compatLnSpc="1">
            <a:prstTxWarp prst="textNoShape">
              <a:avLst/>
            </a:prstTxWarp>
          </a:bodyPr>
          <a:lstStyle/>
          <a:p>
            <a:pPr defTabSz="1215170"/>
            <a:endParaRPr lang="en-US" sz="2157" dirty="0">
              <a:solidFill>
                <a:srgbClr val="FFFFFF"/>
              </a:solidFill>
            </a:endParaRPr>
          </a:p>
        </p:txBody>
      </p:sp>
    </p:spTree>
    <p:extLst>
      <p:ext uri="{BB962C8B-B14F-4D97-AF65-F5344CB8AC3E}">
        <p14:creationId xmlns:p14="http://schemas.microsoft.com/office/powerpoint/2010/main" val="2013264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23427787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621320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Tree>
    <p:extLst>
      <p:ext uri="{BB962C8B-B14F-4D97-AF65-F5344CB8AC3E}">
        <p14:creationId xmlns:p14="http://schemas.microsoft.com/office/powerpoint/2010/main" val="251126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389828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23479778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310299174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918389423"/>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0404066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8143290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3.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theme" Target="../theme/theme8.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41" Type="http://schemas.openxmlformats.org/officeDocument/2006/relationships/slideLayout" Target="../slideLayouts/slideLayout91.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6" Type="http://schemas.openxmlformats.org/officeDocument/2006/relationships/image" Target="../media/image17.png"/><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theme" Target="../theme/theme9.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rgbClr val="92D050"/>
        </a:solidFill>
        <a:effectLst/>
      </p:bgPr>
    </p:bg>
    <p:spTree>
      <p:nvGrpSpPr>
        <p:cNvPr id="1" name=""/>
        <p:cNvGrpSpPr/>
        <p:nvPr/>
      </p:nvGrpSpPr>
      <p:grpSpPr>
        <a:xfrm>
          <a:off x="0" y="0"/>
          <a:ext cx="0" cy="0"/>
          <a:chOff x="0" y="0"/>
          <a:chExt cx="0" cy="0"/>
        </a:xfrm>
      </p:grpSpPr>
      <p:sp>
        <p:nvSpPr>
          <p:cNvPr id="5" name="Rectangle 4"/>
          <p:cNvSpPr/>
          <p:nvPr/>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mj-lt"/>
            </a:endParaRPr>
          </a:p>
        </p:txBody>
      </p:sp>
      <p:sp>
        <p:nvSpPr>
          <p:cNvPr id="6" name="Rectangle 5"/>
          <p:cNvSpPr/>
          <p:nvPr/>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438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slow">
    <p:push/>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2D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0794" y="291069"/>
            <a:ext cx="11647581" cy="898108"/>
          </a:xfrm>
          <a:prstGeom prst="rect">
            <a:avLst/>
          </a:prstGeom>
        </p:spPr>
        <p:txBody>
          <a:bodyPr vert="horz" wrap="square" lIns="146304" tIns="100584" rIns="146304"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0794" y="1189177"/>
            <a:ext cx="11650411" cy="2162176"/>
          </a:xfrm>
          <a:prstGeom prst="rect">
            <a:avLst/>
          </a:prstGeom>
        </p:spPr>
        <p:txBody>
          <a:bodyPr vert="horz" wrap="square" lIns="146304" tIns="100584" rIns="146304" bIns="100584"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62719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ransition spd="slow">
    <p:push/>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392"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6" marR="0" indent="-339726" algn="l" defTabSz="914367" rtl="0" eaLnBrk="1" fontAlgn="auto" latinLnBrk="0" hangingPunct="1">
        <a:lnSpc>
          <a:spcPct val="90000"/>
        </a:lnSpc>
        <a:spcBef>
          <a:spcPct val="20000"/>
        </a:spcBef>
        <a:spcAft>
          <a:spcPts val="0"/>
        </a:spcAft>
        <a:buClrTx/>
        <a:buSzPct val="90000"/>
        <a:buFont typeface="Arial" pitchFamily="34" charset="0"/>
        <a:buChar char="•"/>
        <a:tabLst/>
        <a:defRPr sz="3627" kern="1200" spc="-70" baseline="0">
          <a:gradFill>
            <a:gsLst>
              <a:gs pos="1250">
                <a:schemeClr val="tx1"/>
              </a:gs>
              <a:gs pos="100000">
                <a:schemeClr val="tx1"/>
              </a:gs>
            </a:gsLst>
            <a:lin ang="5400000" scaled="0"/>
          </a:gradFill>
          <a:latin typeface="+mj-lt"/>
          <a:ea typeface="+mn-ea"/>
          <a:cs typeface="+mn-cs"/>
        </a:defRPr>
      </a:lvl1pPr>
      <a:lvl2pPr marL="573090" marR="0" indent="-233364"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98516" marR="0" indent="-225426" algn="l" defTabSz="914367" rtl="0" eaLnBrk="1" fontAlgn="auto" latinLnBrk="0" hangingPunct="1">
        <a:lnSpc>
          <a:spcPct val="90000"/>
        </a:lnSpc>
        <a:spcBef>
          <a:spcPct val="20000"/>
        </a:spcBef>
        <a:spcAft>
          <a:spcPts val="0"/>
        </a:spcAft>
        <a:buClrTx/>
        <a:buSzPct val="90000"/>
        <a:buFont typeface="Arial" pitchFamily="34" charset="0"/>
        <a:buChar char="•"/>
        <a:tabLst>
          <a:tab pos="798516" algn="l"/>
        </a:tabLst>
        <a:defRPr sz="2353" kern="1200" spc="0" baseline="0">
          <a:gradFill>
            <a:gsLst>
              <a:gs pos="1250">
                <a:schemeClr val="tx1"/>
              </a:gs>
              <a:gs pos="100000">
                <a:schemeClr val="tx1"/>
              </a:gs>
            </a:gsLst>
            <a:lin ang="5400000" scaled="0"/>
          </a:gradFill>
          <a:latin typeface="+mn-lt"/>
          <a:ea typeface="+mn-ea"/>
          <a:cs typeface="+mn-cs"/>
        </a:defRPr>
      </a:lvl3pPr>
      <a:lvl4pPr marL="1030292" marR="0" indent="-23177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55718" marR="0" indent="-225426" algn="l" defTabSz="914367" rtl="0" eaLnBrk="1" fontAlgn="auto" latinLnBrk="0" hangingPunct="1">
        <a:lnSpc>
          <a:spcPct val="90000"/>
        </a:lnSpc>
        <a:spcBef>
          <a:spcPct val="20000"/>
        </a:spcBef>
        <a:spcAft>
          <a:spcPts val="0"/>
        </a:spcAft>
        <a:buClrTx/>
        <a:buSzPct val="90000"/>
        <a:buFont typeface="Arial" pitchFamily="34" charset="0"/>
        <a:buChar char="•"/>
        <a:tabLst>
          <a:tab pos="1255718" algn="l"/>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329904311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Lst>
  <p:transition spd="slow">
    <p:push/>
  </p:transition>
  <p:txStyles>
    <p:title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rgbClr val="505050"/>
              </a:gs>
              <a:gs pos="100000">
                <a:srgbClr val="505050"/>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rgbClr val="505050"/>
              </a:gs>
              <a:gs pos="100000">
                <a:srgbClr val="505050"/>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rgbClr val="505050"/>
              </a:gs>
              <a:gs pos="100000">
                <a:srgbClr val="505050"/>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rgbClr val="505050"/>
              </a:gs>
              <a:gs pos="100000">
                <a:srgbClr val="505050"/>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rgbClr val="505050"/>
              </a:gs>
              <a:gs pos="100000">
                <a:srgbClr val="505050"/>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494285543"/>
      </p:ext>
    </p:extLst>
  </p:cSld>
  <p:clrMap bg1="lt1" tx1="dk1" bg2="lt2" tx2="dk2" accent1="accent1" accent2="accent2" accent3="accent3" accent4="accent4" accent5="accent5" accent6="accent6" hlink="hlink" folHlink="folHlink"/>
  <p:sldLayoutIdLst>
    <p:sldLayoutId id="2147483712" r:id="rId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956748543"/>
      </p:ext>
    </p:extLst>
  </p:cSld>
  <p:clrMap bg1="lt1" tx1="dk1" bg2="lt2" tx2="dk2" accent1="accent1" accent2="accent2" accent3="accent3" accent4="accent4" accent5="accent5" accent6="accent6" hlink="hlink" folHlink="folHlink"/>
  <p:sldLayoutIdLst>
    <p:sldLayoutId id="2147483714" r:id="rId1"/>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525574551"/>
      </p:ext>
    </p:extLst>
  </p:cSld>
  <p:clrMap bg1="lt1" tx1="dk1" bg2="lt2" tx2="dk2" accent1="accent1" accent2="accent2" accent3="accent3" accent4="accent4" accent5="accent5" accent6="accent6" hlink="hlink" folHlink="folHlink"/>
  <p:sldLayoutIdLst>
    <p:sldLayoutId id="2147483716" r:id="rId1"/>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331314463"/>
      </p:ext>
    </p:extLst>
  </p:cSld>
  <p:clrMap bg1="lt1" tx1="dk1" bg2="lt2" tx2="dk2" accent1="accent1" accent2="accent2" accent3="accent3" accent4="accent4" accent5="accent5" accent6="accent6" hlink="hlink" folHlink="folHlink"/>
  <p:sldLayoutIdLst>
    <p:sldLayoutId id="2147483718" r:id="rId1"/>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037278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 id="214748376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3167034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6.xml"/></Relationships>
</file>

<file path=ppt/slides/_rels/slide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pi.github.com/users/ovishesh/repos"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RESTful_API_Modeling_Language#Applied_to_web_services" TargetMode="External"/><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36.xml.rels><?xml version="1.0" encoding="UTF-8" standalone="yes"?>
<Relationships xmlns="http://schemas.openxmlformats.org/package/2006/relationships"><Relationship Id="rId3" Type="http://schemas.openxmlformats.org/officeDocument/2006/relationships/hyperlink" Target="http://www.facebook.com/azur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graph.facebook.com/azur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graph.facebook.com/azure?fields=id,name,likes"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02288" y="738439"/>
            <a:ext cx="9913058" cy="1532214"/>
          </a:xfrm>
          <a:prstGeom prst="rect">
            <a:avLst/>
          </a:prstGeom>
          <a:noFill/>
        </p:spPr>
        <p:txBody>
          <a:bodyPr vert="horz" wrap="square" lIns="143188" tIns="89492" rIns="143188" bIns="89492" rtlCol="0" anchor="t">
            <a:noAutofit/>
          </a:bodyPr>
          <a:lstStyle>
            <a:lvl1pPr algn="l" defTabSz="931192" rtl="0" eaLnBrk="1" latinLnBrk="0" hangingPunct="1">
              <a:lnSpc>
                <a:spcPct val="90000"/>
              </a:lnSpc>
              <a:spcBef>
                <a:spcPct val="0"/>
              </a:spcBef>
              <a:buNone/>
              <a:defRPr lang="en-US" sz="5400" b="0" kern="1200" cap="none" spc="-102" baseline="0" dirty="0" smtClean="0">
                <a:ln w="3175">
                  <a:noFill/>
                </a:ln>
                <a:gradFill>
                  <a:gsLst>
                    <a:gs pos="1250">
                      <a:srgbClr val="F9F9F9"/>
                    </a:gs>
                    <a:gs pos="100000">
                      <a:srgbClr val="F9F9F9"/>
                    </a:gs>
                  </a:gsLst>
                  <a:lin ang="5400000" scaled="0"/>
                </a:gradFill>
                <a:effectLst/>
                <a:latin typeface="+mj-lt"/>
                <a:ea typeface="+mn-ea"/>
                <a:cs typeface="Arial" charset="0"/>
              </a:defRPr>
            </a:lvl1pPr>
          </a:lstStyle>
          <a:p>
            <a:r>
              <a:rPr lang="en-US" sz="8000" dirty="0">
                <a:solidFill>
                  <a:srgbClr val="92D050">
                    <a:alpha val="99000"/>
                  </a:srgbClr>
                </a:solidFill>
              </a:rPr>
              <a:t>W</a:t>
            </a:r>
            <a:r>
              <a:rPr lang="en-US" sz="8000" dirty="0" smtClean="0">
                <a:solidFill>
                  <a:srgbClr val="92D050">
                    <a:alpha val="99000"/>
                  </a:srgbClr>
                </a:solidFill>
              </a:rPr>
              <a:t>hat‘s an API?</a:t>
            </a:r>
            <a:endParaRPr lang="en-US" sz="8000" dirty="0">
              <a:solidFill>
                <a:srgbClr val="92D050">
                  <a:alpha val="99000"/>
                </a:srgbClr>
              </a:solidFill>
            </a:endParaRPr>
          </a:p>
        </p:txBody>
      </p:sp>
      <p:sp>
        <p:nvSpPr>
          <p:cNvPr id="6" name="Rectangle 5"/>
          <p:cNvSpPr/>
          <p:nvPr/>
        </p:nvSpPr>
        <p:spPr bwMode="auto">
          <a:xfrm>
            <a:off x="1503789" y="4159289"/>
            <a:ext cx="68255" cy="123471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grpSp>
        <p:nvGrpSpPr>
          <p:cNvPr id="7" name="Group 6"/>
          <p:cNvGrpSpPr/>
          <p:nvPr/>
        </p:nvGrpSpPr>
        <p:grpSpPr>
          <a:xfrm>
            <a:off x="1518222" y="4047880"/>
            <a:ext cx="7969726" cy="1478221"/>
            <a:chOff x="888906" y="4209576"/>
            <a:chExt cx="8129536" cy="1507862"/>
          </a:xfrm>
        </p:grpSpPr>
        <p:sp>
          <p:nvSpPr>
            <p:cNvPr id="8" name="Subtitle 2"/>
            <p:cNvSpPr txBox="1">
              <a:spLocks/>
            </p:cNvSpPr>
            <p:nvPr/>
          </p:nvSpPr>
          <p:spPr>
            <a:xfrm>
              <a:off x="888906" y="4209576"/>
              <a:ext cx="8129536" cy="1476972"/>
            </a:xfrm>
            <a:prstGeom prst="rect">
              <a:avLst/>
            </a:prstGeom>
          </p:spPr>
          <p:txBody>
            <a:bodyPr vert="horz" wrap="square" lIns="143188" tIns="89492" rIns="143188" bIns="89492" rtlCol="0">
              <a:spAutoFit/>
            </a:bodyPr>
            <a:lstStyle>
              <a:lvl1pPr marL="342332" marR="0" indent="-342332" algn="l" defTabSz="931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rgbClr val="F9F9F9"/>
                      </a:gs>
                      <a:gs pos="100000">
                        <a:srgbClr val="F9F9F9"/>
                      </a:gs>
                    </a:gsLst>
                    <a:lin ang="5400000" scaled="0"/>
                  </a:gradFill>
                  <a:latin typeface="+mj-lt"/>
                  <a:ea typeface="+mn-ea"/>
                  <a:cs typeface="+mn-cs"/>
                </a:defRPr>
              </a:lvl1pPr>
              <a:lvl2pPr marL="583229" marR="0" indent="-240899" algn="l" defTabSz="931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rgbClr val="F9F9F9"/>
                      </a:gs>
                      <a:gs pos="100000">
                        <a:srgbClr val="F9F9F9"/>
                      </a:gs>
                    </a:gsLst>
                    <a:lin ang="5400000" scaled="0"/>
                  </a:gradFill>
                  <a:latin typeface="+mn-lt"/>
                  <a:ea typeface="+mn-ea"/>
                  <a:cs typeface="+mn-cs"/>
                </a:defRPr>
              </a:lvl2pPr>
              <a:lvl3pPr marL="798770"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rgbClr val="F9F9F9"/>
                      </a:gs>
                      <a:gs pos="100000">
                        <a:srgbClr val="F9F9F9"/>
                      </a:gs>
                    </a:gsLst>
                    <a:lin ang="5400000" scaled="0"/>
                  </a:gradFill>
                  <a:latin typeface="+mn-lt"/>
                  <a:ea typeface="+mn-ea"/>
                  <a:cs typeface="+mn-cs"/>
                </a:defRPr>
              </a:lvl3pPr>
              <a:lvl4pPr marL="1026995"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4pPr>
              <a:lvl5pPr marL="1255206"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5pPr>
              <a:lvl6pPr marL="2560772"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6366"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1961"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57558"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3921" dirty="0" smtClean="0">
                  <a:gradFill>
                    <a:gsLst>
                      <a:gs pos="2917">
                        <a:schemeClr val="bg1"/>
                      </a:gs>
                      <a:gs pos="17000">
                        <a:schemeClr val="bg1"/>
                      </a:gs>
                    </a:gsLst>
                    <a:lin ang="5400000" scaled="0"/>
                  </a:gradFill>
                </a:rPr>
                <a:t>Vishesh Oberoi</a:t>
              </a:r>
              <a:endParaRPr lang="en-US" sz="3921" dirty="0">
                <a:gradFill>
                  <a:gsLst>
                    <a:gs pos="2917">
                      <a:schemeClr val="bg1"/>
                    </a:gs>
                    <a:gs pos="17000">
                      <a:schemeClr val="bg1"/>
                    </a:gs>
                  </a:gsLst>
                  <a:lin ang="5400000" scaled="0"/>
                </a:gradFill>
              </a:endParaRPr>
            </a:p>
            <a:p>
              <a:pPr marL="0" indent="0">
                <a:lnSpc>
                  <a:spcPct val="100000"/>
                </a:lnSpc>
                <a:spcBef>
                  <a:spcPts val="0"/>
                </a:spcBef>
                <a:buNone/>
              </a:pPr>
              <a:r>
                <a:rPr lang="en-US" sz="2353" dirty="0" smtClean="0">
                  <a:gradFill>
                    <a:gsLst>
                      <a:gs pos="2917">
                        <a:schemeClr val="bg1"/>
                      </a:gs>
                      <a:gs pos="17000">
                        <a:schemeClr val="bg1"/>
                      </a:gs>
                    </a:gsLst>
                    <a:lin ang="5400000" scaled="0"/>
                  </a:gradFill>
                </a:rPr>
                <a:t>Technical Evangelist, Microsoft</a:t>
              </a:r>
              <a:endParaRPr lang="en-US" sz="2353" dirty="0">
                <a:gradFill>
                  <a:gsLst>
                    <a:gs pos="2917">
                      <a:schemeClr val="bg1"/>
                    </a:gs>
                    <a:gs pos="17000">
                      <a:schemeClr val="bg1"/>
                    </a:gs>
                  </a:gsLst>
                  <a:lin ang="5400000" scaled="0"/>
                </a:gradFill>
              </a:endParaRPr>
            </a:p>
            <a:p>
              <a:pPr marL="0" indent="0">
                <a:lnSpc>
                  <a:spcPct val="100000"/>
                </a:lnSpc>
                <a:spcBef>
                  <a:spcPts val="0"/>
                </a:spcBef>
                <a:buNone/>
              </a:pPr>
              <a:r>
                <a:rPr lang="en-US" sz="2353" dirty="0">
                  <a:gradFill>
                    <a:gsLst>
                      <a:gs pos="2917">
                        <a:schemeClr val="bg1"/>
                      </a:gs>
                      <a:gs pos="17000">
                        <a:schemeClr val="bg1"/>
                      </a:gs>
                    </a:gsLst>
                    <a:lin ang="5400000" scaled="0"/>
                  </a:gradFill>
                </a:rPr>
                <a:t>      </a:t>
              </a:r>
              <a:r>
                <a:rPr lang="en-US" sz="2353" dirty="0" smtClean="0">
                  <a:gradFill>
                    <a:gsLst>
                      <a:gs pos="2917">
                        <a:schemeClr val="bg1"/>
                      </a:gs>
                      <a:gs pos="17000">
                        <a:schemeClr val="bg1"/>
                      </a:gs>
                    </a:gsLst>
                    <a:lin ang="5400000" scaled="0"/>
                  </a:gradFill>
                </a:rPr>
                <a:t>@</a:t>
              </a:r>
              <a:r>
                <a:rPr lang="en-US" sz="2353" dirty="0" err="1" smtClean="0">
                  <a:gradFill>
                    <a:gsLst>
                      <a:gs pos="2917">
                        <a:schemeClr val="bg1"/>
                      </a:gs>
                      <a:gs pos="17000">
                        <a:schemeClr val="bg1"/>
                      </a:gs>
                    </a:gsLst>
                    <a:lin ang="5400000" scaled="0"/>
                  </a:gradFill>
                </a:rPr>
                <a:t>ovishesh</a:t>
              </a:r>
              <a:endParaRPr lang="en-US" sz="2353" dirty="0">
                <a:gradFill>
                  <a:gsLst>
                    <a:gs pos="2917">
                      <a:schemeClr val="bg1"/>
                    </a:gs>
                    <a:gs pos="17000">
                      <a:schemeClr val="bg1"/>
                    </a:gs>
                  </a:gsLst>
                  <a:lin ang="5400000" scaled="0"/>
                </a:gradFil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 y="5106106"/>
              <a:ext cx="611332" cy="611332"/>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invGray">
          <a:xfrm>
            <a:off x="8967326" y="5885418"/>
            <a:ext cx="2409235" cy="516093"/>
          </a:xfrm>
          <a:prstGeom prst="rect">
            <a:avLst/>
          </a:prstGeom>
        </p:spPr>
      </p:pic>
    </p:spTree>
    <p:extLst>
      <p:ext uri="{BB962C8B-B14F-4D97-AF65-F5344CB8AC3E}">
        <p14:creationId xmlns:p14="http://schemas.microsoft.com/office/powerpoint/2010/main" val="4098104709"/>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3074" name="Picture 2" descr="api definition flow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135" y="1859280"/>
            <a:ext cx="6096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94853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The cloud disruption is in full motion</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3" name="TextBox 2"/>
          <p:cNvSpPr txBox="1"/>
          <p:nvPr/>
        </p:nvSpPr>
        <p:spPr>
          <a:xfrm>
            <a:off x="1854926" y="2207623"/>
            <a:ext cx="914400" cy="914400"/>
          </a:xfrm>
          <a:prstGeom prst="rect">
            <a:avLst/>
          </a:prstGeom>
          <a:noFill/>
        </p:spPr>
        <p:txBody>
          <a:bodyPr wrap="none" lIns="182880" tIns="146304" rIns="182880" bIns="146304" rtlCol="0">
            <a:noAutofit/>
          </a:bodyPr>
          <a:lstStyle/>
          <a:p>
            <a:endParaRPr lang="en-US" sz="2400" spc="-70" dirty="0" err="1" smtClean="0">
              <a:gradFill>
                <a:gsLst>
                  <a:gs pos="2917">
                    <a:schemeClr val="tx1"/>
                  </a:gs>
                  <a:gs pos="30000">
                    <a:schemeClr val="tx1"/>
                  </a:gs>
                </a:gsLst>
                <a:lin ang="5400000" scaled="0"/>
              </a:gradFill>
            </a:endParaRPr>
          </a:p>
        </p:txBody>
      </p:sp>
      <p:sp>
        <p:nvSpPr>
          <p:cNvPr id="4" name="Rectangle 3"/>
          <p:cNvSpPr/>
          <p:nvPr/>
        </p:nvSpPr>
        <p:spPr>
          <a:xfrm>
            <a:off x="1327464" y="1662176"/>
            <a:ext cx="10864536" cy="686484"/>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“Infinite” on-demand storage and compute</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Instant access to high-level PaaS services</a:t>
            </a:r>
          </a:p>
        </p:txBody>
      </p:sp>
      <p:sp>
        <p:nvSpPr>
          <p:cNvPr id="5" name="Rectangle 4"/>
          <p:cNvSpPr/>
          <p:nvPr/>
        </p:nvSpPr>
        <p:spPr>
          <a:xfrm>
            <a:off x="862585" y="3397608"/>
            <a:ext cx="11329415"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Disruption brings new opportunities and requirements</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6" name="Rectangle 5"/>
          <p:cNvSpPr/>
          <p:nvPr/>
        </p:nvSpPr>
        <p:spPr>
          <a:xfrm>
            <a:off x="1327464" y="4097591"/>
            <a:ext cx="10864536" cy="686484"/>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Big data/compute enables insight quantum leaps</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On-demand scale demands automation</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On-</a:t>
            </a:r>
            <a:r>
              <a:rPr lang="en-US" sz="3725" dirty="0" err="1" smtClean="0">
                <a:gradFill>
                  <a:gsLst>
                    <a:gs pos="13333">
                      <a:schemeClr val="bg1"/>
                    </a:gs>
                    <a:gs pos="32000">
                      <a:schemeClr val="bg1"/>
                    </a:gs>
                  </a:gsLst>
                  <a:lin ang="5400000" scaled="0"/>
                </a:gradFill>
                <a:latin typeface="+mj-lt"/>
              </a:rPr>
              <a:t>prem</a:t>
            </a:r>
            <a:r>
              <a:rPr lang="en-US" sz="3725" dirty="0" smtClean="0">
                <a:gradFill>
                  <a:gsLst>
                    <a:gs pos="13333">
                      <a:schemeClr val="bg1"/>
                    </a:gs>
                    <a:gs pos="32000">
                      <a:schemeClr val="bg1"/>
                    </a:gs>
                  </a:gsLst>
                  <a:lin ang="5400000" scaled="0"/>
                </a:gradFill>
                <a:latin typeface="+mj-lt"/>
              </a:rPr>
              <a:t> </a:t>
            </a:r>
            <a:r>
              <a:rPr lang="en-US" sz="3725" dirty="0">
                <a:gradFill>
                  <a:gsLst>
                    <a:gs pos="13333">
                      <a:schemeClr val="bg1"/>
                    </a:gs>
                    <a:gs pos="32000">
                      <a:schemeClr val="bg1"/>
                    </a:gs>
                  </a:gsLst>
                  <a:lin ang="5400000" scaled="0"/>
                </a:gradFill>
                <a:latin typeface="+mj-lt"/>
              </a:rPr>
              <a:t>infra</a:t>
            </a:r>
            <a:r>
              <a:rPr lang="en-US" sz="3725" dirty="0">
                <a:gradFill>
                  <a:gsLst>
                    <a:gs pos="13333">
                      <a:schemeClr val="bg1"/>
                    </a:gs>
                    <a:gs pos="32000">
                      <a:schemeClr val="bg1"/>
                    </a:gs>
                  </a:gsLst>
                  <a:lin ang="5400000" scaled="0"/>
                </a:gradFill>
              </a:rPr>
              <a:t>, </a:t>
            </a:r>
            <a:r>
              <a:rPr lang="en-US" sz="3725" dirty="0" smtClean="0">
                <a:gradFill>
                  <a:gsLst>
                    <a:gs pos="13333">
                      <a:schemeClr val="bg1"/>
                    </a:gs>
                    <a:gs pos="32000">
                      <a:schemeClr val="bg1"/>
                    </a:gs>
                  </a:gsLst>
                  <a:lin ang="5400000" scaled="0"/>
                </a:gradFill>
                <a:latin typeface="+mj-lt"/>
              </a:rPr>
              <a:t>data, and apps require hybrid-cloud</a:t>
            </a:r>
          </a:p>
        </p:txBody>
      </p:sp>
    </p:spTree>
    <p:extLst>
      <p:ext uri="{BB962C8B-B14F-4D97-AF65-F5344CB8AC3E}">
        <p14:creationId xmlns:p14="http://schemas.microsoft.com/office/powerpoint/2010/main" val="38599010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a:solidFill>
                  <a:schemeClr val="bg1"/>
                </a:solidFill>
              </a:rPr>
              <a:t>When APIs Go </a:t>
            </a:r>
            <a:r>
              <a:rPr lang="en-US" sz="5294" dirty="0" smtClean="0">
                <a:solidFill>
                  <a:schemeClr val="bg1"/>
                </a:solidFill>
              </a:rPr>
              <a:t>Bad</a:t>
            </a:r>
            <a:endParaRPr lang="en-US" sz="5294" dirty="0">
              <a:solidFill>
                <a:schemeClr val="bg1"/>
              </a:solidFill>
            </a:endParaRPr>
          </a:p>
        </p:txBody>
      </p:sp>
    </p:spTree>
    <p:extLst>
      <p:ext uri="{BB962C8B-B14F-4D97-AF65-F5344CB8AC3E}">
        <p14:creationId xmlns:p14="http://schemas.microsoft.com/office/powerpoint/2010/main" val="939849867"/>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894" y="481158"/>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When APIs Go Bad</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3" name="TextBox 2"/>
          <p:cNvSpPr txBox="1"/>
          <p:nvPr/>
        </p:nvSpPr>
        <p:spPr>
          <a:xfrm>
            <a:off x="1854926" y="2207623"/>
            <a:ext cx="914400" cy="914400"/>
          </a:xfrm>
          <a:prstGeom prst="rect">
            <a:avLst/>
          </a:prstGeom>
          <a:noFill/>
        </p:spPr>
        <p:txBody>
          <a:bodyPr wrap="none" lIns="182880" tIns="146304" rIns="182880" bIns="146304" rtlCol="0">
            <a:noAutofit/>
          </a:bodyPr>
          <a:lstStyle/>
          <a:p>
            <a:endParaRPr lang="en-US" sz="2400" spc="-70" dirty="0" err="1" smtClean="0">
              <a:gradFill>
                <a:gsLst>
                  <a:gs pos="2917">
                    <a:schemeClr val="tx1"/>
                  </a:gs>
                  <a:gs pos="30000">
                    <a:schemeClr val="tx1"/>
                  </a:gs>
                </a:gsLst>
                <a:lin ang="5400000" scaled="0"/>
              </a:gradFill>
            </a:endParaRPr>
          </a:p>
        </p:txBody>
      </p:sp>
      <p:sp>
        <p:nvSpPr>
          <p:cNvPr id="4" name="Rectangle 3"/>
          <p:cNvSpPr/>
          <p:nvPr/>
        </p:nvSpPr>
        <p:spPr>
          <a:xfrm>
            <a:off x="1327464" y="1662176"/>
            <a:ext cx="10864536" cy="3839464"/>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Applications Affected</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Monetary Loss</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Business Loss</a:t>
            </a:r>
          </a:p>
          <a:p>
            <a:pPr>
              <a:lnSpc>
                <a:spcPct val="90000"/>
              </a:lnSpc>
              <a:spcBef>
                <a:spcPct val="20000"/>
              </a:spcBef>
              <a:buSzPct val="90000"/>
            </a:pPr>
            <a:r>
              <a:rPr lang="en-US" sz="3725" dirty="0">
                <a:gradFill>
                  <a:gsLst>
                    <a:gs pos="13333">
                      <a:schemeClr val="bg1"/>
                    </a:gs>
                    <a:gs pos="32000">
                      <a:schemeClr val="bg1"/>
                    </a:gs>
                  </a:gsLst>
                  <a:lin ang="5400000" scaled="0"/>
                </a:gradFill>
                <a:latin typeface="+mj-lt"/>
              </a:rPr>
              <a:t>Shut </a:t>
            </a:r>
            <a:r>
              <a:rPr lang="en-US" sz="3725" dirty="0" smtClean="0">
                <a:gradFill>
                  <a:gsLst>
                    <a:gs pos="13333">
                      <a:schemeClr val="bg1"/>
                    </a:gs>
                    <a:gs pos="32000">
                      <a:schemeClr val="bg1"/>
                    </a:gs>
                  </a:gsLst>
                  <a:lin ang="5400000" scaled="0"/>
                </a:gradFill>
                <a:latin typeface="+mj-lt"/>
              </a:rPr>
              <a:t>Down</a:t>
            </a:r>
            <a:endParaRPr lang="en-US" sz="3725"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693510025"/>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1242712"/>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Enterprise World</a:t>
            </a:r>
            <a:endParaRPr lang="en-US" sz="5294" dirty="0">
              <a:solidFill>
                <a:schemeClr val="bg1"/>
              </a:solidFill>
            </a:endParaRPr>
          </a:p>
          <a:p>
            <a:endParaRPr lang="en-US" sz="4800" dirty="0"/>
          </a:p>
        </p:txBody>
      </p:sp>
    </p:spTree>
    <p:extLst>
      <p:ext uri="{BB962C8B-B14F-4D97-AF65-F5344CB8AC3E}">
        <p14:creationId xmlns:p14="http://schemas.microsoft.com/office/powerpoint/2010/main" val="394455176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Enterprise Systems</a:t>
            </a:r>
            <a:r>
              <a:rPr lang="en-US" sz="3600" spc="0" dirty="0">
                <a:ln>
                  <a:noFill/>
                </a:ln>
                <a:solidFill>
                  <a:srgbClr val="92D050"/>
                </a:solidFill>
                <a:cs typeface="+mn-cs"/>
              </a:rPr>
              <a:t/>
            </a:r>
            <a:br>
              <a:rPr lang="en-US" sz="3600" spc="0" dirty="0">
                <a:ln>
                  <a:noFill/>
                </a:ln>
                <a:solidFill>
                  <a:srgbClr val="92D050"/>
                </a:solidFill>
                <a:cs typeface="+mn-cs"/>
              </a:rPr>
            </a:b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1083624" y="18907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Traditionally have 6-7 different software and systems</a:t>
            </a: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3 layers:</a:t>
            </a:r>
          </a:p>
          <a:p>
            <a:pPr marL="1028700" lvl="1" indent="-571500">
              <a:lnSpc>
                <a:spcPct val="90000"/>
              </a:lnSpc>
              <a:spcBef>
                <a:spcPct val="20000"/>
              </a:spcBef>
              <a:buSzPct val="90000"/>
              <a:buFont typeface="Arial" panose="020B0604020202020204" pitchFamily="34" charset="0"/>
              <a:buChar char="•"/>
            </a:pPr>
            <a:r>
              <a:rPr lang="en-NZ" sz="2800" dirty="0">
                <a:gradFill>
                  <a:gsLst>
                    <a:gs pos="13333">
                      <a:schemeClr val="bg1"/>
                    </a:gs>
                    <a:gs pos="32000">
                      <a:schemeClr val="bg1"/>
                    </a:gs>
                  </a:gsLst>
                  <a:lin ang="5400000" scaled="0"/>
                </a:gradFill>
                <a:latin typeface="+mj-lt"/>
              </a:rPr>
              <a:t>Front layer – UI, UX</a:t>
            </a:r>
          </a:p>
          <a:p>
            <a:pPr marL="1028700" lvl="1" indent="-571500">
              <a:lnSpc>
                <a:spcPct val="90000"/>
              </a:lnSpc>
              <a:spcBef>
                <a:spcPct val="20000"/>
              </a:spcBef>
              <a:buSzPct val="90000"/>
              <a:buFont typeface="Arial" panose="020B0604020202020204" pitchFamily="34" charset="0"/>
              <a:buChar char="•"/>
            </a:pPr>
            <a:r>
              <a:rPr lang="en-NZ" sz="2800" dirty="0">
                <a:gradFill>
                  <a:gsLst>
                    <a:gs pos="13333">
                      <a:schemeClr val="bg1"/>
                    </a:gs>
                    <a:gs pos="32000">
                      <a:schemeClr val="bg1"/>
                    </a:gs>
                  </a:gsLst>
                  <a:lin ang="5400000" scaled="0"/>
                </a:gradFill>
                <a:latin typeface="+mj-lt"/>
              </a:rPr>
              <a:t>Middle layer – Stitch up all the different components</a:t>
            </a:r>
          </a:p>
          <a:p>
            <a:pPr marL="1028700" lvl="1" indent="-571500">
              <a:lnSpc>
                <a:spcPct val="90000"/>
              </a:lnSpc>
              <a:spcBef>
                <a:spcPct val="20000"/>
              </a:spcBef>
              <a:buSzPct val="90000"/>
              <a:buFont typeface="Arial" panose="020B0604020202020204" pitchFamily="34" charset="0"/>
              <a:buChar char="•"/>
            </a:pPr>
            <a:r>
              <a:rPr lang="en-NZ" sz="2800" dirty="0">
                <a:gradFill>
                  <a:gsLst>
                    <a:gs pos="13333">
                      <a:schemeClr val="bg1"/>
                    </a:gs>
                    <a:gs pos="32000">
                      <a:schemeClr val="bg1"/>
                    </a:gs>
                  </a:gsLst>
                  <a:lin ang="5400000" scaled="0"/>
                </a:gradFill>
                <a:latin typeface="+mj-lt"/>
              </a:rPr>
              <a:t>Backend layer – Web Services, etc.</a:t>
            </a:r>
          </a:p>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55045607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Enterprise Systems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1083624" y="202793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smtClean="0">
                <a:gradFill>
                  <a:gsLst>
                    <a:gs pos="13333">
                      <a:schemeClr val="bg1"/>
                    </a:gs>
                    <a:gs pos="32000">
                      <a:schemeClr val="bg1"/>
                    </a:gs>
                  </a:gsLst>
                  <a:lin ang="5400000" scaled="0"/>
                </a:gradFill>
                <a:latin typeface="+mj-lt"/>
              </a:rPr>
              <a:t>Their </a:t>
            </a:r>
            <a:r>
              <a:rPr lang="en-NZ" sz="3725" dirty="0">
                <a:gradFill>
                  <a:gsLst>
                    <a:gs pos="13333">
                      <a:schemeClr val="bg1"/>
                    </a:gs>
                    <a:gs pos="32000">
                      <a:schemeClr val="bg1"/>
                    </a:gs>
                  </a:gsLst>
                  <a:lin ang="5400000" scaled="0"/>
                </a:gradFill>
                <a:latin typeface="+mj-lt"/>
              </a:rPr>
              <a:t>Massive</a:t>
            </a: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smtClean="0">
                <a:gradFill>
                  <a:gsLst>
                    <a:gs pos="13333">
                      <a:schemeClr val="bg1"/>
                    </a:gs>
                    <a:gs pos="32000">
                      <a:schemeClr val="bg1"/>
                    </a:gs>
                  </a:gsLst>
                  <a:lin ang="5400000" scaled="0"/>
                </a:gradFill>
                <a:latin typeface="+mj-lt"/>
              </a:rPr>
              <a:t>Their </a:t>
            </a:r>
            <a:r>
              <a:rPr lang="en-NZ" sz="3725" dirty="0">
                <a:gradFill>
                  <a:gsLst>
                    <a:gs pos="13333">
                      <a:schemeClr val="bg1"/>
                    </a:gs>
                    <a:gs pos="32000">
                      <a:schemeClr val="bg1"/>
                    </a:gs>
                  </a:gsLst>
                  <a:lin ang="5400000" scaled="0"/>
                </a:gradFill>
                <a:latin typeface="+mj-lt"/>
              </a:rPr>
              <a:t>Vast</a:t>
            </a: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But, </a:t>
            </a:r>
            <a:r>
              <a:rPr lang="en-NZ" sz="3725" dirty="0" smtClean="0">
                <a:gradFill>
                  <a:gsLst>
                    <a:gs pos="13333">
                      <a:schemeClr val="bg1"/>
                    </a:gs>
                    <a:gs pos="32000">
                      <a:schemeClr val="bg1"/>
                    </a:gs>
                  </a:gsLst>
                  <a:lin ang="5400000" scaled="0"/>
                </a:gradFill>
                <a:latin typeface="+mj-lt"/>
              </a:rPr>
              <a:t>their </a:t>
            </a:r>
            <a:r>
              <a:rPr lang="en-NZ" sz="3725" dirty="0">
                <a:gradFill>
                  <a:gsLst>
                    <a:gs pos="13333">
                      <a:schemeClr val="bg1"/>
                    </a:gs>
                    <a:gs pos="32000">
                      <a:schemeClr val="bg1"/>
                    </a:gs>
                  </a:gsLst>
                  <a:lin ang="5400000" scaled="0"/>
                </a:gradFill>
                <a:latin typeface="+mj-lt"/>
              </a:rPr>
              <a:t>a Platform! :D</a:t>
            </a:r>
          </a:p>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54522936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289512"/>
            <a:ext cx="11655840" cy="899665"/>
          </a:xfrm>
        </p:spPr>
        <p:txBody>
          <a:bodyPr/>
          <a:lstStyle/>
          <a:p>
            <a:r>
              <a:rPr lang="en-NZ" dirty="0" smtClean="0">
                <a:solidFill>
                  <a:schemeClr val="accent3"/>
                </a:solidFill>
              </a:rPr>
              <a:t>Legacy Approach</a:t>
            </a:r>
            <a:endParaRPr lang="en-NZ" dirty="0">
              <a:solidFill>
                <a:schemeClr val="accent3"/>
              </a:solidFill>
            </a:endParaRPr>
          </a:p>
        </p:txBody>
      </p:sp>
      <p:pic>
        <p:nvPicPr>
          <p:cNvPr id="5" name="Picture 4" descr="Monolithic App"/>
          <p:cNvPicPr/>
          <p:nvPr/>
        </p:nvPicPr>
        <p:blipFill>
          <a:blip r:embed="rId3">
            <a:extLst>
              <a:ext uri="{28A0092B-C50C-407E-A947-70E740481C1C}">
                <a14:useLocalDpi xmlns:a14="http://schemas.microsoft.com/office/drawing/2010/main" val="0"/>
              </a:ext>
            </a:extLst>
          </a:blip>
          <a:srcRect/>
          <a:stretch>
            <a:fillRect/>
          </a:stretch>
        </p:blipFill>
        <p:spPr bwMode="auto">
          <a:xfrm>
            <a:off x="1233377" y="1899754"/>
            <a:ext cx="9080204" cy="3636335"/>
          </a:xfrm>
          <a:prstGeom prst="rect">
            <a:avLst/>
          </a:prstGeom>
          <a:noFill/>
          <a:ln>
            <a:noFill/>
          </a:ln>
        </p:spPr>
      </p:pic>
    </p:spTree>
    <p:extLst>
      <p:ext uri="{BB962C8B-B14F-4D97-AF65-F5344CB8AC3E}">
        <p14:creationId xmlns:p14="http://schemas.microsoft.com/office/powerpoint/2010/main" val="77069346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289512"/>
            <a:ext cx="11655840" cy="899665"/>
          </a:xfrm>
        </p:spPr>
        <p:txBody>
          <a:bodyPr/>
          <a:lstStyle/>
          <a:p>
            <a:r>
              <a:rPr lang="en-NZ" dirty="0" smtClean="0">
                <a:solidFill>
                  <a:schemeClr val="accent3"/>
                </a:solidFill>
              </a:rPr>
              <a:t>Modern Approach</a:t>
            </a:r>
            <a:endParaRPr lang="en-NZ" dirty="0">
              <a:solidFill>
                <a:schemeClr val="accent3"/>
              </a:solidFill>
            </a:endParaRPr>
          </a:p>
        </p:txBody>
      </p:sp>
      <p:pic>
        <p:nvPicPr>
          <p:cNvPr id="6" name="Picture 5" descr="Distributed App"/>
          <p:cNvPicPr/>
          <p:nvPr/>
        </p:nvPicPr>
        <p:blipFill>
          <a:blip r:embed="rId3">
            <a:extLst>
              <a:ext uri="{28A0092B-C50C-407E-A947-70E740481C1C}">
                <a14:useLocalDpi xmlns:a14="http://schemas.microsoft.com/office/drawing/2010/main" val="0"/>
              </a:ext>
            </a:extLst>
          </a:blip>
          <a:srcRect/>
          <a:stretch>
            <a:fillRect/>
          </a:stretch>
        </p:blipFill>
        <p:spPr bwMode="auto">
          <a:xfrm>
            <a:off x="1786270" y="1352807"/>
            <a:ext cx="8059479" cy="4931035"/>
          </a:xfrm>
          <a:prstGeom prst="rect">
            <a:avLst/>
          </a:prstGeom>
          <a:noFill/>
          <a:ln>
            <a:noFill/>
          </a:ln>
        </p:spPr>
      </p:pic>
    </p:spTree>
    <p:extLst>
      <p:ext uri="{BB962C8B-B14F-4D97-AF65-F5344CB8AC3E}">
        <p14:creationId xmlns:p14="http://schemas.microsoft.com/office/powerpoint/2010/main" val="28210836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54977"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9" name="TextBox 8"/>
          <p:cNvSpPr txBox="1"/>
          <p:nvPr/>
        </p:nvSpPr>
        <p:spPr>
          <a:xfrm>
            <a:off x="785861" y="4177434"/>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12" name="Oval 11"/>
          <p:cNvSpPr/>
          <p:nvPr/>
        </p:nvSpPr>
        <p:spPr>
          <a:xfrm>
            <a:off x="5374225" y="188880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 name="Rounded Rectangle 15"/>
          <p:cNvSpPr/>
          <p:nvPr/>
        </p:nvSpPr>
        <p:spPr bwMode="auto">
          <a:xfrm>
            <a:off x="4763591" y="464904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TextBox 19"/>
          <p:cNvSpPr txBox="1"/>
          <p:nvPr/>
        </p:nvSpPr>
        <p:spPr>
          <a:xfrm rot="5400000">
            <a:off x="11292094" y="5901541"/>
            <a:ext cx="1405731"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Internet</a:t>
            </a:r>
          </a:p>
        </p:txBody>
      </p:sp>
      <p:sp>
        <p:nvSpPr>
          <p:cNvPr id="21" name="Rounded Rectangle 20"/>
          <p:cNvSpPr/>
          <p:nvPr/>
        </p:nvSpPr>
        <p:spPr bwMode="auto">
          <a:xfrm>
            <a:off x="4763591" y="554823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extBox 21"/>
          <p:cNvSpPr txBox="1"/>
          <p:nvPr/>
        </p:nvSpPr>
        <p:spPr>
          <a:xfrm>
            <a:off x="4972918" y="5407660"/>
            <a:ext cx="1846754"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Front Firewall</a:t>
            </a:r>
          </a:p>
        </p:txBody>
      </p:sp>
      <p:sp>
        <p:nvSpPr>
          <p:cNvPr id="23" name="TextBox 22"/>
          <p:cNvSpPr txBox="1"/>
          <p:nvPr/>
        </p:nvSpPr>
        <p:spPr>
          <a:xfrm>
            <a:off x="5002751" y="4511235"/>
            <a:ext cx="1777796"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Back Firewall</a:t>
            </a:r>
          </a:p>
        </p:txBody>
      </p:sp>
      <p:sp>
        <p:nvSpPr>
          <p:cNvPr id="24" name="TextBox 23"/>
          <p:cNvSpPr txBox="1"/>
          <p:nvPr/>
        </p:nvSpPr>
        <p:spPr>
          <a:xfrm rot="5400000">
            <a:off x="11253093" y="3925058"/>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API Tier</a:t>
            </a:r>
          </a:p>
        </p:txBody>
      </p:sp>
      <p:sp>
        <p:nvSpPr>
          <p:cNvPr id="29" name="Oval 28"/>
          <p:cNvSpPr/>
          <p:nvPr/>
        </p:nvSpPr>
        <p:spPr>
          <a:xfrm>
            <a:off x="10452925"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0" name="TextBox 29"/>
          <p:cNvSpPr txBox="1"/>
          <p:nvPr/>
        </p:nvSpPr>
        <p:spPr>
          <a:xfrm>
            <a:off x="10583809" y="4205902"/>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1" name="Oval 30"/>
          <p:cNvSpPr/>
          <p:nvPr/>
        </p:nvSpPr>
        <p:spPr>
          <a:xfrm>
            <a:off x="193523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2" name="TextBox 31"/>
          <p:cNvSpPr txBox="1"/>
          <p:nvPr/>
        </p:nvSpPr>
        <p:spPr>
          <a:xfrm>
            <a:off x="2066115"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3" name="Oval 32"/>
          <p:cNvSpPr/>
          <p:nvPr/>
        </p:nvSpPr>
        <p:spPr>
          <a:xfrm>
            <a:off x="912619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4" name="TextBox 33"/>
          <p:cNvSpPr txBox="1"/>
          <p:nvPr/>
        </p:nvSpPr>
        <p:spPr>
          <a:xfrm>
            <a:off x="9257076"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5" name="Oval 34"/>
          <p:cNvSpPr/>
          <p:nvPr/>
        </p:nvSpPr>
        <p:spPr>
          <a:xfrm>
            <a:off x="3374132"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6" name="TextBox 35"/>
          <p:cNvSpPr txBox="1"/>
          <p:nvPr/>
        </p:nvSpPr>
        <p:spPr>
          <a:xfrm>
            <a:off x="350501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7" name="Oval 36"/>
          <p:cNvSpPr/>
          <p:nvPr/>
        </p:nvSpPr>
        <p:spPr>
          <a:xfrm>
            <a:off x="767697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8" name="TextBox 37"/>
          <p:cNvSpPr txBox="1"/>
          <p:nvPr/>
        </p:nvSpPr>
        <p:spPr>
          <a:xfrm>
            <a:off x="780785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9" name="Oval 38"/>
          <p:cNvSpPr/>
          <p:nvPr/>
        </p:nvSpPr>
        <p:spPr>
          <a:xfrm>
            <a:off x="476359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0" name="TextBox 39"/>
          <p:cNvSpPr txBox="1"/>
          <p:nvPr/>
        </p:nvSpPr>
        <p:spPr>
          <a:xfrm>
            <a:off x="4894475"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41" name="Oval 40"/>
          <p:cNvSpPr/>
          <p:nvPr/>
        </p:nvSpPr>
        <p:spPr>
          <a:xfrm>
            <a:off x="6287513"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2" name="TextBox 41"/>
          <p:cNvSpPr txBox="1"/>
          <p:nvPr/>
        </p:nvSpPr>
        <p:spPr>
          <a:xfrm>
            <a:off x="6418397"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cxnSp>
        <p:nvCxnSpPr>
          <p:cNvPr id="86" name="Curved Connector 85"/>
          <p:cNvCxnSpPr/>
          <p:nvPr/>
        </p:nvCxnSpPr>
        <p:spPr>
          <a:xfrm flipH="1">
            <a:off x="7014568" y="4485341"/>
            <a:ext cx="3438357" cy="17211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9" name="Curved Connector 85"/>
          <p:cNvCxnSpPr>
            <a:stCxn id="33" idx="3"/>
          </p:cNvCxnSpPr>
          <p:nvPr/>
        </p:nvCxnSpPr>
        <p:spPr>
          <a:xfrm flipH="1">
            <a:off x="6762877" y="4339926"/>
            <a:ext cx="2468338"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2" name="Curved Connector 85"/>
          <p:cNvCxnSpPr/>
          <p:nvPr/>
        </p:nvCxnSpPr>
        <p:spPr>
          <a:xfrm flipH="1">
            <a:off x="6197462" y="4166334"/>
            <a:ext cx="1504775"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5" name="Curved Connector 85"/>
          <p:cNvCxnSpPr>
            <a:stCxn id="41" idx="3"/>
          </p:cNvCxnSpPr>
          <p:nvPr/>
        </p:nvCxnSpPr>
        <p:spPr>
          <a:xfrm flipH="1">
            <a:off x="6043059" y="4265223"/>
            <a:ext cx="349477"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1" name="Curved Connector 85"/>
          <p:cNvCxnSpPr>
            <a:stCxn id="39" idx="5"/>
          </p:cNvCxnSpPr>
          <p:nvPr/>
        </p:nvCxnSpPr>
        <p:spPr>
          <a:xfrm>
            <a:off x="5375708" y="4265223"/>
            <a:ext cx="403859"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5" name="Curved Connector 85"/>
          <p:cNvCxnSpPr/>
          <p:nvPr/>
        </p:nvCxnSpPr>
        <p:spPr>
          <a:xfrm>
            <a:off x="4069030" y="4166334"/>
            <a:ext cx="1532969"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8" name="Curved Connector 85"/>
          <p:cNvCxnSpPr>
            <a:stCxn id="31" idx="5"/>
          </p:cNvCxnSpPr>
          <p:nvPr/>
        </p:nvCxnSpPr>
        <p:spPr>
          <a:xfrm>
            <a:off x="2547348" y="4339926"/>
            <a:ext cx="2373416"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1" name="Curved Connector 85"/>
          <p:cNvCxnSpPr/>
          <p:nvPr/>
        </p:nvCxnSpPr>
        <p:spPr>
          <a:xfrm>
            <a:off x="1364144" y="4473417"/>
            <a:ext cx="3367168" cy="18404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7" name="Isosceles Triangle 136"/>
          <p:cNvSpPr/>
          <p:nvPr/>
        </p:nvSpPr>
        <p:spPr bwMode="auto">
          <a:xfrm rot="10800000">
            <a:off x="5516371" y="507244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38" name="TextBox 137"/>
          <p:cNvSpPr txBox="1"/>
          <p:nvPr/>
        </p:nvSpPr>
        <p:spPr>
          <a:xfrm>
            <a:off x="5656748" y="5093535"/>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3" name="Isosceles Triangle 142"/>
          <p:cNvSpPr/>
          <p:nvPr/>
        </p:nvSpPr>
        <p:spPr bwMode="auto">
          <a:xfrm rot="10800000">
            <a:off x="5547881" y="4152446"/>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4" name="TextBox 143"/>
          <p:cNvSpPr txBox="1"/>
          <p:nvPr/>
        </p:nvSpPr>
        <p:spPr>
          <a:xfrm>
            <a:off x="5688258" y="417353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5" name="Rounded Rectangle 144"/>
          <p:cNvSpPr/>
          <p:nvPr/>
        </p:nvSpPr>
        <p:spPr bwMode="auto">
          <a:xfrm>
            <a:off x="3629889"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6" name="TextBox 145"/>
          <p:cNvSpPr txBox="1"/>
          <p:nvPr/>
        </p:nvSpPr>
        <p:spPr>
          <a:xfrm>
            <a:off x="3553860"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48" name="Rounded Rectangle 147"/>
          <p:cNvSpPr/>
          <p:nvPr/>
        </p:nvSpPr>
        <p:spPr bwMode="auto">
          <a:xfrm>
            <a:off x="6308464"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9" name="TextBox 148"/>
          <p:cNvSpPr txBox="1"/>
          <p:nvPr/>
        </p:nvSpPr>
        <p:spPr>
          <a:xfrm>
            <a:off x="6232435"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50" name="Oval 149"/>
          <p:cNvSpPr/>
          <p:nvPr/>
        </p:nvSpPr>
        <p:spPr>
          <a:xfrm>
            <a:off x="10628412"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1" name="TextBox 150"/>
          <p:cNvSpPr txBox="1"/>
          <p:nvPr/>
        </p:nvSpPr>
        <p:spPr>
          <a:xfrm>
            <a:off x="10866881" y="747903"/>
            <a:ext cx="238866"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EDI</a:t>
            </a:r>
          </a:p>
        </p:txBody>
      </p:sp>
      <p:sp>
        <p:nvSpPr>
          <p:cNvPr id="152" name="Oval 151"/>
          <p:cNvSpPr/>
          <p:nvPr/>
        </p:nvSpPr>
        <p:spPr>
          <a:xfrm>
            <a:off x="3131019"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3" name="TextBox 152"/>
          <p:cNvSpPr txBox="1"/>
          <p:nvPr/>
        </p:nvSpPr>
        <p:spPr>
          <a:xfrm>
            <a:off x="3182362" y="337747"/>
            <a:ext cx="614453"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Message</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Bus</a:t>
            </a:r>
          </a:p>
        </p:txBody>
      </p:sp>
      <p:sp>
        <p:nvSpPr>
          <p:cNvPr id="154" name="Oval 153"/>
          <p:cNvSpPr/>
          <p:nvPr/>
        </p:nvSpPr>
        <p:spPr>
          <a:xfrm>
            <a:off x="1631541"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5" name="TextBox 154"/>
          <p:cNvSpPr txBox="1"/>
          <p:nvPr/>
        </p:nvSpPr>
        <p:spPr>
          <a:xfrm>
            <a:off x="1660448" y="523797"/>
            <a:ext cx="65543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Database</a:t>
            </a:r>
          </a:p>
        </p:txBody>
      </p:sp>
      <p:sp>
        <p:nvSpPr>
          <p:cNvPr id="156" name="Oval 155"/>
          <p:cNvSpPr/>
          <p:nvPr/>
        </p:nvSpPr>
        <p:spPr>
          <a:xfrm>
            <a:off x="224417"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7" name="TextBox 156"/>
          <p:cNvSpPr txBox="1"/>
          <p:nvPr/>
        </p:nvSpPr>
        <p:spPr>
          <a:xfrm>
            <a:off x="327077" y="666437"/>
            <a:ext cx="510484"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Web</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Service</a:t>
            </a:r>
          </a:p>
        </p:txBody>
      </p:sp>
      <p:sp>
        <p:nvSpPr>
          <p:cNvPr id="158" name="Oval 157"/>
          <p:cNvSpPr/>
          <p:nvPr/>
        </p:nvSpPr>
        <p:spPr>
          <a:xfrm>
            <a:off x="6129976"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9" name="TextBox 158"/>
          <p:cNvSpPr txBox="1"/>
          <p:nvPr/>
        </p:nvSpPr>
        <p:spPr>
          <a:xfrm>
            <a:off x="6332967" y="263045"/>
            <a:ext cx="311157"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Flat</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Files</a:t>
            </a:r>
          </a:p>
        </p:txBody>
      </p:sp>
      <p:sp>
        <p:nvSpPr>
          <p:cNvPr id="160" name="Oval 159"/>
          <p:cNvSpPr/>
          <p:nvPr/>
        </p:nvSpPr>
        <p:spPr>
          <a:xfrm>
            <a:off x="7629454"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1" name="TextBox 160"/>
          <p:cNvSpPr txBox="1"/>
          <p:nvPr/>
        </p:nvSpPr>
        <p:spPr>
          <a:xfrm>
            <a:off x="7701824" y="322215"/>
            <a:ext cx="572400"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Custom</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Systems</a:t>
            </a:r>
          </a:p>
        </p:txBody>
      </p:sp>
      <p:sp>
        <p:nvSpPr>
          <p:cNvPr id="162" name="Oval 161"/>
          <p:cNvSpPr/>
          <p:nvPr/>
        </p:nvSpPr>
        <p:spPr>
          <a:xfrm>
            <a:off x="9128932"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3" name="TextBox 162"/>
          <p:cNvSpPr txBox="1"/>
          <p:nvPr/>
        </p:nvSpPr>
        <p:spPr>
          <a:xfrm>
            <a:off x="9351568" y="523797"/>
            <a:ext cx="27186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ERP</a:t>
            </a:r>
          </a:p>
        </p:txBody>
      </p:sp>
      <p:sp>
        <p:nvSpPr>
          <p:cNvPr id="164" name="Oval 163"/>
          <p:cNvSpPr/>
          <p:nvPr/>
        </p:nvSpPr>
        <p:spPr>
          <a:xfrm>
            <a:off x="4630497"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5" name="TextBox 164"/>
          <p:cNvSpPr txBox="1"/>
          <p:nvPr/>
        </p:nvSpPr>
        <p:spPr>
          <a:xfrm>
            <a:off x="4820132" y="344511"/>
            <a:ext cx="337871"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CRM</a:t>
            </a:r>
          </a:p>
        </p:txBody>
      </p:sp>
      <p:sp>
        <p:nvSpPr>
          <p:cNvPr id="166" name="TextBox 165"/>
          <p:cNvSpPr txBox="1"/>
          <p:nvPr/>
        </p:nvSpPr>
        <p:spPr>
          <a:xfrm rot="5400000">
            <a:off x="11253093" y="338974"/>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Backend</a:t>
            </a:r>
          </a:p>
        </p:txBody>
      </p:sp>
      <p:sp>
        <p:nvSpPr>
          <p:cNvPr id="168" name="Shape 167"/>
          <p:cNvSpPr/>
          <p:nvPr/>
        </p:nvSpPr>
        <p:spPr>
          <a:xfrm>
            <a:off x="5361207" y="889130"/>
            <a:ext cx="860232" cy="907487"/>
          </a:xfrm>
          <a:prstGeom prst="gear9">
            <a:avLst/>
          </a:prstGeom>
          <a:solidFill>
            <a:schemeClr val="bg1"/>
          </a:solidFill>
          <a:ln w="38100" cap="flat" cmpd="sng" algn="ctr">
            <a:solidFill>
              <a:schemeClr val="tx1">
                <a:lumMod val="75000"/>
              </a:schemeClr>
            </a:solidFill>
            <a:prstDash val="solid"/>
            <a:headEnd type="none" w="med" len="med"/>
            <a:tailEnd type="none" w="med" len="med"/>
          </a:ln>
          <a:effectLst>
            <a:outerShdw blurRad="40005" dist="22860" dir="5400000" algn="t" rotWithShape="0">
              <a:prstClr val="black">
                <a:alpha val="35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gradFill>
                <a:gsLst>
                  <a:gs pos="0">
                    <a:srgbClr val="404040"/>
                  </a:gs>
                  <a:gs pos="86000">
                    <a:srgbClr val="404040"/>
                  </a:gs>
                </a:gsLst>
                <a:lin ang="5400000" scaled="0"/>
              </a:gradFill>
              <a:effectLst/>
              <a:uLnTx/>
              <a:uFillTx/>
            </a:endParaRPr>
          </a:p>
        </p:txBody>
      </p:sp>
      <p:sp>
        <p:nvSpPr>
          <p:cNvPr id="169" name="TextBox 168"/>
          <p:cNvSpPr txBox="1"/>
          <p:nvPr/>
        </p:nvSpPr>
        <p:spPr>
          <a:xfrm rot="5400000">
            <a:off x="10880803" y="2156486"/>
            <a:ext cx="2228313"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Server Facade</a:t>
            </a:r>
          </a:p>
        </p:txBody>
      </p:sp>
      <p:sp>
        <p:nvSpPr>
          <p:cNvPr id="170" name="TextBox 169"/>
          <p:cNvSpPr txBox="1"/>
          <p:nvPr/>
        </p:nvSpPr>
        <p:spPr>
          <a:xfrm>
            <a:off x="5497453" y="1140707"/>
            <a:ext cx="587738" cy="2987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SSIS</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Adapters</a:t>
            </a:r>
          </a:p>
        </p:txBody>
      </p:sp>
      <p:cxnSp>
        <p:nvCxnSpPr>
          <p:cNvPr id="171" name="Curved Connector 85"/>
          <p:cNvCxnSpPr/>
          <p:nvPr/>
        </p:nvCxnSpPr>
        <p:spPr>
          <a:xfrm flipH="1">
            <a:off x="5890911" y="626759"/>
            <a:ext cx="252375" cy="336728"/>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4" name="Curved Connector 85"/>
          <p:cNvCxnSpPr/>
          <p:nvPr/>
        </p:nvCxnSpPr>
        <p:spPr>
          <a:xfrm>
            <a:off x="5292694" y="648514"/>
            <a:ext cx="410639" cy="337035"/>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1" name="Curved Connector 85"/>
          <p:cNvCxnSpPr/>
          <p:nvPr/>
        </p:nvCxnSpPr>
        <p:spPr>
          <a:xfrm flipH="1">
            <a:off x="6128505" y="668470"/>
            <a:ext cx="1500950" cy="30305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3" name="Curved Connector 85"/>
          <p:cNvCxnSpPr>
            <a:stCxn id="162" idx="3"/>
          </p:cNvCxnSpPr>
          <p:nvPr/>
        </p:nvCxnSpPr>
        <p:spPr>
          <a:xfrm flipH="1">
            <a:off x="6108701" y="858809"/>
            <a:ext cx="3125255" cy="300220"/>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8" name="Curved Connector 85"/>
          <p:cNvCxnSpPr/>
          <p:nvPr/>
        </p:nvCxnSpPr>
        <p:spPr>
          <a:xfrm flipH="1">
            <a:off x="6294453" y="984223"/>
            <a:ext cx="4406973" cy="249024"/>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2" name="Curved Connector 85"/>
          <p:cNvCxnSpPr/>
          <p:nvPr/>
        </p:nvCxnSpPr>
        <p:spPr>
          <a:xfrm>
            <a:off x="3834849" y="667214"/>
            <a:ext cx="1612696" cy="31700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8" name="Curved Connector 85"/>
          <p:cNvCxnSpPr>
            <a:stCxn id="154" idx="5"/>
          </p:cNvCxnSpPr>
          <p:nvPr/>
        </p:nvCxnSpPr>
        <p:spPr>
          <a:xfrm>
            <a:off x="2243658" y="858809"/>
            <a:ext cx="3203887" cy="266403"/>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11" name="Curved Connector 85"/>
          <p:cNvCxnSpPr/>
          <p:nvPr/>
        </p:nvCxnSpPr>
        <p:spPr>
          <a:xfrm>
            <a:off x="903465" y="992301"/>
            <a:ext cx="4389229" cy="239741"/>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5428886" y="2118480"/>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Publisher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(Write)</a:t>
            </a:r>
          </a:p>
        </p:txBody>
      </p:sp>
      <p:sp>
        <p:nvSpPr>
          <p:cNvPr id="217" name="Oval 216"/>
          <p:cNvSpPr/>
          <p:nvPr/>
        </p:nvSpPr>
        <p:spPr>
          <a:xfrm>
            <a:off x="1177891"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18" name="TextBox 217"/>
          <p:cNvSpPr txBox="1"/>
          <p:nvPr/>
        </p:nvSpPr>
        <p:spPr>
          <a:xfrm>
            <a:off x="1229556" y="2180205"/>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19" name="Oval 218"/>
          <p:cNvSpPr/>
          <p:nvPr/>
        </p:nvSpPr>
        <p:spPr>
          <a:xfrm>
            <a:off x="3454039" y="133914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0" name="TextBox 219"/>
          <p:cNvSpPr txBox="1"/>
          <p:nvPr/>
        </p:nvSpPr>
        <p:spPr>
          <a:xfrm>
            <a:off x="3528314" y="1592233"/>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1" name="Oval 220"/>
          <p:cNvSpPr/>
          <p:nvPr/>
        </p:nvSpPr>
        <p:spPr>
          <a:xfrm>
            <a:off x="9544523"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2" name="TextBox 221"/>
          <p:cNvSpPr txBox="1"/>
          <p:nvPr/>
        </p:nvSpPr>
        <p:spPr>
          <a:xfrm>
            <a:off x="9606997" y="21937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3" name="Oval 222"/>
          <p:cNvSpPr/>
          <p:nvPr/>
        </p:nvSpPr>
        <p:spPr>
          <a:xfrm>
            <a:off x="7452865" y="1347190"/>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4" name="TextBox 223"/>
          <p:cNvSpPr txBox="1"/>
          <p:nvPr/>
        </p:nvSpPr>
        <p:spPr>
          <a:xfrm>
            <a:off x="7522291" y="15916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cxnSp>
        <p:nvCxnSpPr>
          <p:cNvPr id="225" name="Curved Connector 85"/>
          <p:cNvCxnSpPr>
            <a:endCxn id="219" idx="6"/>
          </p:cNvCxnSpPr>
          <p:nvPr/>
        </p:nvCxnSpPr>
        <p:spPr>
          <a:xfrm flipH="1" flipV="1">
            <a:off x="4350464" y="1787357"/>
            <a:ext cx="1078422" cy="33830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0" name="Curved Connector 85"/>
          <p:cNvCxnSpPr>
            <a:endCxn id="223" idx="2"/>
          </p:cNvCxnSpPr>
          <p:nvPr/>
        </p:nvCxnSpPr>
        <p:spPr>
          <a:xfrm flipV="1">
            <a:off x="6221439" y="1795402"/>
            <a:ext cx="1231426" cy="31545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3" name="Curved Connector 85"/>
          <p:cNvCxnSpPr>
            <a:stCxn id="12" idx="6"/>
            <a:endCxn id="221" idx="2"/>
          </p:cNvCxnSpPr>
          <p:nvPr/>
        </p:nvCxnSpPr>
        <p:spPr>
          <a:xfrm>
            <a:off x="6270650" y="2337016"/>
            <a:ext cx="3273873" cy="4615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6" name="Curved Connector 85"/>
          <p:cNvCxnSpPr>
            <a:stCxn id="12" idx="2"/>
            <a:endCxn id="217" idx="6"/>
          </p:cNvCxnSpPr>
          <p:nvPr/>
        </p:nvCxnSpPr>
        <p:spPr>
          <a:xfrm flipH="1">
            <a:off x="2074317" y="2337016"/>
            <a:ext cx="3299909" cy="46155"/>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9" name="Curved Connector 85"/>
          <p:cNvCxnSpPr>
            <a:endCxn id="6" idx="0"/>
          </p:cNvCxnSpPr>
          <p:nvPr/>
        </p:nvCxnSpPr>
        <p:spPr>
          <a:xfrm>
            <a:off x="989181" y="3156823"/>
            <a:ext cx="24366" cy="82497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2" name="Curved Connector 85"/>
          <p:cNvCxnSpPr>
            <a:stCxn id="210" idx="3"/>
            <a:endCxn id="31" idx="1"/>
          </p:cNvCxnSpPr>
          <p:nvPr/>
        </p:nvCxnSpPr>
        <p:spPr>
          <a:xfrm>
            <a:off x="1398690" y="3127438"/>
            <a:ext cx="641564"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5" name="Curved Connector 85"/>
          <p:cNvCxnSpPr>
            <a:stCxn id="214" idx="1"/>
            <a:endCxn id="35" idx="1"/>
          </p:cNvCxnSpPr>
          <p:nvPr/>
        </p:nvCxnSpPr>
        <p:spPr>
          <a:xfrm>
            <a:off x="3237340" y="2513310"/>
            <a:ext cx="241815" cy="1244819"/>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8" name="Curved Connector 85"/>
          <p:cNvCxnSpPr>
            <a:stCxn id="213" idx="1"/>
            <a:endCxn id="39" idx="1"/>
          </p:cNvCxnSpPr>
          <p:nvPr/>
        </p:nvCxnSpPr>
        <p:spPr>
          <a:xfrm>
            <a:off x="3634818" y="2566972"/>
            <a:ext cx="1233796" cy="119115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1" name="Curved Connector 85"/>
          <p:cNvCxnSpPr>
            <a:stCxn id="255" idx="1"/>
            <a:endCxn id="41" idx="7"/>
          </p:cNvCxnSpPr>
          <p:nvPr/>
        </p:nvCxnSpPr>
        <p:spPr>
          <a:xfrm flipH="1">
            <a:off x="6899630" y="2520459"/>
            <a:ext cx="1311244" cy="1237671"/>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4" name="Curved Connector 85"/>
          <p:cNvCxnSpPr>
            <a:stCxn id="253" idx="1"/>
            <a:endCxn id="37" idx="7"/>
          </p:cNvCxnSpPr>
          <p:nvPr/>
        </p:nvCxnSpPr>
        <p:spPr>
          <a:xfrm flipH="1">
            <a:off x="8289089" y="2574119"/>
            <a:ext cx="319263" cy="1184010"/>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8" name="Curved Connector 85"/>
          <p:cNvCxnSpPr>
            <a:stCxn id="259" idx="1"/>
            <a:endCxn id="33" idx="7"/>
          </p:cNvCxnSpPr>
          <p:nvPr/>
        </p:nvCxnSpPr>
        <p:spPr>
          <a:xfrm flipH="1">
            <a:off x="9738308" y="3127438"/>
            <a:ext cx="517567"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1" name="Curved Connector 85"/>
          <p:cNvCxnSpPr>
            <a:stCxn id="257" idx="1"/>
            <a:endCxn id="29" idx="0"/>
          </p:cNvCxnSpPr>
          <p:nvPr/>
        </p:nvCxnSpPr>
        <p:spPr>
          <a:xfrm>
            <a:off x="10653353" y="3181099"/>
            <a:ext cx="158142" cy="80069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96" name="Oval 195"/>
          <p:cNvSpPr/>
          <p:nvPr/>
        </p:nvSpPr>
        <p:spPr>
          <a:xfrm>
            <a:off x="236347" y="1937837"/>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7" name="Oval 196"/>
          <p:cNvSpPr/>
          <p:nvPr/>
        </p:nvSpPr>
        <p:spPr>
          <a:xfrm>
            <a:off x="10503422" y="195666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9" name="Oval 198"/>
          <p:cNvSpPr/>
          <p:nvPr/>
        </p:nvSpPr>
        <p:spPr>
          <a:xfrm>
            <a:off x="2522528"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0" name="Oval 199"/>
          <p:cNvSpPr/>
          <p:nvPr/>
        </p:nvSpPr>
        <p:spPr>
          <a:xfrm>
            <a:off x="8394409"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1" name="TextBox 200"/>
          <p:cNvSpPr txBox="1"/>
          <p:nvPr/>
        </p:nvSpPr>
        <p:spPr>
          <a:xfrm>
            <a:off x="294362" y="218245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3" name="TextBox 202"/>
          <p:cNvSpPr txBox="1"/>
          <p:nvPr/>
        </p:nvSpPr>
        <p:spPr>
          <a:xfrm>
            <a:off x="2582006"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4" name="TextBox 203"/>
          <p:cNvSpPr txBox="1"/>
          <p:nvPr/>
        </p:nvSpPr>
        <p:spPr>
          <a:xfrm>
            <a:off x="8462479"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5" name="TextBox 204"/>
          <p:cNvSpPr txBox="1"/>
          <p:nvPr/>
        </p:nvSpPr>
        <p:spPr>
          <a:xfrm>
            <a:off x="10574075" y="2196354"/>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6" name="TextBox 205"/>
          <p:cNvSpPr txBox="1"/>
          <p:nvPr/>
        </p:nvSpPr>
        <p:spPr>
          <a:xfrm>
            <a:off x="5389012" y="3877433"/>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7" name="TextBox 206"/>
          <p:cNvSpPr txBox="1"/>
          <p:nvPr/>
        </p:nvSpPr>
        <p:spPr>
          <a:xfrm>
            <a:off x="5361208" y="4797884"/>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9" name="Isosceles Triangle 208"/>
          <p:cNvSpPr/>
          <p:nvPr/>
        </p:nvSpPr>
        <p:spPr bwMode="auto">
          <a:xfrm rot="10800000">
            <a:off x="82143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0" name="TextBox 209"/>
          <p:cNvSpPr txBox="1"/>
          <p:nvPr/>
        </p:nvSpPr>
        <p:spPr>
          <a:xfrm>
            <a:off x="96181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2" name="TextBox 211"/>
          <p:cNvSpPr txBox="1"/>
          <p:nvPr/>
        </p:nvSpPr>
        <p:spPr>
          <a:xfrm>
            <a:off x="66256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13" name="Isosceles Triangle 212"/>
          <p:cNvSpPr/>
          <p:nvPr/>
        </p:nvSpPr>
        <p:spPr bwMode="auto">
          <a:xfrm rot="10800000">
            <a:off x="3096963" y="234286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4" name="TextBox 213"/>
          <p:cNvSpPr txBox="1"/>
          <p:nvPr/>
        </p:nvSpPr>
        <p:spPr>
          <a:xfrm>
            <a:off x="3237340" y="236395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5" name="TextBox 214"/>
          <p:cNvSpPr txBox="1"/>
          <p:nvPr/>
        </p:nvSpPr>
        <p:spPr>
          <a:xfrm>
            <a:off x="2938094" y="2067852"/>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3" name="Isosceles Triangle 252"/>
          <p:cNvSpPr/>
          <p:nvPr/>
        </p:nvSpPr>
        <p:spPr bwMode="auto">
          <a:xfrm rot="10800000">
            <a:off x="8070496" y="235001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5" name="TextBox 254"/>
          <p:cNvSpPr txBox="1"/>
          <p:nvPr/>
        </p:nvSpPr>
        <p:spPr>
          <a:xfrm>
            <a:off x="8210874" y="2371104"/>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56" name="TextBox 255"/>
          <p:cNvSpPr txBox="1"/>
          <p:nvPr/>
        </p:nvSpPr>
        <p:spPr>
          <a:xfrm>
            <a:off x="7911627" y="207500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7" name="Isosceles Triangle 256"/>
          <p:cNvSpPr/>
          <p:nvPr/>
        </p:nvSpPr>
        <p:spPr bwMode="auto">
          <a:xfrm rot="10800000">
            <a:off x="1011549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9" name="TextBox 258"/>
          <p:cNvSpPr txBox="1"/>
          <p:nvPr/>
        </p:nvSpPr>
        <p:spPr>
          <a:xfrm>
            <a:off x="1025587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60" name="TextBox 259"/>
          <p:cNvSpPr txBox="1"/>
          <p:nvPr/>
        </p:nvSpPr>
        <p:spPr>
          <a:xfrm>
            <a:off x="995662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88" name="TextBox 287"/>
          <p:cNvSpPr txBox="1"/>
          <p:nvPr/>
        </p:nvSpPr>
        <p:spPr>
          <a:xfrm>
            <a:off x="641085" y="1996133"/>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89" name="TextBox 288"/>
          <p:cNvSpPr txBox="1"/>
          <p:nvPr/>
        </p:nvSpPr>
        <p:spPr>
          <a:xfrm>
            <a:off x="2938094" y="1404819"/>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0" name="TextBox 289"/>
          <p:cNvSpPr txBox="1"/>
          <p:nvPr/>
        </p:nvSpPr>
        <p:spPr>
          <a:xfrm>
            <a:off x="7864369" y="141630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1" name="TextBox 290"/>
          <p:cNvSpPr txBox="1"/>
          <p:nvPr/>
        </p:nvSpPr>
        <p:spPr>
          <a:xfrm>
            <a:off x="9951098" y="200655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2" name="TextBox 291"/>
          <p:cNvSpPr txBox="1"/>
          <p:nvPr/>
        </p:nvSpPr>
        <p:spPr>
          <a:xfrm>
            <a:off x="1587839" y="200797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3" name="TextBox 292"/>
          <p:cNvSpPr txBox="1"/>
          <p:nvPr/>
        </p:nvSpPr>
        <p:spPr>
          <a:xfrm>
            <a:off x="3859035" y="1418868"/>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4" name="TextBox 293"/>
          <p:cNvSpPr txBox="1"/>
          <p:nvPr/>
        </p:nvSpPr>
        <p:spPr>
          <a:xfrm>
            <a:off x="8799405" y="141858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5" name="TextBox 294"/>
          <p:cNvSpPr txBox="1"/>
          <p:nvPr/>
        </p:nvSpPr>
        <p:spPr>
          <a:xfrm>
            <a:off x="10934722" y="2029392"/>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6" name="TextBox 295"/>
          <p:cNvSpPr txBox="1"/>
          <p:nvPr/>
        </p:nvSpPr>
        <p:spPr>
          <a:xfrm>
            <a:off x="4143922"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7" name="TextBox 296"/>
          <p:cNvSpPr txBox="1"/>
          <p:nvPr/>
        </p:nvSpPr>
        <p:spPr>
          <a:xfrm>
            <a:off x="6731474"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8" name="TextBox 297"/>
          <p:cNvSpPr txBox="1"/>
          <p:nvPr/>
        </p:nvSpPr>
        <p:spPr>
          <a:xfrm rot="1063975">
            <a:off x="4475660" y="1506674"/>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9" name="TextBox 298"/>
          <p:cNvSpPr txBox="1"/>
          <p:nvPr/>
        </p:nvSpPr>
        <p:spPr>
          <a:xfrm rot="20775348">
            <a:off x="6214302" y="1547113"/>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300" name="TextBox 299"/>
          <p:cNvSpPr txBox="1"/>
          <p:nvPr/>
        </p:nvSpPr>
        <p:spPr>
          <a:xfrm>
            <a:off x="903465" y="65532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1" name="TextBox 300"/>
          <p:cNvSpPr txBox="1"/>
          <p:nvPr/>
        </p:nvSpPr>
        <p:spPr>
          <a:xfrm>
            <a:off x="2379236" y="60004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2" name="TextBox 301"/>
          <p:cNvSpPr txBox="1"/>
          <p:nvPr/>
        </p:nvSpPr>
        <p:spPr>
          <a:xfrm>
            <a:off x="4018618" y="41999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3" name="TextBox 302"/>
          <p:cNvSpPr txBox="1"/>
          <p:nvPr/>
        </p:nvSpPr>
        <p:spPr>
          <a:xfrm>
            <a:off x="5501098" y="54775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4" name="TextBox 303"/>
          <p:cNvSpPr txBox="1"/>
          <p:nvPr/>
        </p:nvSpPr>
        <p:spPr>
          <a:xfrm>
            <a:off x="6944089" y="387329"/>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5" name="TextBox 304"/>
          <p:cNvSpPr txBox="1"/>
          <p:nvPr/>
        </p:nvSpPr>
        <p:spPr>
          <a:xfrm>
            <a:off x="8531911" y="557164"/>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6" name="TextBox 305"/>
          <p:cNvSpPr txBox="1"/>
          <p:nvPr/>
        </p:nvSpPr>
        <p:spPr>
          <a:xfrm>
            <a:off x="10103998" y="67711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226" name="TextBox 225"/>
          <p:cNvSpPr txBox="1"/>
          <p:nvPr/>
        </p:nvSpPr>
        <p:spPr>
          <a:xfrm rot="5400000">
            <a:off x="11486268" y="4877796"/>
            <a:ext cx="1017384"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DMZ</a:t>
            </a:r>
          </a:p>
        </p:txBody>
      </p:sp>
      <p:sp>
        <p:nvSpPr>
          <p:cNvPr id="195" name="TextBox 194"/>
          <p:cNvSpPr txBox="1"/>
          <p:nvPr/>
        </p:nvSpPr>
        <p:spPr>
          <a:xfrm>
            <a:off x="1049625" y="3446406"/>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8" name="TextBox 227"/>
          <p:cNvSpPr txBox="1"/>
          <p:nvPr/>
        </p:nvSpPr>
        <p:spPr>
          <a:xfrm>
            <a:off x="3891016" y="3440389"/>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9" name="TextBox 228"/>
          <p:cNvSpPr txBox="1"/>
          <p:nvPr/>
        </p:nvSpPr>
        <p:spPr>
          <a:xfrm>
            <a:off x="7103205" y="3440388"/>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31" name="TextBox 230"/>
          <p:cNvSpPr txBox="1"/>
          <p:nvPr/>
        </p:nvSpPr>
        <p:spPr>
          <a:xfrm>
            <a:off x="10016586" y="3440387"/>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cxnSp>
        <p:nvCxnSpPr>
          <p:cNvPr id="227" name="Curved Connector 85"/>
          <p:cNvCxnSpPr/>
          <p:nvPr/>
        </p:nvCxnSpPr>
        <p:spPr>
          <a:xfrm>
            <a:off x="5701954" y="2814888"/>
            <a:ext cx="125297" cy="1160506"/>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2" name="Curved Connector 85"/>
          <p:cNvCxnSpPr/>
          <p:nvPr/>
        </p:nvCxnSpPr>
        <p:spPr>
          <a:xfrm flipH="1">
            <a:off x="5946596" y="2810749"/>
            <a:ext cx="24004" cy="114116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26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1" y="0"/>
            <a:ext cx="12192000" cy="6858000"/>
          </a:xfrm>
          <a:prstGeom prst="rect">
            <a:avLst/>
          </a:prstGeom>
          <a:solidFill>
            <a:schemeClr val="bg1"/>
          </a:solidFill>
          <a:ln>
            <a:noFill/>
          </a:ln>
        </p:spPr>
        <p:txBody>
          <a:bodyPr vert="horz" wrap="square" lIns="182880" tIns="182880" rIns="182862" bIns="182880" rtlCol="0" anchor="t" anchorCtr="0">
            <a:noAutofit/>
          </a:bodyPr>
          <a:lstStyle/>
          <a:p>
            <a:pPr algn="ctr">
              <a:lnSpc>
                <a:spcPct val="90000"/>
              </a:lnSpc>
              <a:spcBef>
                <a:spcPct val="0"/>
              </a:spcBef>
            </a:pPr>
            <a:endParaRPr lang="en-US" sz="6600" spc="-100" dirty="0" smtClean="0">
              <a:ln w="3175">
                <a:noFill/>
              </a:ln>
              <a:gradFill>
                <a:gsLst>
                  <a:gs pos="0">
                    <a:srgbClr val="FFFFFF"/>
                  </a:gs>
                  <a:gs pos="100000">
                    <a:srgbClr val="FFFFFF"/>
                  </a:gs>
                </a:gsLst>
                <a:lin ang="5400000" scaled="0"/>
              </a:gradFill>
              <a:latin typeface="+mj-lt"/>
              <a:cs typeface="Arial" charset="0"/>
            </a:endParaRPr>
          </a:p>
        </p:txBody>
      </p:sp>
      <p:pic>
        <p:nvPicPr>
          <p:cNvPr id="1028" name="Picture 4" descr="http://s3.static69.com/m/image-offre/0/c/8/7/0c877d36c19bf92ae6950ab529ca08db-500x500.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76284" y="740403"/>
            <a:ext cx="5377193" cy="537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11839"/>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err="1" smtClean="0">
                <a:solidFill>
                  <a:schemeClr val="bg1"/>
                </a:solidFill>
              </a:rPr>
              <a:t>Mobilising</a:t>
            </a:r>
            <a:r>
              <a:rPr lang="en-US" sz="5294" dirty="0" smtClean="0">
                <a:solidFill>
                  <a:schemeClr val="bg1"/>
                </a:solidFill>
              </a:rPr>
              <a:t> the Enterprise Systems</a:t>
            </a:r>
            <a:endParaRPr lang="en-US" sz="4800" dirty="0"/>
          </a:p>
        </p:txBody>
      </p:sp>
    </p:spTree>
    <p:extLst>
      <p:ext uri="{BB962C8B-B14F-4D97-AF65-F5344CB8AC3E}">
        <p14:creationId xmlns:p14="http://schemas.microsoft.com/office/powerpoint/2010/main" val="309372641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Enterprise Mobility</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900744" y="1343152"/>
            <a:ext cx="10864536" cy="516534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The best way to be </a:t>
            </a:r>
            <a:r>
              <a:rPr lang="en-US" sz="3600" dirty="0" smtClean="0">
                <a:solidFill>
                  <a:srgbClr val="92D050"/>
                </a:solidFill>
                <a:latin typeface="Segoe UI Light"/>
                <a:cs typeface="Arial" charset="0"/>
              </a:rPr>
              <a:t>Mobile-First </a:t>
            </a:r>
            <a:r>
              <a:rPr lang="en-NZ" sz="3725" dirty="0" smtClean="0">
                <a:gradFill>
                  <a:gsLst>
                    <a:gs pos="13333">
                      <a:schemeClr val="bg1"/>
                    </a:gs>
                    <a:gs pos="32000">
                      <a:schemeClr val="bg1"/>
                    </a:gs>
                  </a:gsLst>
                  <a:lin ang="5400000" scaled="0"/>
                </a:gradFill>
                <a:latin typeface="+mj-lt"/>
              </a:rPr>
              <a:t>is </a:t>
            </a:r>
            <a:r>
              <a:rPr lang="en-NZ" sz="3725" dirty="0">
                <a:gradFill>
                  <a:gsLst>
                    <a:gs pos="13333">
                      <a:schemeClr val="bg1"/>
                    </a:gs>
                    <a:gs pos="32000">
                      <a:schemeClr val="bg1"/>
                    </a:gs>
                  </a:gsLst>
                  <a:lin ang="5400000" scaled="0"/>
                </a:gradFill>
                <a:latin typeface="+mj-lt"/>
              </a:rPr>
              <a:t>to be </a:t>
            </a:r>
            <a:r>
              <a:rPr lang="en-US" sz="4000" dirty="0" smtClean="0">
                <a:solidFill>
                  <a:srgbClr val="92D050"/>
                </a:solidFill>
                <a:latin typeface="Segoe UI Light"/>
                <a:cs typeface="Arial" charset="0"/>
              </a:rPr>
              <a:t>API-First</a:t>
            </a:r>
          </a:p>
          <a:p>
            <a:pPr marL="571500" indent="-571500">
              <a:lnSpc>
                <a:spcPct val="90000"/>
              </a:lnSpc>
              <a:spcBef>
                <a:spcPct val="20000"/>
              </a:spcBef>
              <a:buSzPct val="90000"/>
              <a:buFont typeface="Arial" panose="020B0604020202020204" pitchFamily="34" charset="0"/>
              <a:buChar char="•"/>
            </a:pPr>
            <a:endParaRPr lang="en-NZ"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US" sz="4000" dirty="0" smtClean="0">
                <a:solidFill>
                  <a:schemeClr val="bg1"/>
                </a:solidFill>
                <a:latin typeface="Segoe UI Light"/>
                <a:cs typeface="Arial" charset="0"/>
              </a:rPr>
              <a:t> </a:t>
            </a:r>
            <a:r>
              <a:rPr lang="en-US" sz="4000" dirty="0" smtClean="0">
                <a:solidFill>
                  <a:srgbClr val="92D050"/>
                </a:solidFill>
                <a:latin typeface="Segoe UI Light"/>
                <a:cs typeface="Arial" charset="0"/>
              </a:rPr>
              <a:t>Integrate </a:t>
            </a:r>
            <a:r>
              <a:rPr lang="en-NZ" sz="3725" dirty="0" smtClean="0">
                <a:gradFill>
                  <a:gsLst>
                    <a:gs pos="13333">
                      <a:schemeClr val="bg1"/>
                    </a:gs>
                    <a:gs pos="32000">
                      <a:schemeClr val="bg1"/>
                    </a:gs>
                  </a:gsLst>
                  <a:lin ang="5400000" scaled="0"/>
                </a:gradFill>
                <a:latin typeface="+mj-lt"/>
              </a:rPr>
              <a:t>Integrate </a:t>
            </a:r>
            <a:r>
              <a:rPr lang="en-NZ" sz="3725" dirty="0">
                <a:gradFill>
                  <a:gsLst>
                    <a:gs pos="13333">
                      <a:schemeClr val="bg1"/>
                    </a:gs>
                    <a:gs pos="32000">
                      <a:schemeClr val="bg1"/>
                    </a:gs>
                  </a:gsLst>
                  <a:lin ang="5400000" scaled="0"/>
                </a:gradFill>
                <a:latin typeface="+mj-lt"/>
              </a:rPr>
              <a:t>and </a:t>
            </a:r>
            <a:r>
              <a:rPr lang="en-US" sz="3600" dirty="0" smtClean="0">
                <a:solidFill>
                  <a:srgbClr val="92D050"/>
                </a:solidFill>
                <a:latin typeface="Segoe UI Light"/>
                <a:cs typeface="Arial" charset="0"/>
              </a:rPr>
              <a:t>orchestrate</a:t>
            </a:r>
            <a:r>
              <a:rPr lang="en-NZ" sz="3725" dirty="0" smtClean="0">
                <a:gradFill>
                  <a:gsLst>
                    <a:gs pos="13333">
                      <a:schemeClr val="bg1"/>
                    </a:gs>
                    <a:gs pos="32000">
                      <a:schemeClr val="bg1"/>
                    </a:gs>
                  </a:gsLst>
                  <a:lin ang="5400000" scaled="0"/>
                </a:gradFill>
                <a:latin typeface="+mj-lt"/>
              </a:rPr>
              <a:t> </a:t>
            </a:r>
            <a:r>
              <a:rPr lang="en-NZ" sz="3725" dirty="0">
                <a:gradFill>
                  <a:gsLst>
                    <a:gs pos="13333">
                      <a:schemeClr val="bg1"/>
                    </a:gs>
                    <a:gs pos="32000">
                      <a:schemeClr val="bg1"/>
                    </a:gs>
                  </a:gsLst>
                  <a:lin ang="5400000" scaled="0"/>
                </a:gradFill>
                <a:latin typeface="+mj-lt"/>
              </a:rPr>
              <a:t>diverse proprietary APIs across myriad backend </a:t>
            </a:r>
            <a:r>
              <a:rPr lang="en-NZ" sz="3725" dirty="0" smtClean="0">
                <a:gradFill>
                  <a:gsLst>
                    <a:gs pos="13333">
                      <a:schemeClr val="bg1"/>
                    </a:gs>
                    <a:gs pos="32000">
                      <a:schemeClr val="bg1"/>
                    </a:gs>
                  </a:gsLst>
                  <a:lin ang="5400000" scaled="0"/>
                </a:gradFill>
                <a:latin typeface="+mj-lt"/>
              </a:rPr>
              <a:t>systems</a:t>
            </a:r>
          </a:p>
          <a:p>
            <a:pPr>
              <a:lnSpc>
                <a:spcPct val="90000"/>
              </a:lnSpc>
              <a:spcBef>
                <a:spcPct val="20000"/>
              </a:spcBef>
              <a:buSzPct val="90000"/>
            </a:pPr>
            <a:endParaRPr lang="en-NZ"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Create </a:t>
            </a:r>
            <a:r>
              <a:rPr lang="en-US" sz="3600" dirty="0" smtClean="0">
                <a:solidFill>
                  <a:srgbClr val="92D050"/>
                </a:solidFill>
                <a:latin typeface="Segoe UI Light"/>
                <a:cs typeface="Arial" charset="0"/>
              </a:rPr>
              <a:t>mobile-friendly </a:t>
            </a:r>
            <a:r>
              <a:rPr lang="en-NZ" sz="3725" dirty="0" smtClean="0">
                <a:gradFill>
                  <a:gsLst>
                    <a:gs pos="13333">
                      <a:schemeClr val="bg1"/>
                    </a:gs>
                    <a:gs pos="32000">
                      <a:schemeClr val="bg1"/>
                    </a:gs>
                  </a:gsLst>
                  <a:lin ang="5400000" scaled="0"/>
                </a:gradFill>
                <a:latin typeface="+mj-lt"/>
              </a:rPr>
              <a:t>APIs </a:t>
            </a:r>
            <a:r>
              <a:rPr lang="en-NZ" sz="3725" dirty="0">
                <a:gradFill>
                  <a:gsLst>
                    <a:gs pos="13333">
                      <a:schemeClr val="bg1"/>
                    </a:gs>
                    <a:gs pos="32000">
                      <a:schemeClr val="bg1"/>
                    </a:gs>
                  </a:gsLst>
                  <a:lin ang="5400000" scaled="0"/>
                </a:gradFill>
                <a:latin typeface="+mj-lt"/>
              </a:rPr>
              <a:t>to expose those backend systems to mobile </a:t>
            </a:r>
            <a:r>
              <a:rPr lang="en-NZ" sz="3725" dirty="0" smtClean="0">
                <a:gradFill>
                  <a:gsLst>
                    <a:gs pos="13333">
                      <a:schemeClr val="bg1"/>
                    </a:gs>
                    <a:gs pos="32000">
                      <a:schemeClr val="bg1"/>
                    </a:gs>
                  </a:gsLst>
                  <a:lin ang="5400000" scaled="0"/>
                </a:gradFill>
                <a:latin typeface="+mj-lt"/>
              </a:rPr>
              <a:t>devices</a:t>
            </a:r>
          </a:p>
          <a:p>
            <a:pPr marL="571500" indent="-571500">
              <a:lnSpc>
                <a:spcPct val="90000"/>
              </a:lnSpc>
              <a:spcBef>
                <a:spcPct val="20000"/>
              </a:spcBef>
              <a:buSzPct val="90000"/>
              <a:buFont typeface="Arial" panose="020B0604020202020204" pitchFamily="34" charset="0"/>
              <a:buChar char="•"/>
            </a:pPr>
            <a:endParaRPr lang="en-NZ"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Create apps for </a:t>
            </a:r>
            <a:r>
              <a:rPr lang="en-US" sz="3600" dirty="0" smtClean="0">
                <a:solidFill>
                  <a:srgbClr val="92D050"/>
                </a:solidFill>
                <a:latin typeface="Segoe UI Light"/>
                <a:cs typeface="Arial" charset="0"/>
              </a:rPr>
              <a:t>devices </a:t>
            </a:r>
            <a:r>
              <a:rPr lang="en-NZ" sz="3725" dirty="0" smtClean="0">
                <a:gradFill>
                  <a:gsLst>
                    <a:gs pos="13333">
                      <a:schemeClr val="bg1"/>
                    </a:gs>
                    <a:gs pos="32000">
                      <a:schemeClr val="bg1"/>
                    </a:gs>
                  </a:gsLst>
                  <a:lin ang="5400000" scaled="0"/>
                </a:gradFill>
                <a:latin typeface="+mj-lt"/>
              </a:rPr>
              <a:t>that </a:t>
            </a:r>
            <a:r>
              <a:rPr lang="en-NZ" sz="3725" dirty="0">
                <a:gradFill>
                  <a:gsLst>
                    <a:gs pos="13333">
                      <a:schemeClr val="bg1"/>
                    </a:gs>
                    <a:gs pos="32000">
                      <a:schemeClr val="bg1"/>
                    </a:gs>
                  </a:gsLst>
                  <a:lin ang="5400000" scaled="0"/>
                </a:gradFill>
                <a:latin typeface="+mj-lt"/>
              </a:rPr>
              <a:t>can </a:t>
            </a:r>
            <a:r>
              <a:rPr lang="en-US" sz="3600" dirty="0" smtClean="0">
                <a:solidFill>
                  <a:srgbClr val="92D050"/>
                </a:solidFill>
                <a:latin typeface="Segoe UI Light"/>
                <a:cs typeface="Arial" charset="0"/>
              </a:rPr>
              <a:t>interact </a:t>
            </a:r>
            <a:r>
              <a:rPr lang="en-NZ" sz="3725" dirty="0" smtClean="0">
                <a:gradFill>
                  <a:gsLst>
                    <a:gs pos="13333">
                      <a:schemeClr val="bg1"/>
                    </a:gs>
                    <a:gs pos="32000">
                      <a:schemeClr val="bg1"/>
                    </a:gs>
                  </a:gsLst>
                  <a:lin ang="5400000" scaled="0"/>
                </a:gradFill>
                <a:latin typeface="+mj-lt"/>
              </a:rPr>
              <a:t>with </a:t>
            </a:r>
            <a:r>
              <a:rPr lang="en-NZ" sz="3725" dirty="0">
                <a:gradFill>
                  <a:gsLst>
                    <a:gs pos="13333">
                      <a:schemeClr val="bg1"/>
                    </a:gs>
                    <a:gs pos="32000">
                      <a:schemeClr val="bg1"/>
                    </a:gs>
                  </a:gsLst>
                  <a:lin ang="5400000" scaled="0"/>
                </a:gradFill>
                <a:latin typeface="+mj-lt"/>
              </a:rPr>
              <a:t>API data and keep working in an offline state</a:t>
            </a:r>
          </a:p>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206225313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54977"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9" name="TextBox 8"/>
          <p:cNvSpPr txBox="1"/>
          <p:nvPr/>
        </p:nvSpPr>
        <p:spPr>
          <a:xfrm>
            <a:off x="785861" y="4177434"/>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12" name="Oval 11"/>
          <p:cNvSpPr/>
          <p:nvPr/>
        </p:nvSpPr>
        <p:spPr>
          <a:xfrm>
            <a:off x="5374225" y="188880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 name="Rounded Rectangle 15"/>
          <p:cNvSpPr/>
          <p:nvPr/>
        </p:nvSpPr>
        <p:spPr bwMode="auto">
          <a:xfrm>
            <a:off x="4763591" y="464904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TextBox 19"/>
          <p:cNvSpPr txBox="1"/>
          <p:nvPr/>
        </p:nvSpPr>
        <p:spPr>
          <a:xfrm rot="5400000">
            <a:off x="11292094" y="5901541"/>
            <a:ext cx="1405731"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Internet</a:t>
            </a:r>
          </a:p>
        </p:txBody>
      </p:sp>
      <p:sp>
        <p:nvSpPr>
          <p:cNvPr id="21" name="Rounded Rectangle 20"/>
          <p:cNvSpPr/>
          <p:nvPr/>
        </p:nvSpPr>
        <p:spPr bwMode="auto">
          <a:xfrm>
            <a:off x="4763591" y="554823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extBox 21"/>
          <p:cNvSpPr txBox="1"/>
          <p:nvPr/>
        </p:nvSpPr>
        <p:spPr>
          <a:xfrm>
            <a:off x="4972918" y="5407660"/>
            <a:ext cx="1846754"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Front Firewall</a:t>
            </a:r>
          </a:p>
        </p:txBody>
      </p:sp>
      <p:sp>
        <p:nvSpPr>
          <p:cNvPr id="23" name="TextBox 22"/>
          <p:cNvSpPr txBox="1"/>
          <p:nvPr/>
        </p:nvSpPr>
        <p:spPr>
          <a:xfrm>
            <a:off x="5002751" y="4511235"/>
            <a:ext cx="1777796"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Back Firewall</a:t>
            </a:r>
          </a:p>
        </p:txBody>
      </p:sp>
      <p:sp>
        <p:nvSpPr>
          <p:cNvPr id="24" name="TextBox 23"/>
          <p:cNvSpPr txBox="1"/>
          <p:nvPr/>
        </p:nvSpPr>
        <p:spPr>
          <a:xfrm rot="5400000">
            <a:off x="11253093" y="3925058"/>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API Tier</a:t>
            </a:r>
          </a:p>
        </p:txBody>
      </p:sp>
      <p:sp>
        <p:nvSpPr>
          <p:cNvPr id="29" name="Oval 28"/>
          <p:cNvSpPr/>
          <p:nvPr/>
        </p:nvSpPr>
        <p:spPr>
          <a:xfrm>
            <a:off x="10452925"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0" name="TextBox 29"/>
          <p:cNvSpPr txBox="1"/>
          <p:nvPr/>
        </p:nvSpPr>
        <p:spPr>
          <a:xfrm>
            <a:off x="10583809" y="4205902"/>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1" name="Oval 30"/>
          <p:cNvSpPr/>
          <p:nvPr/>
        </p:nvSpPr>
        <p:spPr>
          <a:xfrm>
            <a:off x="193523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2" name="TextBox 31"/>
          <p:cNvSpPr txBox="1"/>
          <p:nvPr/>
        </p:nvSpPr>
        <p:spPr>
          <a:xfrm>
            <a:off x="2066115"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3" name="Oval 32"/>
          <p:cNvSpPr/>
          <p:nvPr/>
        </p:nvSpPr>
        <p:spPr>
          <a:xfrm>
            <a:off x="912619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4" name="TextBox 33"/>
          <p:cNvSpPr txBox="1"/>
          <p:nvPr/>
        </p:nvSpPr>
        <p:spPr>
          <a:xfrm>
            <a:off x="9257076"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5" name="Oval 34"/>
          <p:cNvSpPr/>
          <p:nvPr/>
        </p:nvSpPr>
        <p:spPr>
          <a:xfrm>
            <a:off x="3374132"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6" name="TextBox 35"/>
          <p:cNvSpPr txBox="1"/>
          <p:nvPr/>
        </p:nvSpPr>
        <p:spPr>
          <a:xfrm>
            <a:off x="350501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7" name="Oval 36"/>
          <p:cNvSpPr/>
          <p:nvPr/>
        </p:nvSpPr>
        <p:spPr>
          <a:xfrm>
            <a:off x="767697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8" name="TextBox 37"/>
          <p:cNvSpPr txBox="1"/>
          <p:nvPr/>
        </p:nvSpPr>
        <p:spPr>
          <a:xfrm>
            <a:off x="780785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9" name="Oval 38"/>
          <p:cNvSpPr/>
          <p:nvPr/>
        </p:nvSpPr>
        <p:spPr>
          <a:xfrm>
            <a:off x="476359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0" name="TextBox 39"/>
          <p:cNvSpPr txBox="1"/>
          <p:nvPr/>
        </p:nvSpPr>
        <p:spPr>
          <a:xfrm>
            <a:off x="4894475"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41" name="Oval 40"/>
          <p:cNvSpPr/>
          <p:nvPr/>
        </p:nvSpPr>
        <p:spPr>
          <a:xfrm>
            <a:off x="6287513"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2" name="TextBox 41"/>
          <p:cNvSpPr txBox="1"/>
          <p:nvPr/>
        </p:nvSpPr>
        <p:spPr>
          <a:xfrm>
            <a:off x="6418397"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cxnSp>
        <p:nvCxnSpPr>
          <p:cNvPr id="86" name="Curved Connector 85"/>
          <p:cNvCxnSpPr/>
          <p:nvPr/>
        </p:nvCxnSpPr>
        <p:spPr>
          <a:xfrm flipH="1">
            <a:off x="7014568" y="4485341"/>
            <a:ext cx="3438357" cy="17211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9" name="Curved Connector 85"/>
          <p:cNvCxnSpPr>
            <a:stCxn id="33" idx="3"/>
          </p:cNvCxnSpPr>
          <p:nvPr/>
        </p:nvCxnSpPr>
        <p:spPr>
          <a:xfrm flipH="1">
            <a:off x="6762877" y="4339926"/>
            <a:ext cx="2468338"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2" name="Curved Connector 85"/>
          <p:cNvCxnSpPr/>
          <p:nvPr/>
        </p:nvCxnSpPr>
        <p:spPr>
          <a:xfrm flipH="1">
            <a:off x="6197462" y="4166334"/>
            <a:ext cx="1504775"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5" name="Curved Connector 85"/>
          <p:cNvCxnSpPr>
            <a:stCxn id="41" idx="3"/>
          </p:cNvCxnSpPr>
          <p:nvPr/>
        </p:nvCxnSpPr>
        <p:spPr>
          <a:xfrm flipH="1">
            <a:off x="6043059" y="4265223"/>
            <a:ext cx="349477"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1" name="Curved Connector 85"/>
          <p:cNvCxnSpPr>
            <a:stCxn id="39" idx="5"/>
          </p:cNvCxnSpPr>
          <p:nvPr/>
        </p:nvCxnSpPr>
        <p:spPr>
          <a:xfrm>
            <a:off x="5375708" y="4265223"/>
            <a:ext cx="403859"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5" name="Curved Connector 85"/>
          <p:cNvCxnSpPr/>
          <p:nvPr/>
        </p:nvCxnSpPr>
        <p:spPr>
          <a:xfrm>
            <a:off x="4069030" y="4166334"/>
            <a:ext cx="1532969"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8" name="Curved Connector 85"/>
          <p:cNvCxnSpPr>
            <a:stCxn id="31" idx="5"/>
          </p:cNvCxnSpPr>
          <p:nvPr/>
        </p:nvCxnSpPr>
        <p:spPr>
          <a:xfrm>
            <a:off x="2547348" y="4339926"/>
            <a:ext cx="2373416"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1" name="Curved Connector 85"/>
          <p:cNvCxnSpPr/>
          <p:nvPr/>
        </p:nvCxnSpPr>
        <p:spPr>
          <a:xfrm>
            <a:off x="1364144" y="4473417"/>
            <a:ext cx="3367168" cy="18404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7" name="Isosceles Triangle 136"/>
          <p:cNvSpPr/>
          <p:nvPr/>
        </p:nvSpPr>
        <p:spPr bwMode="auto">
          <a:xfrm rot="10800000">
            <a:off x="5516371" y="507244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38" name="TextBox 137"/>
          <p:cNvSpPr txBox="1"/>
          <p:nvPr/>
        </p:nvSpPr>
        <p:spPr>
          <a:xfrm>
            <a:off x="5656748" y="5093535"/>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3" name="Isosceles Triangle 142"/>
          <p:cNvSpPr/>
          <p:nvPr/>
        </p:nvSpPr>
        <p:spPr bwMode="auto">
          <a:xfrm rot="10800000">
            <a:off x="5547881" y="4152446"/>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4" name="TextBox 143"/>
          <p:cNvSpPr txBox="1"/>
          <p:nvPr/>
        </p:nvSpPr>
        <p:spPr>
          <a:xfrm>
            <a:off x="5688258" y="417353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5" name="Rounded Rectangle 144"/>
          <p:cNvSpPr/>
          <p:nvPr/>
        </p:nvSpPr>
        <p:spPr bwMode="auto">
          <a:xfrm>
            <a:off x="3629889"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6" name="TextBox 145"/>
          <p:cNvSpPr txBox="1"/>
          <p:nvPr/>
        </p:nvSpPr>
        <p:spPr>
          <a:xfrm>
            <a:off x="3553860"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48" name="Rounded Rectangle 147"/>
          <p:cNvSpPr/>
          <p:nvPr/>
        </p:nvSpPr>
        <p:spPr bwMode="auto">
          <a:xfrm>
            <a:off x="6308464"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9" name="TextBox 148"/>
          <p:cNvSpPr txBox="1"/>
          <p:nvPr/>
        </p:nvSpPr>
        <p:spPr>
          <a:xfrm>
            <a:off x="6232435"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50" name="Oval 149"/>
          <p:cNvSpPr/>
          <p:nvPr/>
        </p:nvSpPr>
        <p:spPr>
          <a:xfrm>
            <a:off x="10628412"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1" name="TextBox 150"/>
          <p:cNvSpPr txBox="1"/>
          <p:nvPr/>
        </p:nvSpPr>
        <p:spPr>
          <a:xfrm>
            <a:off x="10866881" y="747903"/>
            <a:ext cx="238866"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EDI</a:t>
            </a:r>
          </a:p>
        </p:txBody>
      </p:sp>
      <p:sp>
        <p:nvSpPr>
          <p:cNvPr id="152" name="Oval 151"/>
          <p:cNvSpPr/>
          <p:nvPr/>
        </p:nvSpPr>
        <p:spPr>
          <a:xfrm>
            <a:off x="3131019"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3" name="TextBox 152"/>
          <p:cNvSpPr txBox="1"/>
          <p:nvPr/>
        </p:nvSpPr>
        <p:spPr>
          <a:xfrm>
            <a:off x="3182362" y="337747"/>
            <a:ext cx="614453"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Message</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Bus</a:t>
            </a:r>
          </a:p>
        </p:txBody>
      </p:sp>
      <p:sp>
        <p:nvSpPr>
          <p:cNvPr id="154" name="Oval 153"/>
          <p:cNvSpPr/>
          <p:nvPr/>
        </p:nvSpPr>
        <p:spPr>
          <a:xfrm>
            <a:off x="1631541"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5" name="TextBox 154"/>
          <p:cNvSpPr txBox="1"/>
          <p:nvPr/>
        </p:nvSpPr>
        <p:spPr>
          <a:xfrm>
            <a:off x="1660448" y="523797"/>
            <a:ext cx="65543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Database</a:t>
            </a:r>
          </a:p>
        </p:txBody>
      </p:sp>
      <p:sp>
        <p:nvSpPr>
          <p:cNvPr id="156" name="Oval 155"/>
          <p:cNvSpPr/>
          <p:nvPr/>
        </p:nvSpPr>
        <p:spPr>
          <a:xfrm>
            <a:off x="224417"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7" name="TextBox 156"/>
          <p:cNvSpPr txBox="1"/>
          <p:nvPr/>
        </p:nvSpPr>
        <p:spPr>
          <a:xfrm>
            <a:off x="327077" y="666437"/>
            <a:ext cx="510484"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Web</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Service</a:t>
            </a:r>
          </a:p>
        </p:txBody>
      </p:sp>
      <p:sp>
        <p:nvSpPr>
          <p:cNvPr id="158" name="Oval 157"/>
          <p:cNvSpPr/>
          <p:nvPr/>
        </p:nvSpPr>
        <p:spPr>
          <a:xfrm>
            <a:off x="6129976"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9" name="TextBox 158"/>
          <p:cNvSpPr txBox="1"/>
          <p:nvPr/>
        </p:nvSpPr>
        <p:spPr>
          <a:xfrm>
            <a:off x="6332967" y="263045"/>
            <a:ext cx="311157"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Flat</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Files</a:t>
            </a:r>
          </a:p>
        </p:txBody>
      </p:sp>
      <p:sp>
        <p:nvSpPr>
          <p:cNvPr id="160" name="Oval 159"/>
          <p:cNvSpPr/>
          <p:nvPr/>
        </p:nvSpPr>
        <p:spPr>
          <a:xfrm>
            <a:off x="7629454"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1" name="TextBox 160"/>
          <p:cNvSpPr txBox="1"/>
          <p:nvPr/>
        </p:nvSpPr>
        <p:spPr>
          <a:xfrm>
            <a:off x="7701824" y="322215"/>
            <a:ext cx="572400"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Custom</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Systems</a:t>
            </a:r>
          </a:p>
        </p:txBody>
      </p:sp>
      <p:sp>
        <p:nvSpPr>
          <p:cNvPr id="162" name="Oval 161"/>
          <p:cNvSpPr/>
          <p:nvPr/>
        </p:nvSpPr>
        <p:spPr>
          <a:xfrm>
            <a:off x="9128932"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3" name="TextBox 162"/>
          <p:cNvSpPr txBox="1"/>
          <p:nvPr/>
        </p:nvSpPr>
        <p:spPr>
          <a:xfrm>
            <a:off x="9351568" y="523797"/>
            <a:ext cx="27186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ERP</a:t>
            </a:r>
          </a:p>
        </p:txBody>
      </p:sp>
      <p:sp>
        <p:nvSpPr>
          <p:cNvPr id="164" name="Oval 163"/>
          <p:cNvSpPr/>
          <p:nvPr/>
        </p:nvSpPr>
        <p:spPr>
          <a:xfrm>
            <a:off x="4630497"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5" name="TextBox 164"/>
          <p:cNvSpPr txBox="1"/>
          <p:nvPr/>
        </p:nvSpPr>
        <p:spPr>
          <a:xfrm>
            <a:off x="4820132" y="344511"/>
            <a:ext cx="337871"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CRM</a:t>
            </a:r>
          </a:p>
        </p:txBody>
      </p:sp>
      <p:sp>
        <p:nvSpPr>
          <p:cNvPr id="166" name="TextBox 165"/>
          <p:cNvSpPr txBox="1"/>
          <p:nvPr/>
        </p:nvSpPr>
        <p:spPr>
          <a:xfrm rot="5400000">
            <a:off x="11253093" y="338974"/>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Backend</a:t>
            </a:r>
          </a:p>
        </p:txBody>
      </p:sp>
      <p:sp>
        <p:nvSpPr>
          <p:cNvPr id="168" name="Shape 167"/>
          <p:cNvSpPr/>
          <p:nvPr/>
        </p:nvSpPr>
        <p:spPr>
          <a:xfrm>
            <a:off x="5361207" y="889130"/>
            <a:ext cx="860232" cy="907487"/>
          </a:xfrm>
          <a:prstGeom prst="gear9">
            <a:avLst/>
          </a:prstGeom>
          <a:solidFill>
            <a:schemeClr val="bg1"/>
          </a:solidFill>
          <a:ln w="38100" cap="flat" cmpd="sng" algn="ctr">
            <a:solidFill>
              <a:schemeClr val="tx1">
                <a:lumMod val="75000"/>
              </a:schemeClr>
            </a:solidFill>
            <a:prstDash val="solid"/>
            <a:headEnd type="none" w="med" len="med"/>
            <a:tailEnd type="none" w="med" len="med"/>
          </a:ln>
          <a:effectLst>
            <a:outerShdw blurRad="40005" dist="22860" dir="5400000" algn="t" rotWithShape="0">
              <a:prstClr val="black">
                <a:alpha val="35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gradFill>
                <a:gsLst>
                  <a:gs pos="0">
                    <a:srgbClr val="404040"/>
                  </a:gs>
                  <a:gs pos="86000">
                    <a:srgbClr val="404040"/>
                  </a:gs>
                </a:gsLst>
                <a:lin ang="5400000" scaled="0"/>
              </a:gradFill>
              <a:effectLst/>
              <a:uLnTx/>
              <a:uFillTx/>
            </a:endParaRPr>
          </a:p>
        </p:txBody>
      </p:sp>
      <p:sp>
        <p:nvSpPr>
          <p:cNvPr id="169" name="TextBox 168"/>
          <p:cNvSpPr txBox="1"/>
          <p:nvPr/>
        </p:nvSpPr>
        <p:spPr>
          <a:xfrm rot="5400000">
            <a:off x="10880803" y="2156486"/>
            <a:ext cx="2228313"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Server Facade</a:t>
            </a:r>
          </a:p>
        </p:txBody>
      </p:sp>
      <p:sp>
        <p:nvSpPr>
          <p:cNvPr id="170" name="TextBox 169"/>
          <p:cNvSpPr txBox="1"/>
          <p:nvPr/>
        </p:nvSpPr>
        <p:spPr>
          <a:xfrm>
            <a:off x="5497453" y="1140707"/>
            <a:ext cx="587738" cy="2987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SSIS</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Adapters</a:t>
            </a:r>
          </a:p>
        </p:txBody>
      </p:sp>
      <p:cxnSp>
        <p:nvCxnSpPr>
          <p:cNvPr id="171" name="Curved Connector 85"/>
          <p:cNvCxnSpPr/>
          <p:nvPr/>
        </p:nvCxnSpPr>
        <p:spPr>
          <a:xfrm flipH="1">
            <a:off x="5890911" y="626759"/>
            <a:ext cx="252375" cy="336728"/>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4" name="Curved Connector 85"/>
          <p:cNvCxnSpPr/>
          <p:nvPr/>
        </p:nvCxnSpPr>
        <p:spPr>
          <a:xfrm>
            <a:off x="5292694" y="648514"/>
            <a:ext cx="410639" cy="337035"/>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1" name="Curved Connector 85"/>
          <p:cNvCxnSpPr/>
          <p:nvPr/>
        </p:nvCxnSpPr>
        <p:spPr>
          <a:xfrm flipH="1">
            <a:off x="6128505" y="668470"/>
            <a:ext cx="1500950" cy="30305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3" name="Curved Connector 85"/>
          <p:cNvCxnSpPr>
            <a:stCxn id="162" idx="3"/>
          </p:cNvCxnSpPr>
          <p:nvPr/>
        </p:nvCxnSpPr>
        <p:spPr>
          <a:xfrm flipH="1">
            <a:off x="6108701" y="858809"/>
            <a:ext cx="3125255" cy="300220"/>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8" name="Curved Connector 85"/>
          <p:cNvCxnSpPr/>
          <p:nvPr/>
        </p:nvCxnSpPr>
        <p:spPr>
          <a:xfrm flipH="1">
            <a:off x="6294453" y="984223"/>
            <a:ext cx="4406973" cy="249024"/>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2" name="Curved Connector 85"/>
          <p:cNvCxnSpPr/>
          <p:nvPr/>
        </p:nvCxnSpPr>
        <p:spPr>
          <a:xfrm>
            <a:off x="3834849" y="667214"/>
            <a:ext cx="1612696" cy="31700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8" name="Curved Connector 85"/>
          <p:cNvCxnSpPr>
            <a:stCxn id="154" idx="5"/>
          </p:cNvCxnSpPr>
          <p:nvPr/>
        </p:nvCxnSpPr>
        <p:spPr>
          <a:xfrm>
            <a:off x="2243658" y="858809"/>
            <a:ext cx="3203887" cy="266403"/>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11" name="Curved Connector 85"/>
          <p:cNvCxnSpPr/>
          <p:nvPr/>
        </p:nvCxnSpPr>
        <p:spPr>
          <a:xfrm>
            <a:off x="903465" y="992301"/>
            <a:ext cx="4389229" cy="239741"/>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5428886" y="2118480"/>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Publisher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(Write)</a:t>
            </a:r>
          </a:p>
        </p:txBody>
      </p:sp>
      <p:sp>
        <p:nvSpPr>
          <p:cNvPr id="217" name="Oval 216"/>
          <p:cNvSpPr/>
          <p:nvPr/>
        </p:nvSpPr>
        <p:spPr>
          <a:xfrm>
            <a:off x="1177891"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18" name="TextBox 217"/>
          <p:cNvSpPr txBox="1"/>
          <p:nvPr/>
        </p:nvSpPr>
        <p:spPr>
          <a:xfrm>
            <a:off x="1229556" y="2180205"/>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19" name="Oval 218"/>
          <p:cNvSpPr/>
          <p:nvPr/>
        </p:nvSpPr>
        <p:spPr>
          <a:xfrm>
            <a:off x="3454039" y="133914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0" name="TextBox 219"/>
          <p:cNvSpPr txBox="1"/>
          <p:nvPr/>
        </p:nvSpPr>
        <p:spPr>
          <a:xfrm>
            <a:off x="3528314" y="1592233"/>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1" name="Oval 220"/>
          <p:cNvSpPr/>
          <p:nvPr/>
        </p:nvSpPr>
        <p:spPr>
          <a:xfrm>
            <a:off x="9544523"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2" name="TextBox 221"/>
          <p:cNvSpPr txBox="1"/>
          <p:nvPr/>
        </p:nvSpPr>
        <p:spPr>
          <a:xfrm>
            <a:off x="9606997" y="21937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3" name="Oval 222"/>
          <p:cNvSpPr/>
          <p:nvPr/>
        </p:nvSpPr>
        <p:spPr>
          <a:xfrm>
            <a:off x="7452865" y="1347190"/>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4" name="TextBox 223"/>
          <p:cNvSpPr txBox="1"/>
          <p:nvPr/>
        </p:nvSpPr>
        <p:spPr>
          <a:xfrm>
            <a:off x="7522291" y="15916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cxnSp>
        <p:nvCxnSpPr>
          <p:cNvPr id="225" name="Curved Connector 85"/>
          <p:cNvCxnSpPr>
            <a:endCxn id="219" idx="6"/>
          </p:cNvCxnSpPr>
          <p:nvPr/>
        </p:nvCxnSpPr>
        <p:spPr>
          <a:xfrm flipH="1" flipV="1">
            <a:off x="4350464" y="1787357"/>
            <a:ext cx="1078422" cy="33830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0" name="Curved Connector 85"/>
          <p:cNvCxnSpPr>
            <a:endCxn id="223" idx="2"/>
          </p:cNvCxnSpPr>
          <p:nvPr/>
        </p:nvCxnSpPr>
        <p:spPr>
          <a:xfrm flipV="1">
            <a:off x="6221439" y="1795402"/>
            <a:ext cx="1231426" cy="31545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3" name="Curved Connector 85"/>
          <p:cNvCxnSpPr>
            <a:stCxn id="12" idx="6"/>
            <a:endCxn id="221" idx="2"/>
          </p:cNvCxnSpPr>
          <p:nvPr/>
        </p:nvCxnSpPr>
        <p:spPr>
          <a:xfrm>
            <a:off x="6270650" y="2337016"/>
            <a:ext cx="3273873" cy="4615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6" name="Curved Connector 85"/>
          <p:cNvCxnSpPr>
            <a:stCxn id="12" idx="2"/>
            <a:endCxn id="217" idx="6"/>
          </p:cNvCxnSpPr>
          <p:nvPr/>
        </p:nvCxnSpPr>
        <p:spPr>
          <a:xfrm flipH="1">
            <a:off x="2074317" y="2337016"/>
            <a:ext cx="3299909" cy="46155"/>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9" name="Curved Connector 85"/>
          <p:cNvCxnSpPr>
            <a:endCxn id="6" idx="0"/>
          </p:cNvCxnSpPr>
          <p:nvPr/>
        </p:nvCxnSpPr>
        <p:spPr>
          <a:xfrm>
            <a:off x="989181" y="3156823"/>
            <a:ext cx="24366" cy="82497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2" name="Curved Connector 85"/>
          <p:cNvCxnSpPr>
            <a:stCxn id="210" idx="3"/>
            <a:endCxn id="31" idx="1"/>
          </p:cNvCxnSpPr>
          <p:nvPr/>
        </p:nvCxnSpPr>
        <p:spPr>
          <a:xfrm>
            <a:off x="1398690" y="3127438"/>
            <a:ext cx="641564"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5" name="Curved Connector 85"/>
          <p:cNvCxnSpPr>
            <a:stCxn id="214" idx="1"/>
            <a:endCxn id="35" idx="1"/>
          </p:cNvCxnSpPr>
          <p:nvPr/>
        </p:nvCxnSpPr>
        <p:spPr>
          <a:xfrm>
            <a:off x="3237340" y="2513310"/>
            <a:ext cx="241815" cy="1244819"/>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8" name="Curved Connector 85"/>
          <p:cNvCxnSpPr>
            <a:stCxn id="213" idx="1"/>
            <a:endCxn id="39" idx="1"/>
          </p:cNvCxnSpPr>
          <p:nvPr/>
        </p:nvCxnSpPr>
        <p:spPr>
          <a:xfrm>
            <a:off x="3634818" y="2566972"/>
            <a:ext cx="1233796" cy="119115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1" name="Curved Connector 85"/>
          <p:cNvCxnSpPr>
            <a:stCxn id="255" idx="1"/>
            <a:endCxn id="41" idx="7"/>
          </p:cNvCxnSpPr>
          <p:nvPr/>
        </p:nvCxnSpPr>
        <p:spPr>
          <a:xfrm flipH="1">
            <a:off x="6899630" y="2520459"/>
            <a:ext cx="1311244" cy="1237671"/>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4" name="Curved Connector 85"/>
          <p:cNvCxnSpPr>
            <a:stCxn id="253" idx="1"/>
            <a:endCxn id="37" idx="7"/>
          </p:cNvCxnSpPr>
          <p:nvPr/>
        </p:nvCxnSpPr>
        <p:spPr>
          <a:xfrm flipH="1">
            <a:off x="8289089" y="2574119"/>
            <a:ext cx="319263" cy="1184010"/>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8" name="Curved Connector 85"/>
          <p:cNvCxnSpPr>
            <a:stCxn id="259" idx="1"/>
            <a:endCxn id="33" idx="7"/>
          </p:cNvCxnSpPr>
          <p:nvPr/>
        </p:nvCxnSpPr>
        <p:spPr>
          <a:xfrm flipH="1">
            <a:off x="9738308" y="3127438"/>
            <a:ext cx="517567"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1" name="Curved Connector 85"/>
          <p:cNvCxnSpPr>
            <a:stCxn id="257" idx="1"/>
            <a:endCxn id="29" idx="0"/>
          </p:cNvCxnSpPr>
          <p:nvPr/>
        </p:nvCxnSpPr>
        <p:spPr>
          <a:xfrm>
            <a:off x="10653353" y="3181099"/>
            <a:ext cx="158142" cy="80069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4" name="Rounded Rectangle 263"/>
          <p:cNvSpPr/>
          <p:nvPr/>
        </p:nvSpPr>
        <p:spPr bwMode="auto">
          <a:xfrm>
            <a:off x="953785" y="5806719"/>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5" name="Rounded Rectangle 264"/>
          <p:cNvSpPr/>
          <p:nvPr/>
        </p:nvSpPr>
        <p:spPr bwMode="auto">
          <a:xfrm>
            <a:off x="978937" y="5820322"/>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6" name="Rounded Rectangle 265"/>
          <p:cNvSpPr/>
          <p:nvPr/>
        </p:nvSpPr>
        <p:spPr bwMode="auto">
          <a:xfrm>
            <a:off x="2000523" y="5806719"/>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8" name="Rounded Rectangle 267"/>
          <p:cNvSpPr/>
          <p:nvPr/>
        </p:nvSpPr>
        <p:spPr bwMode="auto">
          <a:xfrm>
            <a:off x="2040018" y="5833973"/>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9" name="Rectangle 268"/>
          <p:cNvSpPr/>
          <p:nvPr/>
        </p:nvSpPr>
        <p:spPr bwMode="auto">
          <a:xfrm>
            <a:off x="2069827" y="5894939"/>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0" name="Rectangle 269"/>
          <p:cNvSpPr/>
          <p:nvPr/>
        </p:nvSpPr>
        <p:spPr bwMode="auto">
          <a:xfrm>
            <a:off x="206982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1" name="Rectangle 270"/>
          <p:cNvSpPr/>
          <p:nvPr/>
        </p:nvSpPr>
        <p:spPr bwMode="auto">
          <a:xfrm>
            <a:off x="217666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2" name="Rectangle 271"/>
          <p:cNvSpPr/>
          <p:nvPr/>
        </p:nvSpPr>
        <p:spPr bwMode="auto">
          <a:xfrm>
            <a:off x="2069827" y="6104503"/>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3" name="Rectangle 272"/>
          <p:cNvSpPr/>
          <p:nvPr/>
        </p:nvSpPr>
        <p:spPr bwMode="auto">
          <a:xfrm>
            <a:off x="2069827" y="6201303"/>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5" name="Rectangle 274"/>
          <p:cNvSpPr/>
          <p:nvPr/>
        </p:nvSpPr>
        <p:spPr bwMode="auto">
          <a:xfrm>
            <a:off x="2178406" y="620452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6" name="Rectangle 275"/>
          <p:cNvSpPr/>
          <p:nvPr/>
        </p:nvSpPr>
        <p:spPr bwMode="auto">
          <a:xfrm>
            <a:off x="2284742"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7" name="Rectangle 276"/>
          <p:cNvSpPr/>
          <p:nvPr/>
        </p:nvSpPr>
        <p:spPr bwMode="auto">
          <a:xfrm>
            <a:off x="1056800" y="590443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8" name="Rectangle 277"/>
          <p:cNvSpPr/>
          <p:nvPr/>
        </p:nvSpPr>
        <p:spPr bwMode="auto">
          <a:xfrm>
            <a:off x="1276860" y="5904430"/>
            <a:ext cx="358570"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9" name="Rectangle 278"/>
          <p:cNvSpPr/>
          <p:nvPr/>
        </p:nvSpPr>
        <p:spPr bwMode="auto">
          <a:xfrm>
            <a:off x="1056800" y="609731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0" name="Rectangle 279"/>
          <p:cNvSpPr/>
          <p:nvPr/>
        </p:nvSpPr>
        <p:spPr bwMode="auto">
          <a:xfrm>
            <a:off x="1272063" y="60993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1" name="Rounded Rectangle 280"/>
          <p:cNvSpPr/>
          <p:nvPr/>
        </p:nvSpPr>
        <p:spPr bwMode="auto">
          <a:xfrm>
            <a:off x="2654470" y="5805146"/>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2" name="Rounded Rectangle 281"/>
          <p:cNvSpPr/>
          <p:nvPr/>
        </p:nvSpPr>
        <p:spPr bwMode="auto">
          <a:xfrm>
            <a:off x="2681081" y="5834407"/>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3" name="Rectangle 282"/>
          <p:cNvSpPr/>
          <p:nvPr/>
        </p:nvSpPr>
        <p:spPr bwMode="auto">
          <a:xfrm>
            <a:off x="2757485" y="590285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5" name="Rectangle 284"/>
          <p:cNvSpPr/>
          <p:nvPr/>
        </p:nvSpPr>
        <p:spPr bwMode="auto">
          <a:xfrm>
            <a:off x="2757485"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6" name="Rectangle 285"/>
          <p:cNvSpPr/>
          <p:nvPr/>
        </p:nvSpPr>
        <p:spPr bwMode="auto">
          <a:xfrm>
            <a:off x="2966293" y="609777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 name="Rectangle 115"/>
          <p:cNvSpPr/>
          <p:nvPr/>
        </p:nvSpPr>
        <p:spPr bwMode="auto">
          <a:xfrm>
            <a:off x="2757485" y="6293500"/>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 name="Rectangle 116"/>
          <p:cNvSpPr/>
          <p:nvPr/>
        </p:nvSpPr>
        <p:spPr bwMode="auto">
          <a:xfrm>
            <a:off x="2966294" y="5905125"/>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 name="Rectangle 117"/>
          <p:cNvSpPr/>
          <p:nvPr/>
        </p:nvSpPr>
        <p:spPr bwMode="auto">
          <a:xfrm>
            <a:off x="3425373"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9" name="Rectangle 118"/>
          <p:cNvSpPr/>
          <p:nvPr/>
        </p:nvSpPr>
        <p:spPr bwMode="auto">
          <a:xfrm>
            <a:off x="3425373"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0" name="Rectangle 119"/>
          <p:cNvSpPr/>
          <p:nvPr/>
        </p:nvSpPr>
        <p:spPr bwMode="auto">
          <a:xfrm>
            <a:off x="3637210"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1" name="Rectangle 120"/>
          <p:cNvSpPr/>
          <p:nvPr/>
        </p:nvSpPr>
        <p:spPr bwMode="auto">
          <a:xfrm>
            <a:off x="3638586"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2" name="Rounded Rectangle 121"/>
          <p:cNvSpPr/>
          <p:nvPr/>
        </p:nvSpPr>
        <p:spPr bwMode="auto">
          <a:xfrm>
            <a:off x="7572388" y="5798762"/>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 name="Rounded Rectangle 122"/>
          <p:cNvSpPr/>
          <p:nvPr/>
        </p:nvSpPr>
        <p:spPr bwMode="auto">
          <a:xfrm>
            <a:off x="7599000" y="5828023"/>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4" name="Rectangle 123"/>
          <p:cNvSpPr/>
          <p:nvPr/>
        </p:nvSpPr>
        <p:spPr bwMode="auto">
          <a:xfrm>
            <a:off x="7675404" y="5896473"/>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 name="Rectangle 124"/>
          <p:cNvSpPr/>
          <p:nvPr/>
        </p:nvSpPr>
        <p:spPr bwMode="auto">
          <a:xfrm>
            <a:off x="7675404"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 name="Rectangle 125"/>
          <p:cNvSpPr/>
          <p:nvPr/>
        </p:nvSpPr>
        <p:spPr bwMode="auto">
          <a:xfrm>
            <a:off x="7890666" y="609139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9" name="Rectangle 128"/>
          <p:cNvSpPr/>
          <p:nvPr/>
        </p:nvSpPr>
        <p:spPr bwMode="auto">
          <a:xfrm>
            <a:off x="8343291"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0" name="Rectangle 129"/>
          <p:cNvSpPr/>
          <p:nvPr/>
        </p:nvSpPr>
        <p:spPr bwMode="auto">
          <a:xfrm>
            <a:off x="8343291"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1" name="Rectangle 130"/>
          <p:cNvSpPr/>
          <p:nvPr/>
        </p:nvSpPr>
        <p:spPr bwMode="auto">
          <a:xfrm>
            <a:off x="8555128"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2" name="Rectangle 131"/>
          <p:cNvSpPr/>
          <p:nvPr/>
        </p:nvSpPr>
        <p:spPr bwMode="auto">
          <a:xfrm>
            <a:off x="8556505"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3" name="Rectangle 132"/>
          <p:cNvSpPr/>
          <p:nvPr/>
        </p:nvSpPr>
        <p:spPr bwMode="auto">
          <a:xfrm>
            <a:off x="7675404" y="629240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4" name="Rounded Rectangle 133"/>
          <p:cNvSpPr/>
          <p:nvPr/>
        </p:nvSpPr>
        <p:spPr bwMode="auto">
          <a:xfrm rot="5400000">
            <a:off x="9386876" y="5740954"/>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5" name="Rounded Rectangle 134"/>
          <p:cNvSpPr/>
          <p:nvPr/>
        </p:nvSpPr>
        <p:spPr bwMode="auto">
          <a:xfrm rot="5400000">
            <a:off x="9426371" y="5782439"/>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3" name="Rectangle 172"/>
          <p:cNvSpPr/>
          <p:nvPr/>
        </p:nvSpPr>
        <p:spPr bwMode="auto">
          <a:xfrm>
            <a:off x="961922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5" name="Rectangle 174"/>
          <p:cNvSpPr/>
          <p:nvPr/>
        </p:nvSpPr>
        <p:spPr bwMode="auto">
          <a:xfrm>
            <a:off x="972606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6" name="Rectangle 175"/>
          <p:cNvSpPr/>
          <p:nvPr/>
        </p:nvSpPr>
        <p:spPr bwMode="auto">
          <a:xfrm>
            <a:off x="9834140"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7" name="Rectangle 176"/>
          <p:cNvSpPr/>
          <p:nvPr/>
        </p:nvSpPr>
        <p:spPr bwMode="auto">
          <a:xfrm rot="5400000">
            <a:off x="9407218" y="6153606"/>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8" name="Rectangle 177"/>
          <p:cNvSpPr/>
          <p:nvPr/>
        </p:nvSpPr>
        <p:spPr bwMode="auto">
          <a:xfrm>
            <a:off x="9617920" y="615733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9" name="Rounded Rectangle 178"/>
          <p:cNvSpPr/>
          <p:nvPr/>
        </p:nvSpPr>
        <p:spPr bwMode="auto">
          <a:xfrm>
            <a:off x="10142140" y="5809937"/>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0" name="Rounded Rectangle 179"/>
          <p:cNvSpPr/>
          <p:nvPr/>
        </p:nvSpPr>
        <p:spPr bwMode="auto">
          <a:xfrm>
            <a:off x="10167291" y="5823541"/>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2" name="Rectangle 181"/>
          <p:cNvSpPr/>
          <p:nvPr/>
        </p:nvSpPr>
        <p:spPr bwMode="auto">
          <a:xfrm>
            <a:off x="10245155" y="59076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3" name="Rectangle 182"/>
          <p:cNvSpPr/>
          <p:nvPr/>
        </p:nvSpPr>
        <p:spPr bwMode="auto">
          <a:xfrm>
            <a:off x="10245155" y="6300910"/>
            <a:ext cx="379124"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4" name="Rectangle 183"/>
          <p:cNvSpPr/>
          <p:nvPr/>
        </p:nvSpPr>
        <p:spPr bwMode="auto">
          <a:xfrm>
            <a:off x="10245155"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5" name="Rectangle 184"/>
          <p:cNvSpPr/>
          <p:nvPr/>
        </p:nvSpPr>
        <p:spPr bwMode="auto">
          <a:xfrm>
            <a:off x="10444994"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6" name="Rectangle 185"/>
          <p:cNvSpPr/>
          <p:nvPr/>
        </p:nvSpPr>
        <p:spPr bwMode="auto">
          <a:xfrm>
            <a:off x="10245155" y="649925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 name="Straight Connector 2"/>
          <p:cNvCxnSpPr/>
          <p:nvPr/>
        </p:nvCxnSpPr>
        <p:spPr>
          <a:xfrm flipH="1">
            <a:off x="5884885" y="6110665"/>
            <a:ext cx="3570" cy="597617"/>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702273" y="6129051"/>
            <a:ext cx="364699" cy="320090"/>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6079067" y="6334772"/>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5703333" y="6339251"/>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685168" y="6129052"/>
            <a:ext cx="394210" cy="310344"/>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6066645" y="6043572"/>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5687227" y="6043572"/>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4" name="Lightning Bolt 243"/>
          <p:cNvSpPr/>
          <p:nvPr/>
        </p:nvSpPr>
        <p:spPr bwMode="auto">
          <a:xfrm rot="20487857">
            <a:off x="4451843" y="6136282"/>
            <a:ext cx="1111256" cy="355488"/>
          </a:xfrm>
          <a:prstGeom prst="lightningBol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4" name="Lightning Bolt 193"/>
          <p:cNvSpPr/>
          <p:nvPr/>
        </p:nvSpPr>
        <p:spPr bwMode="auto">
          <a:xfrm rot="9482091">
            <a:off x="6178441" y="6089095"/>
            <a:ext cx="1111256" cy="355488"/>
          </a:xfrm>
          <a:prstGeom prst="lightningBol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6" name="Oval 195"/>
          <p:cNvSpPr/>
          <p:nvPr/>
        </p:nvSpPr>
        <p:spPr>
          <a:xfrm>
            <a:off x="236347" y="1937837"/>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7" name="Oval 196"/>
          <p:cNvSpPr/>
          <p:nvPr/>
        </p:nvSpPr>
        <p:spPr>
          <a:xfrm>
            <a:off x="10503422" y="195666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9" name="Oval 198"/>
          <p:cNvSpPr/>
          <p:nvPr/>
        </p:nvSpPr>
        <p:spPr>
          <a:xfrm>
            <a:off x="2522528"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0" name="Oval 199"/>
          <p:cNvSpPr/>
          <p:nvPr/>
        </p:nvSpPr>
        <p:spPr>
          <a:xfrm>
            <a:off x="8394409"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1" name="TextBox 200"/>
          <p:cNvSpPr txBox="1"/>
          <p:nvPr/>
        </p:nvSpPr>
        <p:spPr>
          <a:xfrm>
            <a:off x="294362" y="218245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3" name="TextBox 202"/>
          <p:cNvSpPr txBox="1"/>
          <p:nvPr/>
        </p:nvSpPr>
        <p:spPr>
          <a:xfrm>
            <a:off x="2582006"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4" name="TextBox 203"/>
          <p:cNvSpPr txBox="1"/>
          <p:nvPr/>
        </p:nvSpPr>
        <p:spPr>
          <a:xfrm>
            <a:off x="8462479"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5" name="TextBox 204"/>
          <p:cNvSpPr txBox="1"/>
          <p:nvPr/>
        </p:nvSpPr>
        <p:spPr>
          <a:xfrm>
            <a:off x="10574075" y="2196354"/>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6" name="TextBox 205"/>
          <p:cNvSpPr txBox="1"/>
          <p:nvPr/>
        </p:nvSpPr>
        <p:spPr>
          <a:xfrm>
            <a:off x="5389012" y="3877433"/>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7" name="TextBox 206"/>
          <p:cNvSpPr txBox="1"/>
          <p:nvPr/>
        </p:nvSpPr>
        <p:spPr>
          <a:xfrm>
            <a:off x="5361208" y="4797884"/>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9" name="Isosceles Triangle 208"/>
          <p:cNvSpPr/>
          <p:nvPr/>
        </p:nvSpPr>
        <p:spPr bwMode="auto">
          <a:xfrm rot="10800000">
            <a:off x="82143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0" name="TextBox 209"/>
          <p:cNvSpPr txBox="1"/>
          <p:nvPr/>
        </p:nvSpPr>
        <p:spPr>
          <a:xfrm>
            <a:off x="96181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2" name="TextBox 211"/>
          <p:cNvSpPr txBox="1"/>
          <p:nvPr/>
        </p:nvSpPr>
        <p:spPr>
          <a:xfrm>
            <a:off x="66256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13" name="Isosceles Triangle 212"/>
          <p:cNvSpPr/>
          <p:nvPr/>
        </p:nvSpPr>
        <p:spPr bwMode="auto">
          <a:xfrm rot="10800000">
            <a:off x="3096963" y="234286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4" name="TextBox 213"/>
          <p:cNvSpPr txBox="1"/>
          <p:nvPr/>
        </p:nvSpPr>
        <p:spPr>
          <a:xfrm>
            <a:off x="3237340" y="236395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5" name="TextBox 214"/>
          <p:cNvSpPr txBox="1"/>
          <p:nvPr/>
        </p:nvSpPr>
        <p:spPr>
          <a:xfrm>
            <a:off x="2938094" y="2067852"/>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3" name="Isosceles Triangle 252"/>
          <p:cNvSpPr/>
          <p:nvPr/>
        </p:nvSpPr>
        <p:spPr bwMode="auto">
          <a:xfrm rot="10800000">
            <a:off x="8070496" y="235001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5" name="TextBox 254"/>
          <p:cNvSpPr txBox="1"/>
          <p:nvPr/>
        </p:nvSpPr>
        <p:spPr>
          <a:xfrm>
            <a:off x="8210874" y="2371104"/>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56" name="TextBox 255"/>
          <p:cNvSpPr txBox="1"/>
          <p:nvPr/>
        </p:nvSpPr>
        <p:spPr>
          <a:xfrm>
            <a:off x="7911627" y="207500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7" name="Isosceles Triangle 256"/>
          <p:cNvSpPr/>
          <p:nvPr/>
        </p:nvSpPr>
        <p:spPr bwMode="auto">
          <a:xfrm rot="10800000">
            <a:off x="1011549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9" name="TextBox 258"/>
          <p:cNvSpPr txBox="1"/>
          <p:nvPr/>
        </p:nvSpPr>
        <p:spPr>
          <a:xfrm>
            <a:off x="1025587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60" name="TextBox 259"/>
          <p:cNvSpPr txBox="1"/>
          <p:nvPr/>
        </p:nvSpPr>
        <p:spPr>
          <a:xfrm>
            <a:off x="995662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88" name="TextBox 287"/>
          <p:cNvSpPr txBox="1"/>
          <p:nvPr/>
        </p:nvSpPr>
        <p:spPr>
          <a:xfrm>
            <a:off x="641085" y="1996133"/>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89" name="TextBox 288"/>
          <p:cNvSpPr txBox="1"/>
          <p:nvPr/>
        </p:nvSpPr>
        <p:spPr>
          <a:xfrm>
            <a:off x="2938094" y="1404819"/>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0" name="TextBox 289"/>
          <p:cNvSpPr txBox="1"/>
          <p:nvPr/>
        </p:nvSpPr>
        <p:spPr>
          <a:xfrm>
            <a:off x="7864369" y="141630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1" name="TextBox 290"/>
          <p:cNvSpPr txBox="1"/>
          <p:nvPr/>
        </p:nvSpPr>
        <p:spPr>
          <a:xfrm>
            <a:off x="9951098" y="200655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2" name="TextBox 291"/>
          <p:cNvSpPr txBox="1"/>
          <p:nvPr/>
        </p:nvSpPr>
        <p:spPr>
          <a:xfrm>
            <a:off x="1587839" y="200797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3" name="TextBox 292"/>
          <p:cNvSpPr txBox="1"/>
          <p:nvPr/>
        </p:nvSpPr>
        <p:spPr>
          <a:xfrm>
            <a:off x="3859035" y="1418868"/>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4" name="TextBox 293"/>
          <p:cNvSpPr txBox="1"/>
          <p:nvPr/>
        </p:nvSpPr>
        <p:spPr>
          <a:xfrm>
            <a:off x="8799405" y="141858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5" name="TextBox 294"/>
          <p:cNvSpPr txBox="1"/>
          <p:nvPr/>
        </p:nvSpPr>
        <p:spPr>
          <a:xfrm>
            <a:off x="10934722" y="2029392"/>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6" name="TextBox 295"/>
          <p:cNvSpPr txBox="1"/>
          <p:nvPr/>
        </p:nvSpPr>
        <p:spPr>
          <a:xfrm>
            <a:off x="4143922"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7" name="TextBox 296"/>
          <p:cNvSpPr txBox="1"/>
          <p:nvPr/>
        </p:nvSpPr>
        <p:spPr>
          <a:xfrm>
            <a:off x="6731474"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8" name="TextBox 297"/>
          <p:cNvSpPr txBox="1"/>
          <p:nvPr/>
        </p:nvSpPr>
        <p:spPr>
          <a:xfrm rot="1063975">
            <a:off x="4475660" y="1506674"/>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9" name="TextBox 298"/>
          <p:cNvSpPr txBox="1"/>
          <p:nvPr/>
        </p:nvSpPr>
        <p:spPr>
          <a:xfrm rot="20775348">
            <a:off x="6214302" y="1547113"/>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300" name="TextBox 299"/>
          <p:cNvSpPr txBox="1"/>
          <p:nvPr/>
        </p:nvSpPr>
        <p:spPr>
          <a:xfrm>
            <a:off x="903465" y="65532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1" name="TextBox 300"/>
          <p:cNvSpPr txBox="1"/>
          <p:nvPr/>
        </p:nvSpPr>
        <p:spPr>
          <a:xfrm>
            <a:off x="2379236" y="60004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2" name="TextBox 301"/>
          <p:cNvSpPr txBox="1"/>
          <p:nvPr/>
        </p:nvSpPr>
        <p:spPr>
          <a:xfrm>
            <a:off x="4018618" y="41999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3" name="TextBox 302"/>
          <p:cNvSpPr txBox="1"/>
          <p:nvPr/>
        </p:nvSpPr>
        <p:spPr>
          <a:xfrm>
            <a:off x="5501098" y="54775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4" name="TextBox 303"/>
          <p:cNvSpPr txBox="1"/>
          <p:nvPr/>
        </p:nvSpPr>
        <p:spPr>
          <a:xfrm>
            <a:off x="6944089" y="387329"/>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5" name="TextBox 304"/>
          <p:cNvSpPr txBox="1"/>
          <p:nvPr/>
        </p:nvSpPr>
        <p:spPr>
          <a:xfrm>
            <a:off x="8531911" y="557164"/>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6" name="TextBox 305"/>
          <p:cNvSpPr txBox="1"/>
          <p:nvPr/>
        </p:nvSpPr>
        <p:spPr>
          <a:xfrm>
            <a:off x="10103998" y="67711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226" name="TextBox 225"/>
          <p:cNvSpPr txBox="1"/>
          <p:nvPr/>
        </p:nvSpPr>
        <p:spPr>
          <a:xfrm rot="5400000">
            <a:off x="11486268" y="4877796"/>
            <a:ext cx="1017384"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DMZ</a:t>
            </a:r>
          </a:p>
        </p:txBody>
      </p:sp>
      <p:sp>
        <p:nvSpPr>
          <p:cNvPr id="195" name="TextBox 194"/>
          <p:cNvSpPr txBox="1"/>
          <p:nvPr/>
        </p:nvSpPr>
        <p:spPr>
          <a:xfrm>
            <a:off x="1049625" y="3446406"/>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8" name="TextBox 227"/>
          <p:cNvSpPr txBox="1"/>
          <p:nvPr/>
        </p:nvSpPr>
        <p:spPr>
          <a:xfrm>
            <a:off x="3891016" y="3440389"/>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9" name="TextBox 228"/>
          <p:cNvSpPr txBox="1"/>
          <p:nvPr/>
        </p:nvSpPr>
        <p:spPr>
          <a:xfrm>
            <a:off x="7103205" y="3440388"/>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31" name="TextBox 230"/>
          <p:cNvSpPr txBox="1"/>
          <p:nvPr/>
        </p:nvSpPr>
        <p:spPr>
          <a:xfrm>
            <a:off x="10016586" y="3440387"/>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32" name="Oval 231"/>
          <p:cNvSpPr/>
          <p:nvPr/>
        </p:nvSpPr>
        <p:spPr>
          <a:xfrm>
            <a:off x="1239897" y="6420561"/>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34" name="TextBox 233"/>
          <p:cNvSpPr txBox="1"/>
          <p:nvPr/>
        </p:nvSpPr>
        <p:spPr>
          <a:xfrm>
            <a:off x="1251375" y="6511499"/>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35" name="Oval 234"/>
          <p:cNvSpPr/>
          <p:nvPr/>
        </p:nvSpPr>
        <p:spPr>
          <a:xfrm>
            <a:off x="2090008" y="6336616"/>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37" name="TextBox 236"/>
          <p:cNvSpPr txBox="1"/>
          <p:nvPr/>
        </p:nvSpPr>
        <p:spPr>
          <a:xfrm>
            <a:off x="2101486" y="6427554"/>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38" name="Oval 237"/>
          <p:cNvSpPr/>
          <p:nvPr/>
        </p:nvSpPr>
        <p:spPr>
          <a:xfrm>
            <a:off x="9233488" y="6065845"/>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40" name="TextBox 239"/>
          <p:cNvSpPr txBox="1"/>
          <p:nvPr/>
        </p:nvSpPr>
        <p:spPr>
          <a:xfrm>
            <a:off x="9244966" y="6156782"/>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41" name="Oval 240"/>
          <p:cNvSpPr/>
          <p:nvPr/>
        </p:nvSpPr>
        <p:spPr>
          <a:xfrm>
            <a:off x="3845629" y="6071070"/>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43" name="TextBox 242"/>
          <p:cNvSpPr txBox="1"/>
          <p:nvPr/>
        </p:nvSpPr>
        <p:spPr>
          <a:xfrm>
            <a:off x="3857107" y="6162008"/>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46" name="Oval 245"/>
          <p:cNvSpPr/>
          <p:nvPr/>
        </p:nvSpPr>
        <p:spPr>
          <a:xfrm>
            <a:off x="8766054" y="6075758"/>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47" name="TextBox 246"/>
          <p:cNvSpPr txBox="1"/>
          <p:nvPr/>
        </p:nvSpPr>
        <p:spPr>
          <a:xfrm>
            <a:off x="8777532" y="6166696"/>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49" name="Oval 248"/>
          <p:cNvSpPr/>
          <p:nvPr/>
        </p:nvSpPr>
        <p:spPr>
          <a:xfrm>
            <a:off x="10615037" y="5864867"/>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50" name="TextBox 249"/>
          <p:cNvSpPr txBox="1"/>
          <p:nvPr/>
        </p:nvSpPr>
        <p:spPr>
          <a:xfrm>
            <a:off x="10626515" y="5955805"/>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cxnSp>
        <p:nvCxnSpPr>
          <p:cNvPr id="227" name="Curved Connector 85"/>
          <p:cNvCxnSpPr/>
          <p:nvPr/>
        </p:nvCxnSpPr>
        <p:spPr>
          <a:xfrm>
            <a:off x="5701954" y="2814888"/>
            <a:ext cx="125297" cy="1160506"/>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2" name="Curved Connector 85"/>
          <p:cNvCxnSpPr/>
          <p:nvPr/>
        </p:nvCxnSpPr>
        <p:spPr>
          <a:xfrm flipH="1">
            <a:off x="5946596" y="2810749"/>
            <a:ext cx="24004" cy="114116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2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Web Services</a:t>
            </a:r>
            <a:endParaRPr lang="en-US" sz="4800" dirty="0"/>
          </a:p>
        </p:txBody>
      </p:sp>
    </p:spTree>
    <p:extLst>
      <p:ext uri="{BB962C8B-B14F-4D97-AF65-F5344CB8AC3E}">
        <p14:creationId xmlns:p14="http://schemas.microsoft.com/office/powerpoint/2010/main" val="1119162201"/>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5400000">
            <a:off x="11307904" y="5901541"/>
            <a:ext cx="1374112" cy="615522"/>
          </a:xfrm>
          <a:prstGeom prst="rect">
            <a:avLst/>
          </a:prstGeom>
          <a:solidFill>
            <a:schemeClr val="tx1">
              <a:lumMod val="75000"/>
            </a:schemeClr>
          </a:solid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Devices</a:t>
            </a:r>
          </a:p>
        </p:txBody>
      </p:sp>
      <p:sp>
        <p:nvSpPr>
          <p:cNvPr id="24" name="TextBox 23"/>
          <p:cNvSpPr txBox="1"/>
          <p:nvPr/>
        </p:nvSpPr>
        <p:spPr>
          <a:xfrm rot="5400000">
            <a:off x="11253093" y="3925058"/>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404040">
                    <a:lumMod val="75000"/>
                  </a:srgbClr>
                </a:solidFill>
                <a:effectLst/>
                <a:uLnTx/>
                <a:uFillTx/>
              </a:rPr>
              <a:t>API Tier</a:t>
            </a:r>
          </a:p>
        </p:txBody>
      </p:sp>
      <p:sp>
        <p:nvSpPr>
          <p:cNvPr id="150" name="Oval 149"/>
          <p:cNvSpPr/>
          <p:nvPr/>
        </p:nvSpPr>
        <p:spPr>
          <a:xfrm>
            <a:off x="10628412"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1" name="TextBox 150"/>
          <p:cNvSpPr txBox="1"/>
          <p:nvPr/>
        </p:nvSpPr>
        <p:spPr>
          <a:xfrm>
            <a:off x="10866881" y="747903"/>
            <a:ext cx="238866"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EDI</a:t>
            </a:r>
          </a:p>
        </p:txBody>
      </p:sp>
      <p:sp>
        <p:nvSpPr>
          <p:cNvPr id="152" name="Oval 151"/>
          <p:cNvSpPr/>
          <p:nvPr/>
        </p:nvSpPr>
        <p:spPr>
          <a:xfrm>
            <a:off x="3131019"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3" name="TextBox 152"/>
          <p:cNvSpPr txBox="1"/>
          <p:nvPr/>
        </p:nvSpPr>
        <p:spPr>
          <a:xfrm>
            <a:off x="3182362" y="337747"/>
            <a:ext cx="614453"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Message</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Bus</a:t>
            </a:r>
          </a:p>
        </p:txBody>
      </p:sp>
      <p:sp>
        <p:nvSpPr>
          <p:cNvPr id="154" name="Oval 153"/>
          <p:cNvSpPr/>
          <p:nvPr/>
        </p:nvSpPr>
        <p:spPr>
          <a:xfrm>
            <a:off x="1631541"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5" name="TextBox 154"/>
          <p:cNvSpPr txBox="1"/>
          <p:nvPr/>
        </p:nvSpPr>
        <p:spPr>
          <a:xfrm>
            <a:off x="1660448" y="523797"/>
            <a:ext cx="65543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Database</a:t>
            </a:r>
          </a:p>
        </p:txBody>
      </p:sp>
      <p:sp>
        <p:nvSpPr>
          <p:cNvPr id="156" name="Oval 155"/>
          <p:cNvSpPr/>
          <p:nvPr/>
        </p:nvSpPr>
        <p:spPr>
          <a:xfrm>
            <a:off x="224417"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7" name="TextBox 156"/>
          <p:cNvSpPr txBox="1"/>
          <p:nvPr/>
        </p:nvSpPr>
        <p:spPr>
          <a:xfrm>
            <a:off x="327077" y="666437"/>
            <a:ext cx="510484"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Web</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Service</a:t>
            </a:r>
          </a:p>
        </p:txBody>
      </p:sp>
      <p:sp>
        <p:nvSpPr>
          <p:cNvPr id="158" name="Oval 157"/>
          <p:cNvSpPr/>
          <p:nvPr/>
        </p:nvSpPr>
        <p:spPr>
          <a:xfrm>
            <a:off x="6129976"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9" name="TextBox 158"/>
          <p:cNvSpPr txBox="1"/>
          <p:nvPr/>
        </p:nvSpPr>
        <p:spPr>
          <a:xfrm>
            <a:off x="6332967" y="263045"/>
            <a:ext cx="311157"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Flat</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Files</a:t>
            </a:r>
          </a:p>
        </p:txBody>
      </p:sp>
      <p:sp>
        <p:nvSpPr>
          <p:cNvPr id="160" name="Oval 159"/>
          <p:cNvSpPr/>
          <p:nvPr/>
        </p:nvSpPr>
        <p:spPr>
          <a:xfrm>
            <a:off x="7629454"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1" name="TextBox 160"/>
          <p:cNvSpPr txBox="1"/>
          <p:nvPr/>
        </p:nvSpPr>
        <p:spPr>
          <a:xfrm>
            <a:off x="7701824" y="322215"/>
            <a:ext cx="572400"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Custom</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Systems</a:t>
            </a:r>
          </a:p>
        </p:txBody>
      </p:sp>
      <p:sp>
        <p:nvSpPr>
          <p:cNvPr id="162" name="Oval 161"/>
          <p:cNvSpPr/>
          <p:nvPr/>
        </p:nvSpPr>
        <p:spPr>
          <a:xfrm>
            <a:off x="9128932"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3" name="TextBox 162"/>
          <p:cNvSpPr txBox="1"/>
          <p:nvPr/>
        </p:nvSpPr>
        <p:spPr>
          <a:xfrm>
            <a:off x="9351568" y="523797"/>
            <a:ext cx="27186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ERP</a:t>
            </a:r>
          </a:p>
        </p:txBody>
      </p:sp>
      <p:sp>
        <p:nvSpPr>
          <p:cNvPr id="164" name="Oval 163"/>
          <p:cNvSpPr/>
          <p:nvPr/>
        </p:nvSpPr>
        <p:spPr>
          <a:xfrm>
            <a:off x="4630497"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5" name="TextBox 164"/>
          <p:cNvSpPr txBox="1"/>
          <p:nvPr/>
        </p:nvSpPr>
        <p:spPr>
          <a:xfrm>
            <a:off x="4820132" y="344511"/>
            <a:ext cx="337871"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CRM</a:t>
            </a:r>
          </a:p>
        </p:txBody>
      </p:sp>
      <p:sp>
        <p:nvSpPr>
          <p:cNvPr id="166" name="TextBox 165"/>
          <p:cNvSpPr txBox="1"/>
          <p:nvPr/>
        </p:nvSpPr>
        <p:spPr>
          <a:xfrm rot="5400000">
            <a:off x="11253093" y="338974"/>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Backend</a:t>
            </a:r>
          </a:p>
        </p:txBody>
      </p:sp>
      <p:sp>
        <p:nvSpPr>
          <p:cNvPr id="169" name="TextBox 168"/>
          <p:cNvSpPr txBox="1"/>
          <p:nvPr/>
        </p:nvSpPr>
        <p:spPr>
          <a:xfrm rot="5400000">
            <a:off x="10880803" y="2156486"/>
            <a:ext cx="2228313" cy="615522"/>
          </a:xfrm>
          <a:prstGeom prst="rect">
            <a:avLst/>
          </a:prstGeom>
          <a:solidFill>
            <a:schemeClr val="tx1">
              <a:lumMod val="75000"/>
            </a:schemeClr>
          </a:solid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404040">
                    <a:lumMod val="75000"/>
                  </a:srgbClr>
                </a:solidFill>
                <a:effectLst/>
                <a:uLnTx/>
                <a:uFillTx/>
              </a:rPr>
              <a:t>Server Facade</a:t>
            </a:r>
          </a:p>
        </p:txBody>
      </p:sp>
      <p:sp>
        <p:nvSpPr>
          <p:cNvPr id="264" name="Rounded Rectangle 263"/>
          <p:cNvSpPr/>
          <p:nvPr/>
        </p:nvSpPr>
        <p:spPr bwMode="auto">
          <a:xfrm>
            <a:off x="953785" y="5806719"/>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5" name="Rounded Rectangle 264"/>
          <p:cNvSpPr/>
          <p:nvPr/>
        </p:nvSpPr>
        <p:spPr bwMode="auto">
          <a:xfrm>
            <a:off x="978937" y="5820322"/>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6" name="Rounded Rectangle 265"/>
          <p:cNvSpPr/>
          <p:nvPr/>
        </p:nvSpPr>
        <p:spPr bwMode="auto">
          <a:xfrm>
            <a:off x="2000523" y="5806719"/>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8" name="Rounded Rectangle 267"/>
          <p:cNvSpPr/>
          <p:nvPr/>
        </p:nvSpPr>
        <p:spPr bwMode="auto">
          <a:xfrm>
            <a:off x="2040018" y="5833973"/>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9" name="Rectangle 268"/>
          <p:cNvSpPr/>
          <p:nvPr/>
        </p:nvSpPr>
        <p:spPr bwMode="auto">
          <a:xfrm>
            <a:off x="2069827" y="5894939"/>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0" name="Rectangle 269"/>
          <p:cNvSpPr/>
          <p:nvPr/>
        </p:nvSpPr>
        <p:spPr bwMode="auto">
          <a:xfrm>
            <a:off x="206982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1" name="Rectangle 270"/>
          <p:cNvSpPr/>
          <p:nvPr/>
        </p:nvSpPr>
        <p:spPr bwMode="auto">
          <a:xfrm>
            <a:off x="217666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2" name="Rectangle 271"/>
          <p:cNvSpPr/>
          <p:nvPr/>
        </p:nvSpPr>
        <p:spPr bwMode="auto">
          <a:xfrm>
            <a:off x="2069827" y="6104503"/>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3" name="Rectangle 272"/>
          <p:cNvSpPr/>
          <p:nvPr/>
        </p:nvSpPr>
        <p:spPr bwMode="auto">
          <a:xfrm>
            <a:off x="2069827" y="6201303"/>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5" name="Rectangle 274"/>
          <p:cNvSpPr/>
          <p:nvPr/>
        </p:nvSpPr>
        <p:spPr bwMode="auto">
          <a:xfrm>
            <a:off x="2178406" y="620452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6" name="Rectangle 275"/>
          <p:cNvSpPr/>
          <p:nvPr/>
        </p:nvSpPr>
        <p:spPr bwMode="auto">
          <a:xfrm>
            <a:off x="2284742"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7" name="Rectangle 276"/>
          <p:cNvSpPr/>
          <p:nvPr/>
        </p:nvSpPr>
        <p:spPr bwMode="auto">
          <a:xfrm>
            <a:off x="1056800" y="590443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8" name="Rectangle 277"/>
          <p:cNvSpPr/>
          <p:nvPr/>
        </p:nvSpPr>
        <p:spPr bwMode="auto">
          <a:xfrm>
            <a:off x="1276860" y="5904430"/>
            <a:ext cx="358570"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9" name="Rectangle 278"/>
          <p:cNvSpPr/>
          <p:nvPr/>
        </p:nvSpPr>
        <p:spPr bwMode="auto">
          <a:xfrm>
            <a:off x="1056800" y="609731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0" name="Rectangle 279"/>
          <p:cNvSpPr/>
          <p:nvPr/>
        </p:nvSpPr>
        <p:spPr bwMode="auto">
          <a:xfrm>
            <a:off x="1272063" y="60993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1" name="Rounded Rectangle 280"/>
          <p:cNvSpPr/>
          <p:nvPr/>
        </p:nvSpPr>
        <p:spPr bwMode="auto">
          <a:xfrm>
            <a:off x="2654470" y="5805146"/>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2" name="Rounded Rectangle 281"/>
          <p:cNvSpPr/>
          <p:nvPr/>
        </p:nvSpPr>
        <p:spPr bwMode="auto">
          <a:xfrm>
            <a:off x="2681081" y="5834407"/>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3" name="Rectangle 282"/>
          <p:cNvSpPr/>
          <p:nvPr/>
        </p:nvSpPr>
        <p:spPr bwMode="auto">
          <a:xfrm>
            <a:off x="2757485" y="590285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5" name="Rectangle 284"/>
          <p:cNvSpPr/>
          <p:nvPr/>
        </p:nvSpPr>
        <p:spPr bwMode="auto">
          <a:xfrm>
            <a:off x="2757485"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6" name="Rectangle 285"/>
          <p:cNvSpPr/>
          <p:nvPr/>
        </p:nvSpPr>
        <p:spPr bwMode="auto">
          <a:xfrm>
            <a:off x="2966293" y="609777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 name="Rectangle 115"/>
          <p:cNvSpPr/>
          <p:nvPr/>
        </p:nvSpPr>
        <p:spPr bwMode="auto">
          <a:xfrm>
            <a:off x="2757485" y="6293500"/>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 name="Rectangle 116"/>
          <p:cNvSpPr/>
          <p:nvPr/>
        </p:nvSpPr>
        <p:spPr bwMode="auto">
          <a:xfrm>
            <a:off x="2966294" y="5905125"/>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 name="Rectangle 117"/>
          <p:cNvSpPr/>
          <p:nvPr/>
        </p:nvSpPr>
        <p:spPr bwMode="auto">
          <a:xfrm>
            <a:off x="3425373"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9" name="Rectangle 118"/>
          <p:cNvSpPr/>
          <p:nvPr/>
        </p:nvSpPr>
        <p:spPr bwMode="auto">
          <a:xfrm>
            <a:off x="3425373"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0" name="Rectangle 119"/>
          <p:cNvSpPr/>
          <p:nvPr/>
        </p:nvSpPr>
        <p:spPr bwMode="auto">
          <a:xfrm>
            <a:off x="3637210"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1" name="Rectangle 120"/>
          <p:cNvSpPr/>
          <p:nvPr/>
        </p:nvSpPr>
        <p:spPr bwMode="auto">
          <a:xfrm>
            <a:off x="3638586"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2" name="Rounded Rectangle 121"/>
          <p:cNvSpPr/>
          <p:nvPr/>
        </p:nvSpPr>
        <p:spPr bwMode="auto">
          <a:xfrm>
            <a:off x="7572388" y="5798762"/>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 name="Rounded Rectangle 122"/>
          <p:cNvSpPr/>
          <p:nvPr/>
        </p:nvSpPr>
        <p:spPr bwMode="auto">
          <a:xfrm>
            <a:off x="7599000" y="5828023"/>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4" name="Rectangle 123"/>
          <p:cNvSpPr/>
          <p:nvPr/>
        </p:nvSpPr>
        <p:spPr bwMode="auto">
          <a:xfrm>
            <a:off x="7675404" y="5896473"/>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 name="Rectangle 124"/>
          <p:cNvSpPr/>
          <p:nvPr/>
        </p:nvSpPr>
        <p:spPr bwMode="auto">
          <a:xfrm>
            <a:off x="7675404"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 name="Rectangle 125"/>
          <p:cNvSpPr/>
          <p:nvPr/>
        </p:nvSpPr>
        <p:spPr bwMode="auto">
          <a:xfrm>
            <a:off x="7890666" y="609139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9" name="Rectangle 128"/>
          <p:cNvSpPr/>
          <p:nvPr/>
        </p:nvSpPr>
        <p:spPr bwMode="auto">
          <a:xfrm>
            <a:off x="8343291"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0" name="Rectangle 129"/>
          <p:cNvSpPr/>
          <p:nvPr/>
        </p:nvSpPr>
        <p:spPr bwMode="auto">
          <a:xfrm>
            <a:off x="8343291"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1" name="Rectangle 130"/>
          <p:cNvSpPr/>
          <p:nvPr/>
        </p:nvSpPr>
        <p:spPr bwMode="auto">
          <a:xfrm>
            <a:off x="8555128"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2" name="Rectangle 131"/>
          <p:cNvSpPr/>
          <p:nvPr/>
        </p:nvSpPr>
        <p:spPr bwMode="auto">
          <a:xfrm>
            <a:off x="8556505"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3" name="Rectangle 132"/>
          <p:cNvSpPr/>
          <p:nvPr/>
        </p:nvSpPr>
        <p:spPr bwMode="auto">
          <a:xfrm>
            <a:off x="7675404" y="629240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4" name="Rounded Rectangle 133"/>
          <p:cNvSpPr/>
          <p:nvPr/>
        </p:nvSpPr>
        <p:spPr bwMode="auto">
          <a:xfrm rot="5400000">
            <a:off x="9386876" y="5740954"/>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5" name="Rounded Rectangle 134"/>
          <p:cNvSpPr/>
          <p:nvPr/>
        </p:nvSpPr>
        <p:spPr bwMode="auto">
          <a:xfrm rot="5400000">
            <a:off x="9426371" y="5782439"/>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3" name="Rectangle 172"/>
          <p:cNvSpPr/>
          <p:nvPr/>
        </p:nvSpPr>
        <p:spPr bwMode="auto">
          <a:xfrm>
            <a:off x="961922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5" name="Rectangle 174"/>
          <p:cNvSpPr/>
          <p:nvPr/>
        </p:nvSpPr>
        <p:spPr bwMode="auto">
          <a:xfrm>
            <a:off x="972606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6" name="Rectangle 175"/>
          <p:cNvSpPr/>
          <p:nvPr/>
        </p:nvSpPr>
        <p:spPr bwMode="auto">
          <a:xfrm>
            <a:off x="9834140"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7" name="Rectangle 176"/>
          <p:cNvSpPr/>
          <p:nvPr/>
        </p:nvSpPr>
        <p:spPr bwMode="auto">
          <a:xfrm rot="5400000">
            <a:off x="9407218" y="6153606"/>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8" name="Rectangle 177"/>
          <p:cNvSpPr/>
          <p:nvPr/>
        </p:nvSpPr>
        <p:spPr bwMode="auto">
          <a:xfrm>
            <a:off x="9617920" y="615733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9" name="Rounded Rectangle 178"/>
          <p:cNvSpPr/>
          <p:nvPr/>
        </p:nvSpPr>
        <p:spPr bwMode="auto">
          <a:xfrm>
            <a:off x="10142140" y="5809937"/>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0" name="Rounded Rectangle 179"/>
          <p:cNvSpPr/>
          <p:nvPr/>
        </p:nvSpPr>
        <p:spPr bwMode="auto">
          <a:xfrm>
            <a:off x="10167291" y="5823541"/>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2" name="Rectangle 181"/>
          <p:cNvSpPr/>
          <p:nvPr/>
        </p:nvSpPr>
        <p:spPr bwMode="auto">
          <a:xfrm>
            <a:off x="10245155" y="59076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3" name="Rectangle 182"/>
          <p:cNvSpPr/>
          <p:nvPr/>
        </p:nvSpPr>
        <p:spPr bwMode="auto">
          <a:xfrm>
            <a:off x="10245155" y="6300910"/>
            <a:ext cx="379124"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4" name="Rectangle 183"/>
          <p:cNvSpPr/>
          <p:nvPr/>
        </p:nvSpPr>
        <p:spPr bwMode="auto">
          <a:xfrm>
            <a:off x="10245155"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5" name="Rectangle 184"/>
          <p:cNvSpPr/>
          <p:nvPr/>
        </p:nvSpPr>
        <p:spPr bwMode="auto">
          <a:xfrm>
            <a:off x="10444994"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6" name="Rectangle 185"/>
          <p:cNvSpPr/>
          <p:nvPr/>
        </p:nvSpPr>
        <p:spPr bwMode="auto">
          <a:xfrm>
            <a:off x="10245155" y="649925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6" name="TextBox 225"/>
          <p:cNvSpPr txBox="1"/>
          <p:nvPr/>
        </p:nvSpPr>
        <p:spPr>
          <a:xfrm rot="5400000">
            <a:off x="11486268" y="4877796"/>
            <a:ext cx="1017384" cy="615522"/>
          </a:xfrm>
          <a:prstGeom prst="rect">
            <a:avLst/>
          </a:prstGeom>
          <a:solidFill>
            <a:schemeClr val="tx1">
              <a:lumMod val="75000"/>
            </a:schemeClr>
          </a:solid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404040">
                    <a:lumMod val="75000"/>
                  </a:srgbClr>
                </a:solidFill>
                <a:effectLst/>
                <a:uLnTx/>
                <a:uFillTx/>
              </a:rPr>
              <a:t>DMZ</a:t>
            </a:r>
          </a:p>
        </p:txBody>
      </p:sp>
      <p:sp>
        <p:nvSpPr>
          <p:cNvPr id="74" name="TextBox 73"/>
          <p:cNvSpPr txBox="1"/>
          <p:nvPr/>
        </p:nvSpPr>
        <p:spPr>
          <a:xfrm>
            <a:off x="2725532" y="2581432"/>
            <a:ext cx="6283849" cy="724143"/>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588"/>
              </a:spcAft>
              <a:buClrTx/>
              <a:buSzTx/>
              <a:buFontTx/>
              <a:buNone/>
              <a:tabLst/>
              <a:defRPr/>
            </a:pPr>
            <a:r>
              <a:rPr kumimoji="0" lang="en-US" sz="3137" b="0" i="0" u="none" strike="noStrike" kern="0" cap="none" spc="0" normalizeH="0" baseline="0" noProof="0" dirty="0">
                <a:ln>
                  <a:noFill/>
                </a:ln>
                <a:solidFill>
                  <a:srgbClr val="404040">
                    <a:lumMod val="75000"/>
                  </a:srgbClr>
                </a:solidFill>
                <a:effectLst/>
                <a:uLnTx/>
                <a:uFillTx/>
              </a:rPr>
              <a:t>How do you get from here</a:t>
            </a:r>
          </a:p>
        </p:txBody>
      </p:sp>
      <p:sp>
        <p:nvSpPr>
          <p:cNvPr id="75" name="TextBox 74"/>
          <p:cNvSpPr txBox="1"/>
          <p:nvPr/>
        </p:nvSpPr>
        <p:spPr>
          <a:xfrm>
            <a:off x="2725532" y="3451877"/>
            <a:ext cx="6283849" cy="724143"/>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588"/>
              </a:spcAft>
              <a:buClrTx/>
              <a:buSzTx/>
              <a:buFontTx/>
              <a:buNone/>
              <a:tabLst/>
              <a:defRPr/>
            </a:pPr>
            <a:r>
              <a:rPr kumimoji="0" lang="en-US" sz="3137" b="0" i="0" u="none" strike="noStrike" kern="0" cap="none" spc="0" normalizeH="0" baseline="0" noProof="0" dirty="0">
                <a:ln>
                  <a:noFill/>
                </a:ln>
                <a:solidFill>
                  <a:srgbClr val="404040">
                    <a:lumMod val="75000"/>
                  </a:srgbClr>
                </a:solidFill>
                <a:effectLst/>
                <a:uLnTx/>
                <a:uFillTx/>
              </a:rPr>
              <a:t>To here?</a:t>
            </a:r>
          </a:p>
        </p:txBody>
      </p:sp>
      <p:cxnSp>
        <p:nvCxnSpPr>
          <p:cNvPr id="76" name="Curved Connector 85"/>
          <p:cNvCxnSpPr>
            <a:endCxn id="74" idx="0"/>
          </p:cNvCxnSpPr>
          <p:nvPr/>
        </p:nvCxnSpPr>
        <p:spPr>
          <a:xfrm>
            <a:off x="5867456" y="1187939"/>
            <a:ext cx="1" cy="1393493"/>
          </a:xfrm>
          <a:prstGeom prst="straightConnector1">
            <a:avLst/>
          </a:prstGeom>
          <a:ln w="28575">
            <a:solidFill>
              <a:schemeClr val="tx1">
                <a:lumMod val="50000"/>
              </a:schemeClr>
            </a:solidFill>
            <a:prstDash val="solid"/>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2" name="Curved Connector 85"/>
          <p:cNvCxnSpPr/>
          <p:nvPr/>
        </p:nvCxnSpPr>
        <p:spPr>
          <a:xfrm>
            <a:off x="5871894" y="4276570"/>
            <a:ext cx="1" cy="1393493"/>
          </a:xfrm>
          <a:prstGeom prst="straightConnector1">
            <a:avLst/>
          </a:prstGeom>
          <a:ln w="28575">
            <a:solidFill>
              <a:schemeClr val="tx1">
                <a:lumMod val="50000"/>
              </a:schemeClr>
            </a:solidFill>
            <a:prstDash val="solid"/>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96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0"/>
                                        </p:tgtEl>
                                        <p:attrNameLst>
                                          <p:attrName>style.visibility</p:attrName>
                                        </p:attrNameLst>
                                      </p:cBhvr>
                                      <p:to>
                                        <p:strVal val="visible"/>
                                      </p:to>
                                    </p:set>
                                    <p:animEffect transition="in" filter="fade">
                                      <p:cBhvr>
                                        <p:cTn id="17" dur="500"/>
                                        <p:tgtEl>
                                          <p:spTgt spid="150"/>
                                        </p:tgtEl>
                                      </p:cBhvr>
                                    </p:animEffect>
                                    <p:anim calcmode="lin" valueType="num">
                                      <p:cBhvr>
                                        <p:cTn id="18" dur="500" fill="hold"/>
                                        <p:tgtEl>
                                          <p:spTgt spid="150"/>
                                        </p:tgtEl>
                                        <p:attrNameLst>
                                          <p:attrName>ppt_x</p:attrName>
                                        </p:attrNameLst>
                                      </p:cBhvr>
                                      <p:tavLst>
                                        <p:tav tm="0">
                                          <p:val>
                                            <p:strVal val="#ppt_x"/>
                                          </p:val>
                                        </p:tav>
                                        <p:tav tm="100000">
                                          <p:val>
                                            <p:strVal val="#ppt_x"/>
                                          </p:val>
                                        </p:tav>
                                      </p:tavLst>
                                    </p:anim>
                                    <p:anim calcmode="lin" valueType="num">
                                      <p:cBhvr>
                                        <p:cTn id="19" dur="500" fill="hold"/>
                                        <p:tgtEl>
                                          <p:spTgt spid="15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anim calcmode="lin" valueType="num">
                                      <p:cBhvr>
                                        <p:cTn id="23" dur="500" fill="hold"/>
                                        <p:tgtEl>
                                          <p:spTgt spid="151"/>
                                        </p:tgtEl>
                                        <p:attrNameLst>
                                          <p:attrName>ppt_x</p:attrName>
                                        </p:attrNameLst>
                                      </p:cBhvr>
                                      <p:tavLst>
                                        <p:tav tm="0">
                                          <p:val>
                                            <p:strVal val="#ppt_x"/>
                                          </p:val>
                                        </p:tav>
                                        <p:tav tm="100000">
                                          <p:val>
                                            <p:strVal val="#ppt_x"/>
                                          </p:val>
                                        </p:tav>
                                      </p:tavLst>
                                    </p:anim>
                                    <p:anim calcmode="lin" valueType="num">
                                      <p:cBhvr>
                                        <p:cTn id="24" dur="500" fill="hold"/>
                                        <p:tgtEl>
                                          <p:spTgt spid="1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fade">
                                      <p:cBhvr>
                                        <p:cTn id="27" dur="500"/>
                                        <p:tgtEl>
                                          <p:spTgt spid="152"/>
                                        </p:tgtEl>
                                      </p:cBhvr>
                                    </p:animEffect>
                                    <p:anim calcmode="lin" valueType="num">
                                      <p:cBhvr>
                                        <p:cTn id="28" dur="500" fill="hold"/>
                                        <p:tgtEl>
                                          <p:spTgt spid="152"/>
                                        </p:tgtEl>
                                        <p:attrNameLst>
                                          <p:attrName>ppt_x</p:attrName>
                                        </p:attrNameLst>
                                      </p:cBhvr>
                                      <p:tavLst>
                                        <p:tav tm="0">
                                          <p:val>
                                            <p:strVal val="#ppt_x"/>
                                          </p:val>
                                        </p:tav>
                                        <p:tav tm="100000">
                                          <p:val>
                                            <p:strVal val="#ppt_x"/>
                                          </p:val>
                                        </p:tav>
                                      </p:tavLst>
                                    </p:anim>
                                    <p:anim calcmode="lin" valueType="num">
                                      <p:cBhvr>
                                        <p:cTn id="29" dur="500" fill="hold"/>
                                        <p:tgtEl>
                                          <p:spTgt spid="1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3"/>
                                        </p:tgtEl>
                                        <p:attrNameLst>
                                          <p:attrName>style.visibility</p:attrName>
                                        </p:attrNameLst>
                                      </p:cBhvr>
                                      <p:to>
                                        <p:strVal val="visible"/>
                                      </p:to>
                                    </p:set>
                                    <p:animEffect transition="in" filter="fade">
                                      <p:cBhvr>
                                        <p:cTn id="32" dur="500"/>
                                        <p:tgtEl>
                                          <p:spTgt spid="153"/>
                                        </p:tgtEl>
                                      </p:cBhvr>
                                    </p:animEffect>
                                    <p:anim calcmode="lin" valueType="num">
                                      <p:cBhvr>
                                        <p:cTn id="33" dur="500" fill="hold"/>
                                        <p:tgtEl>
                                          <p:spTgt spid="153"/>
                                        </p:tgtEl>
                                        <p:attrNameLst>
                                          <p:attrName>ppt_x</p:attrName>
                                        </p:attrNameLst>
                                      </p:cBhvr>
                                      <p:tavLst>
                                        <p:tav tm="0">
                                          <p:val>
                                            <p:strVal val="#ppt_x"/>
                                          </p:val>
                                        </p:tav>
                                        <p:tav tm="100000">
                                          <p:val>
                                            <p:strVal val="#ppt_x"/>
                                          </p:val>
                                        </p:tav>
                                      </p:tavLst>
                                    </p:anim>
                                    <p:anim calcmode="lin" valueType="num">
                                      <p:cBhvr>
                                        <p:cTn id="34" dur="500" fill="hold"/>
                                        <p:tgtEl>
                                          <p:spTgt spid="15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fade">
                                      <p:cBhvr>
                                        <p:cTn id="37" dur="500"/>
                                        <p:tgtEl>
                                          <p:spTgt spid="154"/>
                                        </p:tgtEl>
                                      </p:cBhvr>
                                    </p:animEffect>
                                    <p:anim calcmode="lin" valueType="num">
                                      <p:cBhvr>
                                        <p:cTn id="38" dur="500" fill="hold"/>
                                        <p:tgtEl>
                                          <p:spTgt spid="154"/>
                                        </p:tgtEl>
                                        <p:attrNameLst>
                                          <p:attrName>ppt_x</p:attrName>
                                        </p:attrNameLst>
                                      </p:cBhvr>
                                      <p:tavLst>
                                        <p:tav tm="0">
                                          <p:val>
                                            <p:strVal val="#ppt_x"/>
                                          </p:val>
                                        </p:tav>
                                        <p:tav tm="100000">
                                          <p:val>
                                            <p:strVal val="#ppt_x"/>
                                          </p:val>
                                        </p:tav>
                                      </p:tavLst>
                                    </p:anim>
                                    <p:anim calcmode="lin" valueType="num">
                                      <p:cBhvr>
                                        <p:cTn id="39" dur="500" fill="hold"/>
                                        <p:tgtEl>
                                          <p:spTgt spid="15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fade">
                                      <p:cBhvr>
                                        <p:cTn id="42" dur="500"/>
                                        <p:tgtEl>
                                          <p:spTgt spid="155"/>
                                        </p:tgtEl>
                                      </p:cBhvr>
                                    </p:animEffect>
                                    <p:anim calcmode="lin" valueType="num">
                                      <p:cBhvr>
                                        <p:cTn id="43" dur="500" fill="hold"/>
                                        <p:tgtEl>
                                          <p:spTgt spid="155"/>
                                        </p:tgtEl>
                                        <p:attrNameLst>
                                          <p:attrName>ppt_x</p:attrName>
                                        </p:attrNameLst>
                                      </p:cBhvr>
                                      <p:tavLst>
                                        <p:tav tm="0">
                                          <p:val>
                                            <p:strVal val="#ppt_x"/>
                                          </p:val>
                                        </p:tav>
                                        <p:tav tm="100000">
                                          <p:val>
                                            <p:strVal val="#ppt_x"/>
                                          </p:val>
                                        </p:tav>
                                      </p:tavLst>
                                    </p:anim>
                                    <p:anim calcmode="lin" valueType="num">
                                      <p:cBhvr>
                                        <p:cTn id="44" dur="500" fill="hold"/>
                                        <p:tgtEl>
                                          <p:spTgt spid="15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500" fill="hold"/>
                                        <p:tgtEl>
                                          <p:spTgt spid="1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fade">
                                      <p:cBhvr>
                                        <p:cTn id="52" dur="500"/>
                                        <p:tgtEl>
                                          <p:spTgt spid="157"/>
                                        </p:tgtEl>
                                      </p:cBhvr>
                                    </p:animEffect>
                                    <p:anim calcmode="lin" valueType="num">
                                      <p:cBhvr>
                                        <p:cTn id="53" dur="500" fill="hold"/>
                                        <p:tgtEl>
                                          <p:spTgt spid="157"/>
                                        </p:tgtEl>
                                        <p:attrNameLst>
                                          <p:attrName>ppt_x</p:attrName>
                                        </p:attrNameLst>
                                      </p:cBhvr>
                                      <p:tavLst>
                                        <p:tav tm="0">
                                          <p:val>
                                            <p:strVal val="#ppt_x"/>
                                          </p:val>
                                        </p:tav>
                                        <p:tav tm="100000">
                                          <p:val>
                                            <p:strVal val="#ppt_x"/>
                                          </p:val>
                                        </p:tav>
                                      </p:tavLst>
                                    </p:anim>
                                    <p:anim calcmode="lin" valueType="num">
                                      <p:cBhvr>
                                        <p:cTn id="54" dur="500" fill="hold"/>
                                        <p:tgtEl>
                                          <p:spTgt spid="1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8"/>
                                        </p:tgtEl>
                                        <p:attrNameLst>
                                          <p:attrName>style.visibility</p:attrName>
                                        </p:attrNameLst>
                                      </p:cBhvr>
                                      <p:to>
                                        <p:strVal val="visible"/>
                                      </p:to>
                                    </p:set>
                                    <p:animEffect transition="in" filter="fade">
                                      <p:cBhvr>
                                        <p:cTn id="57" dur="500"/>
                                        <p:tgtEl>
                                          <p:spTgt spid="158"/>
                                        </p:tgtEl>
                                      </p:cBhvr>
                                    </p:animEffect>
                                    <p:anim calcmode="lin" valueType="num">
                                      <p:cBhvr>
                                        <p:cTn id="58" dur="500" fill="hold"/>
                                        <p:tgtEl>
                                          <p:spTgt spid="158"/>
                                        </p:tgtEl>
                                        <p:attrNameLst>
                                          <p:attrName>ppt_x</p:attrName>
                                        </p:attrNameLst>
                                      </p:cBhvr>
                                      <p:tavLst>
                                        <p:tav tm="0">
                                          <p:val>
                                            <p:strVal val="#ppt_x"/>
                                          </p:val>
                                        </p:tav>
                                        <p:tav tm="100000">
                                          <p:val>
                                            <p:strVal val="#ppt_x"/>
                                          </p:val>
                                        </p:tav>
                                      </p:tavLst>
                                    </p:anim>
                                    <p:anim calcmode="lin" valueType="num">
                                      <p:cBhvr>
                                        <p:cTn id="59" dur="500" fill="hold"/>
                                        <p:tgtEl>
                                          <p:spTgt spid="1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9"/>
                                        </p:tgtEl>
                                        <p:attrNameLst>
                                          <p:attrName>style.visibility</p:attrName>
                                        </p:attrNameLst>
                                      </p:cBhvr>
                                      <p:to>
                                        <p:strVal val="visible"/>
                                      </p:to>
                                    </p:set>
                                    <p:animEffect transition="in" filter="fade">
                                      <p:cBhvr>
                                        <p:cTn id="62" dur="500"/>
                                        <p:tgtEl>
                                          <p:spTgt spid="159"/>
                                        </p:tgtEl>
                                      </p:cBhvr>
                                    </p:animEffect>
                                    <p:anim calcmode="lin" valueType="num">
                                      <p:cBhvr>
                                        <p:cTn id="63" dur="500" fill="hold"/>
                                        <p:tgtEl>
                                          <p:spTgt spid="159"/>
                                        </p:tgtEl>
                                        <p:attrNameLst>
                                          <p:attrName>ppt_x</p:attrName>
                                        </p:attrNameLst>
                                      </p:cBhvr>
                                      <p:tavLst>
                                        <p:tav tm="0">
                                          <p:val>
                                            <p:strVal val="#ppt_x"/>
                                          </p:val>
                                        </p:tav>
                                        <p:tav tm="100000">
                                          <p:val>
                                            <p:strVal val="#ppt_x"/>
                                          </p:val>
                                        </p:tav>
                                      </p:tavLst>
                                    </p:anim>
                                    <p:anim calcmode="lin" valueType="num">
                                      <p:cBhvr>
                                        <p:cTn id="64" dur="500" fill="hold"/>
                                        <p:tgtEl>
                                          <p:spTgt spid="15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0"/>
                                        </p:tgtEl>
                                        <p:attrNameLst>
                                          <p:attrName>style.visibility</p:attrName>
                                        </p:attrNameLst>
                                      </p:cBhvr>
                                      <p:to>
                                        <p:strVal val="visible"/>
                                      </p:to>
                                    </p:set>
                                    <p:animEffect transition="in" filter="fade">
                                      <p:cBhvr>
                                        <p:cTn id="67" dur="500"/>
                                        <p:tgtEl>
                                          <p:spTgt spid="160"/>
                                        </p:tgtEl>
                                      </p:cBhvr>
                                    </p:animEffect>
                                    <p:anim calcmode="lin" valueType="num">
                                      <p:cBhvr>
                                        <p:cTn id="68" dur="500" fill="hold"/>
                                        <p:tgtEl>
                                          <p:spTgt spid="160"/>
                                        </p:tgtEl>
                                        <p:attrNameLst>
                                          <p:attrName>ppt_x</p:attrName>
                                        </p:attrNameLst>
                                      </p:cBhvr>
                                      <p:tavLst>
                                        <p:tav tm="0">
                                          <p:val>
                                            <p:strVal val="#ppt_x"/>
                                          </p:val>
                                        </p:tav>
                                        <p:tav tm="100000">
                                          <p:val>
                                            <p:strVal val="#ppt_x"/>
                                          </p:val>
                                        </p:tav>
                                      </p:tavLst>
                                    </p:anim>
                                    <p:anim calcmode="lin" valueType="num">
                                      <p:cBhvr>
                                        <p:cTn id="69" dur="500" fill="hold"/>
                                        <p:tgtEl>
                                          <p:spTgt spid="16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61"/>
                                        </p:tgtEl>
                                        <p:attrNameLst>
                                          <p:attrName>style.visibility</p:attrName>
                                        </p:attrNameLst>
                                      </p:cBhvr>
                                      <p:to>
                                        <p:strVal val="visible"/>
                                      </p:to>
                                    </p:set>
                                    <p:animEffect transition="in" filter="fade">
                                      <p:cBhvr>
                                        <p:cTn id="72" dur="500"/>
                                        <p:tgtEl>
                                          <p:spTgt spid="161"/>
                                        </p:tgtEl>
                                      </p:cBhvr>
                                    </p:animEffect>
                                    <p:anim calcmode="lin" valueType="num">
                                      <p:cBhvr>
                                        <p:cTn id="73" dur="500" fill="hold"/>
                                        <p:tgtEl>
                                          <p:spTgt spid="161"/>
                                        </p:tgtEl>
                                        <p:attrNameLst>
                                          <p:attrName>ppt_x</p:attrName>
                                        </p:attrNameLst>
                                      </p:cBhvr>
                                      <p:tavLst>
                                        <p:tav tm="0">
                                          <p:val>
                                            <p:strVal val="#ppt_x"/>
                                          </p:val>
                                        </p:tav>
                                        <p:tav tm="100000">
                                          <p:val>
                                            <p:strVal val="#ppt_x"/>
                                          </p:val>
                                        </p:tav>
                                      </p:tavLst>
                                    </p:anim>
                                    <p:anim calcmode="lin" valueType="num">
                                      <p:cBhvr>
                                        <p:cTn id="74" dur="500" fill="hold"/>
                                        <p:tgtEl>
                                          <p:spTgt spid="16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500"/>
                                        <p:tgtEl>
                                          <p:spTgt spid="162"/>
                                        </p:tgtEl>
                                      </p:cBhvr>
                                    </p:animEffect>
                                    <p:anim calcmode="lin" valueType="num">
                                      <p:cBhvr>
                                        <p:cTn id="78" dur="500" fill="hold"/>
                                        <p:tgtEl>
                                          <p:spTgt spid="162"/>
                                        </p:tgtEl>
                                        <p:attrNameLst>
                                          <p:attrName>ppt_x</p:attrName>
                                        </p:attrNameLst>
                                      </p:cBhvr>
                                      <p:tavLst>
                                        <p:tav tm="0">
                                          <p:val>
                                            <p:strVal val="#ppt_x"/>
                                          </p:val>
                                        </p:tav>
                                        <p:tav tm="100000">
                                          <p:val>
                                            <p:strVal val="#ppt_x"/>
                                          </p:val>
                                        </p:tav>
                                      </p:tavLst>
                                    </p:anim>
                                    <p:anim calcmode="lin" valueType="num">
                                      <p:cBhvr>
                                        <p:cTn id="79" dur="500" fill="hold"/>
                                        <p:tgtEl>
                                          <p:spTgt spid="16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63"/>
                                        </p:tgtEl>
                                        <p:attrNameLst>
                                          <p:attrName>style.visibility</p:attrName>
                                        </p:attrNameLst>
                                      </p:cBhvr>
                                      <p:to>
                                        <p:strVal val="visible"/>
                                      </p:to>
                                    </p:set>
                                    <p:animEffect transition="in" filter="fade">
                                      <p:cBhvr>
                                        <p:cTn id="82" dur="500"/>
                                        <p:tgtEl>
                                          <p:spTgt spid="163"/>
                                        </p:tgtEl>
                                      </p:cBhvr>
                                    </p:animEffect>
                                    <p:anim calcmode="lin" valueType="num">
                                      <p:cBhvr>
                                        <p:cTn id="83" dur="500" fill="hold"/>
                                        <p:tgtEl>
                                          <p:spTgt spid="163"/>
                                        </p:tgtEl>
                                        <p:attrNameLst>
                                          <p:attrName>ppt_x</p:attrName>
                                        </p:attrNameLst>
                                      </p:cBhvr>
                                      <p:tavLst>
                                        <p:tav tm="0">
                                          <p:val>
                                            <p:strVal val="#ppt_x"/>
                                          </p:val>
                                        </p:tav>
                                        <p:tav tm="100000">
                                          <p:val>
                                            <p:strVal val="#ppt_x"/>
                                          </p:val>
                                        </p:tav>
                                      </p:tavLst>
                                    </p:anim>
                                    <p:anim calcmode="lin" valueType="num">
                                      <p:cBhvr>
                                        <p:cTn id="84" dur="500" fill="hold"/>
                                        <p:tgtEl>
                                          <p:spTgt spid="16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64"/>
                                        </p:tgtEl>
                                        <p:attrNameLst>
                                          <p:attrName>style.visibility</p:attrName>
                                        </p:attrNameLst>
                                      </p:cBhvr>
                                      <p:to>
                                        <p:strVal val="visible"/>
                                      </p:to>
                                    </p:set>
                                    <p:animEffect transition="in" filter="fade">
                                      <p:cBhvr>
                                        <p:cTn id="87" dur="500"/>
                                        <p:tgtEl>
                                          <p:spTgt spid="164"/>
                                        </p:tgtEl>
                                      </p:cBhvr>
                                    </p:animEffect>
                                    <p:anim calcmode="lin" valueType="num">
                                      <p:cBhvr>
                                        <p:cTn id="88" dur="500" fill="hold"/>
                                        <p:tgtEl>
                                          <p:spTgt spid="164"/>
                                        </p:tgtEl>
                                        <p:attrNameLst>
                                          <p:attrName>ppt_x</p:attrName>
                                        </p:attrNameLst>
                                      </p:cBhvr>
                                      <p:tavLst>
                                        <p:tav tm="0">
                                          <p:val>
                                            <p:strVal val="#ppt_x"/>
                                          </p:val>
                                        </p:tav>
                                        <p:tav tm="100000">
                                          <p:val>
                                            <p:strVal val="#ppt_x"/>
                                          </p:val>
                                        </p:tav>
                                      </p:tavLst>
                                    </p:anim>
                                    <p:anim calcmode="lin" valueType="num">
                                      <p:cBhvr>
                                        <p:cTn id="89" dur="500" fill="hold"/>
                                        <p:tgtEl>
                                          <p:spTgt spid="1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fade">
                                      <p:cBhvr>
                                        <p:cTn id="92" dur="500"/>
                                        <p:tgtEl>
                                          <p:spTgt spid="165"/>
                                        </p:tgtEl>
                                      </p:cBhvr>
                                    </p:animEffect>
                                    <p:anim calcmode="lin" valueType="num">
                                      <p:cBhvr>
                                        <p:cTn id="93" dur="500" fill="hold"/>
                                        <p:tgtEl>
                                          <p:spTgt spid="165"/>
                                        </p:tgtEl>
                                        <p:attrNameLst>
                                          <p:attrName>ppt_x</p:attrName>
                                        </p:attrNameLst>
                                      </p:cBhvr>
                                      <p:tavLst>
                                        <p:tav tm="0">
                                          <p:val>
                                            <p:strVal val="#ppt_x"/>
                                          </p:val>
                                        </p:tav>
                                        <p:tav tm="100000">
                                          <p:val>
                                            <p:strVal val="#ppt_x"/>
                                          </p:val>
                                        </p:tav>
                                      </p:tavLst>
                                    </p:anim>
                                    <p:anim calcmode="lin" valueType="num">
                                      <p:cBhvr>
                                        <p:cTn id="94" dur="500" fill="hold"/>
                                        <p:tgtEl>
                                          <p:spTgt spid="16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66"/>
                                        </p:tgtEl>
                                        <p:attrNameLst>
                                          <p:attrName>style.visibility</p:attrName>
                                        </p:attrNameLst>
                                      </p:cBhvr>
                                      <p:to>
                                        <p:strVal val="visible"/>
                                      </p:to>
                                    </p:set>
                                    <p:animEffect transition="in" filter="fade">
                                      <p:cBhvr>
                                        <p:cTn id="97" dur="500"/>
                                        <p:tgtEl>
                                          <p:spTgt spid="166"/>
                                        </p:tgtEl>
                                      </p:cBhvr>
                                    </p:animEffect>
                                    <p:anim calcmode="lin" valueType="num">
                                      <p:cBhvr>
                                        <p:cTn id="98" dur="500" fill="hold"/>
                                        <p:tgtEl>
                                          <p:spTgt spid="166"/>
                                        </p:tgtEl>
                                        <p:attrNameLst>
                                          <p:attrName>ppt_x</p:attrName>
                                        </p:attrNameLst>
                                      </p:cBhvr>
                                      <p:tavLst>
                                        <p:tav tm="0">
                                          <p:val>
                                            <p:strVal val="#ppt_x"/>
                                          </p:val>
                                        </p:tav>
                                        <p:tav tm="100000">
                                          <p:val>
                                            <p:strVal val="#ppt_x"/>
                                          </p:val>
                                        </p:tav>
                                      </p:tavLst>
                                    </p:anim>
                                    <p:anim calcmode="lin" valueType="num">
                                      <p:cBhvr>
                                        <p:cTn id="99" dur="500" fill="hold"/>
                                        <p:tgtEl>
                                          <p:spTgt spid="1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69"/>
                                        </p:tgtEl>
                                        <p:attrNameLst>
                                          <p:attrName>style.visibility</p:attrName>
                                        </p:attrNameLst>
                                      </p:cBhvr>
                                      <p:to>
                                        <p:strVal val="visible"/>
                                      </p:to>
                                    </p:set>
                                    <p:animEffect transition="in" filter="fade">
                                      <p:cBhvr>
                                        <p:cTn id="102" dur="500"/>
                                        <p:tgtEl>
                                          <p:spTgt spid="169"/>
                                        </p:tgtEl>
                                      </p:cBhvr>
                                    </p:animEffect>
                                    <p:anim calcmode="lin" valueType="num">
                                      <p:cBhvr>
                                        <p:cTn id="103" dur="500" fill="hold"/>
                                        <p:tgtEl>
                                          <p:spTgt spid="169"/>
                                        </p:tgtEl>
                                        <p:attrNameLst>
                                          <p:attrName>ppt_x</p:attrName>
                                        </p:attrNameLst>
                                      </p:cBhvr>
                                      <p:tavLst>
                                        <p:tav tm="0">
                                          <p:val>
                                            <p:strVal val="#ppt_x"/>
                                          </p:val>
                                        </p:tav>
                                        <p:tav tm="100000">
                                          <p:val>
                                            <p:strVal val="#ppt_x"/>
                                          </p:val>
                                        </p:tav>
                                      </p:tavLst>
                                    </p:anim>
                                    <p:anim calcmode="lin" valueType="num">
                                      <p:cBhvr>
                                        <p:cTn id="104" dur="500" fill="hold"/>
                                        <p:tgtEl>
                                          <p:spTgt spid="16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64"/>
                                        </p:tgtEl>
                                        <p:attrNameLst>
                                          <p:attrName>style.visibility</p:attrName>
                                        </p:attrNameLst>
                                      </p:cBhvr>
                                      <p:to>
                                        <p:strVal val="visible"/>
                                      </p:to>
                                    </p:set>
                                    <p:animEffect transition="in" filter="fade">
                                      <p:cBhvr>
                                        <p:cTn id="107" dur="500"/>
                                        <p:tgtEl>
                                          <p:spTgt spid="264"/>
                                        </p:tgtEl>
                                      </p:cBhvr>
                                    </p:animEffect>
                                    <p:anim calcmode="lin" valueType="num">
                                      <p:cBhvr>
                                        <p:cTn id="108" dur="500" fill="hold"/>
                                        <p:tgtEl>
                                          <p:spTgt spid="264"/>
                                        </p:tgtEl>
                                        <p:attrNameLst>
                                          <p:attrName>ppt_x</p:attrName>
                                        </p:attrNameLst>
                                      </p:cBhvr>
                                      <p:tavLst>
                                        <p:tav tm="0">
                                          <p:val>
                                            <p:strVal val="#ppt_x"/>
                                          </p:val>
                                        </p:tav>
                                        <p:tav tm="100000">
                                          <p:val>
                                            <p:strVal val="#ppt_x"/>
                                          </p:val>
                                        </p:tav>
                                      </p:tavLst>
                                    </p:anim>
                                    <p:anim calcmode="lin" valueType="num">
                                      <p:cBhvr>
                                        <p:cTn id="109" dur="500" fill="hold"/>
                                        <p:tgtEl>
                                          <p:spTgt spid="26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65"/>
                                        </p:tgtEl>
                                        <p:attrNameLst>
                                          <p:attrName>style.visibility</p:attrName>
                                        </p:attrNameLst>
                                      </p:cBhvr>
                                      <p:to>
                                        <p:strVal val="visible"/>
                                      </p:to>
                                    </p:set>
                                    <p:animEffect transition="in" filter="fade">
                                      <p:cBhvr>
                                        <p:cTn id="112" dur="500"/>
                                        <p:tgtEl>
                                          <p:spTgt spid="265"/>
                                        </p:tgtEl>
                                      </p:cBhvr>
                                    </p:animEffect>
                                    <p:anim calcmode="lin" valueType="num">
                                      <p:cBhvr>
                                        <p:cTn id="113" dur="500" fill="hold"/>
                                        <p:tgtEl>
                                          <p:spTgt spid="265"/>
                                        </p:tgtEl>
                                        <p:attrNameLst>
                                          <p:attrName>ppt_x</p:attrName>
                                        </p:attrNameLst>
                                      </p:cBhvr>
                                      <p:tavLst>
                                        <p:tav tm="0">
                                          <p:val>
                                            <p:strVal val="#ppt_x"/>
                                          </p:val>
                                        </p:tav>
                                        <p:tav tm="100000">
                                          <p:val>
                                            <p:strVal val="#ppt_x"/>
                                          </p:val>
                                        </p:tav>
                                      </p:tavLst>
                                    </p:anim>
                                    <p:anim calcmode="lin" valueType="num">
                                      <p:cBhvr>
                                        <p:cTn id="114" dur="500" fill="hold"/>
                                        <p:tgtEl>
                                          <p:spTgt spid="26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66"/>
                                        </p:tgtEl>
                                        <p:attrNameLst>
                                          <p:attrName>style.visibility</p:attrName>
                                        </p:attrNameLst>
                                      </p:cBhvr>
                                      <p:to>
                                        <p:strVal val="visible"/>
                                      </p:to>
                                    </p:set>
                                    <p:animEffect transition="in" filter="fade">
                                      <p:cBhvr>
                                        <p:cTn id="117" dur="500"/>
                                        <p:tgtEl>
                                          <p:spTgt spid="266"/>
                                        </p:tgtEl>
                                      </p:cBhvr>
                                    </p:animEffect>
                                    <p:anim calcmode="lin" valueType="num">
                                      <p:cBhvr>
                                        <p:cTn id="118" dur="500" fill="hold"/>
                                        <p:tgtEl>
                                          <p:spTgt spid="266"/>
                                        </p:tgtEl>
                                        <p:attrNameLst>
                                          <p:attrName>ppt_x</p:attrName>
                                        </p:attrNameLst>
                                      </p:cBhvr>
                                      <p:tavLst>
                                        <p:tav tm="0">
                                          <p:val>
                                            <p:strVal val="#ppt_x"/>
                                          </p:val>
                                        </p:tav>
                                        <p:tav tm="100000">
                                          <p:val>
                                            <p:strVal val="#ppt_x"/>
                                          </p:val>
                                        </p:tav>
                                      </p:tavLst>
                                    </p:anim>
                                    <p:anim calcmode="lin" valueType="num">
                                      <p:cBhvr>
                                        <p:cTn id="119" dur="500" fill="hold"/>
                                        <p:tgtEl>
                                          <p:spTgt spid="26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68"/>
                                        </p:tgtEl>
                                        <p:attrNameLst>
                                          <p:attrName>style.visibility</p:attrName>
                                        </p:attrNameLst>
                                      </p:cBhvr>
                                      <p:to>
                                        <p:strVal val="visible"/>
                                      </p:to>
                                    </p:set>
                                    <p:animEffect transition="in" filter="fade">
                                      <p:cBhvr>
                                        <p:cTn id="122" dur="500"/>
                                        <p:tgtEl>
                                          <p:spTgt spid="268"/>
                                        </p:tgtEl>
                                      </p:cBhvr>
                                    </p:animEffect>
                                    <p:anim calcmode="lin" valueType="num">
                                      <p:cBhvr>
                                        <p:cTn id="123" dur="500" fill="hold"/>
                                        <p:tgtEl>
                                          <p:spTgt spid="268"/>
                                        </p:tgtEl>
                                        <p:attrNameLst>
                                          <p:attrName>ppt_x</p:attrName>
                                        </p:attrNameLst>
                                      </p:cBhvr>
                                      <p:tavLst>
                                        <p:tav tm="0">
                                          <p:val>
                                            <p:strVal val="#ppt_x"/>
                                          </p:val>
                                        </p:tav>
                                        <p:tav tm="100000">
                                          <p:val>
                                            <p:strVal val="#ppt_x"/>
                                          </p:val>
                                        </p:tav>
                                      </p:tavLst>
                                    </p:anim>
                                    <p:anim calcmode="lin" valueType="num">
                                      <p:cBhvr>
                                        <p:cTn id="124" dur="500" fill="hold"/>
                                        <p:tgtEl>
                                          <p:spTgt spid="268"/>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69"/>
                                        </p:tgtEl>
                                        <p:attrNameLst>
                                          <p:attrName>style.visibility</p:attrName>
                                        </p:attrNameLst>
                                      </p:cBhvr>
                                      <p:to>
                                        <p:strVal val="visible"/>
                                      </p:to>
                                    </p:set>
                                    <p:animEffect transition="in" filter="fade">
                                      <p:cBhvr>
                                        <p:cTn id="127" dur="500"/>
                                        <p:tgtEl>
                                          <p:spTgt spid="269"/>
                                        </p:tgtEl>
                                      </p:cBhvr>
                                    </p:animEffect>
                                    <p:anim calcmode="lin" valueType="num">
                                      <p:cBhvr>
                                        <p:cTn id="128" dur="500" fill="hold"/>
                                        <p:tgtEl>
                                          <p:spTgt spid="269"/>
                                        </p:tgtEl>
                                        <p:attrNameLst>
                                          <p:attrName>ppt_x</p:attrName>
                                        </p:attrNameLst>
                                      </p:cBhvr>
                                      <p:tavLst>
                                        <p:tav tm="0">
                                          <p:val>
                                            <p:strVal val="#ppt_x"/>
                                          </p:val>
                                        </p:tav>
                                        <p:tav tm="100000">
                                          <p:val>
                                            <p:strVal val="#ppt_x"/>
                                          </p:val>
                                        </p:tav>
                                      </p:tavLst>
                                    </p:anim>
                                    <p:anim calcmode="lin" valueType="num">
                                      <p:cBhvr>
                                        <p:cTn id="129" dur="500" fill="hold"/>
                                        <p:tgtEl>
                                          <p:spTgt spid="269"/>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70"/>
                                        </p:tgtEl>
                                        <p:attrNameLst>
                                          <p:attrName>style.visibility</p:attrName>
                                        </p:attrNameLst>
                                      </p:cBhvr>
                                      <p:to>
                                        <p:strVal val="visible"/>
                                      </p:to>
                                    </p:set>
                                    <p:animEffect transition="in" filter="fade">
                                      <p:cBhvr>
                                        <p:cTn id="132" dur="500"/>
                                        <p:tgtEl>
                                          <p:spTgt spid="270"/>
                                        </p:tgtEl>
                                      </p:cBhvr>
                                    </p:animEffect>
                                    <p:anim calcmode="lin" valueType="num">
                                      <p:cBhvr>
                                        <p:cTn id="133" dur="500" fill="hold"/>
                                        <p:tgtEl>
                                          <p:spTgt spid="270"/>
                                        </p:tgtEl>
                                        <p:attrNameLst>
                                          <p:attrName>ppt_x</p:attrName>
                                        </p:attrNameLst>
                                      </p:cBhvr>
                                      <p:tavLst>
                                        <p:tav tm="0">
                                          <p:val>
                                            <p:strVal val="#ppt_x"/>
                                          </p:val>
                                        </p:tav>
                                        <p:tav tm="100000">
                                          <p:val>
                                            <p:strVal val="#ppt_x"/>
                                          </p:val>
                                        </p:tav>
                                      </p:tavLst>
                                    </p:anim>
                                    <p:anim calcmode="lin" valueType="num">
                                      <p:cBhvr>
                                        <p:cTn id="134" dur="500" fill="hold"/>
                                        <p:tgtEl>
                                          <p:spTgt spid="270"/>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271"/>
                                        </p:tgtEl>
                                        <p:attrNameLst>
                                          <p:attrName>style.visibility</p:attrName>
                                        </p:attrNameLst>
                                      </p:cBhvr>
                                      <p:to>
                                        <p:strVal val="visible"/>
                                      </p:to>
                                    </p:set>
                                    <p:animEffect transition="in" filter="fade">
                                      <p:cBhvr>
                                        <p:cTn id="137" dur="500"/>
                                        <p:tgtEl>
                                          <p:spTgt spid="271"/>
                                        </p:tgtEl>
                                      </p:cBhvr>
                                    </p:animEffect>
                                    <p:anim calcmode="lin" valueType="num">
                                      <p:cBhvr>
                                        <p:cTn id="138" dur="500" fill="hold"/>
                                        <p:tgtEl>
                                          <p:spTgt spid="271"/>
                                        </p:tgtEl>
                                        <p:attrNameLst>
                                          <p:attrName>ppt_x</p:attrName>
                                        </p:attrNameLst>
                                      </p:cBhvr>
                                      <p:tavLst>
                                        <p:tav tm="0">
                                          <p:val>
                                            <p:strVal val="#ppt_x"/>
                                          </p:val>
                                        </p:tav>
                                        <p:tav tm="100000">
                                          <p:val>
                                            <p:strVal val="#ppt_x"/>
                                          </p:val>
                                        </p:tav>
                                      </p:tavLst>
                                    </p:anim>
                                    <p:anim calcmode="lin" valueType="num">
                                      <p:cBhvr>
                                        <p:cTn id="139" dur="500" fill="hold"/>
                                        <p:tgtEl>
                                          <p:spTgt spid="271"/>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272"/>
                                        </p:tgtEl>
                                        <p:attrNameLst>
                                          <p:attrName>style.visibility</p:attrName>
                                        </p:attrNameLst>
                                      </p:cBhvr>
                                      <p:to>
                                        <p:strVal val="visible"/>
                                      </p:to>
                                    </p:set>
                                    <p:animEffect transition="in" filter="fade">
                                      <p:cBhvr>
                                        <p:cTn id="142" dur="500"/>
                                        <p:tgtEl>
                                          <p:spTgt spid="272"/>
                                        </p:tgtEl>
                                      </p:cBhvr>
                                    </p:animEffect>
                                    <p:anim calcmode="lin" valueType="num">
                                      <p:cBhvr>
                                        <p:cTn id="143" dur="500" fill="hold"/>
                                        <p:tgtEl>
                                          <p:spTgt spid="272"/>
                                        </p:tgtEl>
                                        <p:attrNameLst>
                                          <p:attrName>ppt_x</p:attrName>
                                        </p:attrNameLst>
                                      </p:cBhvr>
                                      <p:tavLst>
                                        <p:tav tm="0">
                                          <p:val>
                                            <p:strVal val="#ppt_x"/>
                                          </p:val>
                                        </p:tav>
                                        <p:tav tm="100000">
                                          <p:val>
                                            <p:strVal val="#ppt_x"/>
                                          </p:val>
                                        </p:tav>
                                      </p:tavLst>
                                    </p:anim>
                                    <p:anim calcmode="lin" valueType="num">
                                      <p:cBhvr>
                                        <p:cTn id="144" dur="500" fill="hold"/>
                                        <p:tgtEl>
                                          <p:spTgt spid="272"/>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273"/>
                                        </p:tgtEl>
                                        <p:attrNameLst>
                                          <p:attrName>style.visibility</p:attrName>
                                        </p:attrNameLst>
                                      </p:cBhvr>
                                      <p:to>
                                        <p:strVal val="visible"/>
                                      </p:to>
                                    </p:set>
                                    <p:animEffect transition="in" filter="fade">
                                      <p:cBhvr>
                                        <p:cTn id="147" dur="500"/>
                                        <p:tgtEl>
                                          <p:spTgt spid="273"/>
                                        </p:tgtEl>
                                      </p:cBhvr>
                                    </p:animEffect>
                                    <p:anim calcmode="lin" valueType="num">
                                      <p:cBhvr>
                                        <p:cTn id="148" dur="500" fill="hold"/>
                                        <p:tgtEl>
                                          <p:spTgt spid="273"/>
                                        </p:tgtEl>
                                        <p:attrNameLst>
                                          <p:attrName>ppt_x</p:attrName>
                                        </p:attrNameLst>
                                      </p:cBhvr>
                                      <p:tavLst>
                                        <p:tav tm="0">
                                          <p:val>
                                            <p:strVal val="#ppt_x"/>
                                          </p:val>
                                        </p:tav>
                                        <p:tav tm="100000">
                                          <p:val>
                                            <p:strVal val="#ppt_x"/>
                                          </p:val>
                                        </p:tav>
                                      </p:tavLst>
                                    </p:anim>
                                    <p:anim calcmode="lin" valueType="num">
                                      <p:cBhvr>
                                        <p:cTn id="149" dur="500" fill="hold"/>
                                        <p:tgtEl>
                                          <p:spTgt spid="273"/>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275"/>
                                        </p:tgtEl>
                                        <p:attrNameLst>
                                          <p:attrName>style.visibility</p:attrName>
                                        </p:attrNameLst>
                                      </p:cBhvr>
                                      <p:to>
                                        <p:strVal val="visible"/>
                                      </p:to>
                                    </p:set>
                                    <p:animEffect transition="in" filter="fade">
                                      <p:cBhvr>
                                        <p:cTn id="152" dur="500"/>
                                        <p:tgtEl>
                                          <p:spTgt spid="275"/>
                                        </p:tgtEl>
                                      </p:cBhvr>
                                    </p:animEffect>
                                    <p:anim calcmode="lin" valueType="num">
                                      <p:cBhvr>
                                        <p:cTn id="153" dur="500" fill="hold"/>
                                        <p:tgtEl>
                                          <p:spTgt spid="275"/>
                                        </p:tgtEl>
                                        <p:attrNameLst>
                                          <p:attrName>ppt_x</p:attrName>
                                        </p:attrNameLst>
                                      </p:cBhvr>
                                      <p:tavLst>
                                        <p:tav tm="0">
                                          <p:val>
                                            <p:strVal val="#ppt_x"/>
                                          </p:val>
                                        </p:tav>
                                        <p:tav tm="100000">
                                          <p:val>
                                            <p:strVal val="#ppt_x"/>
                                          </p:val>
                                        </p:tav>
                                      </p:tavLst>
                                    </p:anim>
                                    <p:anim calcmode="lin" valueType="num">
                                      <p:cBhvr>
                                        <p:cTn id="154" dur="500" fill="hold"/>
                                        <p:tgtEl>
                                          <p:spTgt spid="275"/>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276"/>
                                        </p:tgtEl>
                                        <p:attrNameLst>
                                          <p:attrName>style.visibility</p:attrName>
                                        </p:attrNameLst>
                                      </p:cBhvr>
                                      <p:to>
                                        <p:strVal val="visible"/>
                                      </p:to>
                                    </p:set>
                                    <p:animEffect transition="in" filter="fade">
                                      <p:cBhvr>
                                        <p:cTn id="157" dur="500"/>
                                        <p:tgtEl>
                                          <p:spTgt spid="276"/>
                                        </p:tgtEl>
                                      </p:cBhvr>
                                    </p:animEffect>
                                    <p:anim calcmode="lin" valueType="num">
                                      <p:cBhvr>
                                        <p:cTn id="158" dur="500" fill="hold"/>
                                        <p:tgtEl>
                                          <p:spTgt spid="276"/>
                                        </p:tgtEl>
                                        <p:attrNameLst>
                                          <p:attrName>ppt_x</p:attrName>
                                        </p:attrNameLst>
                                      </p:cBhvr>
                                      <p:tavLst>
                                        <p:tav tm="0">
                                          <p:val>
                                            <p:strVal val="#ppt_x"/>
                                          </p:val>
                                        </p:tav>
                                        <p:tav tm="100000">
                                          <p:val>
                                            <p:strVal val="#ppt_x"/>
                                          </p:val>
                                        </p:tav>
                                      </p:tavLst>
                                    </p:anim>
                                    <p:anim calcmode="lin" valueType="num">
                                      <p:cBhvr>
                                        <p:cTn id="159" dur="500" fill="hold"/>
                                        <p:tgtEl>
                                          <p:spTgt spid="276"/>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277"/>
                                        </p:tgtEl>
                                        <p:attrNameLst>
                                          <p:attrName>style.visibility</p:attrName>
                                        </p:attrNameLst>
                                      </p:cBhvr>
                                      <p:to>
                                        <p:strVal val="visible"/>
                                      </p:to>
                                    </p:set>
                                    <p:animEffect transition="in" filter="fade">
                                      <p:cBhvr>
                                        <p:cTn id="162" dur="500"/>
                                        <p:tgtEl>
                                          <p:spTgt spid="277"/>
                                        </p:tgtEl>
                                      </p:cBhvr>
                                    </p:animEffect>
                                    <p:anim calcmode="lin" valueType="num">
                                      <p:cBhvr>
                                        <p:cTn id="163" dur="500" fill="hold"/>
                                        <p:tgtEl>
                                          <p:spTgt spid="277"/>
                                        </p:tgtEl>
                                        <p:attrNameLst>
                                          <p:attrName>ppt_x</p:attrName>
                                        </p:attrNameLst>
                                      </p:cBhvr>
                                      <p:tavLst>
                                        <p:tav tm="0">
                                          <p:val>
                                            <p:strVal val="#ppt_x"/>
                                          </p:val>
                                        </p:tav>
                                        <p:tav tm="100000">
                                          <p:val>
                                            <p:strVal val="#ppt_x"/>
                                          </p:val>
                                        </p:tav>
                                      </p:tavLst>
                                    </p:anim>
                                    <p:anim calcmode="lin" valueType="num">
                                      <p:cBhvr>
                                        <p:cTn id="164" dur="500" fill="hold"/>
                                        <p:tgtEl>
                                          <p:spTgt spid="277"/>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278"/>
                                        </p:tgtEl>
                                        <p:attrNameLst>
                                          <p:attrName>style.visibility</p:attrName>
                                        </p:attrNameLst>
                                      </p:cBhvr>
                                      <p:to>
                                        <p:strVal val="visible"/>
                                      </p:to>
                                    </p:set>
                                    <p:animEffect transition="in" filter="fade">
                                      <p:cBhvr>
                                        <p:cTn id="167" dur="500"/>
                                        <p:tgtEl>
                                          <p:spTgt spid="278"/>
                                        </p:tgtEl>
                                      </p:cBhvr>
                                    </p:animEffect>
                                    <p:anim calcmode="lin" valueType="num">
                                      <p:cBhvr>
                                        <p:cTn id="168" dur="500" fill="hold"/>
                                        <p:tgtEl>
                                          <p:spTgt spid="278"/>
                                        </p:tgtEl>
                                        <p:attrNameLst>
                                          <p:attrName>ppt_x</p:attrName>
                                        </p:attrNameLst>
                                      </p:cBhvr>
                                      <p:tavLst>
                                        <p:tav tm="0">
                                          <p:val>
                                            <p:strVal val="#ppt_x"/>
                                          </p:val>
                                        </p:tav>
                                        <p:tav tm="100000">
                                          <p:val>
                                            <p:strVal val="#ppt_x"/>
                                          </p:val>
                                        </p:tav>
                                      </p:tavLst>
                                    </p:anim>
                                    <p:anim calcmode="lin" valueType="num">
                                      <p:cBhvr>
                                        <p:cTn id="169" dur="500" fill="hold"/>
                                        <p:tgtEl>
                                          <p:spTgt spid="278"/>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279"/>
                                        </p:tgtEl>
                                        <p:attrNameLst>
                                          <p:attrName>style.visibility</p:attrName>
                                        </p:attrNameLst>
                                      </p:cBhvr>
                                      <p:to>
                                        <p:strVal val="visible"/>
                                      </p:to>
                                    </p:set>
                                    <p:animEffect transition="in" filter="fade">
                                      <p:cBhvr>
                                        <p:cTn id="172" dur="500"/>
                                        <p:tgtEl>
                                          <p:spTgt spid="279"/>
                                        </p:tgtEl>
                                      </p:cBhvr>
                                    </p:animEffect>
                                    <p:anim calcmode="lin" valueType="num">
                                      <p:cBhvr>
                                        <p:cTn id="173" dur="500" fill="hold"/>
                                        <p:tgtEl>
                                          <p:spTgt spid="279"/>
                                        </p:tgtEl>
                                        <p:attrNameLst>
                                          <p:attrName>ppt_x</p:attrName>
                                        </p:attrNameLst>
                                      </p:cBhvr>
                                      <p:tavLst>
                                        <p:tav tm="0">
                                          <p:val>
                                            <p:strVal val="#ppt_x"/>
                                          </p:val>
                                        </p:tav>
                                        <p:tav tm="100000">
                                          <p:val>
                                            <p:strVal val="#ppt_x"/>
                                          </p:val>
                                        </p:tav>
                                      </p:tavLst>
                                    </p:anim>
                                    <p:anim calcmode="lin" valueType="num">
                                      <p:cBhvr>
                                        <p:cTn id="174" dur="500" fill="hold"/>
                                        <p:tgtEl>
                                          <p:spTgt spid="279"/>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280"/>
                                        </p:tgtEl>
                                        <p:attrNameLst>
                                          <p:attrName>style.visibility</p:attrName>
                                        </p:attrNameLst>
                                      </p:cBhvr>
                                      <p:to>
                                        <p:strVal val="visible"/>
                                      </p:to>
                                    </p:set>
                                    <p:animEffect transition="in" filter="fade">
                                      <p:cBhvr>
                                        <p:cTn id="177" dur="500"/>
                                        <p:tgtEl>
                                          <p:spTgt spid="280"/>
                                        </p:tgtEl>
                                      </p:cBhvr>
                                    </p:animEffect>
                                    <p:anim calcmode="lin" valueType="num">
                                      <p:cBhvr>
                                        <p:cTn id="178" dur="500" fill="hold"/>
                                        <p:tgtEl>
                                          <p:spTgt spid="280"/>
                                        </p:tgtEl>
                                        <p:attrNameLst>
                                          <p:attrName>ppt_x</p:attrName>
                                        </p:attrNameLst>
                                      </p:cBhvr>
                                      <p:tavLst>
                                        <p:tav tm="0">
                                          <p:val>
                                            <p:strVal val="#ppt_x"/>
                                          </p:val>
                                        </p:tav>
                                        <p:tav tm="100000">
                                          <p:val>
                                            <p:strVal val="#ppt_x"/>
                                          </p:val>
                                        </p:tav>
                                      </p:tavLst>
                                    </p:anim>
                                    <p:anim calcmode="lin" valueType="num">
                                      <p:cBhvr>
                                        <p:cTn id="179" dur="500" fill="hold"/>
                                        <p:tgtEl>
                                          <p:spTgt spid="280"/>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281"/>
                                        </p:tgtEl>
                                        <p:attrNameLst>
                                          <p:attrName>style.visibility</p:attrName>
                                        </p:attrNameLst>
                                      </p:cBhvr>
                                      <p:to>
                                        <p:strVal val="visible"/>
                                      </p:to>
                                    </p:set>
                                    <p:animEffect transition="in" filter="fade">
                                      <p:cBhvr>
                                        <p:cTn id="182" dur="500"/>
                                        <p:tgtEl>
                                          <p:spTgt spid="281"/>
                                        </p:tgtEl>
                                      </p:cBhvr>
                                    </p:animEffect>
                                    <p:anim calcmode="lin" valueType="num">
                                      <p:cBhvr>
                                        <p:cTn id="183" dur="500" fill="hold"/>
                                        <p:tgtEl>
                                          <p:spTgt spid="281"/>
                                        </p:tgtEl>
                                        <p:attrNameLst>
                                          <p:attrName>ppt_x</p:attrName>
                                        </p:attrNameLst>
                                      </p:cBhvr>
                                      <p:tavLst>
                                        <p:tav tm="0">
                                          <p:val>
                                            <p:strVal val="#ppt_x"/>
                                          </p:val>
                                        </p:tav>
                                        <p:tav tm="100000">
                                          <p:val>
                                            <p:strVal val="#ppt_x"/>
                                          </p:val>
                                        </p:tav>
                                      </p:tavLst>
                                    </p:anim>
                                    <p:anim calcmode="lin" valueType="num">
                                      <p:cBhvr>
                                        <p:cTn id="184" dur="500" fill="hold"/>
                                        <p:tgtEl>
                                          <p:spTgt spid="281"/>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282"/>
                                        </p:tgtEl>
                                        <p:attrNameLst>
                                          <p:attrName>style.visibility</p:attrName>
                                        </p:attrNameLst>
                                      </p:cBhvr>
                                      <p:to>
                                        <p:strVal val="visible"/>
                                      </p:to>
                                    </p:set>
                                    <p:animEffect transition="in" filter="fade">
                                      <p:cBhvr>
                                        <p:cTn id="187" dur="500"/>
                                        <p:tgtEl>
                                          <p:spTgt spid="282"/>
                                        </p:tgtEl>
                                      </p:cBhvr>
                                    </p:animEffect>
                                    <p:anim calcmode="lin" valueType="num">
                                      <p:cBhvr>
                                        <p:cTn id="188" dur="500" fill="hold"/>
                                        <p:tgtEl>
                                          <p:spTgt spid="282"/>
                                        </p:tgtEl>
                                        <p:attrNameLst>
                                          <p:attrName>ppt_x</p:attrName>
                                        </p:attrNameLst>
                                      </p:cBhvr>
                                      <p:tavLst>
                                        <p:tav tm="0">
                                          <p:val>
                                            <p:strVal val="#ppt_x"/>
                                          </p:val>
                                        </p:tav>
                                        <p:tav tm="100000">
                                          <p:val>
                                            <p:strVal val="#ppt_x"/>
                                          </p:val>
                                        </p:tav>
                                      </p:tavLst>
                                    </p:anim>
                                    <p:anim calcmode="lin" valueType="num">
                                      <p:cBhvr>
                                        <p:cTn id="189" dur="500" fill="hold"/>
                                        <p:tgtEl>
                                          <p:spTgt spid="282"/>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283"/>
                                        </p:tgtEl>
                                        <p:attrNameLst>
                                          <p:attrName>style.visibility</p:attrName>
                                        </p:attrNameLst>
                                      </p:cBhvr>
                                      <p:to>
                                        <p:strVal val="visible"/>
                                      </p:to>
                                    </p:set>
                                    <p:animEffect transition="in" filter="fade">
                                      <p:cBhvr>
                                        <p:cTn id="192" dur="500"/>
                                        <p:tgtEl>
                                          <p:spTgt spid="283"/>
                                        </p:tgtEl>
                                      </p:cBhvr>
                                    </p:animEffect>
                                    <p:anim calcmode="lin" valueType="num">
                                      <p:cBhvr>
                                        <p:cTn id="193" dur="500" fill="hold"/>
                                        <p:tgtEl>
                                          <p:spTgt spid="283"/>
                                        </p:tgtEl>
                                        <p:attrNameLst>
                                          <p:attrName>ppt_x</p:attrName>
                                        </p:attrNameLst>
                                      </p:cBhvr>
                                      <p:tavLst>
                                        <p:tav tm="0">
                                          <p:val>
                                            <p:strVal val="#ppt_x"/>
                                          </p:val>
                                        </p:tav>
                                        <p:tav tm="100000">
                                          <p:val>
                                            <p:strVal val="#ppt_x"/>
                                          </p:val>
                                        </p:tav>
                                      </p:tavLst>
                                    </p:anim>
                                    <p:anim calcmode="lin" valueType="num">
                                      <p:cBhvr>
                                        <p:cTn id="194" dur="500" fill="hold"/>
                                        <p:tgtEl>
                                          <p:spTgt spid="283"/>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285"/>
                                        </p:tgtEl>
                                        <p:attrNameLst>
                                          <p:attrName>style.visibility</p:attrName>
                                        </p:attrNameLst>
                                      </p:cBhvr>
                                      <p:to>
                                        <p:strVal val="visible"/>
                                      </p:to>
                                    </p:set>
                                    <p:animEffect transition="in" filter="fade">
                                      <p:cBhvr>
                                        <p:cTn id="197" dur="500"/>
                                        <p:tgtEl>
                                          <p:spTgt spid="285"/>
                                        </p:tgtEl>
                                      </p:cBhvr>
                                    </p:animEffect>
                                    <p:anim calcmode="lin" valueType="num">
                                      <p:cBhvr>
                                        <p:cTn id="198" dur="500" fill="hold"/>
                                        <p:tgtEl>
                                          <p:spTgt spid="285"/>
                                        </p:tgtEl>
                                        <p:attrNameLst>
                                          <p:attrName>ppt_x</p:attrName>
                                        </p:attrNameLst>
                                      </p:cBhvr>
                                      <p:tavLst>
                                        <p:tav tm="0">
                                          <p:val>
                                            <p:strVal val="#ppt_x"/>
                                          </p:val>
                                        </p:tav>
                                        <p:tav tm="100000">
                                          <p:val>
                                            <p:strVal val="#ppt_x"/>
                                          </p:val>
                                        </p:tav>
                                      </p:tavLst>
                                    </p:anim>
                                    <p:anim calcmode="lin" valueType="num">
                                      <p:cBhvr>
                                        <p:cTn id="199" dur="500" fill="hold"/>
                                        <p:tgtEl>
                                          <p:spTgt spid="28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286"/>
                                        </p:tgtEl>
                                        <p:attrNameLst>
                                          <p:attrName>style.visibility</p:attrName>
                                        </p:attrNameLst>
                                      </p:cBhvr>
                                      <p:to>
                                        <p:strVal val="visible"/>
                                      </p:to>
                                    </p:set>
                                    <p:animEffect transition="in" filter="fade">
                                      <p:cBhvr>
                                        <p:cTn id="202" dur="500"/>
                                        <p:tgtEl>
                                          <p:spTgt spid="286"/>
                                        </p:tgtEl>
                                      </p:cBhvr>
                                    </p:animEffect>
                                    <p:anim calcmode="lin" valueType="num">
                                      <p:cBhvr>
                                        <p:cTn id="203" dur="500" fill="hold"/>
                                        <p:tgtEl>
                                          <p:spTgt spid="286"/>
                                        </p:tgtEl>
                                        <p:attrNameLst>
                                          <p:attrName>ppt_x</p:attrName>
                                        </p:attrNameLst>
                                      </p:cBhvr>
                                      <p:tavLst>
                                        <p:tav tm="0">
                                          <p:val>
                                            <p:strVal val="#ppt_x"/>
                                          </p:val>
                                        </p:tav>
                                        <p:tav tm="100000">
                                          <p:val>
                                            <p:strVal val="#ppt_x"/>
                                          </p:val>
                                        </p:tav>
                                      </p:tavLst>
                                    </p:anim>
                                    <p:anim calcmode="lin" valueType="num">
                                      <p:cBhvr>
                                        <p:cTn id="204" dur="500" fill="hold"/>
                                        <p:tgtEl>
                                          <p:spTgt spid="286"/>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16"/>
                                        </p:tgtEl>
                                        <p:attrNameLst>
                                          <p:attrName>style.visibility</p:attrName>
                                        </p:attrNameLst>
                                      </p:cBhvr>
                                      <p:to>
                                        <p:strVal val="visible"/>
                                      </p:to>
                                    </p:set>
                                    <p:animEffect transition="in" filter="fade">
                                      <p:cBhvr>
                                        <p:cTn id="207" dur="500"/>
                                        <p:tgtEl>
                                          <p:spTgt spid="116"/>
                                        </p:tgtEl>
                                      </p:cBhvr>
                                    </p:animEffect>
                                    <p:anim calcmode="lin" valueType="num">
                                      <p:cBhvr>
                                        <p:cTn id="208" dur="500" fill="hold"/>
                                        <p:tgtEl>
                                          <p:spTgt spid="116"/>
                                        </p:tgtEl>
                                        <p:attrNameLst>
                                          <p:attrName>ppt_x</p:attrName>
                                        </p:attrNameLst>
                                      </p:cBhvr>
                                      <p:tavLst>
                                        <p:tav tm="0">
                                          <p:val>
                                            <p:strVal val="#ppt_x"/>
                                          </p:val>
                                        </p:tav>
                                        <p:tav tm="100000">
                                          <p:val>
                                            <p:strVal val="#ppt_x"/>
                                          </p:val>
                                        </p:tav>
                                      </p:tavLst>
                                    </p:anim>
                                    <p:anim calcmode="lin" valueType="num">
                                      <p:cBhvr>
                                        <p:cTn id="209" dur="500" fill="hold"/>
                                        <p:tgtEl>
                                          <p:spTgt spid="116"/>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17"/>
                                        </p:tgtEl>
                                        <p:attrNameLst>
                                          <p:attrName>style.visibility</p:attrName>
                                        </p:attrNameLst>
                                      </p:cBhvr>
                                      <p:to>
                                        <p:strVal val="visible"/>
                                      </p:to>
                                    </p:set>
                                    <p:animEffect transition="in" filter="fade">
                                      <p:cBhvr>
                                        <p:cTn id="212" dur="500"/>
                                        <p:tgtEl>
                                          <p:spTgt spid="117"/>
                                        </p:tgtEl>
                                      </p:cBhvr>
                                    </p:animEffect>
                                    <p:anim calcmode="lin" valueType="num">
                                      <p:cBhvr>
                                        <p:cTn id="213" dur="500" fill="hold"/>
                                        <p:tgtEl>
                                          <p:spTgt spid="117"/>
                                        </p:tgtEl>
                                        <p:attrNameLst>
                                          <p:attrName>ppt_x</p:attrName>
                                        </p:attrNameLst>
                                      </p:cBhvr>
                                      <p:tavLst>
                                        <p:tav tm="0">
                                          <p:val>
                                            <p:strVal val="#ppt_x"/>
                                          </p:val>
                                        </p:tav>
                                        <p:tav tm="100000">
                                          <p:val>
                                            <p:strVal val="#ppt_x"/>
                                          </p:val>
                                        </p:tav>
                                      </p:tavLst>
                                    </p:anim>
                                    <p:anim calcmode="lin" valueType="num">
                                      <p:cBhvr>
                                        <p:cTn id="214" dur="500" fill="hold"/>
                                        <p:tgtEl>
                                          <p:spTgt spid="117"/>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18"/>
                                        </p:tgtEl>
                                        <p:attrNameLst>
                                          <p:attrName>style.visibility</p:attrName>
                                        </p:attrNameLst>
                                      </p:cBhvr>
                                      <p:to>
                                        <p:strVal val="visible"/>
                                      </p:to>
                                    </p:set>
                                    <p:animEffect transition="in" filter="fade">
                                      <p:cBhvr>
                                        <p:cTn id="217" dur="500"/>
                                        <p:tgtEl>
                                          <p:spTgt spid="118"/>
                                        </p:tgtEl>
                                      </p:cBhvr>
                                    </p:animEffect>
                                    <p:anim calcmode="lin" valueType="num">
                                      <p:cBhvr>
                                        <p:cTn id="218" dur="500" fill="hold"/>
                                        <p:tgtEl>
                                          <p:spTgt spid="118"/>
                                        </p:tgtEl>
                                        <p:attrNameLst>
                                          <p:attrName>ppt_x</p:attrName>
                                        </p:attrNameLst>
                                      </p:cBhvr>
                                      <p:tavLst>
                                        <p:tav tm="0">
                                          <p:val>
                                            <p:strVal val="#ppt_x"/>
                                          </p:val>
                                        </p:tav>
                                        <p:tav tm="100000">
                                          <p:val>
                                            <p:strVal val="#ppt_x"/>
                                          </p:val>
                                        </p:tav>
                                      </p:tavLst>
                                    </p:anim>
                                    <p:anim calcmode="lin" valueType="num">
                                      <p:cBhvr>
                                        <p:cTn id="219" dur="500" fill="hold"/>
                                        <p:tgtEl>
                                          <p:spTgt spid="118"/>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9"/>
                                        </p:tgtEl>
                                        <p:attrNameLst>
                                          <p:attrName>style.visibility</p:attrName>
                                        </p:attrNameLst>
                                      </p:cBhvr>
                                      <p:to>
                                        <p:strVal val="visible"/>
                                      </p:to>
                                    </p:set>
                                    <p:animEffect transition="in" filter="fade">
                                      <p:cBhvr>
                                        <p:cTn id="222" dur="500"/>
                                        <p:tgtEl>
                                          <p:spTgt spid="119"/>
                                        </p:tgtEl>
                                      </p:cBhvr>
                                    </p:animEffect>
                                    <p:anim calcmode="lin" valueType="num">
                                      <p:cBhvr>
                                        <p:cTn id="223" dur="500" fill="hold"/>
                                        <p:tgtEl>
                                          <p:spTgt spid="119"/>
                                        </p:tgtEl>
                                        <p:attrNameLst>
                                          <p:attrName>ppt_x</p:attrName>
                                        </p:attrNameLst>
                                      </p:cBhvr>
                                      <p:tavLst>
                                        <p:tav tm="0">
                                          <p:val>
                                            <p:strVal val="#ppt_x"/>
                                          </p:val>
                                        </p:tav>
                                        <p:tav tm="100000">
                                          <p:val>
                                            <p:strVal val="#ppt_x"/>
                                          </p:val>
                                        </p:tav>
                                      </p:tavLst>
                                    </p:anim>
                                    <p:anim calcmode="lin" valueType="num">
                                      <p:cBhvr>
                                        <p:cTn id="224" dur="500" fill="hold"/>
                                        <p:tgtEl>
                                          <p:spTgt spid="119"/>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20"/>
                                        </p:tgtEl>
                                        <p:attrNameLst>
                                          <p:attrName>style.visibility</p:attrName>
                                        </p:attrNameLst>
                                      </p:cBhvr>
                                      <p:to>
                                        <p:strVal val="visible"/>
                                      </p:to>
                                    </p:set>
                                    <p:animEffect transition="in" filter="fade">
                                      <p:cBhvr>
                                        <p:cTn id="227" dur="500"/>
                                        <p:tgtEl>
                                          <p:spTgt spid="120"/>
                                        </p:tgtEl>
                                      </p:cBhvr>
                                    </p:animEffect>
                                    <p:anim calcmode="lin" valueType="num">
                                      <p:cBhvr>
                                        <p:cTn id="228" dur="500" fill="hold"/>
                                        <p:tgtEl>
                                          <p:spTgt spid="120"/>
                                        </p:tgtEl>
                                        <p:attrNameLst>
                                          <p:attrName>ppt_x</p:attrName>
                                        </p:attrNameLst>
                                      </p:cBhvr>
                                      <p:tavLst>
                                        <p:tav tm="0">
                                          <p:val>
                                            <p:strVal val="#ppt_x"/>
                                          </p:val>
                                        </p:tav>
                                        <p:tav tm="100000">
                                          <p:val>
                                            <p:strVal val="#ppt_x"/>
                                          </p:val>
                                        </p:tav>
                                      </p:tavLst>
                                    </p:anim>
                                    <p:anim calcmode="lin" valueType="num">
                                      <p:cBhvr>
                                        <p:cTn id="229" dur="500" fill="hold"/>
                                        <p:tgtEl>
                                          <p:spTgt spid="120"/>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21"/>
                                        </p:tgtEl>
                                        <p:attrNameLst>
                                          <p:attrName>style.visibility</p:attrName>
                                        </p:attrNameLst>
                                      </p:cBhvr>
                                      <p:to>
                                        <p:strVal val="visible"/>
                                      </p:to>
                                    </p:set>
                                    <p:animEffect transition="in" filter="fade">
                                      <p:cBhvr>
                                        <p:cTn id="232" dur="500"/>
                                        <p:tgtEl>
                                          <p:spTgt spid="121"/>
                                        </p:tgtEl>
                                      </p:cBhvr>
                                    </p:animEffect>
                                    <p:anim calcmode="lin" valueType="num">
                                      <p:cBhvr>
                                        <p:cTn id="233" dur="500" fill="hold"/>
                                        <p:tgtEl>
                                          <p:spTgt spid="121"/>
                                        </p:tgtEl>
                                        <p:attrNameLst>
                                          <p:attrName>ppt_x</p:attrName>
                                        </p:attrNameLst>
                                      </p:cBhvr>
                                      <p:tavLst>
                                        <p:tav tm="0">
                                          <p:val>
                                            <p:strVal val="#ppt_x"/>
                                          </p:val>
                                        </p:tav>
                                        <p:tav tm="100000">
                                          <p:val>
                                            <p:strVal val="#ppt_x"/>
                                          </p:val>
                                        </p:tav>
                                      </p:tavLst>
                                    </p:anim>
                                    <p:anim calcmode="lin" valueType="num">
                                      <p:cBhvr>
                                        <p:cTn id="234" dur="500" fill="hold"/>
                                        <p:tgtEl>
                                          <p:spTgt spid="121"/>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22"/>
                                        </p:tgtEl>
                                        <p:attrNameLst>
                                          <p:attrName>style.visibility</p:attrName>
                                        </p:attrNameLst>
                                      </p:cBhvr>
                                      <p:to>
                                        <p:strVal val="visible"/>
                                      </p:to>
                                    </p:set>
                                    <p:animEffect transition="in" filter="fade">
                                      <p:cBhvr>
                                        <p:cTn id="237" dur="500"/>
                                        <p:tgtEl>
                                          <p:spTgt spid="122"/>
                                        </p:tgtEl>
                                      </p:cBhvr>
                                    </p:animEffect>
                                    <p:anim calcmode="lin" valueType="num">
                                      <p:cBhvr>
                                        <p:cTn id="238" dur="500" fill="hold"/>
                                        <p:tgtEl>
                                          <p:spTgt spid="122"/>
                                        </p:tgtEl>
                                        <p:attrNameLst>
                                          <p:attrName>ppt_x</p:attrName>
                                        </p:attrNameLst>
                                      </p:cBhvr>
                                      <p:tavLst>
                                        <p:tav tm="0">
                                          <p:val>
                                            <p:strVal val="#ppt_x"/>
                                          </p:val>
                                        </p:tav>
                                        <p:tav tm="100000">
                                          <p:val>
                                            <p:strVal val="#ppt_x"/>
                                          </p:val>
                                        </p:tav>
                                      </p:tavLst>
                                    </p:anim>
                                    <p:anim calcmode="lin" valueType="num">
                                      <p:cBhvr>
                                        <p:cTn id="239" dur="500" fill="hold"/>
                                        <p:tgtEl>
                                          <p:spTgt spid="122"/>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23"/>
                                        </p:tgtEl>
                                        <p:attrNameLst>
                                          <p:attrName>style.visibility</p:attrName>
                                        </p:attrNameLst>
                                      </p:cBhvr>
                                      <p:to>
                                        <p:strVal val="visible"/>
                                      </p:to>
                                    </p:set>
                                    <p:animEffect transition="in" filter="fade">
                                      <p:cBhvr>
                                        <p:cTn id="242" dur="500"/>
                                        <p:tgtEl>
                                          <p:spTgt spid="123"/>
                                        </p:tgtEl>
                                      </p:cBhvr>
                                    </p:animEffect>
                                    <p:anim calcmode="lin" valueType="num">
                                      <p:cBhvr>
                                        <p:cTn id="243" dur="500" fill="hold"/>
                                        <p:tgtEl>
                                          <p:spTgt spid="123"/>
                                        </p:tgtEl>
                                        <p:attrNameLst>
                                          <p:attrName>ppt_x</p:attrName>
                                        </p:attrNameLst>
                                      </p:cBhvr>
                                      <p:tavLst>
                                        <p:tav tm="0">
                                          <p:val>
                                            <p:strVal val="#ppt_x"/>
                                          </p:val>
                                        </p:tav>
                                        <p:tav tm="100000">
                                          <p:val>
                                            <p:strVal val="#ppt_x"/>
                                          </p:val>
                                        </p:tav>
                                      </p:tavLst>
                                    </p:anim>
                                    <p:anim calcmode="lin" valueType="num">
                                      <p:cBhvr>
                                        <p:cTn id="244" dur="500" fill="hold"/>
                                        <p:tgtEl>
                                          <p:spTgt spid="123"/>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124"/>
                                        </p:tgtEl>
                                        <p:attrNameLst>
                                          <p:attrName>style.visibility</p:attrName>
                                        </p:attrNameLst>
                                      </p:cBhvr>
                                      <p:to>
                                        <p:strVal val="visible"/>
                                      </p:to>
                                    </p:set>
                                    <p:animEffect transition="in" filter="fade">
                                      <p:cBhvr>
                                        <p:cTn id="247" dur="500"/>
                                        <p:tgtEl>
                                          <p:spTgt spid="124"/>
                                        </p:tgtEl>
                                      </p:cBhvr>
                                    </p:animEffect>
                                    <p:anim calcmode="lin" valueType="num">
                                      <p:cBhvr>
                                        <p:cTn id="248" dur="500" fill="hold"/>
                                        <p:tgtEl>
                                          <p:spTgt spid="124"/>
                                        </p:tgtEl>
                                        <p:attrNameLst>
                                          <p:attrName>ppt_x</p:attrName>
                                        </p:attrNameLst>
                                      </p:cBhvr>
                                      <p:tavLst>
                                        <p:tav tm="0">
                                          <p:val>
                                            <p:strVal val="#ppt_x"/>
                                          </p:val>
                                        </p:tav>
                                        <p:tav tm="100000">
                                          <p:val>
                                            <p:strVal val="#ppt_x"/>
                                          </p:val>
                                        </p:tav>
                                      </p:tavLst>
                                    </p:anim>
                                    <p:anim calcmode="lin" valueType="num">
                                      <p:cBhvr>
                                        <p:cTn id="249" dur="500" fill="hold"/>
                                        <p:tgtEl>
                                          <p:spTgt spid="124"/>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125"/>
                                        </p:tgtEl>
                                        <p:attrNameLst>
                                          <p:attrName>style.visibility</p:attrName>
                                        </p:attrNameLst>
                                      </p:cBhvr>
                                      <p:to>
                                        <p:strVal val="visible"/>
                                      </p:to>
                                    </p:set>
                                    <p:animEffect transition="in" filter="fade">
                                      <p:cBhvr>
                                        <p:cTn id="252" dur="500"/>
                                        <p:tgtEl>
                                          <p:spTgt spid="125"/>
                                        </p:tgtEl>
                                      </p:cBhvr>
                                    </p:animEffect>
                                    <p:anim calcmode="lin" valueType="num">
                                      <p:cBhvr>
                                        <p:cTn id="253" dur="500" fill="hold"/>
                                        <p:tgtEl>
                                          <p:spTgt spid="125"/>
                                        </p:tgtEl>
                                        <p:attrNameLst>
                                          <p:attrName>ppt_x</p:attrName>
                                        </p:attrNameLst>
                                      </p:cBhvr>
                                      <p:tavLst>
                                        <p:tav tm="0">
                                          <p:val>
                                            <p:strVal val="#ppt_x"/>
                                          </p:val>
                                        </p:tav>
                                        <p:tav tm="100000">
                                          <p:val>
                                            <p:strVal val="#ppt_x"/>
                                          </p:val>
                                        </p:tav>
                                      </p:tavLst>
                                    </p:anim>
                                    <p:anim calcmode="lin" valueType="num">
                                      <p:cBhvr>
                                        <p:cTn id="254" dur="500" fill="hold"/>
                                        <p:tgtEl>
                                          <p:spTgt spid="125"/>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126"/>
                                        </p:tgtEl>
                                        <p:attrNameLst>
                                          <p:attrName>style.visibility</p:attrName>
                                        </p:attrNameLst>
                                      </p:cBhvr>
                                      <p:to>
                                        <p:strVal val="visible"/>
                                      </p:to>
                                    </p:set>
                                    <p:animEffect transition="in" filter="fade">
                                      <p:cBhvr>
                                        <p:cTn id="257" dur="500"/>
                                        <p:tgtEl>
                                          <p:spTgt spid="126"/>
                                        </p:tgtEl>
                                      </p:cBhvr>
                                    </p:animEffect>
                                    <p:anim calcmode="lin" valueType="num">
                                      <p:cBhvr>
                                        <p:cTn id="258" dur="500" fill="hold"/>
                                        <p:tgtEl>
                                          <p:spTgt spid="126"/>
                                        </p:tgtEl>
                                        <p:attrNameLst>
                                          <p:attrName>ppt_x</p:attrName>
                                        </p:attrNameLst>
                                      </p:cBhvr>
                                      <p:tavLst>
                                        <p:tav tm="0">
                                          <p:val>
                                            <p:strVal val="#ppt_x"/>
                                          </p:val>
                                        </p:tav>
                                        <p:tav tm="100000">
                                          <p:val>
                                            <p:strVal val="#ppt_x"/>
                                          </p:val>
                                        </p:tav>
                                      </p:tavLst>
                                    </p:anim>
                                    <p:anim calcmode="lin" valueType="num">
                                      <p:cBhvr>
                                        <p:cTn id="259" dur="500" fill="hold"/>
                                        <p:tgtEl>
                                          <p:spTgt spid="126"/>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129"/>
                                        </p:tgtEl>
                                        <p:attrNameLst>
                                          <p:attrName>style.visibility</p:attrName>
                                        </p:attrNameLst>
                                      </p:cBhvr>
                                      <p:to>
                                        <p:strVal val="visible"/>
                                      </p:to>
                                    </p:set>
                                    <p:animEffect transition="in" filter="fade">
                                      <p:cBhvr>
                                        <p:cTn id="262" dur="500"/>
                                        <p:tgtEl>
                                          <p:spTgt spid="129"/>
                                        </p:tgtEl>
                                      </p:cBhvr>
                                    </p:animEffect>
                                    <p:anim calcmode="lin" valueType="num">
                                      <p:cBhvr>
                                        <p:cTn id="263" dur="500" fill="hold"/>
                                        <p:tgtEl>
                                          <p:spTgt spid="129"/>
                                        </p:tgtEl>
                                        <p:attrNameLst>
                                          <p:attrName>ppt_x</p:attrName>
                                        </p:attrNameLst>
                                      </p:cBhvr>
                                      <p:tavLst>
                                        <p:tav tm="0">
                                          <p:val>
                                            <p:strVal val="#ppt_x"/>
                                          </p:val>
                                        </p:tav>
                                        <p:tav tm="100000">
                                          <p:val>
                                            <p:strVal val="#ppt_x"/>
                                          </p:val>
                                        </p:tav>
                                      </p:tavLst>
                                    </p:anim>
                                    <p:anim calcmode="lin" valueType="num">
                                      <p:cBhvr>
                                        <p:cTn id="264" dur="500" fill="hold"/>
                                        <p:tgtEl>
                                          <p:spTgt spid="129"/>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130"/>
                                        </p:tgtEl>
                                        <p:attrNameLst>
                                          <p:attrName>style.visibility</p:attrName>
                                        </p:attrNameLst>
                                      </p:cBhvr>
                                      <p:to>
                                        <p:strVal val="visible"/>
                                      </p:to>
                                    </p:set>
                                    <p:animEffect transition="in" filter="fade">
                                      <p:cBhvr>
                                        <p:cTn id="267" dur="500"/>
                                        <p:tgtEl>
                                          <p:spTgt spid="130"/>
                                        </p:tgtEl>
                                      </p:cBhvr>
                                    </p:animEffect>
                                    <p:anim calcmode="lin" valueType="num">
                                      <p:cBhvr>
                                        <p:cTn id="268" dur="500" fill="hold"/>
                                        <p:tgtEl>
                                          <p:spTgt spid="130"/>
                                        </p:tgtEl>
                                        <p:attrNameLst>
                                          <p:attrName>ppt_x</p:attrName>
                                        </p:attrNameLst>
                                      </p:cBhvr>
                                      <p:tavLst>
                                        <p:tav tm="0">
                                          <p:val>
                                            <p:strVal val="#ppt_x"/>
                                          </p:val>
                                        </p:tav>
                                        <p:tav tm="100000">
                                          <p:val>
                                            <p:strVal val="#ppt_x"/>
                                          </p:val>
                                        </p:tav>
                                      </p:tavLst>
                                    </p:anim>
                                    <p:anim calcmode="lin" valueType="num">
                                      <p:cBhvr>
                                        <p:cTn id="269" dur="500" fill="hold"/>
                                        <p:tgtEl>
                                          <p:spTgt spid="130"/>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131"/>
                                        </p:tgtEl>
                                        <p:attrNameLst>
                                          <p:attrName>style.visibility</p:attrName>
                                        </p:attrNameLst>
                                      </p:cBhvr>
                                      <p:to>
                                        <p:strVal val="visible"/>
                                      </p:to>
                                    </p:set>
                                    <p:animEffect transition="in" filter="fade">
                                      <p:cBhvr>
                                        <p:cTn id="272" dur="500"/>
                                        <p:tgtEl>
                                          <p:spTgt spid="131"/>
                                        </p:tgtEl>
                                      </p:cBhvr>
                                    </p:animEffect>
                                    <p:anim calcmode="lin" valueType="num">
                                      <p:cBhvr>
                                        <p:cTn id="273" dur="500" fill="hold"/>
                                        <p:tgtEl>
                                          <p:spTgt spid="131"/>
                                        </p:tgtEl>
                                        <p:attrNameLst>
                                          <p:attrName>ppt_x</p:attrName>
                                        </p:attrNameLst>
                                      </p:cBhvr>
                                      <p:tavLst>
                                        <p:tav tm="0">
                                          <p:val>
                                            <p:strVal val="#ppt_x"/>
                                          </p:val>
                                        </p:tav>
                                        <p:tav tm="100000">
                                          <p:val>
                                            <p:strVal val="#ppt_x"/>
                                          </p:val>
                                        </p:tav>
                                      </p:tavLst>
                                    </p:anim>
                                    <p:anim calcmode="lin" valueType="num">
                                      <p:cBhvr>
                                        <p:cTn id="274" dur="500" fill="hold"/>
                                        <p:tgtEl>
                                          <p:spTgt spid="131"/>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132"/>
                                        </p:tgtEl>
                                        <p:attrNameLst>
                                          <p:attrName>style.visibility</p:attrName>
                                        </p:attrNameLst>
                                      </p:cBhvr>
                                      <p:to>
                                        <p:strVal val="visible"/>
                                      </p:to>
                                    </p:set>
                                    <p:animEffect transition="in" filter="fade">
                                      <p:cBhvr>
                                        <p:cTn id="277" dur="500"/>
                                        <p:tgtEl>
                                          <p:spTgt spid="132"/>
                                        </p:tgtEl>
                                      </p:cBhvr>
                                    </p:animEffect>
                                    <p:anim calcmode="lin" valueType="num">
                                      <p:cBhvr>
                                        <p:cTn id="278" dur="500" fill="hold"/>
                                        <p:tgtEl>
                                          <p:spTgt spid="132"/>
                                        </p:tgtEl>
                                        <p:attrNameLst>
                                          <p:attrName>ppt_x</p:attrName>
                                        </p:attrNameLst>
                                      </p:cBhvr>
                                      <p:tavLst>
                                        <p:tav tm="0">
                                          <p:val>
                                            <p:strVal val="#ppt_x"/>
                                          </p:val>
                                        </p:tav>
                                        <p:tav tm="100000">
                                          <p:val>
                                            <p:strVal val="#ppt_x"/>
                                          </p:val>
                                        </p:tav>
                                      </p:tavLst>
                                    </p:anim>
                                    <p:anim calcmode="lin" valueType="num">
                                      <p:cBhvr>
                                        <p:cTn id="279" dur="500" fill="hold"/>
                                        <p:tgtEl>
                                          <p:spTgt spid="132"/>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133"/>
                                        </p:tgtEl>
                                        <p:attrNameLst>
                                          <p:attrName>style.visibility</p:attrName>
                                        </p:attrNameLst>
                                      </p:cBhvr>
                                      <p:to>
                                        <p:strVal val="visible"/>
                                      </p:to>
                                    </p:set>
                                    <p:animEffect transition="in" filter="fade">
                                      <p:cBhvr>
                                        <p:cTn id="282" dur="500"/>
                                        <p:tgtEl>
                                          <p:spTgt spid="133"/>
                                        </p:tgtEl>
                                      </p:cBhvr>
                                    </p:animEffect>
                                    <p:anim calcmode="lin" valueType="num">
                                      <p:cBhvr>
                                        <p:cTn id="283" dur="500" fill="hold"/>
                                        <p:tgtEl>
                                          <p:spTgt spid="133"/>
                                        </p:tgtEl>
                                        <p:attrNameLst>
                                          <p:attrName>ppt_x</p:attrName>
                                        </p:attrNameLst>
                                      </p:cBhvr>
                                      <p:tavLst>
                                        <p:tav tm="0">
                                          <p:val>
                                            <p:strVal val="#ppt_x"/>
                                          </p:val>
                                        </p:tav>
                                        <p:tav tm="100000">
                                          <p:val>
                                            <p:strVal val="#ppt_x"/>
                                          </p:val>
                                        </p:tav>
                                      </p:tavLst>
                                    </p:anim>
                                    <p:anim calcmode="lin" valueType="num">
                                      <p:cBhvr>
                                        <p:cTn id="284" dur="500" fill="hold"/>
                                        <p:tgtEl>
                                          <p:spTgt spid="133"/>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134"/>
                                        </p:tgtEl>
                                        <p:attrNameLst>
                                          <p:attrName>style.visibility</p:attrName>
                                        </p:attrNameLst>
                                      </p:cBhvr>
                                      <p:to>
                                        <p:strVal val="visible"/>
                                      </p:to>
                                    </p:set>
                                    <p:animEffect transition="in" filter="fade">
                                      <p:cBhvr>
                                        <p:cTn id="287" dur="500"/>
                                        <p:tgtEl>
                                          <p:spTgt spid="134"/>
                                        </p:tgtEl>
                                      </p:cBhvr>
                                    </p:animEffect>
                                    <p:anim calcmode="lin" valueType="num">
                                      <p:cBhvr>
                                        <p:cTn id="288" dur="500" fill="hold"/>
                                        <p:tgtEl>
                                          <p:spTgt spid="134"/>
                                        </p:tgtEl>
                                        <p:attrNameLst>
                                          <p:attrName>ppt_x</p:attrName>
                                        </p:attrNameLst>
                                      </p:cBhvr>
                                      <p:tavLst>
                                        <p:tav tm="0">
                                          <p:val>
                                            <p:strVal val="#ppt_x"/>
                                          </p:val>
                                        </p:tav>
                                        <p:tav tm="100000">
                                          <p:val>
                                            <p:strVal val="#ppt_x"/>
                                          </p:val>
                                        </p:tav>
                                      </p:tavLst>
                                    </p:anim>
                                    <p:anim calcmode="lin" valueType="num">
                                      <p:cBhvr>
                                        <p:cTn id="289" dur="500" fill="hold"/>
                                        <p:tgtEl>
                                          <p:spTgt spid="134"/>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135"/>
                                        </p:tgtEl>
                                        <p:attrNameLst>
                                          <p:attrName>style.visibility</p:attrName>
                                        </p:attrNameLst>
                                      </p:cBhvr>
                                      <p:to>
                                        <p:strVal val="visible"/>
                                      </p:to>
                                    </p:set>
                                    <p:animEffect transition="in" filter="fade">
                                      <p:cBhvr>
                                        <p:cTn id="292" dur="500"/>
                                        <p:tgtEl>
                                          <p:spTgt spid="135"/>
                                        </p:tgtEl>
                                      </p:cBhvr>
                                    </p:animEffect>
                                    <p:anim calcmode="lin" valueType="num">
                                      <p:cBhvr>
                                        <p:cTn id="293" dur="500" fill="hold"/>
                                        <p:tgtEl>
                                          <p:spTgt spid="135"/>
                                        </p:tgtEl>
                                        <p:attrNameLst>
                                          <p:attrName>ppt_x</p:attrName>
                                        </p:attrNameLst>
                                      </p:cBhvr>
                                      <p:tavLst>
                                        <p:tav tm="0">
                                          <p:val>
                                            <p:strVal val="#ppt_x"/>
                                          </p:val>
                                        </p:tav>
                                        <p:tav tm="100000">
                                          <p:val>
                                            <p:strVal val="#ppt_x"/>
                                          </p:val>
                                        </p:tav>
                                      </p:tavLst>
                                    </p:anim>
                                    <p:anim calcmode="lin" valueType="num">
                                      <p:cBhvr>
                                        <p:cTn id="294" dur="500" fill="hold"/>
                                        <p:tgtEl>
                                          <p:spTgt spid="135"/>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173"/>
                                        </p:tgtEl>
                                        <p:attrNameLst>
                                          <p:attrName>style.visibility</p:attrName>
                                        </p:attrNameLst>
                                      </p:cBhvr>
                                      <p:to>
                                        <p:strVal val="visible"/>
                                      </p:to>
                                    </p:set>
                                    <p:animEffect transition="in" filter="fade">
                                      <p:cBhvr>
                                        <p:cTn id="297" dur="500"/>
                                        <p:tgtEl>
                                          <p:spTgt spid="173"/>
                                        </p:tgtEl>
                                      </p:cBhvr>
                                    </p:animEffect>
                                    <p:anim calcmode="lin" valueType="num">
                                      <p:cBhvr>
                                        <p:cTn id="298" dur="500" fill="hold"/>
                                        <p:tgtEl>
                                          <p:spTgt spid="173"/>
                                        </p:tgtEl>
                                        <p:attrNameLst>
                                          <p:attrName>ppt_x</p:attrName>
                                        </p:attrNameLst>
                                      </p:cBhvr>
                                      <p:tavLst>
                                        <p:tav tm="0">
                                          <p:val>
                                            <p:strVal val="#ppt_x"/>
                                          </p:val>
                                        </p:tav>
                                        <p:tav tm="100000">
                                          <p:val>
                                            <p:strVal val="#ppt_x"/>
                                          </p:val>
                                        </p:tav>
                                      </p:tavLst>
                                    </p:anim>
                                    <p:anim calcmode="lin" valueType="num">
                                      <p:cBhvr>
                                        <p:cTn id="299" dur="500" fill="hold"/>
                                        <p:tgtEl>
                                          <p:spTgt spid="173"/>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0"/>
                                  </p:stCondLst>
                                  <p:childTnLst>
                                    <p:set>
                                      <p:cBhvr>
                                        <p:cTn id="301" dur="1" fill="hold">
                                          <p:stCondLst>
                                            <p:cond delay="0"/>
                                          </p:stCondLst>
                                        </p:cTn>
                                        <p:tgtEl>
                                          <p:spTgt spid="175"/>
                                        </p:tgtEl>
                                        <p:attrNameLst>
                                          <p:attrName>style.visibility</p:attrName>
                                        </p:attrNameLst>
                                      </p:cBhvr>
                                      <p:to>
                                        <p:strVal val="visible"/>
                                      </p:to>
                                    </p:set>
                                    <p:animEffect transition="in" filter="fade">
                                      <p:cBhvr>
                                        <p:cTn id="302" dur="500"/>
                                        <p:tgtEl>
                                          <p:spTgt spid="175"/>
                                        </p:tgtEl>
                                      </p:cBhvr>
                                    </p:animEffect>
                                    <p:anim calcmode="lin" valueType="num">
                                      <p:cBhvr>
                                        <p:cTn id="303" dur="500" fill="hold"/>
                                        <p:tgtEl>
                                          <p:spTgt spid="175"/>
                                        </p:tgtEl>
                                        <p:attrNameLst>
                                          <p:attrName>ppt_x</p:attrName>
                                        </p:attrNameLst>
                                      </p:cBhvr>
                                      <p:tavLst>
                                        <p:tav tm="0">
                                          <p:val>
                                            <p:strVal val="#ppt_x"/>
                                          </p:val>
                                        </p:tav>
                                        <p:tav tm="100000">
                                          <p:val>
                                            <p:strVal val="#ppt_x"/>
                                          </p:val>
                                        </p:tav>
                                      </p:tavLst>
                                    </p:anim>
                                    <p:anim calcmode="lin" valueType="num">
                                      <p:cBhvr>
                                        <p:cTn id="304" dur="500" fill="hold"/>
                                        <p:tgtEl>
                                          <p:spTgt spid="175"/>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176"/>
                                        </p:tgtEl>
                                        <p:attrNameLst>
                                          <p:attrName>style.visibility</p:attrName>
                                        </p:attrNameLst>
                                      </p:cBhvr>
                                      <p:to>
                                        <p:strVal val="visible"/>
                                      </p:to>
                                    </p:set>
                                    <p:animEffect transition="in" filter="fade">
                                      <p:cBhvr>
                                        <p:cTn id="307" dur="500"/>
                                        <p:tgtEl>
                                          <p:spTgt spid="176"/>
                                        </p:tgtEl>
                                      </p:cBhvr>
                                    </p:animEffect>
                                    <p:anim calcmode="lin" valueType="num">
                                      <p:cBhvr>
                                        <p:cTn id="308" dur="500" fill="hold"/>
                                        <p:tgtEl>
                                          <p:spTgt spid="176"/>
                                        </p:tgtEl>
                                        <p:attrNameLst>
                                          <p:attrName>ppt_x</p:attrName>
                                        </p:attrNameLst>
                                      </p:cBhvr>
                                      <p:tavLst>
                                        <p:tav tm="0">
                                          <p:val>
                                            <p:strVal val="#ppt_x"/>
                                          </p:val>
                                        </p:tav>
                                        <p:tav tm="100000">
                                          <p:val>
                                            <p:strVal val="#ppt_x"/>
                                          </p:val>
                                        </p:tav>
                                      </p:tavLst>
                                    </p:anim>
                                    <p:anim calcmode="lin" valueType="num">
                                      <p:cBhvr>
                                        <p:cTn id="309" dur="500" fill="hold"/>
                                        <p:tgtEl>
                                          <p:spTgt spid="176"/>
                                        </p:tgtEl>
                                        <p:attrNameLst>
                                          <p:attrName>ppt_y</p:attrName>
                                        </p:attrNameLst>
                                      </p:cBhvr>
                                      <p:tavLst>
                                        <p:tav tm="0">
                                          <p:val>
                                            <p:strVal val="#ppt_y+.1"/>
                                          </p:val>
                                        </p:tav>
                                        <p:tav tm="100000">
                                          <p:val>
                                            <p:strVal val="#ppt_y"/>
                                          </p:val>
                                        </p:tav>
                                      </p:tavLst>
                                    </p:anim>
                                  </p:childTnLst>
                                </p:cTn>
                              </p:par>
                              <p:par>
                                <p:cTn id="310" presetID="42" presetClass="entr" presetSubtype="0" fill="hold" grpId="0" nodeType="withEffect">
                                  <p:stCondLst>
                                    <p:cond delay="0"/>
                                  </p:stCondLst>
                                  <p:childTnLst>
                                    <p:set>
                                      <p:cBhvr>
                                        <p:cTn id="311" dur="1" fill="hold">
                                          <p:stCondLst>
                                            <p:cond delay="0"/>
                                          </p:stCondLst>
                                        </p:cTn>
                                        <p:tgtEl>
                                          <p:spTgt spid="177"/>
                                        </p:tgtEl>
                                        <p:attrNameLst>
                                          <p:attrName>style.visibility</p:attrName>
                                        </p:attrNameLst>
                                      </p:cBhvr>
                                      <p:to>
                                        <p:strVal val="visible"/>
                                      </p:to>
                                    </p:set>
                                    <p:animEffect transition="in" filter="fade">
                                      <p:cBhvr>
                                        <p:cTn id="312" dur="500"/>
                                        <p:tgtEl>
                                          <p:spTgt spid="177"/>
                                        </p:tgtEl>
                                      </p:cBhvr>
                                    </p:animEffect>
                                    <p:anim calcmode="lin" valueType="num">
                                      <p:cBhvr>
                                        <p:cTn id="313" dur="500" fill="hold"/>
                                        <p:tgtEl>
                                          <p:spTgt spid="177"/>
                                        </p:tgtEl>
                                        <p:attrNameLst>
                                          <p:attrName>ppt_x</p:attrName>
                                        </p:attrNameLst>
                                      </p:cBhvr>
                                      <p:tavLst>
                                        <p:tav tm="0">
                                          <p:val>
                                            <p:strVal val="#ppt_x"/>
                                          </p:val>
                                        </p:tav>
                                        <p:tav tm="100000">
                                          <p:val>
                                            <p:strVal val="#ppt_x"/>
                                          </p:val>
                                        </p:tav>
                                      </p:tavLst>
                                    </p:anim>
                                    <p:anim calcmode="lin" valueType="num">
                                      <p:cBhvr>
                                        <p:cTn id="314" dur="500" fill="hold"/>
                                        <p:tgtEl>
                                          <p:spTgt spid="177"/>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178"/>
                                        </p:tgtEl>
                                        <p:attrNameLst>
                                          <p:attrName>style.visibility</p:attrName>
                                        </p:attrNameLst>
                                      </p:cBhvr>
                                      <p:to>
                                        <p:strVal val="visible"/>
                                      </p:to>
                                    </p:set>
                                    <p:animEffect transition="in" filter="fade">
                                      <p:cBhvr>
                                        <p:cTn id="317" dur="500"/>
                                        <p:tgtEl>
                                          <p:spTgt spid="178"/>
                                        </p:tgtEl>
                                      </p:cBhvr>
                                    </p:animEffect>
                                    <p:anim calcmode="lin" valueType="num">
                                      <p:cBhvr>
                                        <p:cTn id="318" dur="500" fill="hold"/>
                                        <p:tgtEl>
                                          <p:spTgt spid="178"/>
                                        </p:tgtEl>
                                        <p:attrNameLst>
                                          <p:attrName>ppt_x</p:attrName>
                                        </p:attrNameLst>
                                      </p:cBhvr>
                                      <p:tavLst>
                                        <p:tav tm="0">
                                          <p:val>
                                            <p:strVal val="#ppt_x"/>
                                          </p:val>
                                        </p:tav>
                                        <p:tav tm="100000">
                                          <p:val>
                                            <p:strVal val="#ppt_x"/>
                                          </p:val>
                                        </p:tav>
                                      </p:tavLst>
                                    </p:anim>
                                    <p:anim calcmode="lin" valueType="num">
                                      <p:cBhvr>
                                        <p:cTn id="319" dur="500" fill="hold"/>
                                        <p:tgtEl>
                                          <p:spTgt spid="178"/>
                                        </p:tgtEl>
                                        <p:attrNameLst>
                                          <p:attrName>ppt_y</p:attrName>
                                        </p:attrNameLst>
                                      </p:cBhvr>
                                      <p:tavLst>
                                        <p:tav tm="0">
                                          <p:val>
                                            <p:strVal val="#ppt_y+.1"/>
                                          </p:val>
                                        </p:tav>
                                        <p:tav tm="100000">
                                          <p:val>
                                            <p:strVal val="#ppt_y"/>
                                          </p:val>
                                        </p:tav>
                                      </p:tavLst>
                                    </p:anim>
                                  </p:childTnLst>
                                </p:cTn>
                              </p:par>
                              <p:par>
                                <p:cTn id="320" presetID="42" presetClass="entr" presetSubtype="0" fill="hold" grpId="0" nodeType="withEffect">
                                  <p:stCondLst>
                                    <p:cond delay="0"/>
                                  </p:stCondLst>
                                  <p:childTnLst>
                                    <p:set>
                                      <p:cBhvr>
                                        <p:cTn id="321" dur="1" fill="hold">
                                          <p:stCondLst>
                                            <p:cond delay="0"/>
                                          </p:stCondLst>
                                        </p:cTn>
                                        <p:tgtEl>
                                          <p:spTgt spid="179"/>
                                        </p:tgtEl>
                                        <p:attrNameLst>
                                          <p:attrName>style.visibility</p:attrName>
                                        </p:attrNameLst>
                                      </p:cBhvr>
                                      <p:to>
                                        <p:strVal val="visible"/>
                                      </p:to>
                                    </p:set>
                                    <p:animEffect transition="in" filter="fade">
                                      <p:cBhvr>
                                        <p:cTn id="322" dur="500"/>
                                        <p:tgtEl>
                                          <p:spTgt spid="179"/>
                                        </p:tgtEl>
                                      </p:cBhvr>
                                    </p:animEffect>
                                    <p:anim calcmode="lin" valueType="num">
                                      <p:cBhvr>
                                        <p:cTn id="323" dur="500" fill="hold"/>
                                        <p:tgtEl>
                                          <p:spTgt spid="179"/>
                                        </p:tgtEl>
                                        <p:attrNameLst>
                                          <p:attrName>ppt_x</p:attrName>
                                        </p:attrNameLst>
                                      </p:cBhvr>
                                      <p:tavLst>
                                        <p:tav tm="0">
                                          <p:val>
                                            <p:strVal val="#ppt_x"/>
                                          </p:val>
                                        </p:tav>
                                        <p:tav tm="100000">
                                          <p:val>
                                            <p:strVal val="#ppt_x"/>
                                          </p:val>
                                        </p:tav>
                                      </p:tavLst>
                                    </p:anim>
                                    <p:anim calcmode="lin" valueType="num">
                                      <p:cBhvr>
                                        <p:cTn id="324" dur="500" fill="hold"/>
                                        <p:tgtEl>
                                          <p:spTgt spid="179"/>
                                        </p:tgtEl>
                                        <p:attrNameLst>
                                          <p:attrName>ppt_y</p:attrName>
                                        </p:attrNameLst>
                                      </p:cBhvr>
                                      <p:tavLst>
                                        <p:tav tm="0">
                                          <p:val>
                                            <p:strVal val="#ppt_y+.1"/>
                                          </p:val>
                                        </p:tav>
                                        <p:tav tm="100000">
                                          <p:val>
                                            <p:strVal val="#ppt_y"/>
                                          </p:val>
                                        </p:tav>
                                      </p:tavLst>
                                    </p:anim>
                                  </p:childTnLst>
                                </p:cTn>
                              </p:par>
                              <p:par>
                                <p:cTn id="325" presetID="42" presetClass="entr" presetSubtype="0" fill="hold" grpId="0" nodeType="withEffect">
                                  <p:stCondLst>
                                    <p:cond delay="0"/>
                                  </p:stCondLst>
                                  <p:childTnLst>
                                    <p:set>
                                      <p:cBhvr>
                                        <p:cTn id="326" dur="1" fill="hold">
                                          <p:stCondLst>
                                            <p:cond delay="0"/>
                                          </p:stCondLst>
                                        </p:cTn>
                                        <p:tgtEl>
                                          <p:spTgt spid="180"/>
                                        </p:tgtEl>
                                        <p:attrNameLst>
                                          <p:attrName>style.visibility</p:attrName>
                                        </p:attrNameLst>
                                      </p:cBhvr>
                                      <p:to>
                                        <p:strVal val="visible"/>
                                      </p:to>
                                    </p:set>
                                    <p:animEffect transition="in" filter="fade">
                                      <p:cBhvr>
                                        <p:cTn id="327" dur="500"/>
                                        <p:tgtEl>
                                          <p:spTgt spid="180"/>
                                        </p:tgtEl>
                                      </p:cBhvr>
                                    </p:animEffect>
                                    <p:anim calcmode="lin" valueType="num">
                                      <p:cBhvr>
                                        <p:cTn id="328" dur="500" fill="hold"/>
                                        <p:tgtEl>
                                          <p:spTgt spid="180"/>
                                        </p:tgtEl>
                                        <p:attrNameLst>
                                          <p:attrName>ppt_x</p:attrName>
                                        </p:attrNameLst>
                                      </p:cBhvr>
                                      <p:tavLst>
                                        <p:tav tm="0">
                                          <p:val>
                                            <p:strVal val="#ppt_x"/>
                                          </p:val>
                                        </p:tav>
                                        <p:tav tm="100000">
                                          <p:val>
                                            <p:strVal val="#ppt_x"/>
                                          </p:val>
                                        </p:tav>
                                      </p:tavLst>
                                    </p:anim>
                                    <p:anim calcmode="lin" valueType="num">
                                      <p:cBhvr>
                                        <p:cTn id="329" dur="500" fill="hold"/>
                                        <p:tgtEl>
                                          <p:spTgt spid="180"/>
                                        </p:tgtEl>
                                        <p:attrNameLst>
                                          <p:attrName>ppt_y</p:attrName>
                                        </p:attrNameLst>
                                      </p:cBhvr>
                                      <p:tavLst>
                                        <p:tav tm="0">
                                          <p:val>
                                            <p:strVal val="#ppt_y+.1"/>
                                          </p:val>
                                        </p:tav>
                                        <p:tav tm="100000">
                                          <p:val>
                                            <p:strVal val="#ppt_y"/>
                                          </p:val>
                                        </p:tav>
                                      </p:tavLst>
                                    </p:anim>
                                  </p:childTnLst>
                                </p:cTn>
                              </p:par>
                              <p:par>
                                <p:cTn id="330" presetID="42" presetClass="entr" presetSubtype="0" fill="hold" grpId="0" nodeType="withEffect">
                                  <p:stCondLst>
                                    <p:cond delay="0"/>
                                  </p:stCondLst>
                                  <p:childTnLst>
                                    <p:set>
                                      <p:cBhvr>
                                        <p:cTn id="331" dur="1" fill="hold">
                                          <p:stCondLst>
                                            <p:cond delay="0"/>
                                          </p:stCondLst>
                                        </p:cTn>
                                        <p:tgtEl>
                                          <p:spTgt spid="182"/>
                                        </p:tgtEl>
                                        <p:attrNameLst>
                                          <p:attrName>style.visibility</p:attrName>
                                        </p:attrNameLst>
                                      </p:cBhvr>
                                      <p:to>
                                        <p:strVal val="visible"/>
                                      </p:to>
                                    </p:set>
                                    <p:animEffect transition="in" filter="fade">
                                      <p:cBhvr>
                                        <p:cTn id="332" dur="500"/>
                                        <p:tgtEl>
                                          <p:spTgt spid="182"/>
                                        </p:tgtEl>
                                      </p:cBhvr>
                                    </p:animEffect>
                                    <p:anim calcmode="lin" valueType="num">
                                      <p:cBhvr>
                                        <p:cTn id="333" dur="500" fill="hold"/>
                                        <p:tgtEl>
                                          <p:spTgt spid="182"/>
                                        </p:tgtEl>
                                        <p:attrNameLst>
                                          <p:attrName>ppt_x</p:attrName>
                                        </p:attrNameLst>
                                      </p:cBhvr>
                                      <p:tavLst>
                                        <p:tav tm="0">
                                          <p:val>
                                            <p:strVal val="#ppt_x"/>
                                          </p:val>
                                        </p:tav>
                                        <p:tav tm="100000">
                                          <p:val>
                                            <p:strVal val="#ppt_x"/>
                                          </p:val>
                                        </p:tav>
                                      </p:tavLst>
                                    </p:anim>
                                    <p:anim calcmode="lin" valueType="num">
                                      <p:cBhvr>
                                        <p:cTn id="334" dur="500" fill="hold"/>
                                        <p:tgtEl>
                                          <p:spTgt spid="182"/>
                                        </p:tgtEl>
                                        <p:attrNameLst>
                                          <p:attrName>ppt_y</p:attrName>
                                        </p:attrNameLst>
                                      </p:cBhvr>
                                      <p:tavLst>
                                        <p:tav tm="0">
                                          <p:val>
                                            <p:strVal val="#ppt_y+.1"/>
                                          </p:val>
                                        </p:tav>
                                        <p:tav tm="100000">
                                          <p:val>
                                            <p:strVal val="#ppt_y"/>
                                          </p:val>
                                        </p:tav>
                                      </p:tavLst>
                                    </p:anim>
                                  </p:childTnLst>
                                </p:cTn>
                              </p:par>
                              <p:par>
                                <p:cTn id="335" presetID="42" presetClass="entr" presetSubtype="0" fill="hold" grpId="0" nodeType="withEffect">
                                  <p:stCondLst>
                                    <p:cond delay="0"/>
                                  </p:stCondLst>
                                  <p:childTnLst>
                                    <p:set>
                                      <p:cBhvr>
                                        <p:cTn id="336" dur="1" fill="hold">
                                          <p:stCondLst>
                                            <p:cond delay="0"/>
                                          </p:stCondLst>
                                        </p:cTn>
                                        <p:tgtEl>
                                          <p:spTgt spid="183"/>
                                        </p:tgtEl>
                                        <p:attrNameLst>
                                          <p:attrName>style.visibility</p:attrName>
                                        </p:attrNameLst>
                                      </p:cBhvr>
                                      <p:to>
                                        <p:strVal val="visible"/>
                                      </p:to>
                                    </p:set>
                                    <p:animEffect transition="in" filter="fade">
                                      <p:cBhvr>
                                        <p:cTn id="337" dur="500"/>
                                        <p:tgtEl>
                                          <p:spTgt spid="183"/>
                                        </p:tgtEl>
                                      </p:cBhvr>
                                    </p:animEffect>
                                    <p:anim calcmode="lin" valueType="num">
                                      <p:cBhvr>
                                        <p:cTn id="338" dur="500" fill="hold"/>
                                        <p:tgtEl>
                                          <p:spTgt spid="183"/>
                                        </p:tgtEl>
                                        <p:attrNameLst>
                                          <p:attrName>ppt_x</p:attrName>
                                        </p:attrNameLst>
                                      </p:cBhvr>
                                      <p:tavLst>
                                        <p:tav tm="0">
                                          <p:val>
                                            <p:strVal val="#ppt_x"/>
                                          </p:val>
                                        </p:tav>
                                        <p:tav tm="100000">
                                          <p:val>
                                            <p:strVal val="#ppt_x"/>
                                          </p:val>
                                        </p:tav>
                                      </p:tavLst>
                                    </p:anim>
                                    <p:anim calcmode="lin" valueType="num">
                                      <p:cBhvr>
                                        <p:cTn id="339" dur="500" fill="hold"/>
                                        <p:tgtEl>
                                          <p:spTgt spid="183"/>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184"/>
                                        </p:tgtEl>
                                        <p:attrNameLst>
                                          <p:attrName>style.visibility</p:attrName>
                                        </p:attrNameLst>
                                      </p:cBhvr>
                                      <p:to>
                                        <p:strVal val="visible"/>
                                      </p:to>
                                    </p:set>
                                    <p:animEffect transition="in" filter="fade">
                                      <p:cBhvr>
                                        <p:cTn id="342" dur="500"/>
                                        <p:tgtEl>
                                          <p:spTgt spid="184"/>
                                        </p:tgtEl>
                                      </p:cBhvr>
                                    </p:animEffect>
                                    <p:anim calcmode="lin" valueType="num">
                                      <p:cBhvr>
                                        <p:cTn id="343" dur="500" fill="hold"/>
                                        <p:tgtEl>
                                          <p:spTgt spid="184"/>
                                        </p:tgtEl>
                                        <p:attrNameLst>
                                          <p:attrName>ppt_x</p:attrName>
                                        </p:attrNameLst>
                                      </p:cBhvr>
                                      <p:tavLst>
                                        <p:tav tm="0">
                                          <p:val>
                                            <p:strVal val="#ppt_x"/>
                                          </p:val>
                                        </p:tav>
                                        <p:tav tm="100000">
                                          <p:val>
                                            <p:strVal val="#ppt_x"/>
                                          </p:val>
                                        </p:tav>
                                      </p:tavLst>
                                    </p:anim>
                                    <p:anim calcmode="lin" valueType="num">
                                      <p:cBhvr>
                                        <p:cTn id="344" dur="500" fill="hold"/>
                                        <p:tgtEl>
                                          <p:spTgt spid="184"/>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185"/>
                                        </p:tgtEl>
                                        <p:attrNameLst>
                                          <p:attrName>style.visibility</p:attrName>
                                        </p:attrNameLst>
                                      </p:cBhvr>
                                      <p:to>
                                        <p:strVal val="visible"/>
                                      </p:to>
                                    </p:set>
                                    <p:animEffect transition="in" filter="fade">
                                      <p:cBhvr>
                                        <p:cTn id="347" dur="500"/>
                                        <p:tgtEl>
                                          <p:spTgt spid="185"/>
                                        </p:tgtEl>
                                      </p:cBhvr>
                                    </p:animEffect>
                                    <p:anim calcmode="lin" valueType="num">
                                      <p:cBhvr>
                                        <p:cTn id="348" dur="500" fill="hold"/>
                                        <p:tgtEl>
                                          <p:spTgt spid="185"/>
                                        </p:tgtEl>
                                        <p:attrNameLst>
                                          <p:attrName>ppt_x</p:attrName>
                                        </p:attrNameLst>
                                      </p:cBhvr>
                                      <p:tavLst>
                                        <p:tav tm="0">
                                          <p:val>
                                            <p:strVal val="#ppt_x"/>
                                          </p:val>
                                        </p:tav>
                                        <p:tav tm="100000">
                                          <p:val>
                                            <p:strVal val="#ppt_x"/>
                                          </p:val>
                                        </p:tav>
                                      </p:tavLst>
                                    </p:anim>
                                    <p:anim calcmode="lin" valueType="num">
                                      <p:cBhvr>
                                        <p:cTn id="349" dur="500" fill="hold"/>
                                        <p:tgtEl>
                                          <p:spTgt spid="185"/>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186"/>
                                        </p:tgtEl>
                                        <p:attrNameLst>
                                          <p:attrName>style.visibility</p:attrName>
                                        </p:attrNameLst>
                                      </p:cBhvr>
                                      <p:to>
                                        <p:strVal val="visible"/>
                                      </p:to>
                                    </p:set>
                                    <p:animEffect transition="in" filter="fade">
                                      <p:cBhvr>
                                        <p:cTn id="352" dur="500"/>
                                        <p:tgtEl>
                                          <p:spTgt spid="186"/>
                                        </p:tgtEl>
                                      </p:cBhvr>
                                    </p:animEffect>
                                    <p:anim calcmode="lin" valueType="num">
                                      <p:cBhvr>
                                        <p:cTn id="353" dur="500" fill="hold"/>
                                        <p:tgtEl>
                                          <p:spTgt spid="186"/>
                                        </p:tgtEl>
                                        <p:attrNameLst>
                                          <p:attrName>ppt_x</p:attrName>
                                        </p:attrNameLst>
                                      </p:cBhvr>
                                      <p:tavLst>
                                        <p:tav tm="0">
                                          <p:val>
                                            <p:strVal val="#ppt_x"/>
                                          </p:val>
                                        </p:tav>
                                        <p:tav tm="100000">
                                          <p:val>
                                            <p:strVal val="#ppt_x"/>
                                          </p:val>
                                        </p:tav>
                                      </p:tavLst>
                                    </p:anim>
                                    <p:anim calcmode="lin" valueType="num">
                                      <p:cBhvr>
                                        <p:cTn id="354" dur="500" fill="hold"/>
                                        <p:tgtEl>
                                          <p:spTgt spid="186"/>
                                        </p:tgtEl>
                                        <p:attrNameLst>
                                          <p:attrName>ppt_y</p:attrName>
                                        </p:attrNameLst>
                                      </p:cBhvr>
                                      <p:tavLst>
                                        <p:tav tm="0">
                                          <p:val>
                                            <p:strVal val="#ppt_y+.1"/>
                                          </p:val>
                                        </p:tav>
                                        <p:tav tm="100000">
                                          <p:val>
                                            <p:strVal val="#ppt_y"/>
                                          </p:val>
                                        </p:tav>
                                      </p:tavLst>
                                    </p:anim>
                                  </p:childTnLst>
                                </p:cTn>
                              </p:par>
                              <p:par>
                                <p:cTn id="355" presetID="42" presetClass="entr" presetSubtype="0" fill="hold" grpId="0" nodeType="withEffect">
                                  <p:stCondLst>
                                    <p:cond delay="0"/>
                                  </p:stCondLst>
                                  <p:childTnLst>
                                    <p:set>
                                      <p:cBhvr>
                                        <p:cTn id="356" dur="1" fill="hold">
                                          <p:stCondLst>
                                            <p:cond delay="0"/>
                                          </p:stCondLst>
                                        </p:cTn>
                                        <p:tgtEl>
                                          <p:spTgt spid="226"/>
                                        </p:tgtEl>
                                        <p:attrNameLst>
                                          <p:attrName>style.visibility</p:attrName>
                                        </p:attrNameLst>
                                      </p:cBhvr>
                                      <p:to>
                                        <p:strVal val="visible"/>
                                      </p:to>
                                    </p:set>
                                    <p:animEffect transition="in" filter="fade">
                                      <p:cBhvr>
                                        <p:cTn id="357" dur="500"/>
                                        <p:tgtEl>
                                          <p:spTgt spid="226"/>
                                        </p:tgtEl>
                                      </p:cBhvr>
                                    </p:animEffect>
                                    <p:anim calcmode="lin" valueType="num">
                                      <p:cBhvr>
                                        <p:cTn id="358" dur="500" fill="hold"/>
                                        <p:tgtEl>
                                          <p:spTgt spid="226"/>
                                        </p:tgtEl>
                                        <p:attrNameLst>
                                          <p:attrName>ppt_x</p:attrName>
                                        </p:attrNameLst>
                                      </p:cBhvr>
                                      <p:tavLst>
                                        <p:tav tm="0">
                                          <p:val>
                                            <p:strVal val="#ppt_x"/>
                                          </p:val>
                                        </p:tav>
                                        <p:tav tm="100000">
                                          <p:val>
                                            <p:strVal val="#ppt_x"/>
                                          </p:val>
                                        </p:tav>
                                      </p:tavLst>
                                    </p:anim>
                                    <p:anim calcmode="lin" valueType="num">
                                      <p:cBhvr>
                                        <p:cTn id="359" dur="5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360" fill="hold">
                      <p:stCondLst>
                        <p:cond delay="indefinite"/>
                      </p:stCondLst>
                      <p:childTnLst>
                        <p:par>
                          <p:cTn id="361" fill="hold">
                            <p:stCondLst>
                              <p:cond delay="0"/>
                            </p:stCondLst>
                            <p:childTnLst>
                              <p:par>
                                <p:cTn id="362" presetID="42" presetClass="entr" presetSubtype="0" fill="hold" grpId="0" nodeType="clickEffect">
                                  <p:stCondLst>
                                    <p:cond delay="0"/>
                                  </p:stCondLst>
                                  <p:childTnLst>
                                    <p:set>
                                      <p:cBhvr>
                                        <p:cTn id="363" dur="1" fill="hold">
                                          <p:stCondLst>
                                            <p:cond delay="0"/>
                                          </p:stCondLst>
                                        </p:cTn>
                                        <p:tgtEl>
                                          <p:spTgt spid="74"/>
                                        </p:tgtEl>
                                        <p:attrNameLst>
                                          <p:attrName>style.visibility</p:attrName>
                                        </p:attrNameLst>
                                      </p:cBhvr>
                                      <p:to>
                                        <p:strVal val="visible"/>
                                      </p:to>
                                    </p:set>
                                    <p:animEffect transition="in" filter="fade">
                                      <p:cBhvr>
                                        <p:cTn id="364" dur="500"/>
                                        <p:tgtEl>
                                          <p:spTgt spid="74"/>
                                        </p:tgtEl>
                                      </p:cBhvr>
                                    </p:animEffect>
                                    <p:anim calcmode="lin" valueType="num">
                                      <p:cBhvr>
                                        <p:cTn id="365" dur="500" fill="hold"/>
                                        <p:tgtEl>
                                          <p:spTgt spid="74"/>
                                        </p:tgtEl>
                                        <p:attrNameLst>
                                          <p:attrName>ppt_x</p:attrName>
                                        </p:attrNameLst>
                                      </p:cBhvr>
                                      <p:tavLst>
                                        <p:tav tm="0">
                                          <p:val>
                                            <p:strVal val="#ppt_x"/>
                                          </p:val>
                                        </p:tav>
                                        <p:tav tm="100000">
                                          <p:val>
                                            <p:strVal val="#ppt_x"/>
                                          </p:val>
                                        </p:tav>
                                      </p:tavLst>
                                    </p:anim>
                                    <p:anim calcmode="lin" valueType="num">
                                      <p:cBhvr>
                                        <p:cTn id="366" dur="500" fill="hold"/>
                                        <p:tgtEl>
                                          <p:spTgt spid="74"/>
                                        </p:tgtEl>
                                        <p:attrNameLst>
                                          <p:attrName>ppt_y</p:attrName>
                                        </p:attrNameLst>
                                      </p:cBhvr>
                                      <p:tavLst>
                                        <p:tav tm="0">
                                          <p:val>
                                            <p:strVal val="#ppt_y+.1"/>
                                          </p:val>
                                        </p:tav>
                                        <p:tav tm="100000">
                                          <p:val>
                                            <p:strVal val="#ppt_y"/>
                                          </p:val>
                                        </p:tav>
                                      </p:tavLst>
                                    </p:anim>
                                  </p:childTnLst>
                                </p:cTn>
                              </p:par>
                              <p:par>
                                <p:cTn id="367" presetID="2" presetClass="entr" presetSubtype="4" fill="hold" nodeType="withEffect">
                                  <p:stCondLst>
                                    <p:cond delay="0"/>
                                  </p:stCondLst>
                                  <p:childTnLst>
                                    <p:set>
                                      <p:cBhvr>
                                        <p:cTn id="368" dur="1" fill="hold">
                                          <p:stCondLst>
                                            <p:cond delay="0"/>
                                          </p:stCondLst>
                                        </p:cTn>
                                        <p:tgtEl>
                                          <p:spTgt spid="76"/>
                                        </p:tgtEl>
                                        <p:attrNameLst>
                                          <p:attrName>style.visibility</p:attrName>
                                        </p:attrNameLst>
                                      </p:cBhvr>
                                      <p:to>
                                        <p:strVal val="visible"/>
                                      </p:to>
                                    </p:set>
                                    <p:anim calcmode="lin" valueType="num">
                                      <p:cBhvr additive="base">
                                        <p:cTn id="369" dur="500" fill="hold"/>
                                        <p:tgtEl>
                                          <p:spTgt spid="76"/>
                                        </p:tgtEl>
                                        <p:attrNameLst>
                                          <p:attrName>ppt_x</p:attrName>
                                        </p:attrNameLst>
                                      </p:cBhvr>
                                      <p:tavLst>
                                        <p:tav tm="0">
                                          <p:val>
                                            <p:strVal val="#ppt_x"/>
                                          </p:val>
                                        </p:tav>
                                        <p:tav tm="100000">
                                          <p:val>
                                            <p:strVal val="#ppt_x"/>
                                          </p:val>
                                        </p:tav>
                                      </p:tavLst>
                                    </p:anim>
                                    <p:anim calcmode="lin" valueType="num">
                                      <p:cBhvr additive="base">
                                        <p:cTn id="37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42" presetClass="entr" presetSubtype="0" fill="hold" grpId="0" nodeType="clickEffect">
                                  <p:stCondLst>
                                    <p:cond delay="0"/>
                                  </p:stCondLst>
                                  <p:childTnLst>
                                    <p:set>
                                      <p:cBhvr>
                                        <p:cTn id="374" dur="1" fill="hold">
                                          <p:stCondLst>
                                            <p:cond delay="0"/>
                                          </p:stCondLst>
                                        </p:cTn>
                                        <p:tgtEl>
                                          <p:spTgt spid="75"/>
                                        </p:tgtEl>
                                        <p:attrNameLst>
                                          <p:attrName>style.visibility</p:attrName>
                                        </p:attrNameLst>
                                      </p:cBhvr>
                                      <p:to>
                                        <p:strVal val="visible"/>
                                      </p:to>
                                    </p:set>
                                    <p:animEffect transition="in" filter="fade">
                                      <p:cBhvr>
                                        <p:cTn id="375" dur="500"/>
                                        <p:tgtEl>
                                          <p:spTgt spid="75"/>
                                        </p:tgtEl>
                                      </p:cBhvr>
                                    </p:animEffect>
                                    <p:anim calcmode="lin" valueType="num">
                                      <p:cBhvr>
                                        <p:cTn id="376" dur="500" fill="hold"/>
                                        <p:tgtEl>
                                          <p:spTgt spid="75"/>
                                        </p:tgtEl>
                                        <p:attrNameLst>
                                          <p:attrName>ppt_x</p:attrName>
                                        </p:attrNameLst>
                                      </p:cBhvr>
                                      <p:tavLst>
                                        <p:tav tm="0">
                                          <p:val>
                                            <p:strVal val="#ppt_x"/>
                                          </p:val>
                                        </p:tav>
                                        <p:tav tm="100000">
                                          <p:val>
                                            <p:strVal val="#ppt_x"/>
                                          </p:val>
                                        </p:tav>
                                      </p:tavLst>
                                    </p:anim>
                                    <p:anim calcmode="lin" valueType="num">
                                      <p:cBhvr>
                                        <p:cTn id="377" dur="500" fill="hold"/>
                                        <p:tgtEl>
                                          <p:spTgt spid="75"/>
                                        </p:tgtEl>
                                        <p:attrNameLst>
                                          <p:attrName>ppt_y</p:attrName>
                                        </p:attrNameLst>
                                      </p:cBhvr>
                                      <p:tavLst>
                                        <p:tav tm="0">
                                          <p:val>
                                            <p:strVal val="#ppt_y+.1"/>
                                          </p:val>
                                        </p:tav>
                                        <p:tav tm="100000">
                                          <p:val>
                                            <p:strVal val="#ppt_y"/>
                                          </p:val>
                                        </p:tav>
                                      </p:tavLst>
                                    </p:anim>
                                  </p:childTnLst>
                                </p:cTn>
                              </p:par>
                              <p:par>
                                <p:cTn id="378" presetID="2" presetClass="entr" presetSubtype="4" fill="hold" nodeType="withEffect">
                                  <p:stCondLst>
                                    <p:cond delay="0"/>
                                  </p:stCondLst>
                                  <p:childTnLst>
                                    <p:set>
                                      <p:cBhvr>
                                        <p:cTn id="379" dur="1" fill="hold">
                                          <p:stCondLst>
                                            <p:cond delay="0"/>
                                          </p:stCondLst>
                                        </p:cTn>
                                        <p:tgtEl>
                                          <p:spTgt spid="82"/>
                                        </p:tgtEl>
                                        <p:attrNameLst>
                                          <p:attrName>style.visibility</p:attrName>
                                        </p:attrNameLst>
                                      </p:cBhvr>
                                      <p:to>
                                        <p:strVal val="visible"/>
                                      </p:to>
                                    </p:set>
                                    <p:anim calcmode="lin" valueType="num">
                                      <p:cBhvr additive="base">
                                        <p:cTn id="380" dur="500" fill="hold"/>
                                        <p:tgtEl>
                                          <p:spTgt spid="82"/>
                                        </p:tgtEl>
                                        <p:attrNameLst>
                                          <p:attrName>ppt_x</p:attrName>
                                        </p:attrNameLst>
                                      </p:cBhvr>
                                      <p:tavLst>
                                        <p:tav tm="0">
                                          <p:val>
                                            <p:strVal val="#ppt_x"/>
                                          </p:val>
                                        </p:tav>
                                        <p:tav tm="100000">
                                          <p:val>
                                            <p:strVal val="#ppt_x"/>
                                          </p:val>
                                        </p:tav>
                                      </p:tavLst>
                                    </p:anim>
                                    <p:anim calcmode="lin" valueType="num">
                                      <p:cBhvr additive="base">
                                        <p:cTn id="381"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150" grpId="0" animBg="1"/>
      <p:bldP spid="151" grpId="0"/>
      <p:bldP spid="152" grpId="0" animBg="1"/>
      <p:bldP spid="153" grpId="0"/>
      <p:bldP spid="154" grpId="0" animBg="1"/>
      <p:bldP spid="155" grpId="0"/>
      <p:bldP spid="156" grpId="0" animBg="1"/>
      <p:bldP spid="157" grpId="0"/>
      <p:bldP spid="158" grpId="0" animBg="1"/>
      <p:bldP spid="159" grpId="0"/>
      <p:bldP spid="160" grpId="0" animBg="1"/>
      <p:bldP spid="161" grpId="0"/>
      <p:bldP spid="162" grpId="0" animBg="1"/>
      <p:bldP spid="163" grpId="0"/>
      <p:bldP spid="164" grpId="0" animBg="1"/>
      <p:bldP spid="165" grpId="0"/>
      <p:bldP spid="166" grpId="0" animBg="1"/>
      <p:bldP spid="169" grpId="0" animBg="1"/>
      <p:bldP spid="264" grpId="0" animBg="1"/>
      <p:bldP spid="265" grpId="0" animBg="1"/>
      <p:bldP spid="266" grpId="0" animBg="1"/>
      <p:bldP spid="268" grpId="0" animBg="1"/>
      <p:bldP spid="269" grpId="0" animBg="1"/>
      <p:bldP spid="270" grpId="0" animBg="1"/>
      <p:bldP spid="271" grpId="0" animBg="1"/>
      <p:bldP spid="272" grpId="0" animBg="1"/>
      <p:bldP spid="273"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5" grpId="0" animBg="1"/>
      <p:bldP spid="286"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9" grpId="0" animBg="1"/>
      <p:bldP spid="130" grpId="0" animBg="1"/>
      <p:bldP spid="131" grpId="0" animBg="1"/>
      <p:bldP spid="132" grpId="0" animBg="1"/>
      <p:bldP spid="133" grpId="0" animBg="1"/>
      <p:bldP spid="134" grpId="0" animBg="1"/>
      <p:bldP spid="135" grpId="0" animBg="1"/>
      <p:bldP spid="173"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226" grpId="0" animBg="1"/>
      <p:bldP spid="74"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Web Services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870264" y="2242312"/>
            <a:ext cx="10864536" cy="2192528"/>
          </a:xfrm>
          <a:prstGeom prst="rect">
            <a:avLst/>
          </a:prstGeom>
        </p:spPr>
        <p:txBody>
          <a:bodyPr/>
          <a:lstStyle/>
          <a:p>
            <a:pPr>
              <a:lnSpc>
                <a:spcPct val="90000"/>
              </a:lnSpc>
              <a:spcBef>
                <a:spcPct val="20000"/>
              </a:spcBef>
              <a:buSzPct val="90000"/>
            </a:pPr>
            <a:r>
              <a:rPr lang="en-NZ" sz="3600" dirty="0" smtClean="0">
                <a:gradFill>
                  <a:gsLst>
                    <a:gs pos="13333">
                      <a:schemeClr val="bg1"/>
                    </a:gs>
                    <a:gs pos="32000">
                      <a:schemeClr val="bg1"/>
                    </a:gs>
                  </a:gsLst>
                  <a:lin ang="5400000" scaled="0"/>
                </a:gradFill>
                <a:latin typeface="+mj-lt"/>
              </a:rPr>
              <a:t>“a </a:t>
            </a:r>
            <a:r>
              <a:rPr lang="en-NZ" sz="3600" dirty="0">
                <a:gradFill>
                  <a:gsLst>
                    <a:gs pos="13333">
                      <a:schemeClr val="bg1"/>
                    </a:gs>
                    <a:gs pos="32000">
                      <a:schemeClr val="bg1"/>
                    </a:gs>
                  </a:gsLst>
                  <a:lin ang="5400000" scaled="0"/>
                </a:gradFill>
                <a:latin typeface="+mj-lt"/>
              </a:rPr>
              <a:t>software system designed to support interoperable machine-to-machine interaction over a network</a:t>
            </a:r>
            <a:r>
              <a:rPr lang="en-NZ" sz="3600" dirty="0" smtClean="0">
                <a:gradFill>
                  <a:gsLst>
                    <a:gs pos="13333">
                      <a:schemeClr val="bg1"/>
                    </a:gs>
                    <a:gs pos="32000">
                      <a:schemeClr val="bg1"/>
                    </a:gs>
                  </a:gsLst>
                  <a:lin ang="5400000" scaled="0"/>
                </a:gradFill>
                <a:latin typeface="+mj-lt"/>
              </a:rPr>
              <a:t>.”</a:t>
            </a:r>
            <a:endParaRPr lang="en-NZ" sz="3600" dirty="0">
              <a:gradFill>
                <a:gsLst>
                  <a:gs pos="13333">
                    <a:schemeClr val="bg1"/>
                  </a:gs>
                  <a:gs pos="32000">
                    <a:schemeClr val="bg1"/>
                  </a:gs>
                </a:gsLst>
                <a:lin ang="5400000" scaled="0"/>
              </a:gradFill>
              <a:latin typeface="+mj-lt"/>
            </a:endParaRPr>
          </a:p>
        </p:txBody>
      </p:sp>
      <p:sp>
        <p:nvSpPr>
          <p:cNvPr id="7" name="Rectangle 6"/>
          <p:cNvSpPr/>
          <p:nvPr/>
        </p:nvSpPr>
        <p:spPr>
          <a:xfrm>
            <a:off x="10212384" y="6295136"/>
            <a:ext cx="1857696" cy="425704"/>
          </a:xfrm>
          <a:prstGeom prst="rect">
            <a:avLst/>
          </a:prstGeom>
        </p:spPr>
        <p:txBody>
          <a:bodyPr/>
          <a:lstStyle/>
          <a:p>
            <a:pPr>
              <a:lnSpc>
                <a:spcPct val="90000"/>
              </a:lnSpc>
              <a:spcBef>
                <a:spcPct val="20000"/>
              </a:spcBef>
              <a:buSzPct val="90000"/>
            </a:pPr>
            <a:r>
              <a:rPr lang="en-NZ" sz="2400" dirty="0" smtClean="0">
                <a:gradFill>
                  <a:gsLst>
                    <a:gs pos="13333">
                      <a:schemeClr val="bg1"/>
                    </a:gs>
                    <a:gs pos="32000">
                      <a:schemeClr val="bg1"/>
                    </a:gs>
                  </a:gsLst>
                  <a:lin ang="5400000" scaled="0"/>
                </a:gradFill>
                <a:latin typeface="+mj-lt"/>
              </a:rPr>
              <a:t>Source: W3C</a:t>
            </a:r>
            <a:endParaRPr lang="en-NZ" sz="2400"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1926205179"/>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Web Services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900744" y="1754632"/>
            <a:ext cx="10864536" cy="4158488"/>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smtClean="0">
                <a:gradFill>
                  <a:gsLst>
                    <a:gs pos="13333">
                      <a:schemeClr val="bg1"/>
                    </a:gs>
                    <a:gs pos="32000">
                      <a:schemeClr val="bg1"/>
                    </a:gs>
                  </a:gsLst>
                  <a:lin ang="5400000" scaled="0"/>
                </a:gradFill>
                <a:latin typeface="+mj-lt"/>
              </a:rPr>
              <a:t>Web </a:t>
            </a:r>
            <a:r>
              <a:rPr lang="en-NZ" sz="3725" dirty="0">
                <a:gradFill>
                  <a:gsLst>
                    <a:gs pos="13333">
                      <a:schemeClr val="bg1"/>
                    </a:gs>
                    <a:gs pos="32000">
                      <a:schemeClr val="bg1"/>
                    </a:gs>
                  </a:gsLst>
                  <a:lin ang="5400000" scaled="0"/>
                </a:gradFill>
                <a:latin typeface="+mj-lt"/>
              </a:rPr>
              <a:t>services communicate using </a:t>
            </a:r>
            <a:r>
              <a:rPr lang="en-US" sz="4000" dirty="0" smtClean="0">
                <a:solidFill>
                  <a:srgbClr val="92D050"/>
                </a:solidFill>
                <a:latin typeface="Segoe UI Light"/>
                <a:cs typeface="Arial" charset="0"/>
              </a:rPr>
              <a:t>open protocols.</a:t>
            </a: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2800"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Web services </a:t>
            </a:r>
            <a:r>
              <a:rPr lang="en-NZ" sz="3725" dirty="0" smtClean="0">
                <a:gradFill>
                  <a:gsLst>
                    <a:gs pos="13333">
                      <a:schemeClr val="bg1"/>
                    </a:gs>
                    <a:gs pos="32000">
                      <a:schemeClr val="bg1"/>
                    </a:gs>
                  </a:gsLst>
                  <a:lin ang="5400000" scaled="0"/>
                </a:gradFill>
                <a:latin typeface="+mj-lt"/>
              </a:rPr>
              <a:t>are </a:t>
            </a:r>
            <a:r>
              <a:rPr lang="en-NZ" sz="3725" dirty="0">
                <a:gradFill>
                  <a:gsLst>
                    <a:gs pos="13333">
                      <a:schemeClr val="bg1"/>
                    </a:gs>
                    <a:gs pos="32000">
                      <a:schemeClr val="bg1"/>
                    </a:gs>
                  </a:gsLst>
                  <a:lin ang="5400000" scaled="0"/>
                </a:gradFill>
                <a:latin typeface="+mj-lt"/>
              </a:rPr>
              <a:t>used by other applications</a:t>
            </a:r>
            <a:r>
              <a:rPr lang="en-NZ" sz="3725" dirty="0" smtClean="0">
                <a:gradFill>
                  <a:gsLst>
                    <a:gs pos="13333">
                      <a:schemeClr val="bg1"/>
                    </a:gs>
                    <a:gs pos="32000">
                      <a:schemeClr val="bg1"/>
                    </a:gs>
                  </a:gsLst>
                  <a:lin ang="5400000" scaled="0"/>
                </a:gradFill>
                <a:latin typeface="+mj-lt"/>
              </a:rPr>
              <a:t>.</a:t>
            </a:r>
          </a:p>
          <a:p>
            <a:pPr>
              <a:lnSpc>
                <a:spcPct val="90000"/>
              </a:lnSpc>
              <a:spcBef>
                <a:spcPct val="20000"/>
              </a:spcBef>
              <a:buSzPct val="90000"/>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74302042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Web Services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900744" y="1343152"/>
            <a:ext cx="10864536" cy="5165344"/>
          </a:xfrm>
          <a:prstGeom prst="rect">
            <a:avLst/>
          </a:prstGeom>
        </p:spPr>
        <p:txBody>
          <a:bodyPr/>
          <a:lstStyle/>
          <a:p>
            <a:pPr>
              <a:lnSpc>
                <a:spcPct val="90000"/>
              </a:lnSpc>
              <a:spcBef>
                <a:spcPct val="20000"/>
              </a:spcBef>
              <a:buSzPct val="90000"/>
            </a:pPr>
            <a:endParaRPr lang="en-NZ" sz="3725" dirty="0" smtClean="0">
              <a:gradFill>
                <a:gsLst>
                  <a:gs pos="13333">
                    <a:schemeClr val="bg1"/>
                  </a:gs>
                  <a:gs pos="32000">
                    <a:schemeClr val="bg1"/>
                  </a:gs>
                </a:gsLst>
                <a:lin ang="5400000" scaled="0"/>
              </a:gradFill>
              <a:latin typeface="+mj-lt"/>
            </a:endParaRPr>
          </a:p>
          <a:p>
            <a:pPr>
              <a:lnSpc>
                <a:spcPct val="90000"/>
              </a:lnSpc>
              <a:spcBef>
                <a:spcPct val="20000"/>
              </a:spcBef>
              <a:buSzPct val="90000"/>
            </a:pPr>
            <a:endParaRPr lang="en-NZ" sz="3725" dirty="0">
              <a:gradFill>
                <a:gsLst>
                  <a:gs pos="13333">
                    <a:schemeClr val="bg1"/>
                  </a:gs>
                  <a:gs pos="32000">
                    <a:schemeClr val="bg1"/>
                  </a:gs>
                </a:gsLst>
                <a:lin ang="5400000" scaled="0"/>
              </a:gradFill>
              <a:latin typeface="+mj-lt"/>
            </a:endParaRPr>
          </a:p>
          <a:p>
            <a:pPr marL="1485900" lvl="2" indent="-571500">
              <a:lnSpc>
                <a:spcPct val="90000"/>
              </a:lnSpc>
              <a:spcBef>
                <a:spcPct val="20000"/>
              </a:spcBef>
              <a:buSzPct val="90000"/>
              <a:buFont typeface="Arial" panose="020B0604020202020204" pitchFamily="34" charset="0"/>
              <a:buChar char="•"/>
            </a:pPr>
            <a:r>
              <a:rPr lang="en-US" sz="3600" dirty="0" smtClean="0">
                <a:solidFill>
                  <a:srgbClr val="92D050"/>
                </a:solidFill>
                <a:latin typeface="Segoe UI Light"/>
                <a:cs typeface="Arial" charset="0"/>
              </a:rPr>
              <a:t>REST-compliant</a:t>
            </a:r>
            <a:r>
              <a:rPr lang="en-NZ" sz="3725" dirty="0" smtClean="0">
                <a:gradFill>
                  <a:gsLst>
                    <a:gs pos="13333">
                      <a:schemeClr val="bg1"/>
                    </a:gs>
                    <a:gs pos="32000">
                      <a:schemeClr val="bg1"/>
                    </a:gs>
                  </a:gsLst>
                  <a:lin ang="5400000" scaled="0"/>
                </a:gradFill>
                <a:latin typeface="+mj-lt"/>
              </a:rPr>
              <a:t> Web Services</a:t>
            </a:r>
          </a:p>
          <a:p>
            <a:pPr marL="1485900" lvl="2" indent="-571500">
              <a:lnSpc>
                <a:spcPct val="90000"/>
              </a:lnSpc>
              <a:spcBef>
                <a:spcPct val="20000"/>
              </a:spcBef>
              <a:buSzPct val="90000"/>
              <a:buFont typeface="Arial" panose="020B0604020202020204" pitchFamily="34" charset="0"/>
              <a:buChar char="•"/>
            </a:pPr>
            <a:r>
              <a:rPr lang="en-US" sz="4000" dirty="0" smtClean="0">
                <a:solidFill>
                  <a:srgbClr val="92D050"/>
                </a:solidFill>
                <a:latin typeface="Segoe UI Light"/>
                <a:cs typeface="Arial" charset="0"/>
              </a:rPr>
              <a:t>Arbitrary</a:t>
            </a:r>
            <a:r>
              <a:rPr lang="en-NZ" sz="3725" dirty="0" smtClean="0">
                <a:gradFill>
                  <a:gsLst>
                    <a:gs pos="13333">
                      <a:schemeClr val="bg1"/>
                    </a:gs>
                    <a:gs pos="32000">
                      <a:schemeClr val="bg1"/>
                    </a:gs>
                  </a:gsLst>
                  <a:lin ang="5400000" scaled="0"/>
                </a:gradFill>
                <a:latin typeface="+mj-lt"/>
              </a:rPr>
              <a:t> Web Services</a:t>
            </a: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2800" dirty="0">
              <a:gradFill>
                <a:gsLst>
                  <a:gs pos="13333">
                    <a:schemeClr val="bg1"/>
                  </a:gs>
                  <a:gs pos="32000">
                    <a:schemeClr val="bg1"/>
                  </a:gs>
                </a:gsLst>
                <a:lin ang="5400000" scaled="0"/>
              </a:gradFill>
              <a:latin typeface="+mj-lt"/>
            </a:endParaRPr>
          </a:p>
          <a:p>
            <a:pPr>
              <a:lnSpc>
                <a:spcPct val="90000"/>
              </a:lnSpc>
              <a:spcBef>
                <a:spcPct val="20000"/>
              </a:spcBef>
              <a:buSzPct val="90000"/>
            </a:pPr>
            <a:endParaRPr lang="en-NZ" sz="3725" dirty="0" smtClean="0">
              <a:gradFill>
                <a:gsLst>
                  <a:gs pos="13333">
                    <a:schemeClr val="bg1"/>
                  </a:gs>
                  <a:gs pos="32000">
                    <a:schemeClr val="bg1"/>
                  </a:gs>
                </a:gsLst>
                <a:lin ang="5400000" scaled="0"/>
              </a:gradFill>
              <a:latin typeface="+mj-lt"/>
            </a:endParaRPr>
          </a:p>
          <a:p>
            <a:pPr>
              <a:lnSpc>
                <a:spcPct val="90000"/>
              </a:lnSpc>
              <a:spcBef>
                <a:spcPct val="20000"/>
              </a:spcBef>
              <a:buSzPct val="90000"/>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700518728"/>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6575" y="288925"/>
            <a:ext cx="11655425" cy="900113"/>
          </a:xfrm>
          <a:prstGeom prst="rect">
            <a:avLst/>
          </a:prstGeom>
        </p:spPr>
        <p:txBody>
          <a:bodyPr/>
          <a:lstStyle/>
          <a:p>
            <a:r>
              <a:rPr lang="en-US" sz="3600" spc="0" dirty="0" smtClean="0">
                <a:ln>
                  <a:noFill/>
                </a:ln>
                <a:solidFill>
                  <a:srgbClr val="92D050"/>
                </a:solidFill>
              </a:rPr>
              <a:t>REST Services – How?</a:t>
            </a:r>
            <a:endParaRPr lang="en-NZ" dirty="0">
              <a:solidFill>
                <a:schemeClr val="bg1"/>
              </a:solidFill>
            </a:endParaRPr>
          </a:p>
        </p:txBody>
      </p:sp>
      <p:pic>
        <p:nvPicPr>
          <p:cNvPr id="5" name="Picture 4"/>
          <p:cNvPicPr>
            <a:picLocks noChangeAspect="1"/>
          </p:cNvPicPr>
          <p:nvPr/>
        </p:nvPicPr>
        <p:blipFill>
          <a:blip r:embed="rId3"/>
          <a:stretch>
            <a:fillRect/>
          </a:stretch>
        </p:blipFill>
        <p:spPr>
          <a:xfrm>
            <a:off x="8313872" y="1255485"/>
            <a:ext cx="2228659" cy="1670814"/>
          </a:xfrm>
          <a:prstGeom prst="rect">
            <a:avLst/>
          </a:prstGeom>
        </p:spPr>
      </p:pic>
      <p:pic>
        <p:nvPicPr>
          <p:cNvPr id="10" name="Picture 2" descr="\\MAGNUM\Projects\Microsoft\Cloud Power FY12\Design\ICONS_PNG\Devices.png"/>
          <p:cNvPicPr>
            <a:picLocks noChangeAspect="1" noChangeArrowheads="1"/>
          </p:cNvPicPr>
          <p:nvPr/>
        </p:nvPicPr>
        <p:blipFill>
          <a:blip r:embed="rId4" cstate="print">
            <a:lum bright="100000"/>
          </a:blip>
          <a:srcRect l="2000" t="50000" r="46000" b="4000"/>
          <a:stretch>
            <a:fillRect/>
          </a:stretch>
        </p:blipFill>
        <p:spPr bwMode="auto">
          <a:xfrm>
            <a:off x="829466" y="4419318"/>
            <a:ext cx="1229804" cy="1087621"/>
          </a:xfrm>
          <a:prstGeom prst="rect">
            <a:avLst/>
          </a:prstGeom>
          <a:noFill/>
          <a:ln>
            <a:noFill/>
          </a:ln>
        </p:spPr>
      </p:pic>
      <p:pic>
        <p:nvPicPr>
          <p:cNvPr id="11" name="Picture 2" descr="\\MAGNUM\Projects\Microsoft\Cloud Power FY12\Design\ICONS_PNG\Devices.png"/>
          <p:cNvPicPr>
            <a:picLocks noChangeAspect="1" noChangeArrowheads="1"/>
          </p:cNvPicPr>
          <p:nvPr/>
        </p:nvPicPr>
        <p:blipFill>
          <a:blip r:embed="rId4" cstate="print">
            <a:lum bright="100000"/>
          </a:blip>
          <a:srcRect l="56000" t="50000" r="10000" b="4000"/>
          <a:stretch>
            <a:fillRect/>
          </a:stretch>
        </p:blipFill>
        <p:spPr bwMode="auto">
          <a:xfrm>
            <a:off x="1922854" y="5123536"/>
            <a:ext cx="786485" cy="1063776"/>
          </a:xfrm>
          <a:prstGeom prst="rect">
            <a:avLst/>
          </a:prstGeom>
          <a:noFill/>
          <a:ln>
            <a:noFill/>
          </a:ln>
        </p:spPr>
      </p:pic>
      <p:cxnSp>
        <p:nvCxnSpPr>
          <p:cNvPr id="13" name="Straight Arrow Connector 12"/>
          <p:cNvCxnSpPr/>
          <p:nvPr/>
        </p:nvCxnSpPr>
        <p:spPr>
          <a:xfrm flipV="1">
            <a:off x="2913321" y="2413592"/>
            <a:ext cx="5188688" cy="2124277"/>
          </a:xfrm>
          <a:prstGeom prst="straightConnector1">
            <a:avLst/>
          </a:prstGeom>
          <a:ln w="76200">
            <a:solidFill>
              <a:schemeClr val="bg1">
                <a:lumMod val="9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98382" y="2576936"/>
            <a:ext cx="5199321" cy="2086485"/>
          </a:xfrm>
          <a:prstGeom prst="straightConnector1">
            <a:avLst/>
          </a:prstGeom>
          <a:ln w="76200">
            <a:solidFill>
              <a:schemeClr val="bg1">
                <a:lumMod val="9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itle 2"/>
          <p:cNvSpPr txBox="1">
            <a:spLocks/>
          </p:cNvSpPr>
          <p:nvPr/>
        </p:nvSpPr>
        <p:spPr>
          <a:xfrm rot="20302429">
            <a:off x="4450548" y="2817826"/>
            <a:ext cx="1945786" cy="623210"/>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3600" spc="0" dirty="0" smtClean="0">
                <a:ln>
                  <a:noFill/>
                </a:ln>
                <a:solidFill>
                  <a:srgbClr val="92D050"/>
                </a:solidFill>
              </a:rPr>
              <a:t>HTTP</a:t>
            </a:r>
            <a:endParaRPr kumimoji="0" lang="en-NZ" sz="3600" b="0" i="0" u="none" strike="noStrike" kern="1200" cap="none" spc="-100" normalizeH="0" baseline="0" noProof="0" dirty="0">
              <a:ln w="3175">
                <a:noFill/>
              </a:ln>
              <a:solidFill>
                <a:schemeClr val="bg1"/>
              </a:solidFill>
              <a:effectLst/>
              <a:uLnTx/>
              <a:uFillTx/>
              <a:latin typeface="+mj-lt"/>
              <a:ea typeface="+mn-ea"/>
              <a:cs typeface="Segoe UI" pitchFamily="34" charset="0"/>
            </a:endParaRPr>
          </a:p>
        </p:txBody>
      </p:sp>
      <p:sp>
        <p:nvSpPr>
          <p:cNvPr id="16" name="Title 2"/>
          <p:cNvSpPr txBox="1">
            <a:spLocks/>
          </p:cNvSpPr>
          <p:nvPr/>
        </p:nvSpPr>
        <p:spPr>
          <a:xfrm>
            <a:off x="8807173" y="2877995"/>
            <a:ext cx="2459782"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2800" spc="0" dirty="0" smtClean="0">
                <a:ln>
                  <a:noFill/>
                </a:ln>
                <a:solidFill>
                  <a:srgbClr val="92D050"/>
                </a:solidFill>
              </a:rPr>
              <a:t>Server</a:t>
            </a:r>
            <a:endParaRPr kumimoji="0" lang="en-NZ" sz="2800" b="0" i="0" u="none" strike="noStrike" kern="1200" cap="none" spc="-100" normalizeH="0" baseline="0" noProof="0" dirty="0">
              <a:ln w="3175">
                <a:noFill/>
              </a:ln>
              <a:solidFill>
                <a:schemeClr val="bg1"/>
              </a:solidFill>
              <a:effectLst/>
              <a:uLnTx/>
              <a:uFillTx/>
              <a:latin typeface="+mj-lt"/>
              <a:ea typeface="+mn-ea"/>
              <a:cs typeface="Segoe UI" pitchFamily="34" charset="0"/>
            </a:endParaRPr>
          </a:p>
        </p:txBody>
      </p:sp>
      <p:sp>
        <p:nvSpPr>
          <p:cNvPr id="17" name="Title 2"/>
          <p:cNvSpPr txBox="1">
            <a:spLocks/>
          </p:cNvSpPr>
          <p:nvPr/>
        </p:nvSpPr>
        <p:spPr>
          <a:xfrm>
            <a:off x="538600" y="5502892"/>
            <a:ext cx="2459782"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2800" spc="0" dirty="0" smtClean="0">
                <a:ln>
                  <a:noFill/>
                </a:ln>
                <a:solidFill>
                  <a:srgbClr val="92D050"/>
                </a:solidFill>
              </a:rPr>
              <a:t>Client(s)</a:t>
            </a:r>
            <a:endParaRPr kumimoji="0" lang="en-NZ" sz="2800" b="0" i="0" u="none" strike="noStrike" kern="1200" cap="none" spc="-100" normalizeH="0" baseline="0" noProof="0" dirty="0">
              <a:ln w="3175">
                <a:noFill/>
              </a:ln>
              <a:solidFill>
                <a:schemeClr val="bg1"/>
              </a:solidFill>
              <a:effectLst/>
              <a:uLnTx/>
              <a:uFillTx/>
              <a:latin typeface="+mj-lt"/>
              <a:ea typeface="+mn-ea"/>
              <a:cs typeface="Segoe UI" pitchFamily="34" charset="0"/>
            </a:endParaRPr>
          </a:p>
        </p:txBody>
      </p:sp>
    </p:spTree>
    <p:extLst>
      <p:ext uri="{BB962C8B-B14F-4D97-AF65-F5344CB8AC3E}">
        <p14:creationId xmlns:p14="http://schemas.microsoft.com/office/powerpoint/2010/main" val="3417530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10" presetClass="entr" presetSubtype="0" fill="hold" nodeType="afterEffect">
                                  <p:stCondLst>
                                    <p:cond delay="7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32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80">
                                          <p:stCondLst>
                                            <p:cond delay="0"/>
                                          </p:stCondLst>
                                        </p:cTn>
                                        <p:tgtEl>
                                          <p:spTgt spid="15"/>
                                        </p:tgtEl>
                                      </p:cBhvr>
                                    </p:animEffect>
                                    <p:anim calcmode="lin" valueType="num">
                                      <p:cBhvr>
                                        <p:cTn id="4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7" dur="26">
                                          <p:stCondLst>
                                            <p:cond delay="650"/>
                                          </p:stCondLst>
                                        </p:cTn>
                                        <p:tgtEl>
                                          <p:spTgt spid="15"/>
                                        </p:tgtEl>
                                      </p:cBhvr>
                                      <p:to x="100000" y="60000"/>
                                    </p:animScale>
                                    <p:animScale>
                                      <p:cBhvr>
                                        <p:cTn id="48" dur="166" decel="50000">
                                          <p:stCondLst>
                                            <p:cond delay="676"/>
                                          </p:stCondLst>
                                        </p:cTn>
                                        <p:tgtEl>
                                          <p:spTgt spid="15"/>
                                        </p:tgtEl>
                                      </p:cBhvr>
                                      <p:to x="100000" y="100000"/>
                                    </p:animScale>
                                    <p:animScale>
                                      <p:cBhvr>
                                        <p:cTn id="49" dur="26">
                                          <p:stCondLst>
                                            <p:cond delay="1312"/>
                                          </p:stCondLst>
                                        </p:cTn>
                                        <p:tgtEl>
                                          <p:spTgt spid="15"/>
                                        </p:tgtEl>
                                      </p:cBhvr>
                                      <p:to x="100000" y="80000"/>
                                    </p:animScale>
                                    <p:animScale>
                                      <p:cBhvr>
                                        <p:cTn id="50" dur="166" decel="50000">
                                          <p:stCondLst>
                                            <p:cond delay="1338"/>
                                          </p:stCondLst>
                                        </p:cTn>
                                        <p:tgtEl>
                                          <p:spTgt spid="15"/>
                                        </p:tgtEl>
                                      </p:cBhvr>
                                      <p:to x="100000" y="100000"/>
                                    </p:animScale>
                                    <p:animScale>
                                      <p:cBhvr>
                                        <p:cTn id="51" dur="26">
                                          <p:stCondLst>
                                            <p:cond delay="1642"/>
                                          </p:stCondLst>
                                        </p:cTn>
                                        <p:tgtEl>
                                          <p:spTgt spid="15"/>
                                        </p:tgtEl>
                                      </p:cBhvr>
                                      <p:to x="100000" y="90000"/>
                                    </p:animScale>
                                    <p:animScale>
                                      <p:cBhvr>
                                        <p:cTn id="52" dur="166" decel="50000">
                                          <p:stCondLst>
                                            <p:cond delay="1668"/>
                                          </p:stCondLst>
                                        </p:cTn>
                                        <p:tgtEl>
                                          <p:spTgt spid="15"/>
                                        </p:tgtEl>
                                      </p:cBhvr>
                                      <p:to x="100000" y="100000"/>
                                    </p:animScale>
                                    <p:animScale>
                                      <p:cBhvr>
                                        <p:cTn id="53" dur="26">
                                          <p:stCondLst>
                                            <p:cond delay="1808"/>
                                          </p:stCondLst>
                                        </p:cTn>
                                        <p:tgtEl>
                                          <p:spTgt spid="15"/>
                                        </p:tgtEl>
                                      </p:cBhvr>
                                      <p:to x="100000" y="95000"/>
                                    </p:animScale>
                                    <p:animScale>
                                      <p:cBhvr>
                                        <p:cTn id="54"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JSON</a:t>
            </a:r>
            <a:endParaRPr lang="en-US" sz="4800" dirty="0"/>
          </a:p>
        </p:txBody>
      </p:sp>
    </p:spTree>
    <p:extLst>
      <p:ext uri="{BB962C8B-B14F-4D97-AF65-F5344CB8AC3E}">
        <p14:creationId xmlns:p14="http://schemas.microsoft.com/office/powerpoint/2010/main" val="490137913"/>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1" y="0"/>
            <a:ext cx="12192000" cy="6858000"/>
          </a:xfrm>
          <a:prstGeom prst="rect">
            <a:avLst/>
          </a:prstGeom>
          <a:solidFill>
            <a:schemeClr val="bg1"/>
          </a:solidFill>
          <a:ln>
            <a:noFill/>
          </a:ln>
        </p:spPr>
        <p:txBody>
          <a:bodyPr vert="horz" wrap="square" lIns="182880" tIns="182880" rIns="182862" bIns="182880" rtlCol="0" anchor="t" anchorCtr="0">
            <a:noAutofit/>
          </a:bodyPr>
          <a:lstStyle/>
          <a:p>
            <a:pPr algn="ctr">
              <a:lnSpc>
                <a:spcPct val="90000"/>
              </a:lnSpc>
              <a:spcBef>
                <a:spcPct val="0"/>
              </a:spcBef>
            </a:pPr>
            <a:endParaRPr lang="en-US" sz="6600" spc="-100" dirty="0" smtClean="0">
              <a:ln w="3175">
                <a:noFill/>
              </a:ln>
              <a:gradFill>
                <a:gsLst>
                  <a:gs pos="0">
                    <a:srgbClr val="FFFFFF"/>
                  </a:gs>
                  <a:gs pos="100000">
                    <a:srgbClr val="FFFFFF"/>
                  </a:gs>
                </a:gsLst>
                <a:lin ang="5400000" scaled="0"/>
              </a:gradFill>
              <a:latin typeface="+mj-lt"/>
              <a:cs typeface="Arial" charset="0"/>
            </a:endParaRPr>
          </a:p>
        </p:txBody>
      </p:sp>
      <p:pic>
        <p:nvPicPr>
          <p:cNvPr id="1028" name="Picture 4" descr="http://s3.static69.com/m/image-offre/0/c/8/7/0c877d36c19bf92ae6950ab529ca08db-500x500.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76284" y="740403"/>
            <a:ext cx="5377193" cy="537719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38.media.tumblr.com/tumblr_lu727nZuTD1qakjz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753" y="1676716"/>
            <a:ext cx="4665157" cy="332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31205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0" y="1129792"/>
            <a:ext cx="10864536" cy="5165344"/>
          </a:xfrm>
          <a:prstGeom prst="rect">
            <a:avLst/>
          </a:prstGeom>
        </p:spPr>
        <p:txBody>
          <a:bodyPr/>
          <a:lstStyle/>
          <a:p>
            <a:pPr marL="1485900" lvl="2" indent="-571500">
              <a:lnSpc>
                <a:spcPct val="150000"/>
              </a:lnSpc>
              <a:spcBef>
                <a:spcPct val="20000"/>
              </a:spcBef>
              <a:buSzPct val="90000"/>
              <a:buFont typeface="Arial" panose="020B0604020202020204" pitchFamily="34" charset="0"/>
              <a:buChar char="•"/>
            </a:pPr>
            <a:r>
              <a:rPr lang="en-NZ" sz="3600" dirty="0" smtClean="0">
                <a:solidFill>
                  <a:schemeClr val="bg1">
                    <a:lumMod val="95000"/>
                  </a:schemeClr>
                </a:solidFill>
                <a:latin typeface="Segoe UI Light"/>
                <a:cs typeface="Arial" charset="0"/>
              </a:rPr>
              <a:t>JavaScript </a:t>
            </a:r>
            <a:r>
              <a:rPr lang="en-NZ" sz="3600" dirty="0">
                <a:solidFill>
                  <a:schemeClr val="bg1">
                    <a:lumMod val="95000"/>
                  </a:schemeClr>
                </a:solidFill>
                <a:latin typeface="Segoe UI Light"/>
                <a:cs typeface="Arial" charset="0"/>
              </a:rPr>
              <a:t>Object Notation</a:t>
            </a:r>
          </a:p>
          <a:p>
            <a:pPr marL="1485900" lvl="2" indent="-571500">
              <a:lnSpc>
                <a:spcPct val="150000"/>
              </a:lnSpc>
              <a:spcBef>
                <a:spcPct val="20000"/>
              </a:spcBef>
              <a:buSzPct val="90000"/>
              <a:buFont typeface="Arial" panose="020B0604020202020204" pitchFamily="34" charset="0"/>
              <a:buChar char="•"/>
            </a:pPr>
            <a:r>
              <a:rPr lang="en-NZ" sz="3600" dirty="0" smtClean="0">
                <a:solidFill>
                  <a:schemeClr val="bg1">
                    <a:lumMod val="95000"/>
                  </a:schemeClr>
                </a:solidFill>
                <a:latin typeface="Segoe UI Light"/>
                <a:cs typeface="Arial" charset="0"/>
              </a:rPr>
              <a:t>Light-weight </a:t>
            </a:r>
          </a:p>
          <a:p>
            <a:pPr marL="1485900" lvl="2" indent="-571500">
              <a:spcBef>
                <a:spcPct val="20000"/>
              </a:spcBef>
              <a:buSzPct val="90000"/>
              <a:buFont typeface="Arial" panose="020B0604020202020204" pitchFamily="34" charset="0"/>
              <a:buChar char="•"/>
            </a:pPr>
            <a:r>
              <a:rPr lang="en-NZ" sz="3600" dirty="0" smtClean="0">
                <a:solidFill>
                  <a:schemeClr val="bg1">
                    <a:lumMod val="95000"/>
                  </a:schemeClr>
                </a:solidFill>
                <a:latin typeface="Segoe UI Light"/>
                <a:cs typeface="Arial" charset="0"/>
              </a:rPr>
              <a:t>Language </a:t>
            </a:r>
            <a:r>
              <a:rPr lang="en-NZ" sz="3600" dirty="0">
                <a:solidFill>
                  <a:schemeClr val="bg1">
                    <a:lumMod val="95000"/>
                  </a:schemeClr>
                </a:solidFill>
                <a:latin typeface="Segoe UI Light"/>
                <a:cs typeface="Arial" charset="0"/>
              </a:rPr>
              <a:t>independent - most programming languages can easily read it and instantiate </a:t>
            </a:r>
            <a:r>
              <a:rPr lang="en-NZ" sz="3600" dirty="0" smtClean="0">
                <a:solidFill>
                  <a:schemeClr val="bg1">
                    <a:lumMod val="95000"/>
                  </a:schemeClr>
                </a:solidFill>
                <a:latin typeface="Segoe UI Light"/>
                <a:cs typeface="Arial" charset="0"/>
              </a:rPr>
              <a:t>objects</a:t>
            </a:r>
            <a:endParaRPr lang="en-NZ" sz="3600" dirty="0">
              <a:solidFill>
                <a:schemeClr val="bg1">
                  <a:lumMod val="95000"/>
                </a:schemeClr>
              </a:solidFill>
              <a:latin typeface="Segoe UI Light"/>
              <a:cs typeface="Arial" charset="0"/>
            </a:endParaRPr>
          </a:p>
          <a:p>
            <a:pPr marL="1485900" lvl="2" indent="-571500">
              <a:lnSpc>
                <a:spcPct val="150000"/>
              </a:lnSpc>
              <a:spcBef>
                <a:spcPct val="20000"/>
              </a:spcBef>
              <a:buSzPct val="90000"/>
              <a:buFont typeface="Arial" panose="020B0604020202020204" pitchFamily="34" charset="0"/>
              <a:buChar char="•"/>
            </a:pPr>
            <a:r>
              <a:rPr lang="en-NZ" sz="3600" dirty="0">
                <a:solidFill>
                  <a:schemeClr val="bg1">
                    <a:lumMod val="95000"/>
                  </a:schemeClr>
                </a:solidFill>
                <a:latin typeface="Segoe UI Light"/>
                <a:cs typeface="Arial" charset="0"/>
              </a:rPr>
              <a:t>For more information - http://json.org/</a:t>
            </a:r>
          </a:p>
          <a:p>
            <a:pPr marL="1485900" lvl="2" indent="-571500">
              <a:lnSpc>
                <a:spcPct val="150000"/>
              </a:lnSpc>
              <a:spcBef>
                <a:spcPct val="20000"/>
              </a:spcBef>
              <a:buSzPct val="90000"/>
              <a:buFont typeface="Arial" panose="020B0604020202020204" pitchFamily="34" charset="0"/>
              <a:buChar char="•"/>
            </a:pPr>
            <a:r>
              <a:rPr lang="en-NZ" sz="3600" dirty="0">
                <a:solidFill>
                  <a:schemeClr val="bg1">
                    <a:lumMod val="95000"/>
                  </a:schemeClr>
                </a:solidFill>
                <a:latin typeface="Segoe UI Light"/>
                <a:cs typeface="Arial" charset="0"/>
              </a:rPr>
              <a:t>Its cool, its efficient and great to work with</a:t>
            </a:r>
          </a:p>
          <a:p>
            <a:pPr marL="571500" indent="-571500">
              <a:lnSpc>
                <a:spcPct val="90000"/>
              </a:lnSpc>
              <a:spcBef>
                <a:spcPct val="20000"/>
              </a:spcBef>
              <a:buSzPct val="90000"/>
              <a:buFont typeface="Arial" panose="020B0604020202020204" pitchFamily="34" charset="0"/>
              <a:buChar char="•"/>
            </a:pPr>
            <a:endParaRPr lang="en-NZ" sz="2800" dirty="0">
              <a:solidFill>
                <a:schemeClr val="bg1">
                  <a:lumMod val="95000"/>
                </a:schemeClr>
              </a:solidFill>
              <a:latin typeface="+mj-lt"/>
            </a:endParaRPr>
          </a:p>
          <a:p>
            <a:pPr>
              <a:lnSpc>
                <a:spcPct val="90000"/>
              </a:lnSpc>
              <a:spcBef>
                <a:spcPct val="20000"/>
              </a:spcBef>
              <a:buSzPct val="90000"/>
            </a:pPr>
            <a:endParaRPr lang="en-NZ" sz="3725" dirty="0" smtClean="0">
              <a:solidFill>
                <a:schemeClr val="bg1">
                  <a:lumMod val="95000"/>
                </a:schemeClr>
              </a:solidFill>
              <a:latin typeface="+mj-lt"/>
            </a:endParaRPr>
          </a:p>
          <a:p>
            <a:pPr>
              <a:lnSpc>
                <a:spcPct val="90000"/>
              </a:lnSpc>
              <a:spcBef>
                <a:spcPct val="20000"/>
              </a:spcBef>
              <a:buSzPct val="90000"/>
            </a:pPr>
            <a:endParaRPr lang="en-NZ" sz="3725" dirty="0">
              <a:solidFill>
                <a:schemeClr val="bg1">
                  <a:lumMod val="95000"/>
                </a:schemeClr>
              </a:solidFill>
              <a:latin typeface="+mj-lt"/>
            </a:endParaRPr>
          </a:p>
          <a:p>
            <a:pPr marL="571500" indent="-571500">
              <a:lnSpc>
                <a:spcPct val="90000"/>
              </a:lnSpc>
              <a:spcBef>
                <a:spcPct val="20000"/>
              </a:spcBef>
              <a:buSzPct val="90000"/>
              <a:buFont typeface="Arial" panose="020B0604020202020204" pitchFamily="34" charset="0"/>
              <a:buChar char="•"/>
            </a:pPr>
            <a:endParaRPr lang="en-NZ" sz="3725" dirty="0">
              <a:solidFill>
                <a:schemeClr val="bg1">
                  <a:lumMod val="95000"/>
                </a:schemeClr>
              </a:solidFill>
              <a:latin typeface="+mj-lt"/>
            </a:endParaRPr>
          </a:p>
        </p:txBody>
      </p:sp>
    </p:spTree>
    <p:extLst>
      <p:ext uri="{BB962C8B-B14F-4D97-AF65-F5344CB8AC3E}">
        <p14:creationId xmlns:p14="http://schemas.microsoft.com/office/powerpoint/2010/main" val="176964915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pic>
        <p:nvPicPr>
          <p:cNvPr id="6" name="Picture 5" descr="http://www.tehnrd.com/wp-content/uploads/2012/05/ScreenHunter_13-May.-23-10.00.jpg"/>
          <p:cNvPicPr/>
          <p:nvPr/>
        </p:nvPicPr>
        <p:blipFill>
          <a:blip r:embed="rId3">
            <a:extLst>
              <a:ext uri="{28A0092B-C50C-407E-A947-70E740481C1C}">
                <a14:useLocalDpi xmlns:a14="http://schemas.microsoft.com/office/drawing/2010/main" val="0"/>
              </a:ext>
            </a:extLst>
          </a:blip>
          <a:srcRect/>
          <a:stretch>
            <a:fillRect/>
          </a:stretch>
        </p:blipFill>
        <p:spPr bwMode="auto">
          <a:xfrm>
            <a:off x="3258214" y="946851"/>
            <a:ext cx="5505450" cy="5495925"/>
          </a:xfrm>
          <a:prstGeom prst="rect">
            <a:avLst/>
          </a:prstGeom>
          <a:noFill/>
          <a:ln>
            <a:noFill/>
          </a:ln>
        </p:spPr>
      </p:pic>
    </p:spTree>
    <p:extLst>
      <p:ext uri="{BB962C8B-B14F-4D97-AF65-F5344CB8AC3E}">
        <p14:creationId xmlns:p14="http://schemas.microsoft.com/office/powerpoint/2010/main" val="590797021"/>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Text Placeholder 2"/>
          <p:cNvSpPr>
            <a:spLocks noGrp="1"/>
          </p:cNvSpPr>
          <p:nvPr>
            <p:ph type="body" sz="quarter" idx="10"/>
          </p:nvPr>
        </p:nvSpPr>
        <p:spPr>
          <a:xfrm>
            <a:off x="5762847" y="1076948"/>
            <a:ext cx="6162233" cy="5724644"/>
          </a:xfrm>
        </p:spPr>
        <p:txBody>
          <a:bodyPr/>
          <a:lstStyle/>
          <a:p>
            <a:r>
              <a:rPr lang="en-US" altLang="en-US" sz="3600" dirty="0" smtClean="0">
                <a:solidFill>
                  <a:schemeClr val="bg1">
                    <a:lumMod val="95000"/>
                  </a:schemeClr>
                </a:solidFill>
              </a:rPr>
              <a:t>This </a:t>
            </a:r>
            <a:r>
              <a:rPr lang="en-US" altLang="en-US" sz="3600" dirty="0">
                <a:solidFill>
                  <a:schemeClr val="bg1">
                    <a:lumMod val="95000"/>
                  </a:schemeClr>
                </a:solidFill>
              </a:rPr>
              <a:t>is a JSON object with five key-value pairs</a:t>
            </a:r>
          </a:p>
          <a:p>
            <a:r>
              <a:rPr lang="en-US" altLang="en-US" sz="3600" dirty="0">
                <a:solidFill>
                  <a:schemeClr val="bg1">
                    <a:lumMod val="95000"/>
                  </a:schemeClr>
                </a:solidFill>
              </a:rPr>
              <a:t>Objects are wrapped by curly braces</a:t>
            </a:r>
          </a:p>
          <a:p>
            <a:r>
              <a:rPr lang="en-US" altLang="en-US" sz="3600" dirty="0">
                <a:solidFill>
                  <a:schemeClr val="bg1">
                    <a:lumMod val="95000"/>
                  </a:schemeClr>
                </a:solidFill>
              </a:rPr>
              <a:t>There are no object IDs</a:t>
            </a:r>
          </a:p>
          <a:p>
            <a:r>
              <a:rPr lang="en-US" altLang="en-US" sz="3600" dirty="0">
                <a:solidFill>
                  <a:schemeClr val="bg1">
                    <a:lumMod val="95000"/>
                  </a:schemeClr>
                </a:solidFill>
              </a:rPr>
              <a:t>Keys are strings</a:t>
            </a:r>
          </a:p>
          <a:p>
            <a:r>
              <a:rPr lang="en-US" altLang="en-US" sz="3600" dirty="0">
                <a:solidFill>
                  <a:schemeClr val="bg1">
                    <a:lumMod val="95000"/>
                  </a:schemeClr>
                </a:solidFill>
              </a:rPr>
              <a:t>Values are numbers, strings, objects or arrays</a:t>
            </a:r>
          </a:p>
          <a:p>
            <a:r>
              <a:rPr lang="en-US" altLang="en-US" sz="3600" dirty="0" smtClean="0">
                <a:solidFill>
                  <a:schemeClr val="bg1">
                    <a:lumMod val="95000"/>
                  </a:schemeClr>
                </a:solidFill>
              </a:rPr>
              <a:t>Arrays </a:t>
            </a:r>
            <a:r>
              <a:rPr lang="en-US" altLang="en-US" sz="3600" dirty="0">
                <a:solidFill>
                  <a:schemeClr val="bg1">
                    <a:lumMod val="95000"/>
                  </a:schemeClr>
                </a:solidFill>
              </a:rPr>
              <a:t>are wrapped by square </a:t>
            </a:r>
            <a:r>
              <a:rPr lang="en-US" altLang="en-US" sz="3600" dirty="0" smtClean="0">
                <a:solidFill>
                  <a:schemeClr val="bg1">
                    <a:lumMod val="95000"/>
                  </a:schemeClr>
                </a:solidFill>
              </a:rPr>
              <a:t>brackets</a:t>
            </a:r>
            <a:endParaRPr lang="en-US" altLang="en-US" sz="3600" dirty="0">
              <a:solidFill>
                <a:schemeClr val="bg1">
                  <a:lumMod val="95000"/>
                </a:schemeClr>
              </a:solidFill>
            </a:endParaRPr>
          </a:p>
        </p:txBody>
      </p:sp>
      <p:sp>
        <p:nvSpPr>
          <p:cNvPr id="7" name="Rectangle 6"/>
          <p:cNvSpPr/>
          <p:nvPr/>
        </p:nvSpPr>
        <p:spPr>
          <a:xfrm>
            <a:off x="537639" y="1123684"/>
            <a:ext cx="4738695" cy="563231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chemeClr val="accent5"/>
                </a:solidFill>
                <a:effectLst/>
                <a:uLnTx/>
                <a:uFillTx/>
                <a:ea typeface="ＭＳ Ｐゴシック" panose="020B0600070205080204" pitchFamily="34"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firstName</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"John",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lastName</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 "Smith",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"age"          : 25,</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"address"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streetAdr</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 "21 2nd Street",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"city"         : "New York",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"state"       : "NY",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”zip"          : "10021"},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phoneNumber</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[{"type"  : "home",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"number": "212 555-1234"},</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{"type"  : "fax",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"number” : "646 555-4567"}]</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p>
        </p:txBody>
      </p:sp>
    </p:spTree>
    <p:extLst>
      <p:ext uri="{BB962C8B-B14F-4D97-AF65-F5344CB8AC3E}">
        <p14:creationId xmlns:p14="http://schemas.microsoft.com/office/powerpoint/2010/main" val="1342099475"/>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Text Placeholder 3"/>
          <p:cNvSpPr txBox="1">
            <a:spLocks/>
          </p:cNvSpPr>
          <p:nvPr/>
        </p:nvSpPr>
        <p:spPr>
          <a:xfrm>
            <a:off x="538477" y="1296416"/>
            <a:ext cx="11653523" cy="506119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NZ" sz="3921" b="0" i="0" u="none" strike="noStrike" kern="1200" cap="none" spc="0" normalizeH="0" baseline="0" noProof="0" smtClean="0">
                <a:ln>
                  <a:noFill/>
                </a:ln>
                <a:solidFill>
                  <a:schemeClr val="bg1">
                    <a:lumMod val="95000"/>
                  </a:schemeClr>
                </a:solidFill>
                <a:effectLst/>
                <a:uLnTx/>
                <a:uFillTx/>
                <a:latin typeface="Segoe UI Light"/>
                <a:ea typeface="+mn-ea"/>
                <a:cs typeface="+mn-cs"/>
              </a:rPr>
              <a:t>Try it yourself:</a:t>
            </a:r>
            <a:endPar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rPr>
              <a:t>	https://api.github.com/users/&lt;GIT-USERNAME&gt;/repos</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rPr>
              <a:t>For Example:</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rPr>
              <a:t>	</a:t>
            </a:r>
            <a:r>
              <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hlinkClick r:id="rId3"/>
              </a:rPr>
              <a:t>https://api.github.com/users/ovishesh/repos</a:t>
            </a:r>
            <a:r>
              <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NZ" sz="3200" b="0" i="0" u="none" strike="noStrike" kern="1200" cap="none" spc="0" normalizeH="0" baseline="0" noProof="0" smtClean="0">
                <a:ln>
                  <a:noFill/>
                </a:ln>
                <a:solidFill>
                  <a:schemeClr val="bg1">
                    <a:lumMod val="95000"/>
                  </a:schemeClr>
                </a:solidFill>
                <a:effectLst/>
                <a:uLnTx/>
                <a:uFillTx/>
                <a:latin typeface="Segoe UI Light"/>
                <a:ea typeface="+mn-ea"/>
                <a:cs typeface="+mn-cs"/>
              </a:rPr>
              <a:t>We will come back to this!</a:t>
            </a:r>
            <a:endParaRPr kumimoji="0" lang="en-NZ" sz="3200" b="0" i="0" u="none" strike="noStrike" kern="1200" cap="none" spc="0" normalizeH="0" baseline="0" noProof="0" dirty="0">
              <a:ln>
                <a:noFill/>
              </a:ln>
              <a:solidFill>
                <a:schemeClr val="bg1">
                  <a:lumMod val="95000"/>
                </a:schemeClr>
              </a:solidFill>
              <a:effectLst/>
              <a:uLnTx/>
              <a:uFillTx/>
              <a:latin typeface="Segoe UI Light"/>
              <a:ea typeface="+mn-ea"/>
              <a:cs typeface="+mn-cs"/>
            </a:endParaRPr>
          </a:p>
        </p:txBody>
      </p:sp>
    </p:spTree>
    <p:extLst>
      <p:ext uri="{BB962C8B-B14F-4D97-AF65-F5344CB8AC3E}">
        <p14:creationId xmlns:p14="http://schemas.microsoft.com/office/powerpoint/2010/main" val="337761499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RESTful APIs</a:t>
            </a:r>
            <a:endParaRPr lang="en-US" sz="4800" dirty="0"/>
          </a:p>
        </p:txBody>
      </p:sp>
    </p:spTree>
    <p:extLst>
      <p:ext uri="{BB962C8B-B14F-4D97-AF65-F5344CB8AC3E}">
        <p14:creationId xmlns:p14="http://schemas.microsoft.com/office/powerpoint/2010/main" val="250844630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err="1">
                <a:solidFill>
                  <a:schemeClr val="accent3"/>
                </a:solidFill>
              </a:rPr>
              <a:t>RESTful</a:t>
            </a:r>
            <a:r>
              <a:rPr lang="en-NZ" dirty="0">
                <a:solidFill>
                  <a:schemeClr val="accent3"/>
                </a:solidFill>
              </a:rPr>
              <a:t> </a:t>
            </a:r>
            <a:r>
              <a:rPr lang="en-NZ" dirty="0" smtClean="0">
                <a:solidFill>
                  <a:schemeClr val="accent3"/>
                </a:solidFill>
              </a:rPr>
              <a:t>API - </a:t>
            </a:r>
            <a:r>
              <a:rPr lang="en-NZ" dirty="0">
                <a:solidFill>
                  <a:schemeClr val="accent3"/>
                </a:solidFill>
              </a:rPr>
              <a:t>HTTP methods</a:t>
            </a:r>
          </a:p>
        </p:txBody>
      </p:sp>
      <p:graphicFrame>
        <p:nvGraphicFramePr>
          <p:cNvPr id="5" name="Table 4"/>
          <p:cNvGraphicFramePr>
            <a:graphicFrameLocks noGrp="1"/>
          </p:cNvGraphicFramePr>
          <p:nvPr>
            <p:extLst/>
          </p:nvPr>
        </p:nvGraphicFramePr>
        <p:xfrm>
          <a:off x="269240" y="1284253"/>
          <a:ext cx="11655840" cy="5067221"/>
        </p:xfrm>
        <a:graphic>
          <a:graphicData uri="http://schemas.openxmlformats.org/drawingml/2006/table">
            <a:tbl>
              <a:tblPr/>
              <a:tblGrid>
                <a:gridCol w="2592294">
                  <a:extLst>
                    <a:ext uri="{9D8B030D-6E8A-4147-A177-3AD203B41FA5}">
                      <a16:colId xmlns:a16="http://schemas.microsoft.com/office/drawing/2014/main" val="20000"/>
                    </a:ext>
                  </a:extLst>
                </a:gridCol>
                <a:gridCol w="2366682">
                  <a:extLst>
                    <a:ext uri="{9D8B030D-6E8A-4147-A177-3AD203B41FA5}">
                      <a16:colId xmlns:a16="http://schemas.microsoft.com/office/drawing/2014/main" val="20001"/>
                    </a:ext>
                  </a:extLst>
                </a:gridCol>
                <a:gridCol w="2162288">
                  <a:extLst>
                    <a:ext uri="{9D8B030D-6E8A-4147-A177-3AD203B41FA5}">
                      <a16:colId xmlns:a16="http://schemas.microsoft.com/office/drawing/2014/main" val="20002"/>
                    </a:ext>
                  </a:extLst>
                </a:gridCol>
                <a:gridCol w="2398955">
                  <a:extLst>
                    <a:ext uri="{9D8B030D-6E8A-4147-A177-3AD203B41FA5}">
                      <a16:colId xmlns:a16="http://schemas.microsoft.com/office/drawing/2014/main" val="20003"/>
                    </a:ext>
                  </a:extLst>
                </a:gridCol>
                <a:gridCol w="2135621">
                  <a:extLst>
                    <a:ext uri="{9D8B030D-6E8A-4147-A177-3AD203B41FA5}">
                      <a16:colId xmlns:a16="http://schemas.microsoft.com/office/drawing/2014/main" val="20004"/>
                    </a:ext>
                  </a:extLst>
                </a:gridCol>
              </a:tblGrid>
              <a:tr h="421403">
                <a:tc>
                  <a:txBody>
                    <a:bodyPr/>
                    <a:lstStyle/>
                    <a:p>
                      <a:pPr algn="ctr"/>
                      <a:r>
                        <a:rPr lang="en-NZ" sz="1800" dirty="0">
                          <a:effectLst/>
                        </a:rPr>
                        <a:t>Resource</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a:effectLst/>
                        </a:rPr>
                        <a:t>GET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a:effectLst/>
                        </a:rPr>
                        <a:t>PUT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a:effectLst/>
                        </a:rPr>
                        <a:t>POST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dirty="0">
                          <a:effectLst/>
                        </a:rPr>
                        <a:t>DELETE</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322909">
                <a:tc>
                  <a:txBody>
                    <a:bodyPr/>
                    <a:lstStyle/>
                    <a:p>
                      <a:pPr algn="ctr"/>
                      <a:r>
                        <a:rPr lang="en-NZ" sz="1800" dirty="0">
                          <a:effectLst/>
                        </a:rPr>
                        <a:t>Collection URI, such ashttp://example.com/resources</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NZ" sz="1800" b="1">
                          <a:effectLst/>
                        </a:rPr>
                        <a:t>List</a:t>
                      </a:r>
                      <a:r>
                        <a:rPr lang="en-NZ" sz="1800">
                          <a:effectLst/>
                        </a:rPr>
                        <a:t> the URIs and perhaps other details of the collection's members.</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Replace</a:t>
                      </a:r>
                      <a:r>
                        <a:rPr lang="en-NZ" sz="1800" dirty="0">
                          <a:effectLst/>
                        </a:rPr>
                        <a:t> the entire collection with another collection.</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Create</a:t>
                      </a:r>
                      <a:r>
                        <a:rPr lang="en-NZ" sz="1800" dirty="0">
                          <a:effectLst/>
                        </a:rPr>
                        <a:t> a new entry in the collection. The new entry's URI is assigned automatically and is usually returned by the operation</a:t>
                      </a:r>
                      <a:r>
                        <a:rPr lang="en-NZ" sz="1800" dirty="0" smtClean="0">
                          <a:effectLst/>
                        </a:rPr>
                        <a:t>.</a:t>
                      </a:r>
                      <a:endParaRPr lang="en-NZ" sz="1800" dirty="0">
                        <a:effectLst/>
                      </a:endParaRP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a:effectLst/>
                        </a:rPr>
                        <a:t>Delete</a:t>
                      </a:r>
                      <a:r>
                        <a:rPr lang="en-NZ" sz="1800">
                          <a:effectLst/>
                        </a:rPr>
                        <a:t> the entire collection.</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322909">
                <a:tc>
                  <a:txBody>
                    <a:bodyPr/>
                    <a:lstStyle/>
                    <a:p>
                      <a:pPr algn="ctr"/>
                      <a:r>
                        <a:rPr lang="en-NZ" sz="1800">
                          <a:effectLst/>
                        </a:rPr>
                        <a:t>Element URI, such ashttp://example.com/resources/item17</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NZ" sz="1800" b="1" dirty="0">
                          <a:effectLst/>
                        </a:rPr>
                        <a:t>Retrieve</a:t>
                      </a:r>
                      <a:r>
                        <a:rPr lang="en-NZ" sz="1800" dirty="0">
                          <a:effectLst/>
                        </a:rPr>
                        <a:t> a representation of the addressed member of the collection, expressed in an appropriate Internet media type.</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Replace</a:t>
                      </a:r>
                      <a:r>
                        <a:rPr lang="en-NZ" sz="1800" dirty="0">
                          <a:effectLst/>
                        </a:rPr>
                        <a:t> the addressed member of the collection, or if it doesn't exist, </a:t>
                      </a:r>
                      <a:r>
                        <a:rPr lang="en-NZ" sz="1800" b="1" dirty="0">
                          <a:effectLst/>
                        </a:rPr>
                        <a:t>create</a:t>
                      </a:r>
                      <a:r>
                        <a:rPr lang="en-NZ" sz="1800" dirty="0">
                          <a:effectLst/>
                        </a:rPr>
                        <a:t> it.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dirty="0">
                          <a:effectLst/>
                        </a:rPr>
                        <a:t>Not generally used. Treat the addressed member as a collection in its own right and </a:t>
                      </a:r>
                      <a:r>
                        <a:rPr lang="en-NZ" sz="1800" b="1" dirty="0">
                          <a:effectLst/>
                        </a:rPr>
                        <a:t>create</a:t>
                      </a:r>
                      <a:r>
                        <a:rPr lang="en-NZ" sz="1800" dirty="0">
                          <a:effectLst/>
                        </a:rPr>
                        <a:t> a new entry in it</a:t>
                      </a:r>
                      <a:r>
                        <a:rPr lang="en-NZ" sz="1800" dirty="0" smtClean="0">
                          <a:effectLst/>
                        </a:rPr>
                        <a:t>.</a:t>
                      </a:r>
                      <a:endParaRPr lang="en-NZ" sz="1800" dirty="0">
                        <a:effectLst/>
                      </a:endParaRP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Delete</a:t>
                      </a:r>
                      <a:r>
                        <a:rPr lang="en-NZ" sz="1800" dirty="0">
                          <a:effectLst/>
                        </a:rPr>
                        <a:t> the addressed member of the collection.</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6" name="TextBox 5"/>
          <p:cNvSpPr txBox="1"/>
          <p:nvPr/>
        </p:nvSpPr>
        <p:spPr>
          <a:xfrm>
            <a:off x="5830645" y="6410185"/>
            <a:ext cx="6716358" cy="44781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rPr>
              <a:t>Source: </a:t>
            </a: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hlinkClick r:id="rId3"/>
              </a:rPr>
              <a:t>http</a:t>
            </a:r>
            <a:r>
              <a:rPr kumimoji="0" lang="en-NZ" sz="1100" b="0" i="0" u="none" strike="noStrike" kern="0" cap="none" spc="0" normalizeH="0" baseline="0" noProof="0" dirty="0">
                <a:ln>
                  <a:noFill/>
                </a:ln>
                <a:gradFill>
                  <a:gsLst>
                    <a:gs pos="2917">
                      <a:schemeClr val="tx1"/>
                    </a:gs>
                    <a:gs pos="30000">
                      <a:schemeClr val="tx1"/>
                    </a:gs>
                  </a:gsLst>
                  <a:lin ang="5400000" scaled="0"/>
                </a:gradFill>
                <a:effectLst/>
                <a:uLnTx/>
                <a:uFillTx/>
                <a:hlinkClick r:id="rId3"/>
              </a:rPr>
              <a:t>://</a:t>
            </a: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hlinkClick r:id="rId3"/>
              </a:rPr>
              <a:t>en.wikipedia.org/wiki/RESTful_API_Modeling_Language#Applied_to_web_services</a:t>
            </a: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rPr>
              <a:t> </a:t>
            </a:r>
          </a:p>
        </p:txBody>
      </p:sp>
    </p:spTree>
    <p:extLst>
      <p:ext uri="{BB962C8B-B14F-4D97-AF65-F5344CB8AC3E}">
        <p14:creationId xmlns:p14="http://schemas.microsoft.com/office/powerpoint/2010/main" val="120922944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RESTful APIs - Examples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6" name="Text Placeholder 3"/>
          <p:cNvSpPr>
            <a:spLocks noGrp="1"/>
          </p:cNvSpPr>
          <p:nvPr>
            <p:ph type="body" sz="quarter" idx="10"/>
          </p:nvPr>
        </p:nvSpPr>
        <p:spPr>
          <a:xfrm>
            <a:off x="146957" y="1546756"/>
            <a:ext cx="12192000" cy="3336298"/>
          </a:xfrm>
        </p:spPr>
        <p:txBody>
          <a:bodyPr/>
          <a:lstStyle/>
          <a:p>
            <a:r>
              <a:rPr lang="en-NZ" sz="3200" dirty="0" smtClean="0">
                <a:solidFill>
                  <a:schemeClr val="bg1">
                    <a:lumMod val="95000"/>
                  </a:schemeClr>
                </a:solidFill>
              </a:rPr>
              <a:t>Lets make a live REST API request using Facebook’s </a:t>
            </a:r>
            <a:r>
              <a:rPr lang="en-NZ" sz="3200" dirty="0" err="1" smtClean="0">
                <a:solidFill>
                  <a:schemeClr val="bg1">
                    <a:lumMod val="95000"/>
                  </a:schemeClr>
                </a:solidFill>
              </a:rPr>
              <a:t>GraphAPI</a:t>
            </a:r>
            <a:r>
              <a:rPr lang="en-NZ" sz="3200" dirty="0" smtClean="0">
                <a:solidFill>
                  <a:schemeClr val="bg1">
                    <a:lumMod val="95000"/>
                  </a:schemeClr>
                </a:solidFill>
              </a:rPr>
              <a:t>.</a:t>
            </a:r>
          </a:p>
          <a:p>
            <a:endParaRPr lang="en-NZ" sz="3200" dirty="0" smtClean="0">
              <a:solidFill>
                <a:schemeClr val="bg1">
                  <a:lumMod val="95000"/>
                </a:schemeClr>
              </a:solidFill>
            </a:endParaRPr>
          </a:p>
          <a:p>
            <a:endParaRPr lang="en-NZ" sz="3200" dirty="0">
              <a:solidFill>
                <a:schemeClr val="bg1">
                  <a:lumMod val="95000"/>
                </a:schemeClr>
              </a:solidFill>
            </a:endParaRPr>
          </a:p>
          <a:p>
            <a:pPr marL="0" indent="0">
              <a:buNone/>
            </a:pPr>
            <a:r>
              <a:rPr lang="en-NZ" sz="3200" dirty="0" smtClean="0">
                <a:solidFill>
                  <a:schemeClr val="bg1">
                    <a:lumMod val="95000"/>
                  </a:schemeClr>
                </a:solidFill>
              </a:rPr>
              <a:t>			</a:t>
            </a:r>
            <a:r>
              <a:rPr lang="en-NZ" sz="3200" dirty="0" smtClean="0">
                <a:solidFill>
                  <a:schemeClr val="bg1">
                    <a:lumMod val="95000"/>
                  </a:schemeClr>
                </a:solidFill>
                <a:hlinkClick r:id="rId3"/>
              </a:rPr>
              <a:t>http://www.facebook.com/azure</a:t>
            </a:r>
            <a:endParaRPr lang="en-NZ" sz="3200" dirty="0">
              <a:solidFill>
                <a:schemeClr val="bg1">
                  <a:lumMod val="95000"/>
                </a:schemeClr>
              </a:solidFill>
            </a:endParaRPr>
          </a:p>
          <a:p>
            <a:pPr marL="0" indent="0">
              <a:buNone/>
            </a:pPr>
            <a:r>
              <a:rPr lang="en-NZ" sz="3200" dirty="0">
                <a:solidFill>
                  <a:schemeClr val="bg1">
                    <a:lumMod val="95000"/>
                  </a:schemeClr>
                </a:solidFill>
              </a:rPr>
              <a:t>		</a:t>
            </a:r>
            <a:r>
              <a:rPr lang="en-NZ" sz="3200" dirty="0" smtClean="0">
                <a:solidFill>
                  <a:schemeClr val="bg1">
                    <a:lumMod val="95000"/>
                  </a:schemeClr>
                </a:solidFill>
              </a:rPr>
              <a:t>	</a:t>
            </a:r>
            <a:r>
              <a:rPr lang="en-NZ" sz="3200" dirty="0" smtClean="0">
                <a:solidFill>
                  <a:schemeClr val="bg1">
                    <a:lumMod val="95000"/>
                  </a:schemeClr>
                </a:solidFill>
                <a:hlinkClick r:id="rId4"/>
              </a:rPr>
              <a:t>http://graph.facebook.com/azure</a:t>
            </a:r>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p:txBody>
      </p:sp>
    </p:spTree>
    <p:extLst>
      <p:ext uri="{BB962C8B-B14F-4D97-AF65-F5344CB8AC3E}">
        <p14:creationId xmlns:p14="http://schemas.microsoft.com/office/powerpoint/2010/main" val="112830044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RESTful APIs - Examples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7" name="Text Placeholder 3"/>
          <p:cNvSpPr>
            <a:spLocks noGrp="1"/>
          </p:cNvSpPr>
          <p:nvPr>
            <p:ph type="body" sz="quarter" idx="10"/>
          </p:nvPr>
        </p:nvSpPr>
        <p:spPr>
          <a:xfrm>
            <a:off x="146957" y="1546756"/>
            <a:ext cx="12192000" cy="3336298"/>
          </a:xfrm>
        </p:spPr>
        <p:txBody>
          <a:bodyPr/>
          <a:lstStyle/>
          <a:p>
            <a:r>
              <a:rPr lang="en-NZ" sz="3200" dirty="0" smtClean="0">
                <a:solidFill>
                  <a:schemeClr val="bg1">
                    <a:lumMod val="95000"/>
                  </a:schemeClr>
                </a:solidFill>
              </a:rPr>
              <a:t>Now lets see what are parameters.</a:t>
            </a:r>
          </a:p>
          <a:p>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a:p>
            <a:pPr marL="0" indent="0">
              <a:buNone/>
            </a:pPr>
            <a:r>
              <a:rPr lang="en-NZ" sz="3200" dirty="0">
                <a:solidFill>
                  <a:schemeClr val="bg1">
                    <a:lumMod val="95000"/>
                  </a:schemeClr>
                </a:solidFill>
              </a:rPr>
              <a:t>	</a:t>
            </a:r>
            <a:r>
              <a:rPr lang="en-NZ" sz="3200" dirty="0" smtClean="0">
                <a:solidFill>
                  <a:schemeClr val="bg1">
                    <a:lumMod val="95000"/>
                  </a:schemeClr>
                </a:solidFill>
                <a:hlinkClick r:id="rId3"/>
              </a:rPr>
              <a:t>http://graph.facebook.com/azure?fields=id,name,likes</a:t>
            </a:r>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p:txBody>
      </p:sp>
    </p:spTree>
    <p:extLst>
      <p:ext uri="{BB962C8B-B14F-4D97-AF65-F5344CB8AC3E}">
        <p14:creationId xmlns:p14="http://schemas.microsoft.com/office/powerpoint/2010/main" val="3398322582"/>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RESTful APIs - Examples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6" name="Text Placeholder 3"/>
          <p:cNvSpPr>
            <a:spLocks noGrp="1"/>
          </p:cNvSpPr>
          <p:nvPr>
            <p:ph type="body" sz="quarter" idx="10"/>
          </p:nvPr>
        </p:nvSpPr>
        <p:spPr>
          <a:xfrm>
            <a:off x="162197" y="1388872"/>
            <a:ext cx="12192000" cy="5017027"/>
          </a:xfrm>
        </p:spPr>
        <p:txBody>
          <a:bodyPr/>
          <a:lstStyle/>
          <a:p>
            <a:pPr>
              <a:lnSpc>
                <a:spcPct val="150000"/>
              </a:lnSpc>
            </a:pPr>
            <a:r>
              <a:rPr lang="en-NZ" sz="3200" dirty="0">
                <a:solidFill>
                  <a:schemeClr val="bg1">
                    <a:lumMod val="95000"/>
                  </a:schemeClr>
                </a:solidFill>
              </a:rPr>
              <a:t>Defines the interface between client and </a:t>
            </a:r>
            <a:r>
              <a:rPr lang="en-NZ" sz="3200" dirty="0" smtClean="0">
                <a:solidFill>
                  <a:schemeClr val="bg1">
                    <a:lumMod val="95000"/>
                  </a:schemeClr>
                </a:solidFill>
              </a:rPr>
              <a:t>server</a:t>
            </a:r>
          </a:p>
          <a:p>
            <a:pPr>
              <a:lnSpc>
                <a:spcPct val="150000"/>
              </a:lnSpc>
            </a:pPr>
            <a:r>
              <a:rPr lang="en-NZ" sz="3200" dirty="0" smtClean="0">
                <a:solidFill>
                  <a:schemeClr val="bg1">
                    <a:lumMod val="95000"/>
                  </a:schemeClr>
                </a:solidFill>
              </a:rPr>
              <a:t>Simple architecture (thanks to HTTP Verbs)</a:t>
            </a:r>
          </a:p>
          <a:p>
            <a:pPr>
              <a:lnSpc>
                <a:spcPct val="150000"/>
              </a:lnSpc>
            </a:pPr>
            <a:r>
              <a:rPr lang="en-NZ" sz="3200" dirty="0" smtClean="0">
                <a:solidFill>
                  <a:schemeClr val="bg1">
                    <a:lumMod val="95000"/>
                  </a:schemeClr>
                </a:solidFill>
              </a:rPr>
              <a:t>Resource based (as opposed to Action based)</a:t>
            </a:r>
          </a:p>
          <a:p>
            <a:pPr>
              <a:lnSpc>
                <a:spcPct val="150000"/>
              </a:lnSpc>
            </a:pPr>
            <a:r>
              <a:rPr lang="en-NZ" sz="3200" dirty="0" smtClean="0">
                <a:solidFill>
                  <a:schemeClr val="bg1">
                    <a:lumMod val="95000"/>
                  </a:schemeClr>
                </a:solidFill>
              </a:rPr>
              <a:t>Typically JSON or XML format representation</a:t>
            </a:r>
          </a:p>
          <a:p>
            <a:pPr>
              <a:lnSpc>
                <a:spcPct val="150000"/>
              </a:lnSpc>
            </a:pPr>
            <a:r>
              <a:rPr lang="en-NZ" sz="3200" dirty="0" smtClean="0">
                <a:solidFill>
                  <a:schemeClr val="bg1">
                    <a:lumMod val="95000"/>
                  </a:schemeClr>
                </a:solidFill>
              </a:rPr>
              <a:t>HTTP Verbs + URIs (resource name) + HTTP response (status, body)</a:t>
            </a:r>
          </a:p>
          <a:p>
            <a:pPr>
              <a:lnSpc>
                <a:spcPct val="150000"/>
              </a:lnSpc>
            </a:pPr>
            <a:r>
              <a:rPr lang="en-NZ" sz="3200" dirty="0" smtClean="0">
                <a:solidFill>
                  <a:schemeClr val="bg1">
                    <a:lumMod val="95000"/>
                  </a:schemeClr>
                </a:solidFill>
              </a:rPr>
              <a:t>Stateless – Server contains no </a:t>
            </a:r>
            <a:r>
              <a:rPr lang="en-NZ" sz="3200" dirty="0">
                <a:solidFill>
                  <a:schemeClr val="bg1">
                    <a:lumMod val="95000"/>
                  </a:schemeClr>
                </a:solidFill>
              </a:rPr>
              <a:t>C</a:t>
            </a:r>
            <a:r>
              <a:rPr lang="en-NZ" sz="3200" dirty="0" smtClean="0">
                <a:solidFill>
                  <a:schemeClr val="bg1">
                    <a:lumMod val="95000"/>
                  </a:schemeClr>
                </a:solidFill>
              </a:rPr>
              <a:t>lient state; Client holds the state</a:t>
            </a:r>
          </a:p>
        </p:txBody>
      </p:sp>
    </p:spTree>
    <p:extLst>
      <p:ext uri="{BB962C8B-B14F-4D97-AF65-F5344CB8AC3E}">
        <p14:creationId xmlns:p14="http://schemas.microsoft.com/office/powerpoint/2010/main" val="376391549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Questions?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7" name="Text Placeholder 3"/>
          <p:cNvSpPr>
            <a:spLocks noGrp="1"/>
          </p:cNvSpPr>
          <p:nvPr>
            <p:ph type="body" sz="quarter" idx="10"/>
          </p:nvPr>
        </p:nvSpPr>
        <p:spPr>
          <a:xfrm>
            <a:off x="146957" y="1546756"/>
            <a:ext cx="12192000" cy="627555"/>
          </a:xfrm>
        </p:spPr>
        <p:txBody>
          <a:bodyPr/>
          <a:lstStyle/>
          <a:p>
            <a:pPr marL="0" indent="0">
              <a:buNone/>
            </a:pPr>
            <a:endParaRPr lang="en-NZ" sz="3200" dirty="0" smtClean="0">
              <a:solidFill>
                <a:schemeClr val="bg1">
                  <a:lumMod val="95000"/>
                </a:schemeClr>
              </a:solidFill>
            </a:endParaRPr>
          </a:p>
        </p:txBody>
      </p:sp>
    </p:spTree>
    <p:extLst>
      <p:ext uri="{BB962C8B-B14F-4D97-AF65-F5344CB8AC3E}">
        <p14:creationId xmlns:p14="http://schemas.microsoft.com/office/powerpoint/2010/main" val="265217484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 y="1493520"/>
            <a:ext cx="12588240" cy="3779520"/>
          </a:xfrm>
          <a:prstGeom prst="rect">
            <a:avLst/>
          </a:prstGeom>
        </p:spPr>
        <p:txBody>
          <a:bodyPr/>
          <a:lstStyle/>
          <a:p>
            <a:pPr>
              <a:lnSpc>
                <a:spcPct val="90000"/>
              </a:lnSpc>
              <a:spcBef>
                <a:spcPct val="20000"/>
              </a:spcBef>
              <a:buSzPct val="90000"/>
            </a:pPr>
            <a:r>
              <a:rPr lang="en-US" sz="3200" dirty="0" smtClean="0">
                <a:gradFill>
                  <a:gsLst>
                    <a:gs pos="13333">
                      <a:schemeClr val="bg1"/>
                    </a:gs>
                    <a:gs pos="32000">
                      <a:schemeClr val="bg1"/>
                    </a:gs>
                  </a:gsLst>
                  <a:lin ang="5400000" scaled="0"/>
                </a:gradFill>
                <a:latin typeface="Consolas" panose="020B0609020204030204" pitchFamily="49" charset="0"/>
              </a:rPr>
              <a:t>  </a:t>
            </a:r>
            <a:r>
              <a:rPr lang="en-US" sz="3200" dirty="0" err="1" smtClean="0">
                <a:gradFill>
                  <a:gsLst>
                    <a:gs pos="13333">
                      <a:schemeClr val="bg1"/>
                    </a:gs>
                    <a:gs pos="32000">
                      <a:schemeClr val="bg1"/>
                    </a:gs>
                  </a:gsLst>
                  <a:lin ang="5400000" scaled="0"/>
                </a:gradFill>
                <a:latin typeface="Consolas" panose="020B0609020204030204" pitchFamily="49" charset="0"/>
              </a:rPr>
              <a:t>def</a:t>
            </a:r>
            <a:r>
              <a:rPr lang="en-US" sz="3200" dirty="0" smtClean="0">
                <a:gradFill>
                  <a:gsLst>
                    <a:gs pos="13333">
                      <a:schemeClr val="bg1"/>
                    </a:gs>
                    <a:gs pos="32000">
                      <a:schemeClr val="bg1"/>
                    </a:gs>
                  </a:gsLst>
                  <a:lin ang="5400000" scaled="0"/>
                </a:gradFill>
                <a:latin typeface="Consolas" panose="020B0609020204030204" pitchFamily="49" charset="0"/>
              </a:rPr>
              <a:t> </a:t>
            </a:r>
            <a:r>
              <a:rPr lang="en-US" sz="3200" dirty="0" err="1" smtClean="0">
                <a:solidFill>
                  <a:schemeClr val="accent6"/>
                </a:solidFill>
                <a:latin typeface="Consolas" panose="020B0609020204030204" pitchFamily="49" charset="0"/>
              </a:rPr>
              <a:t>api</a:t>
            </a:r>
            <a:r>
              <a:rPr lang="en-US" sz="3200" dirty="0" smtClean="0">
                <a:gradFill>
                  <a:gsLst>
                    <a:gs pos="13333">
                      <a:schemeClr val="bg1"/>
                    </a:gs>
                    <a:gs pos="32000">
                      <a:schemeClr val="bg1"/>
                    </a:gs>
                  </a:gsLst>
                  <a:lin ang="5400000" scaled="0"/>
                </a:gradFill>
                <a:latin typeface="Consolas" panose="020B0609020204030204" pitchFamily="49" charset="0"/>
              </a:rPr>
              <a:t>():</a:t>
            </a:r>
          </a:p>
          <a:p>
            <a:pPr>
              <a:lnSpc>
                <a:spcPct val="90000"/>
              </a:lnSpc>
              <a:spcBef>
                <a:spcPct val="20000"/>
              </a:spcBef>
              <a:buSzPct val="90000"/>
            </a:pPr>
            <a:r>
              <a:rPr lang="en-US" sz="3200" dirty="0" smtClean="0">
                <a:gradFill>
                  <a:gsLst>
                    <a:gs pos="13333">
                      <a:schemeClr val="bg1"/>
                    </a:gs>
                    <a:gs pos="32000">
                      <a:schemeClr val="bg1"/>
                    </a:gs>
                  </a:gsLst>
                  <a:lin ang="5400000" scaled="0"/>
                </a:gradFill>
                <a:latin typeface="Consolas" panose="020B0609020204030204" pitchFamily="49" charset="0"/>
              </a:rPr>
              <a:t>	return {</a:t>
            </a:r>
          </a:p>
          <a:p>
            <a:pPr>
              <a:lnSpc>
                <a:spcPct val="90000"/>
              </a:lnSpc>
              <a:spcBef>
                <a:spcPct val="20000"/>
              </a:spcBef>
              <a:buSzPct val="90000"/>
            </a:pPr>
            <a:r>
              <a:rPr lang="en-US" sz="3200" dirty="0">
                <a:gradFill>
                  <a:gsLst>
                    <a:gs pos="13333">
                      <a:schemeClr val="bg1"/>
                    </a:gs>
                    <a:gs pos="32000">
                      <a:schemeClr val="bg1"/>
                    </a:gs>
                  </a:gsLst>
                  <a:lin ang="5400000" scaled="0"/>
                </a:gradFill>
                <a:latin typeface="Consolas" panose="020B0609020204030204" pitchFamily="49" charset="0"/>
              </a:rPr>
              <a:t>	</a:t>
            </a:r>
            <a:r>
              <a:rPr lang="en-US" sz="3200" dirty="0" smtClean="0">
                <a:gradFill>
                  <a:gsLst>
                    <a:gs pos="13333">
                      <a:schemeClr val="bg1"/>
                    </a:gs>
                    <a:gs pos="32000">
                      <a:schemeClr val="bg1"/>
                    </a:gs>
                  </a:gsLst>
                  <a:lin ang="5400000" scaled="0"/>
                </a:gradFill>
                <a:latin typeface="Consolas" panose="020B0609020204030204" pitchFamily="49" charset="0"/>
              </a:rPr>
              <a:t>	“acronym”: “Application Programming Interface”,</a:t>
            </a:r>
          </a:p>
          <a:p>
            <a:pPr>
              <a:lnSpc>
                <a:spcPct val="90000"/>
              </a:lnSpc>
              <a:spcBef>
                <a:spcPct val="20000"/>
              </a:spcBef>
              <a:buSzPct val="90000"/>
            </a:pPr>
            <a:r>
              <a:rPr lang="en-US" sz="3200" dirty="0">
                <a:gradFill>
                  <a:gsLst>
                    <a:gs pos="13333">
                      <a:schemeClr val="bg1"/>
                    </a:gs>
                    <a:gs pos="32000">
                      <a:schemeClr val="bg1"/>
                    </a:gs>
                  </a:gsLst>
                  <a:lin ang="5400000" scaled="0"/>
                </a:gradFill>
                <a:latin typeface="Consolas" panose="020B0609020204030204" pitchFamily="49" charset="0"/>
              </a:rPr>
              <a:t>	</a:t>
            </a:r>
            <a:r>
              <a:rPr lang="en-US" sz="3200" dirty="0" smtClean="0">
                <a:gradFill>
                  <a:gsLst>
                    <a:gs pos="13333">
                      <a:schemeClr val="bg1"/>
                    </a:gs>
                    <a:gs pos="32000">
                      <a:schemeClr val="bg1"/>
                    </a:gs>
                  </a:gsLst>
                  <a:lin ang="5400000" scaled="0"/>
                </a:gradFill>
                <a:latin typeface="Consolas" panose="020B0609020204030204" pitchFamily="49" charset="0"/>
              </a:rPr>
              <a:t>	“definition”: “a set of routines, protocols 							and tools for building  								software applications.”,</a:t>
            </a:r>
          </a:p>
          <a:p>
            <a:pPr>
              <a:lnSpc>
                <a:spcPct val="90000"/>
              </a:lnSpc>
              <a:spcBef>
                <a:spcPct val="20000"/>
              </a:spcBef>
              <a:buSzPct val="90000"/>
            </a:pPr>
            <a:r>
              <a:rPr lang="en-US" sz="3200" dirty="0">
                <a:gradFill>
                  <a:gsLst>
                    <a:gs pos="13333">
                      <a:schemeClr val="bg1"/>
                    </a:gs>
                    <a:gs pos="32000">
                      <a:schemeClr val="bg1"/>
                    </a:gs>
                  </a:gsLst>
                  <a:lin ang="5400000" scaled="0"/>
                </a:gradFill>
                <a:latin typeface="Consolas" panose="020B0609020204030204" pitchFamily="49" charset="0"/>
              </a:rPr>
              <a:t>	</a:t>
            </a:r>
            <a:r>
              <a:rPr lang="en-US" sz="3200" dirty="0" smtClean="0">
                <a:gradFill>
                  <a:gsLst>
                    <a:gs pos="13333">
                      <a:schemeClr val="bg1"/>
                    </a:gs>
                    <a:gs pos="32000">
                      <a:schemeClr val="bg1"/>
                    </a:gs>
                  </a:gsLst>
                  <a:lin ang="5400000" scaled="0"/>
                </a:gradFill>
                <a:latin typeface="Consolas" panose="020B0609020204030204" pitchFamily="49" charset="0"/>
              </a:rPr>
              <a:t>	“function”: “</a:t>
            </a:r>
            <a:r>
              <a:rPr lang="en-US" sz="3200" dirty="0" smtClean="0">
                <a:solidFill>
                  <a:schemeClr val="accent6"/>
                </a:solidFill>
                <a:latin typeface="Consolas" panose="020B0609020204030204" pitchFamily="49" charset="0"/>
              </a:rPr>
              <a:t>digital middleman</a:t>
            </a:r>
            <a:r>
              <a:rPr lang="en-US" sz="3200" dirty="0" smtClean="0">
                <a:gradFill>
                  <a:gsLst>
                    <a:gs pos="13333">
                      <a:schemeClr val="bg1"/>
                    </a:gs>
                    <a:gs pos="32000">
                      <a:schemeClr val="bg1"/>
                    </a:gs>
                  </a:gsLst>
                  <a:lin ang="5400000" scaled="0"/>
                </a:gradFill>
                <a:latin typeface="Consolas" panose="020B0609020204030204" pitchFamily="49" charset="0"/>
              </a:rPr>
              <a:t>”</a:t>
            </a:r>
          </a:p>
        </p:txBody>
      </p:sp>
    </p:spTree>
    <p:extLst>
      <p:ext uri="{BB962C8B-B14F-4D97-AF65-F5344CB8AC3E}">
        <p14:creationId xmlns:p14="http://schemas.microsoft.com/office/powerpoint/2010/main" val="100738954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480926" y="2955642"/>
            <a:ext cx="5035881" cy="1078758"/>
          </a:xfrm>
          <a:prstGeom prst="rect">
            <a:avLst/>
          </a:prstGeom>
        </p:spPr>
      </p:pic>
    </p:spTree>
    <p:extLst>
      <p:ext uri="{BB962C8B-B14F-4D97-AF65-F5344CB8AC3E}">
        <p14:creationId xmlns:p14="http://schemas.microsoft.com/office/powerpoint/2010/main" val="417621961"/>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Application Programming Interface</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Tree>
    <p:extLst>
      <p:ext uri="{BB962C8B-B14F-4D97-AF65-F5344CB8AC3E}">
        <p14:creationId xmlns:p14="http://schemas.microsoft.com/office/powerpoint/2010/main" val="386790345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Application </a:t>
            </a:r>
            <a:r>
              <a:rPr lang="en-US" sz="3600" dirty="0" smtClean="0">
                <a:solidFill>
                  <a:schemeClr val="bg1">
                    <a:lumMod val="85000"/>
                  </a:schemeClr>
                </a:solidFill>
                <a:latin typeface="+mj-lt"/>
              </a:rPr>
              <a:t>Programming Interface</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4" name="Rectangle 3"/>
          <p:cNvSpPr/>
          <p:nvPr/>
        </p:nvSpPr>
        <p:spPr>
          <a:xfrm>
            <a:off x="1327464" y="2789936"/>
            <a:ext cx="1086453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“Apps”</a:t>
            </a:r>
          </a:p>
        </p:txBody>
      </p:sp>
    </p:spTree>
    <p:extLst>
      <p:ext uri="{BB962C8B-B14F-4D97-AF65-F5344CB8AC3E}">
        <p14:creationId xmlns:p14="http://schemas.microsoft.com/office/powerpoint/2010/main" val="3123091562"/>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a:solidFill>
                  <a:schemeClr val="bg1">
                    <a:lumMod val="95000"/>
                  </a:schemeClr>
                </a:solidFill>
                <a:latin typeface="+mj-lt"/>
              </a:rPr>
              <a:t>Application</a:t>
            </a:r>
            <a:r>
              <a:rPr lang="en-US" sz="3600" dirty="0">
                <a:solidFill>
                  <a:srgbClr val="92D050"/>
                </a:solidFill>
                <a:latin typeface="+mj-lt"/>
              </a:rPr>
              <a:t> Programming </a:t>
            </a:r>
            <a:r>
              <a:rPr lang="en-US" sz="3600" dirty="0" smtClean="0">
                <a:solidFill>
                  <a:schemeClr val="bg1">
                    <a:lumMod val="95000"/>
                  </a:schemeClr>
                </a:solidFill>
                <a:latin typeface="+mj-lt"/>
              </a:rPr>
              <a:t>Interface</a:t>
            </a:r>
            <a:endParaRPr lang="en-US" sz="3600" dirty="0">
              <a:solidFill>
                <a:schemeClr val="bg1">
                  <a:lumMod val="95000"/>
                </a:schemeClr>
              </a:solidFill>
              <a:latin typeface="+mj-lt"/>
            </a:endParaRPr>
          </a:p>
        </p:txBody>
      </p:sp>
      <p:sp>
        <p:nvSpPr>
          <p:cNvPr id="4" name="Rectangle 3"/>
          <p:cNvSpPr/>
          <p:nvPr/>
        </p:nvSpPr>
        <p:spPr>
          <a:xfrm>
            <a:off x="1327464" y="2789936"/>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“how </a:t>
            </a:r>
            <a:r>
              <a:rPr lang="en-NZ" sz="3725" dirty="0" smtClean="0">
                <a:gradFill>
                  <a:gsLst>
                    <a:gs pos="13333">
                      <a:schemeClr val="bg1"/>
                    </a:gs>
                    <a:gs pos="32000">
                      <a:schemeClr val="bg1"/>
                    </a:gs>
                  </a:gsLst>
                  <a:lin ang="5400000" scaled="0"/>
                </a:gradFill>
                <a:latin typeface="+mj-lt"/>
              </a:rPr>
              <a:t>all </a:t>
            </a:r>
            <a:r>
              <a:rPr lang="en-NZ" sz="3725" dirty="0">
                <a:gradFill>
                  <a:gsLst>
                    <a:gs pos="13333">
                      <a:schemeClr val="bg1"/>
                    </a:gs>
                    <a:gs pos="32000">
                      <a:schemeClr val="bg1"/>
                    </a:gs>
                  </a:gsLst>
                  <a:lin ang="5400000" scaled="0"/>
                </a:gradFill>
                <a:latin typeface="+mj-lt"/>
              </a:rPr>
              <a:t>the software </a:t>
            </a:r>
            <a:r>
              <a:rPr lang="en-NZ" sz="3725" dirty="0" smtClean="0">
                <a:gradFill>
                  <a:gsLst>
                    <a:gs pos="13333">
                      <a:schemeClr val="bg1"/>
                    </a:gs>
                    <a:gs pos="32000">
                      <a:schemeClr val="bg1"/>
                    </a:gs>
                  </a:gsLst>
                  <a:lin ang="5400000" scaled="0"/>
                </a:gradFill>
                <a:latin typeface="+mj-lt"/>
              </a:rPr>
              <a:t>is created that </a:t>
            </a:r>
            <a:r>
              <a:rPr lang="en-NZ" sz="3725" dirty="0">
                <a:gradFill>
                  <a:gsLst>
                    <a:gs pos="13333">
                      <a:schemeClr val="bg1"/>
                    </a:gs>
                    <a:gs pos="32000">
                      <a:schemeClr val="bg1"/>
                    </a:gs>
                  </a:gsLst>
                  <a:lin ang="5400000" scaled="0"/>
                </a:gradFill>
                <a:latin typeface="+mj-lt"/>
              </a:rPr>
              <a:t>make our lives so much easier.</a:t>
            </a:r>
            <a:r>
              <a:rPr lang="en-US" sz="3725" dirty="0" smtClean="0">
                <a:gradFill>
                  <a:gsLst>
                    <a:gs pos="13333">
                      <a:schemeClr val="bg1"/>
                    </a:gs>
                    <a:gs pos="32000">
                      <a:schemeClr val="bg1"/>
                    </a:gs>
                  </a:gsLst>
                  <a:lin ang="5400000" scaled="0"/>
                </a:gradFill>
                <a:latin typeface="+mj-lt"/>
              </a:rPr>
              <a:t>”</a:t>
            </a:r>
          </a:p>
        </p:txBody>
      </p:sp>
    </p:spTree>
    <p:extLst>
      <p:ext uri="{BB962C8B-B14F-4D97-AF65-F5344CB8AC3E}">
        <p14:creationId xmlns:p14="http://schemas.microsoft.com/office/powerpoint/2010/main" val="71420695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chemeClr val="bg1">
                    <a:lumMod val="95000"/>
                  </a:schemeClr>
                </a:solidFill>
                <a:latin typeface="+mj-lt"/>
              </a:rPr>
              <a:t>Application Programming </a:t>
            </a:r>
            <a:r>
              <a:rPr lang="en-US" sz="3600" dirty="0" smtClean="0">
                <a:solidFill>
                  <a:srgbClr val="92D050"/>
                </a:solidFill>
                <a:latin typeface="+mj-lt"/>
              </a:rPr>
              <a:t>Interface</a:t>
            </a:r>
            <a:endParaRPr lang="en-US" sz="3600" dirty="0">
              <a:solidFill>
                <a:schemeClr val="bg1">
                  <a:lumMod val="95000"/>
                </a:schemeClr>
              </a:solidFill>
              <a:latin typeface="+mj-lt"/>
            </a:endParaRPr>
          </a:p>
        </p:txBody>
      </p:sp>
      <p:sp>
        <p:nvSpPr>
          <p:cNvPr id="4" name="Rectangle 3"/>
          <p:cNvSpPr/>
          <p:nvPr/>
        </p:nvSpPr>
        <p:spPr>
          <a:xfrm>
            <a:off x="1327464" y="2789936"/>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t>
            </a:r>
            <a:r>
              <a:rPr lang="en-NZ" sz="3725" dirty="0">
                <a:gradFill>
                  <a:gsLst>
                    <a:gs pos="13333">
                      <a:schemeClr val="bg1"/>
                    </a:gs>
                    <a:gs pos="32000">
                      <a:schemeClr val="bg1"/>
                    </a:gs>
                  </a:gsLst>
                  <a:lin ang="5400000" scaled="0"/>
                </a:gradFill>
                <a:latin typeface="+mj-lt"/>
              </a:rPr>
              <a:t>common boundary shared by two applications</a:t>
            </a:r>
            <a:r>
              <a:rPr lang="en-US" sz="3725" dirty="0" smtClean="0">
                <a:gradFill>
                  <a:gsLst>
                    <a:gs pos="13333">
                      <a:schemeClr val="bg1"/>
                    </a:gs>
                    <a:gs pos="32000">
                      <a:schemeClr val="bg1"/>
                    </a:gs>
                  </a:gsLst>
                  <a:lin ang="5400000" scaled="0"/>
                </a:gradFill>
                <a:latin typeface="+mj-lt"/>
              </a:rPr>
              <a:t>”</a:t>
            </a:r>
          </a:p>
        </p:txBody>
      </p:sp>
    </p:spTree>
    <p:extLst>
      <p:ext uri="{BB962C8B-B14F-4D97-AF65-F5344CB8AC3E}">
        <p14:creationId xmlns:p14="http://schemas.microsoft.com/office/powerpoint/2010/main" val="156707923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Application Programming Interface</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3" name="Rectangle 2"/>
          <p:cNvSpPr/>
          <p:nvPr/>
        </p:nvSpPr>
        <p:spPr>
          <a:xfrm>
            <a:off x="2074224" y="2789936"/>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t>
            </a:r>
            <a:r>
              <a:rPr lang="en-NZ" sz="3725" dirty="0">
                <a:gradFill>
                  <a:gsLst>
                    <a:gs pos="13333">
                      <a:schemeClr val="bg1"/>
                    </a:gs>
                    <a:gs pos="32000">
                      <a:schemeClr val="bg1"/>
                    </a:gs>
                  </a:gsLst>
                  <a:lin ang="5400000" scaled="0"/>
                </a:gradFill>
                <a:latin typeface="+mj-lt"/>
              </a:rPr>
              <a:t>a way for programmers to communicate</a:t>
            </a:r>
            <a:r>
              <a:rPr lang="en-US" sz="3725" dirty="0" smtClean="0">
                <a:gradFill>
                  <a:gsLst>
                    <a:gs pos="13333">
                      <a:schemeClr val="bg1"/>
                    </a:gs>
                    <a:gs pos="32000">
                      <a:schemeClr val="bg1"/>
                    </a:gs>
                  </a:gsLst>
                  <a:lin ang="5400000" scaled="0"/>
                </a:gradFill>
                <a:latin typeface="+mj-lt"/>
              </a:rPr>
              <a:t>”</a:t>
            </a:r>
          </a:p>
        </p:txBody>
      </p:sp>
      <p:sp>
        <p:nvSpPr>
          <p:cNvPr id="5" name="Rectangle 4"/>
          <p:cNvSpPr/>
          <p:nvPr/>
        </p:nvSpPr>
        <p:spPr>
          <a:xfrm>
            <a:off x="642694" y="2148539"/>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t>
            </a:r>
            <a:r>
              <a:rPr lang="en-US" sz="3725" dirty="0" err="1" smtClean="0">
                <a:gradFill>
                  <a:gsLst>
                    <a:gs pos="13333">
                      <a:schemeClr val="bg1"/>
                    </a:gs>
                    <a:gs pos="32000">
                      <a:schemeClr val="bg1"/>
                    </a:gs>
                  </a:gsLst>
                  <a:lin ang="5400000" scaled="0"/>
                </a:gradFill>
                <a:latin typeface="+mj-lt"/>
              </a:rPr>
              <a:t>tldr</a:t>
            </a:r>
            <a:r>
              <a:rPr lang="en-US" sz="3725" dirty="0" smtClean="0">
                <a:gradFill>
                  <a:gsLst>
                    <a:gs pos="13333">
                      <a:schemeClr val="bg1"/>
                    </a:gs>
                    <a:gs pos="32000">
                      <a:schemeClr val="bg1"/>
                    </a:gs>
                  </a:gsLst>
                  <a:lin ang="5400000" scaled="0"/>
                </a:gradFill>
                <a:latin typeface="+mj-lt"/>
              </a:rPr>
              <a:t>;”:</a:t>
            </a:r>
          </a:p>
        </p:txBody>
      </p:sp>
    </p:spTree>
    <p:extLst>
      <p:ext uri="{BB962C8B-B14F-4D97-AF65-F5344CB8AC3E}">
        <p14:creationId xmlns:p14="http://schemas.microsoft.com/office/powerpoint/2010/main" val="183164669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GXFY13 16x9 Template v06_GRID version">
  <a:themeElements>
    <a:clrScheme name="MGXFY13">
      <a:dk1>
        <a:srgbClr val="000000"/>
      </a:dk1>
      <a:lt1>
        <a:srgbClr val="FFFFFF"/>
      </a:lt1>
      <a:dk2>
        <a:srgbClr val="0072C6"/>
      </a:dk2>
      <a:lt2>
        <a:srgbClr val="E6E6E6"/>
      </a:lt2>
      <a:accent1>
        <a:srgbClr val="0072C6"/>
      </a:accent1>
      <a:accent2>
        <a:srgbClr val="BAD80A"/>
      </a:accent2>
      <a:accent3>
        <a:srgbClr val="FF8C00"/>
      </a:accent3>
      <a:accent4>
        <a:srgbClr val="68217A"/>
      </a:accent4>
      <a:accent5>
        <a:srgbClr val="00BCF2"/>
      </a:accent5>
      <a:accent6>
        <a:srgbClr val="FFB900"/>
      </a:accent6>
      <a:hlink>
        <a:srgbClr val="000000"/>
      </a:hlink>
      <a:folHlink>
        <a:srgbClr val="0000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dirty="0" err="1" smtClean="0"/>
        </a:defPPr>
      </a:lstStyle>
    </a:txDef>
  </a:objectDefaults>
  <a:extraClrSchemeLst/>
</a:theme>
</file>

<file path=ppt/theme/theme3.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5.xml><?xml version="1.0" encoding="utf-8"?>
<a:theme xmlns:a="http://schemas.openxmlformats.org/drawingml/2006/main" name="1_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6.xml><?xml version="1.0" encoding="utf-8"?>
<a:theme xmlns:a="http://schemas.openxmlformats.org/drawingml/2006/main" name="2_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7.xml><?xml version="1.0" encoding="utf-8"?>
<a:theme xmlns:a="http://schemas.openxmlformats.org/drawingml/2006/main" name="3_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8.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4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Read-Only]" id="{4729D5AA-5808-4A52-8AFA-2517B83CDD20}" vid="{13977B91-62EC-4DB0-9DA0-A3E465E5A4DA}"/>
    </a:ext>
  </a:extLst>
</a:theme>
</file>

<file path=docProps/app.xml><?xml version="1.0" encoding="utf-8"?>
<Properties xmlns="http://schemas.openxmlformats.org/officeDocument/2006/extended-properties" xmlns:vt="http://schemas.openxmlformats.org/officeDocument/2006/docPropsVTypes">
  <Template>Seven Rules Sogeti 2014</Template>
  <TotalTime>0</TotalTime>
  <Words>3178</Words>
  <Application>Microsoft Office PowerPoint</Application>
  <PresentationFormat>Widescreen</PresentationFormat>
  <Paragraphs>557</Paragraphs>
  <Slides>40</Slides>
  <Notes>39</Notes>
  <HiddenSlides>1</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40</vt:i4>
      </vt:variant>
    </vt:vector>
  </HeadingPairs>
  <TitlesOfParts>
    <vt:vector size="57" baseType="lpstr">
      <vt:lpstr>Arial</vt:lpstr>
      <vt:lpstr>Avenir LT Pro 45 Book</vt:lpstr>
      <vt:lpstr>Calibri</vt:lpstr>
      <vt:lpstr>Consolas</vt:lpstr>
      <vt:lpstr>ＭＳ Ｐゴシック</vt:lpstr>
      <vt:lpstr>Segoe UI</vt:lpstr>
      <vt:lpstr>Segoe UI Light</vt:lpstr>
      <vt:lpstr>Wingdings</vt:lpstr>
      <vt:lpstr>MSVID_White_16x9_2012-06_26_v10</vt:lpstr>
      <vt:lpstr>MGXFY13 16x9 Template v06_GRID version</vt:lpstr>
      <vt:lpstr>4_5-30405_Build_Template_16x9_White_Background</vt:lpstr>
      <vt:lpstr>C2 template</vt:lpstr>
      <vt:lpstr>1_C2 template</vt:lpstr>
      <vt:lpstr>2_C2 template</vt:lpstr>
      <vt:lpstr>3_C2 template</vt:lpstr>
      <vt:lpstr>MSVID_White_16x9_2012-08-18</vt:lpstr>
      <vt:lpstr>4_5-30536_Build_2014_Breakout_Template_White_16x9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Enterprise Systems </vt:lpstr>
      <vt:lpstr>Enterprise Systems</vt:lpstr>
      <vt:lpstr>Legacy Approach</vt:lpstr>
      <vt:lpstr>Modern Approach</vt:lpstr>
      <vt:lpstr>PowerPoint Presentation</vt:lpstr>
      <vt:lpstr>PowerPoint Presentation</vt:lpstr>
      <vt:lpstr>Enterprise Mobility</vt:lpstr>
      <vt:lpstr>PowerPoint Presentation</vt:lpstr>
      <vt:lpstr>PowerPoint Presentation</vt:lpstr>
      <vt:lpstr>PowerPoint Presentation</vt:lpstr>
      <vt:lpstr>Web Services</vt:lpstr>
      <vt:lpstr>Web Services</vt:lpstr>
      <vt:lpstr>Web Services</vt:lpstr>
      <vt:lpstr>REST Services – How?</vt:lpstr>
      <vt:lpstr>PowerPoint Presentation</vt:lpstr>
      <vt:lpstr>JSON</vt:lpstr>
      <vt:lpstr>JSON</vt:lpstr>
      <vt:lpstr>JSON</vt:lpstr>
      <vt:lpstr>JSON</vt:lpstr>
      <vt:lpstr>PowerPoint Presentation</vt:lpstr>
      <vt:lpstr>RESTful API - HTTP methods</vt:lpstr>
      <vt:lpstr>RESTful APIs - Examples</vt:lpstr>
      <vt:lpstr>RESTful APIs - Examples</vt:lpstr>
      <vt:lpstr>RESTful APIs - Examples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2015-10-08T09:37:16Z</dcterms:created>
  <dcterms:modified xsi:type="dcterms:W3CDTF">2015-11-16T10:54:01Z</dcterms:modified>
</cp:coreProperties>
</file>