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9" r:id="rId2"/>
    <p:sldId id="288" r:id="rId3"/>
    <p:sldId id="289" r:id="rId4"/>
    <p:sldId id="290" r:id="rId5"/>
    <p:sldId id="29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FC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820"/>
    <p:restoredTop sz="94680"/>
  </p:normalViewPr>
  <p:slideViewPr>
    <p:cSldViewPr snapToGrid="0">
      <p:cViewPr>
        <p:scale>
          <a:sx n="56" d="100"/>
          <a:sy n="56" d="100"/>
        </p:scale>
        <p:origin x="840" y="10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07DF3E-1D74-4216-BDC5-8D7F56F26F97}" type="datetimeFigureOut">
              <a:rPr lang="en-US" smtClean="0"/>
              <a:t>11/22/2015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1C0821-8684-4772-A574-2EF42150840B}" type="slidenum">
              <a:rPr lang="en-US" smtClean="0"/>
              <a:t>‹#›</a:t>
            </a:fld>
            <a:endParaRPr lang="en-US"/>
          </a:p>
        </p:txBody>
      </p:sp>
    </p:spTree>
    <p:extLst>
      <p:ext uri="{BB962C8B-B14F-4D97-AF65-F5344CB8AC3E}">
        <p14:creationId xmlns:p14="http://schemas.microsoft.com/office/powerpoint/2010/main" val="427553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baseline="0" dirty="0" smtClean="0"/>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2A14FA6D-5CC1-477D-A0DC-F2245326A311}"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11/22/2015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338644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microsoft.com/office/2007/relationships/hdphoto" Target="NULL"/><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4" name="MS logo whit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462269" y="474236"/>
            <a:ext cx="1775509" cy="380393"/>
          </a:xfrm>
          <a:prstGeom prst="rect">
            <a:avLst/>
          </a:prstGeom>
        </p:spPr>
      </p:pic>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80125" y="440042"/>
            <a:ext cx="2907036" cy="1257969"/>
          </a:xfrm>
          <a:prstGeom prst="rect">
            <a:avLst/>
          </a:prstGeom>
        </p:spPr>
      </p:pic>
    </p:spTree>
    <p:extLst>
      <p:ext uri="{BB962C8B-B14F-4D97-AF65-F5344CB8AC3E}">
        <p14:creationId xmlns:p14="http://schemas.microsoft.com/office/powerpoint/2010/main" val="311964022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80125" y="440042"/>
            <a:ext cx="2907036" cy="1257969"/>
          </a:xfrm>
          <a:prstGeom prst="rect">
            <a:avLst/>
          </a:prstGeom>
        </p:spPr>
      </p:pic>
    </p:spTree>
    <p:extLst>
      <p:ext uri="{BB962C8B-B14F-4D97-AF65-F5344CB8AC3E}">
        <p14:creationId xmlns:p14="http://schemas.microsoft.com/office/powerpoint/2010/main" val="3331744544"/>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6691216"/>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gradFill>
                  <a:gsLst>
                    <a:gs pos="2920">
                      <a:schemeClr val="tx2"/>
                    </a:gs>
                    <a:gs pos="39000">
                      <a:schemeClr val="tx2"/>
                    </a:gs>
                  </a:gsLst>
                  <a:lin ang="5400000" scaled="0"/>
                </a:gradFill>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0434671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994422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1pPr>
              <a:buClr>
                <a:schemeClr val="tx2"/>
              </a:buClr>
              <a:defRPr>
                <a:gradFill>
                  <a:gsLst>
                    <a:gs pos="13869">
                      <a:schemeClr val="tx2"/>
                    </a:gs>
                    <a:gs pos="42000">
                      <a:schemeClr val="tx2"/>
                    </a:gs>
                  </a:gsLst>
                  <a:lin ang="5400000" scaled="0"/>
                </a:gradFill>
              </a:defRPr>
            </a:lvl1pPr>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439995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6242757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5109">
                      <a:schemeClr val="tx2"/>
                    </a:gs>
                    <a:gs pos="25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100000">
                      <a:schemeClr val="tx2"/>
                    </a:gs>
                    <a:gs pos="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1335992"/>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552967"/>
          </a:xfrm>
        </p:spPr>
        <p:txBody>
          <a:bodyPr wrap="square">
            <a:spAutoFit/>
          </a:bodyPr>
          <a:lstStyle>
            <a:lvl1pPr marL="281677" indent="-281677">
              <a:spcBef>
                <a:spcPts val="1200"/>
              </a:spcBef>
              <a:buClr>
                <a:schemeClr val="tx1"/>
              </a:buClr>
              <a:buFontTx/>
              <a:buBlip>
                <a:blip r:embed="rId2"/>
              </a:buBlip>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552967"/>
          </a:xfrm>
        </p:spPr>
        <p:txBody>
          <a:bodyPr wrap="square">
            <a:spAutoFit/>
          </a:bodyPr>
          <a:lstStyle>
            <a:lvl1pPr marL="281677" indent="-281677">
              <a:spcBef>
                <a:spcPts val="1200"/>
              </a:spcBef>
              <a:buClr>
                <a:schemeClr val="tx1"/>
              </a:buClr>
              <a:buFontTx/>
              <a:buBlip>
                <a:blip r:embed="rId2"/>
              </a:buBlip>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7117773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552967"/>
          </a:xfrm>
        </p:spPr>
        <p:txBody>
          <a:bodyPr wrap="square">
            <a:spAutoFit/>
          </a:bodyPr>
          <a:lstStyle>
            <a:lvl1pPr marL="281677" indent="-281677">
              <a:spcBef>
                <a:spcPts val="1200"/>
              </a:spcBef>
              <a:buClr>
                <a:schemeClr val="tx2"/>
              </a:buClr>
              <a:buFontTx/>
              <a:buBlip>
                <a:blip r:embed="rId2"/>
              </a:buBlip>
              <a:defRPr sz="3529">
                <a:gradFill>
                  <a:gsLst>
                    <a:gs pos="5109">
                      <a:schemeClr val="tx2"/>
                    </a:gs>
                    <a:gs pos="100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552967"/>
          </a:xfrm>
        </p:spPr>
        <p:txBody>
          <a:bodyPr wrap="square">
            <a:spAutoFit/>
          </a:bodyPr>
          <a:lstStyle>
            <a:lvl1pPr marL="281677" indent="-281677">
              <a:spcBef>
                <a:spcPts val="1200"/>
              </a:spcBef>
              <a:buClr>
                <a:schemeClr val="tx2"/>
              </a:buClr>
              <a:buFontTx/>
              <a:buBlip>
                <a:blip r:embed="rId2"/>
              </a:buBlip>
              <a:defRPr sz="3529">
                <a:gradFill>
                  <a:gsLst>
                    <a:gs pos="5109">
                      <a:schemeClr val="tx2"/>
                    </a:gs>
                    <a:gs pos="100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599881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2502846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hoto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1008"/>
            <a:ext cx="12191999" cy="6855984"/>
          </a:xfrm>
          <a:prstGeom prst="rect">
            <a:avLst/>
          </a:prstGeom>
        </p:spPr>
      </p:pic>
      <p:sp>
        <p:nvSpPr>
          <p:cNvPr id="14" name="Dark gradation bottom"/>
          <p:cNvSpPr/>
          <p:nvPr userDrawn="1"/>
        </p:nvSpPr>
        <p:spPr bwMode="gray">
          <a:xfrm flipV="1">
            <a:off x="0" y="-3"/>
            <a:ext cx="12202081" cy="6858000"/>
          </a:xfrm>
          <a:prstGeom prst="rect">
            <a:avLst/>
          </a:prstGeom>
          <a:gradFill flip="none" rotWithShape="1">
            <a:gsLst>
              <a:gs pos="0">
                <a:srgbClr val="000000">
                  <a:alpha val="73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 name="Dark gradation top"/>
          <p:cNvSpPr/>
          <p:nvPr userDrawn="1"/>
        </p:nvSpPr>
        <p:spPr bwMode="gray">
          <a:xfrm>
            <a:off x="0" y="-1007"/>
            <a:ext cx="12202080" cy="6858000"/>
          </a:xfrm>
          <a:prstGeom prst="rect">
            <a:avLst/>
          </a:prstGeom>
          <a:gradFill flip="none" rotWithShape="1">
            <a:gsLst>
              <a:gs pos="0">
                <a:srgbClr val="000000">
                  <a:alpha val="5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Rectangle 17"/>
          <p:cNvSpPr/>
          <p:nvPr userDrawn="1"/>
        </p:nvSpPr>
        <p:spPr bwMode="gray">
          <a:xfrm>
            <a:off x="269239" y="2084172"/>
            <a:ext cx="6274974" cy="3586208"/>
          </a:xfrm>
          <a:prstGeom prst="rect">
            <a:avLst/>
          </a:prstGeom>
          <a:solidFill>
            <a:schemeClr val="bg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bwMode="ltGray">
          <a:xfrm>
            <a:off x="267683" y="2084171"/>
            <a:ext cx="6276530" cy="2062069"/>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4146242"/>
            <a:ext cx="6274974" cy="1524136"/>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1" name="MS logo whit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449322" y="6061766"/>
            <a:ext cx="1522404" cy="326167"/>
          </a:xfrm>
          <a:prstGeom prst="rect">
            <a:avLst/>
          </a:prstGeom>
        </p:spPr>
      </p:pic>
      <p:pic>
        <p:nvPicPr>
          <p:cNvPr id="12"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4788" y="440042"/>
            <a:ext cx="2907036" cy="1257969"/>
          </a:xfrm>
          <a:prstGeom prst="rect">
            <a:avLst/>
          </a:prstGeom>
        </p:spPr>
      </p:pic>
    </p:spTree>
    <p:extLst>
      <p:ext uri="{BB962C8B-B14F-4D97-AF65-F5344CB8AC3E}">
        <p14:creationId xmlns:p14="http://schemas.microsoft.com/office/powerpoint/2010/main" val="28081205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smtClean="0"/>
              <a:t>Click to edit Master title style</a:t>
            </a:r>
            <a:endParaRPr lang="en-US" dirty="0"/>
          </a:p>
        </p:txBody>
      </p:sp>
    </p:spTree>
    <p:extLst>
      <p:ext uri="{BB962C8B-B14F-4D97-AF65-F5344CB8AC3E}">
        <p14:creationId xmlns:p14="http://schemas.microsoft.com/office/powerpoint/2010/main" val="133421118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smtClean="0"/>
              <a:t>Click to edit Master title style</a:t>
            </a:r>
            <a:endParaRPr lang="en-US" dirty="0"/>
          </a:p>
        </p:txBody>
      </p:sp>
    </p:spTree>
    <p:extLst>
      <p:ext uri="{BB962C8B-B14F-4D97-AF65-F5344CB8AC3E}">
        <p14:creationId xmlns:p14="http://schemas.microsoft.com/office/powerpoint/2010/main" val="4268815353"/>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act Layout_Accent Color 1">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smtClean="0"/>
              <a:t>Click to edit Master title style</a:t>
            </a:r>
            <a:endParaRPr lang="en-US" dirty="0"/>
          </a:p>
        </p:txBody>
      </p:sp>
    </p:spTree>
    <p:extLst>
      <p:ext uri="{BB962C8B-B14F-4D97-AF65-F5344CB8AC3E}">
        <p14:creationId xmlns:p14="http://schemas.microsoft.com/office/powerpoint/2010/main" val="316813337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49"/>
            <a:ext cx="9860672" cy="899665"/>
          </a:xfrm>
        </p:spPr>
        <p:txBody>
          <a:bodyPr/>
          <a:lstStyle>
            <a:lvl1pPr marL="228766" indent="-228766">
              <a:defRPr sz="5882"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7"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819400840"/>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Layout_Accent Color 2">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2084173"/>
            <a:ext cx="9860672" cy="899665"/>
          </a:xfrm>
        </p:spPr>
        <p:txBody>
          <a:bodyPr/>
          <a:lstStyle>
            <a:lvl1pPr marL="277008" indent="-277008">
              <a:tabLst>
                <a:tab pos="277008" algn="l"/>
              </a:tabLst>
              <a:defRPr sz="5882"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7"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3515927515"/>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3"/>
            <a:ext cx="11653523" cy="914360"/>
          </a:xfrm>
        </p:spPr>
        <p:txBody>
          <a:bodyPr/>
          <a:lstStyle>
            <a:lvl1pPr marL="0" indent="0">
              <a:buNone/>
              <a:defRPr sz="5294">
                <a:gradFill>
                  <a:gsLst>
                    <a:gs pos="3333">
                      <a:schemeClr val="tx1"/>
                    </a:gs>
                    <a:gs pos="3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p:txBody>
      </p:sp>
      <p:sp>
        <p:nvSpPr>
          <p:cNvPr id="4" name="Title 1"/>
          <p:cNvSpPr>
            <a:spLocks noGrp="1"/>
          </p:cNvSpPr>
          <p:nvPr>
            <p:ph type="title"/>
          </p:nvPr>
        </p:nvSpPr>
        <p:spPr>
          <a:xfrm>
            <a:off x="277021" y="1187621"/>
            <a:ext cx="11655840" cy="899665"/>
          </a:xfrm>
        </p:spPr>
        <p:txBody>
          <a:bodyPr/>
          <a:lstStyle>
            <a:lvl1pPr>
              <a:defRPr sz="7058"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1477906045"/>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469611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0940319"/>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188895"/>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701981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806776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11"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788" y="440042"/>
            <a:ext cx="2907036" cy="1257969"/>
          </a:xfrm>
          <a:prstGeom prst="rect">
            <a:avLst/>
          </a:prstGeom>
        </p:spPr>
      </p:pic>
      <p:pic>
        <p:nvPicPr>
          <p:cNvPr id="8" name="MS logo whit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449322" y="6061766"/>
            <a:ext cx="1522404" cy="326167"/>
          </a:xfrm>
          <a:prstGeom prst="rect">
            <a:avLst/>
          </a:prstGeom>
        </p:spPr>
      </p:pic>
    </p:spTree>
    <p:extLst>
      <p:ext uri="{BB962C8B-B14F-4D97-AF65-F5344CB8AC3E}">
        <p14:creationId xmlns:p14="http://schemas.microsoft.com/office/powerpoint/2010/main" val="20005966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Wingdings" panose="05000000000000000000" pitchFamily="2" charset="2"/>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Wingdings" panose="05000000000000000000" pitchFamily="2" charset="2"/>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8501860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Wingdings" panose="05000000000000000000" pitchFamily="2" charset="2"/>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Wingdings" panose="05000000000000000000" pitchFamily="2" charset="2"/>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85910090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Slide - ANIMATED">
    <p:spTree>
      <p:nvGrpSpPr>
        <p:cNvPr id="1" name=""/>
        <p:cNvGrpSpPr/>
        <p:nvPr/>
      </p:nvGrpSpPr>
      <p:grpSpPr>
        <a:xfrm>
          <a:off x="0" y="0"/>
          <a:ext cx="0" cy="0"/>
          <a:chOff x="0" y="0"/>
          <a:chExt cx="0" cy="0"/>
        </a:xfrm>
      </p:grpSpPr>
      <p:sp>
        <p:nvSpPr>
          <p:cNvPr id="15" name="Rectangle 14"/>
          <p:cNvSpPr/>
          <p:nvPr userDrawn="1"/>
        </p:nvSpPr>
        <p:spPr bwMode="white">
          <a:xfrm>
            <a:off x="0" y="0"/>
            <a:ext cx="12191377" cy="685862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ectangle 5"/>
          <p:cNvSpPr>
            <a:spLocks noChangeArrowheads="1"/>
          </p:cNvSpPr>
          <p:nvPr userDrawn="1"/>
        </p:nvSpPr>
        <p:spPr bwMode="auto">
          <a:xfrm>
            <a:off x="3113" y="4309988"/>
            <a:ext cx="12188887" cy="2551127"/>
          </a:xfrm>
          <a:prstGeom prst="rect">
            <a:avLst/>
          </a:prstGeom>
          <a:solidFill>
            <a:srgbClr val="4D9ED7"/>
          </a:solidFill>
          <a:ln>
            <a:noFill/>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3" name="Rectangle 12"/>
          <p:cNvSpPr/>
          <p:nvPr userDrawn="1"/>
        </p:nvSpPr>
        <p:spPr bwMode="white">
          <a:xfrm>
            <a:off x="0" y="-312"/>
            <a:ext cx="12191377" cy="6858623"/>
          </a:xfrm>
          <a:prstGeom prst="rect">
            <a:avLst/>
          </a:prstGeom>
          <a:solidFill>
            <a:srgbClr val="00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4" name="TextBox 7"/>
          <p:cNvSpPr txBox="1"/>
          <p:nvPr userDrawn="1"/>
        </p:nvSpPr>
        <p:spPr bwMode="white">
          <a:xfrm>
            <a:off x="4244628"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smtClean="0">
                <a:ln>
                  <a:noFill/>
                </a:ln>
                <a:gradFill>
                  <a:gsLst>
                    <a:gs pos="0">
                      <a:srgbClr val="FFFFFF">
                        <a:alpha val="50000"/>
                      </a:srgbClr>
                    </a:gs>
                    <a:gs pos="86000">
                      <a:srgbClr val="FFFFFF">
                        <a:alpha val="50000"/>
                      </a:srgbClr>
                    </a:gs>
                  </a:gsLst>
                  <a:lin ang="5400000" scaled="0"/>
                </a:gradFill>
                <a:effectLst/>
                <a:uLnTx/>
                <a:uFillTx/>
                <a:latin typeface="Segoe Semibold" pitchFamily="34" charset="0"/>
                <a:ea typeface="+mn-ea"/>
                <a:cs typeface="+mn-cs"/>
              </a:rPr>
              <a:t>MICROSOFT CONFIDENTIAL – INTERNAL ONLY</a:t>
            </a:r>
          </a:p>
        </p:txBody>
      </p:sp>
      <p:sp>
        <p:nvSpPr>
          <p:cNvPr id="17" name="Text Placeholder 16"/>
          <p:cNvSpPr>
            <a:spLocks noGrp="1"/>
          </p:cNvSpPr>
          <p:nvPr>
            <p:ph type="body" sz="quarter" idx="13" hasCustomPrompt="1"/>
          </p:nvPr>
        </p:nvSpPr>
        <p:spPr>
          <a:xfrm>
            <a:off x="269239" y="291069"/>
            <a:ext cx="3585699" cy="452654"/>
          </a:xfrm>
        </p:spPr>
        <p:txBody>
          <a:bodyPr/>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a:t>
            </a:r>
            <a:endParaRPr lang="en-US" dirty="0"/>
          </a:p>
        </p:txBody>
      </p:sp>
    </p:spTree>
    <p:extLst>
      <p:ext uri="{BB962C8B-B14F-4D97-AF65-F5344CB8AC3E}">
        <p14:creationId xmlns:p14="http://schemas.microsoft.com/office/powerpoint/2010/main" val="70091148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150"/>
                                  </p:stCondLst>
                                  <p:childTnLst>
                                    <p:animMotion origin="layout" path="M 0 0 L 1.00728 0 " pathEditMode="relative" rAng="0" ptsTypes="AA">
                                      <p:cBhvr>
                                        <p:cTn id="8" dur="750" fill="hold"/>
                                        <p:tgtEl>
                                          <p:spTgt spid="15"/>
                                        </p:tgtEl>
                                        <p:attrNameLst>
                                          <p:attrName>ppt_x</p:attrName>
                                          <p:attrName>ppt_y</p:attrName>
                                        </p:attrNameLst>
                                      </p:cBhvr>
                                      <p:rCtr x="50357" y="0"/>
                                    </p:animMotion>
                                  </p:childTnLst>
                                </p:cTn>
                              </p:par>
                              <p:par>
                                <p:cTn id="9" presetID="63" presetClass="path" presetSubtype="0" accel="24000" decel="76000" fill="hold" grpId="0" nodeType="withEffect">
                                  <p:stCondLst>
                                    <p:cond delay="250"/>
                                  </p:stCondLst>
                                  <p:childTnLst>
                                    <p:animMotion origin="layout" path="M 0 3.25011E-6 L 1.00728 3.25011E-6 " pathEditMode="relative" rAng="0" ptsTypes="AA">
                                      <p:cBhvr>
                                        <p:cTn id="10" dur="750" fill="hold"/>
                                        <p:tgtEl>
                                          <p:spTgt spid="12"/>
                                        </p:tgtEl>
                                        <p:attrNameLst>
                                          <p:attrName>ppt_x</p:attrName>
                                          <p:attrName>ppt_y</p:attrName>
                                        </p:attrNameLst>
                                      </p:cBhvr>
                                      <p:rCtr x="50357" y="0"/>
                                    </p:animMotion>
                                  </p:childTnLst>
                                </p:cTn>
                              </p:par>
                              <p:par>
                                <p:cTn id="11" presetID="63" presetClass="path" presetSubtype="0" accel="24000" decel="76000" fill="hold" grpId="0" nodeType="withEffect">
                                  <p:stCondLst>
                                    <p:cond delay="150"/>
                                  </p:stCondLst>
                                  <p:childTnLst>
                                    <p:animMotion origin="layout" path="M 0 3.25011E-6 L 1.00728 3.25011E-6 " pathEditMode="relative" rAng="0" ptsTypes="AA">
                                      <p:cBhvr>
                                        <p:cTn id="12" dur="750" fill="hold"/>
                                        <p:tgtEl>
                                          <p:spTgt spid="10"/>
                                        </p:tgtEl>
                                        <p:attrNameLst>
                                          <p:attrName>ppt_x</p:attrName>
                                          <p:attrName>ppt_y</p:attrName>
                                        </p:attrNameLst>
                                      </p:cBhvr>
                                      <p:rCtr x="50357" y="0"/>
                                    </p:animMotion>
                                  </p:childTnLst>
                                </p:cTn>
                              </p:par>
                              <p:par>
                                <p:cTn id="13" presetID="1" presetClass="entr" presetSubtype="0" fill="hold" grpId="0" nodeType="withEffect">
                                  <p:stCondLst>
                                    <p:cond delay="1000"/>
                                  </p:stCondLst>
                                  <p:childTnLst>
                                    <p:set>
                                      <p:cBhvr>
                                        <p:cTn id="14" dur="1" fill="hold">
                                          <p:stCondLst>
                                            <p:cond delay="0"/>
                                          </p:stCondLst>
                                        </p:cTn>
                                        <p:tgtEl>
                                          <p:spTgt spid="13"/>
                                        </p:tgtEl>
                                        <p:attrNameLst>
                                          <p:attrName>style.visibility</p:attrName>
                                        </p:attrNameLst>
                                      </p:cBhvr>
                                      <p:to>
                                        <p:strVal val="visible"/>
                                      </p:to>
                                    </p:set>
                                  </p:childTnLst>
                                </p:cTn>
                              </p:par>
                              <p:par>
                                <p:cTn id="15" presetID="10" presetClass="entr" presetSubtype="0" fill="hold" grpId="0" nodeType="withEffect">
                                  <p:stCondLst>
                                    <p:cond delay="75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950"/>
                                        <p:tgtEl>
                                          <p:spTgt spid="9"/>
                                        </p:tgtEl>
                                      </p:cBhvr>
                                    </p:animEffect>
                                  </p:childTnLst>
                                </p:cTn>
                              </p:par>
                              <p:par>
                                <p:cTn id="18" presetID="63" presetClass="path" presetSubtype="0" decel="100000" fill="hold" grpId="1" nodeType="withEffect">
                                  <p:stCondLst>
                                    <p:cond delay="750"/>
                                  </p:stCondLst>
                                  <p:childTnLst>
                                    <p:animMotion origin="layout" path="M -0.01455 -1.34362E-6 L -3.90605E-7 -1.34362E-6 " pathEditMode="relative" rAng="0" ptsTypes="AA">
                                      <p:cBhvr>
                                        <p:cTn id="19" dur="950" fill="hold"/>
                                        <p:tgtEl>
                                          <p:spTgt spid="9"/>
                                        </p:tgtEl>
                                        <p:attrNameLst>
                                          <p:attrName>ppt_x</p:attrName>
                                          <p:attrName>ppt_y</p:attrName>
                                        </p:attrNameLst>
                                      </p:cBhvr>
                                      <p:rCtr x="728" y="0"/>
                                    </p:animMotion>
                                  </p:childTnLst>
                                </p:cTn>
                              </p:par>
                              <p:par>
                                <p:cTn id="20" presetID="6" presetClass="emph" presetSubtype="0" accel="100000" autoRev="1" fill="hold" grpId="2" nodeType="withEffect">
                                  <p:stCondLst>
                                    <p:cond delay="50"/>
                                  </p:stCondLst>
                                  <p:childTnLst>
                                    <p:animScale>
                                      <p:cBhvr>
                                        <p:cTn id="21" dur="500" fill="hold"/>
                                        <p:tgtEl>
                                          <p:spTgt spid="9"/>
                                        </p:tgtEl>
                                      </p:cBhvr>
                                      <p:by x="95000" y="95000"/>
                                    </p:animScale>
                                  </p:childTnLst>
                                </p:cTn>
                              </p:par>
                              <p:par>
                                <p:cTn id="22" presetID="10" presetClass="entr" presetSubtype="0" fill="hold" grpId="0" nodeType="withEffect">
                                  <p:stCondLst>
                                    <p:cond delay="80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950"/>
                                        <p:tgtEl>
                                          <p:spTgt spid="5"/>
                                        </p:tgtEl>
                                      </p:cBhvr>
                                    </p:animEffect>
                                  </p:childTnLst>
                                </p:cTn>
                              </p:par>
                              <p:par>
                                <p:cTn id="25" presetID="63" presetClass="path" presetSubtype="0" decel="100000" fill="hold" grpId="1" nodeType="withEffect">
                                  <p:stCondLst>
                                    <p:cond delay="800"/>
                                  </p:stCondLst>
                                  <p:childTnLst>
                                    <p:animMotion origin="layout" path="M -0.01455 -1.34362E-6 L -3.90605E-7 -1.34362E-6 " pathEditMode="relative" rAng="0" ptsTypes="AA">
                                      <p:cBhvr>
                                        <p:cTn id="26" dur="950" fill="hold"/>
                                        <p:tgtEl>
                                          <p:spTgt spid="5"/>
                                        </p:tgtEl>
                                        <p:attrNameLst>
                                          <p:attrName>ppt_x</p:attrName>
                                          <p:attrName>ppt_y</p:attrName>
                                        </p:attrNameLst>
                                      </p:cBhvr>
                                      <p:rCtr x="728" y="0"/>
                                    </p:animMotion>
                                  </p:childTnLst>
                                </p:cTn>
                              </p:par>
                              <p:par>
                                <p:cTn id="27" presetID="6" presetClass="emph" presetSubtype="0" accel="100000" autoRev="1" fill="hold" grpId="2" nodeType="withEffect">
                                  <p:stCondLst>
                                    <p:cond delay="100"/>
                                  </p:stCondLst>
                                  <p:childTnLst>
                                    <p:animScale>
                                      <p:cBhvr>
                                        <p:cTn id="28" dur="500" fill="hold"/>
                                        <p:tgtEl>
                                          <p:spTgt spid="5"/>
                                        </p:tgtEl>
                                      </p:cBhvr>
                                      <p:by x="95000" y="95000"/>
                                    </p:animScale>
                                  </p:childTnLst>
                                </p:cTn>
                              </p:par>
                              <p:par>
                                <p:cTn id="29" presetID="10" presetClass="entr" presetSubtype="0" fill="hold" nodeType="withEffect">
                                  <p:stCondLst>
                                    <p:cond delay="90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950"/>
                                        <p:tgtEl>
                                          <p:spTgt spid="6"/>
                                        </p:tgtEl>
                                      </p:cBhvr>
                                    </p:animEffect>
                                  </p:childTnLst>
                                </p:cTn>
                              </p:par>
                              <p:par>
                                <p:cTn id="32" presetID="63" presetClass="path" presetSubtype="0" decel="100000" fill="hold" nodeType="withEffect">
                                  <p:stCondLst>
                                    <p:cond delay="900"/>
                                  </p:stCondLst>
                                  <p:childTnLst>
                                    <p:animMotion origin="layout" path="M -0.01455 -1.34362E-6 L -3.90605E-7 -1.34362E-6 " pathEditMode="relative" rAng="0" ptsTypes="AA">
                                      <p:cBhvr>
                                        <p:cTn id="33" dur="950" fill="hold"/>
                                        <p:tgtEl>
                                          <p:spTgt spid="6"/>
                                        </p:tgtEl>
                                        <p:attrNameLst>
                                          <p:attrName>ppt_x</p:attrName>
                                          <p:attrName>ppt_y</p:attrName>
                                        </p:attrNameLst>
                                      </p:cBhvr>
                                      <p:rCtr x="728" y="0"/>
                                    </p:animMotion>
                                  </p:childTnLst>
                                </p:cTn>
                              </p:par>
                              <p:par>
                                <p:cTn id="34" presetID="6" presetClass="emph" presetSubtype="0" accel="100000" autoRev="1" fill="hold" nodeType="withEffect">
                                  <p:stCondLst>
                                    <p:cond delay="200"/>
                                  </p:stCondLst>
                                  <p:childTnLst>
                                    <p:animScale>
                                      <p:cBhvr>
                                        <p:cTn id="35" dur="500" fill="hold"/>
                                        <p:tgtEl>
                                          <p:spTgt spid="6"/>
                                        </p:tgtEl>
                                      </p:cBhvr>
                                      <p:by x="95000" y="95000"/>
                                    </p:animScale>
                                  </p:childTnLst>
                                </p:cTn>
                              </p:par>
                              <p:par>
                                <p:cTn id="36" presetID="10" presetClass="entr" presetSubtype="0" fill="hold" grpId="0" nodeType="withEffect">
                                  <p:stCondLst>
                                    <p:cond delay="100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950"/>
                                        <p:tgtEl>
                                          <p:spTgt spid="14"/>
                                        </p:tgtEl>
                                      </p:cBhvr>
                                    </p:animEffect>
                                  </p:childTnLst>
                                </p:cTn>
                              </p:par>
                              <p:par>
                                <p:cTn id="39" presetID="63" presetClass="path" presetSubtype="0" decel="100000" fill="hold" grpId="1" nodeType="withEffect">
                                  <p:stCondLst>
                                    <p:cond delay="1000"/>
                                  </p:stCondLst>
                                  <p:childTnLst>
                                    <p:animMotion origin="layout" path="M -0.01455 -1.34362E-6 L -3.90605E-7 -1.34362E-6 " pathEditMode="relative" rAng="0" ptsTypes="AA">
                                      <p:cBhvr>
                                        <p:cTn id="40" dur="950" fill="hold"/>
                                        <p:tgtEl>
                                          <p:spTgt spid="14"/>
                                        </p:tgtEl>
                                        <p:attrNameLst>
                                          <p:attrName>ppt_x</p:attrName>
                                          <p:attrName>ppt_y</p:attrName>
                                        </p:attrNameLst>
                                      </p:cBhvr>
                                      <p:rCtr x="728" y="0"/>
                                    </p:animMotion>
                                  </p:childTnLst>
                                </p:cTn>
                              </p:par>
                              <p:par>
                                <p:cTn id="41" presetID="6" presetClass="emph" presetSubtype="0" accel="100000" autoRev="1" fill="hold" grpId="2" nodeType="withEffect">
                                  <p:stCondLst>
                                    <p:cond delay="300"/>
                                  </p:stCondLst>
                                  <p:childTnLst>
                                    <p:animScale>
                                      <p:cBhvr>
                                        <p:cTn id="42" dur="500" fill="hold"/>
                                        <p:tgtEl>
                                          <p:spTgt spid="14"/>
                                        </p:tgtEl>
                                      </p:cBhvr>
                                      <p:by x="95000" y="95000"/>
                                    </p:animScale>
                                  </p:childTnLst>
                                </p:cTn>
                              </p:par>
                              <p:par>
                                <p:cTn id="43" presetID="10" presetClass="entr" presetSubtype="0" fill="hold" grpId="0" nodeType="withEffect">
                                  <p:stCondLst>
                                    <p:cond delay="70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950"/>
                                        <p:tgtEl>
                                          <p:spTgt spid="17"/>
                                        </p:tgtEl>
                                      </p:cBhvr>
                                    </p:animEffect>
                                  </p:childTnLst>
                                </p:cTn>
                              </p:par>
                              <p:par>
                                <p:cTn id="46" presetID="63" presetClass="path" presetSubtype="0" decel="100000" fill="hold" grpId="1" nodeType="withEffect">
                                  <p:stCondLst>
                                    <p:cond delay="700"/>
                                  </p:stCondLst>
                                  <p:childTnLst>
                                    <p:animMotion origin="layout" path="M -0.01455 -1.34362E-6 L -3.90605E-7 -1.34362E-6 " pathEditMode="relative" rAng="0" ptsTypes="AA">
                                      <p:cBhvr>
                                        <p:cTn id="47" dur="950" fill="hold"/>
                                        <p:tgtEl>
                                          <p:spTgt spid="17"/>
                                        </p:tgtEl>
                                        <p:attrNameLst>
                                          <p:attrName>ppt_x</p:attrName>
                                          <p:attrName>ppt_y</p:attrName>
                                        </p:attrNameLst>
                                      </p:cBhvr>
                                      <p:rCtr x="728" y="0"/>
                                    </p:animMotion>
                                  </p:childTnLst>
                                </p:cTn>
                              </p:par>
                              <p:par>
                                <p:cTn id="48" presetID="6" presetClass="emph" presetSubtype="0" accel="100000" autoRev="1" fill="hold" grpId="2" nodeType="withEffect">
                                  <p:stCondLst>
                                    <p:cond delay="0"/>
                                  </p:stCondLst>
                                  <p:childTnLst>
                                    <p:animScale>
                                      <p:cBhvr>
                                        <p:cTn id="49" dur="500" fill="hold"/>
                                        <p:tgtEl>
                                          <p:spTgt spid="1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p:bldP spid="14" grpId="1"/>
      <p:bldP spid="14"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bldP spid="17"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69239" y="2084172"/>
            <a:ext cx="8067823"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a:xfrm>
            <a:off x="269302" y="2084187"/>
            <a:ext cx="8067761"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8067762"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322" y="6061766"/>
            <a:ext cx="1522404" cy="326167"/>
          </a:xfrm>
          <a:prstGeom prst="rect">
            <a:avLst/>
          </a:prstGeom>
        </p:spPr>
      </p:pic>
      <p:pic>
        <p:nvPicPr>
          <p:cNvPr id="10"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788" y="440042"/>
            <a:ext cx="2907036" cy="1257969"/>
          </a:xfrm>
          <a:prstGeom prst="rect">
            <a:avLst/>
          </a:prstGeom>
        </p:spPr>
      </p:pic>
    </p:spTree>
    <p:extLst>
      <p:ext uri="{BB962C8B-B14F-4D97-AF65-F5344CB8AC3E}">
        <p14:creationId xmlns:p14="http://schemas.microsoft.com/office/powerpoint/2010/main" val="28893443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302" y="1187644"/>
            <a:ext cx="806776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69241" y="1186356"/>
            <a:ext cx="8067822"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39" y="3877277"/>
            <a:ext cx="8067813" cy="1793881"/>
          </a:xfrm>
          <a:noFill/>
        </p:spPr>
        <p:txBody>
          <a:bodyPr lIns="182880" tIns="146304" rIns="182880" bIns="146304">
            <a:noAutofit/>
          </a:bodyPr>
          <a:lstStyle>
            <a:lvl1pPr marL="0" indent="0">
              <a:spcBef>
                <a:spcPts val="0"/>
              </a:spcBef>
              <a:buNone/>
              <a:defRPr sz="3529"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80125" y="440042"/>
            <a:ext cx="2907036" cy="1257969"/>
          </a:xfrm>
          <a:prstGeom prst="rect">
            <a:avLst/>
          </a:prstGeom>
        </p:spPr>
      </p:pic>
    </p:spTree>
    <p:extLst>
      <p:ext uri="{BB962C8B-B14F-4D97-AF65-F5344CB8AC3E}">
        <p14:creationId xmlns:p14="http://schemas.microsoft.com/office/powerpoint/2010/main" val="13950501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302" y="1187644"/>
            <a:ext cx="806776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69241" y="1186356"/>
            <a:ext cx="8067822"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pic>
        <p:nvPicPr>
          <p:cNvPr id="5"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80125" y="440042"/>
            <a:ext cx="2907036" cy="1257969"/>
          </a:xfrm>
          <a:prstGeom prst="rect">
            <a:avLst/>
          </a:prstGeom>
        </p:spPr>
      </p:pic>
    </p:spTree>
    <p:extLst>
      <p:ext uri="{BB962C8B-B14F-4D97-AF65-F5344CB8AC3E}">
        <p14:creationId xmlns:p14="http://schemas.microsoft.com/office/powerpoint/2010/main" val="32942517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87586">
                      <a:srgbClr val="FFFFFF"/>
                    </a:gs>
                    <a:gs pos="52000">
                      <a:srgbClr val="FFFFFF"/>
                    </a:gs>
                  </a:gsLst>
                  <a:lin ang="5400000" scaled="0"/>
                </a:gradFill>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80125" y="440042"/>
            <a:ext cx="2907036" cy="1257969"/>
          </a:xfrm>
          <a:prstGeom prst="rect">
            <a:avLst/>
          </a:prstGeom>
        </p:spPr>
      </p:pic>
    </p:spTree>
    <p:extLst>
      <p:ext uri="{BB962C8B-B14F-4D97-AF65-F5344CB8AC3E}">
        <p14:creationId xmlns:p14="http://schemas.microsoft.com/office/powerpoint/2010/main" val="2956361019"/>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87586">
                      <a:srgbClr val="FFFFFF"/>
                    </a:gs>
                    <a:gs pos="52000">
                      <a:srgbClr val="FFFFFF"/>
                    </a:gs>
                  </a:gsLst>
                  <a:lin ang="5400000" scaled="0"/>
                </a:gradFill>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80125" y="440042"/>
            <a:ext cx="2907036" cy="1257969"/>
          </a:xfrm>
          <a:prstGeom prst="rect">
            <a:avLst/>
          </a:prstGeom>
        </p:spPr>
      </p:pic>
    </p:spTree>
    <p:extLst>
      <p:ext uri="{BB962C8B-B14F-4D97-AF65-F5344CB8AC3E}">
        <p14:creationId xmlns:p14="http://schemas.microsoft.com/office/powerpoint/2010/main" val="2869813208"/>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80125" y="440042"/>
            <a:ext cx="2907036" cy="1257969"/>
          </a:xfrm>
          <a:prstGeom prst="rect">
            <a:avLst/>
          </a:prstGeom>
        </p:spPr>
      </p:pic>
    </p:spTree>
    <p:extLst>
      <p:ext uri="{BB962C8B-B14F-4D97-AF65-F5344CB8AC3E}">
        <p14:creationId xmlns:p14="http://schemas.microsoft.com/office/powerpoint/2010/main" val="214661724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NUL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2.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lumMod val="90000"/>
            <a:lumOff val="1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4" cstate="email">
            <a:extLst>
              <a:ext uri="{28A0092B-C50C-407E-A947-70E740481C1C}">
                <a14:useLocalDpi xmlns:a14="http://schemas.microsoft.com/office/drawing/2010/main" val="0"/>
              </a:ext>
            </a:extLst>
          </a:blip>
          <a:stretch>
            <a:fillRect/>
          </a:stretch>
        </p:blipFill>
        <p:spPr>
          <a:xfrm rot="5400000">
            <a:off x="10325051" y="1906413"/>
            <a:ext cx="4214127" cy="401304"/>
          </a:xfrm>
          <a:prstGeom prst="rect">
            <a:avLst/>
          </a:prstGeom>
        </p:spPr>
      </p:pic>
      <p:pic>
        <p:nvPicPr>
          <p:cNvPr id="8" name="Picture 7"/>
          <p:cNvPicPr>
            <a:picLocks noChangeAspect="1"/>
          </p:cNvPicPr>
          <p:nvPr userDrawn="1"/>
        </p:nvPicPr>
        <p:blipFill>
          <a:blip r:embed="rId35" cstate="print">
            <a:extLst>
              <a:ext uri="{28A0092B-C50C-407E-A947-70E740481C1C}">
                <a14:useLocalDpi xmlns:a14="http://schemas.microsoft.com/office/drawing/2010/main" val="0"/>
              </a:ext>
            </a:extLst>
          </a:blip>
          <a:stretch>
            <a:fillRect/>
          </a:stretch>
        </p:blipFill>
        <p:spPr>
          <a:xfrm>
            <a:off x="24308" y="5951040"/>
            <a:ext cx="2465614" cy="906960"/>
          </a:xfrm>
          <a:prstGeom prst="rect">
            <a:avLst/>
          </a:prstGeom>
        </p:spPr>
      </p:pic>
      <p:pic>
        <p:nvPicPr>
          <p:cNvPr id="9" name="Picture 8"/>
          <p:cNvPicPr>
            <a:picLocks noChangeAspect="1"/>
          </p:cNvPicPr>
          <p:nvPr userDrawn="1"/>
        </p:nvPicPr>
        <p:blipFill>
          <a:blip r:embed="rId36" cstate="print">
            <a:clrChange>
              <a:clrFrom>
                <a:srgbClr val="5C2D91"/>
              </a:clrFrom>
              <a:clrTo>
                <a:srgbClr val="5C2D91">
                  <a:alpha val="0"/>
                </a:srgbClr>
              </a:clrTo>
            </a:clrChange>
            <a:extLst>
              <a:ext uri="{28A0092B-C50C-407E-A947-70E740481C1C}">
                <a14:useLocalDpi xmlns:a14="http://schemas.microsoft.com/office/drawing/2010/main" val="0"/>
              </a:ext>
            </a:extLst>
          </a:blip>
          <a:stretch>
            <a:fillRect/>
          </a:stretch>
        </p:blipFill>
        <p:spPr>
          <a:xfrm>
            <a:off x="10580914" y="6152463"/>
            <a:ext cx="1611086" cy="705537"/>
          </a:xfrm>
          <a:prstGeom prst="rect">
            <a:avLst/>
          </a:prstGeom>
        </p:spPr>
      </p:pic>
    </p:spTree>
    <p:extLst>
      <p:ext uri="{BB962C8B-B14F-4D97-AF65-F5344CB8AC3E}">
        <p14:creationId xmlns:p14="http://schemas.microsoft.com/office/powerpoint/2010/main" val="29165165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100000"/>
        <a:buFontTx/>
        <a:buBlip>
          <a:blip r:embed="rId34"/>
        </a:buBlip>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100000"/>
        <a:buFontTx/>
        <a:buBlip>
          <a:blip r:embed="rId34"/>
        </a:buBlip>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100000"/>
        <a:buFontTx/>
        <a:buBlip>
          <a:blip r:embed="rId34"/>
        </a:buBlip>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100000"/>
        <a:buFontTx/>
        <a:buBlip>
          <a:blip r:embed="rId34"/>
        </a:buBlip>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100000"/>
        <a:buFontTx/>
        <a:buBlip>
          <a:blip r:embed="rId34"/>
        </a:buBlip>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660380" y="2209741"/>
            <a:ext cx="8067823" cy="1411679"/>
          </a:xfrm>
        </p:spPr>
        <p:txBody>
          <a:bodyPr/>
          <a:lstStyle/>
          <a:p>
            <a:r>
              <a:rPr lang="en-AU" sz="6000" dirty="0">
                <a:solidFill>
                  <a:schemeClr val="tx1"/>
                </a:solidFill>
              </a:rPr>
              <a:t>Push Notifications</a:t>
            </a:r>
            <a:endParaRPr lang="en-US" sz="6000" b="1" dirty="0">
              <a:solidFill>
                <a:schemeClr val="tx1"/>
              </a:solidFill>
            </a:endParaRPr>
          </a:p>
        </p:txBody>
      </p:sp>
      <p:sp>
        <p:nvSpPr>
          <p:cNvPr id="2" name="TextBox 1"/>
          <p:cNvSpPr txBox="1"/>
          <p:nvPr/>
        </p:nvSpPr>
        <p:spPr>
          <a:xfrm>
            <a:off x="12276306" y="1673157"/>
            <a:ext cx="369397" cy="627864"/>
          </a:xfrm>
          <a:prstGeom prst="rect">
            <a:avLst/>
          </a:prstGeom>
          <a:noFill/>
        </p:spPr>
        <p:txBody>
          <a:bodyPr wrap="none" lIns="182880" tIns="146304" rIns="182880" bIns="146304" rtlCol="0">
            <a:spAutoFit/>
          </a:bodyPr>
          <a:lstStyle/>
          <a:p>
            <a:pPr>
              <a:lnSpc>
                <a:spcPct val="90000"/>
              </a:lnSpc>
              <a:spcAft>
                <a:spcPts val="600"/>
              </a:spcAft>
            </a:pPr>
            <a:endParaRPr lang="en-US" sz="2400" dirty="0" err="1"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848519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5" name="Content Placeholder 2"/>
          <p:cNvSpPr txBox="1">
            <a:spLocks/>
          </p:cNvSpPr>
          <p:nvPr/>
        </p:nvSpPr>
        <p:spPr>
          <a:xfrm>
            <a:off x="838200" y="1825625"/>
            <a:ext cx="10515600" cy="4351338"/>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
                <a:schemeClr val="tx1"/>
              </a:buClr>
              <a:buSzPct val="100000"/>
              <a:buFontTx/>
              <a:buBlip>
                <a:blip r:embed="rId2"/>
              </a:buBlip>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100000"/>
              <a:buFontTx/>
              <a:buBlip>
                <a:blip r:embed="rId2"/>
              </a:buBlip>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100000"/>
              <a:buFontTx/>
              <a:buBlip>
                <a:blip r:embed="rId2"/>
              </a:buBlip>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100000"/>
              <a:buFontTx/>
              <a:buBlip>
                <a:blip r:embed="rId2"/>
              </a:buBlip>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100000"/>
              <a:buFontTx/>
              <a:buBlip>
                <a:blip r:embed="rId2"/>
              </a:buBlip>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buFont typeface="Arial" panose="020B0604020202020204" pitchFamily="34" charset="0"/>
              <a:buChar char="•"/>
            </a:pPr>
            <a:r>
              <a:rPr lang="en-AU" dirty="0" smtClean="0">
                <a:solidFill>
                  <a:schemeClr val="tx1"/>
                </a:solidFill>
              </a:rPr>
              <a:t>Messages sent from external source</a:t>
            </a:r>
          </a:p>
          <a:p>
            <a:pPr>
              <a:buFont typeface="Arial" panose="020B0604020202020204" pitchFamily="34" charset="0"/>
              <a:buChar char="•"/>
            </a:pPr>
            <a:r>
              <a:rPr lang="en-AU" dirty="0" smtClean="0">
                <a:solidFill>
                  <a:schemeClr val="tx1"/>
                </a:solidFill>
              </a:rPr>
              <a:t>Works even when app isn’t currently running in the foreground/background</a:t>
            </a:r>
          </a:p>
          <a:p>
            <a:pPr>
              <a:buFont typeface="Arial" panose="020B0604020202020204" pitchFamily="34" charset="0"/>
              <a:buChar char="•"/>
            </a:pPr>
            <a:r>
              <a:rPr lang="en-AU" dirty="0" smtClean="0">
                <a:solidFill>
                  <a:schemeClr val="tx1"/>
                </a:solidFill>
              </a:rPr>
              <a:t>Messages are sent in near real-time</a:t>
            </a:r>
          </a:p>
          <a:p>
            <a:pPr>
              <a:buFont typeface="Arial" panose="020B0604020202020204" pitchFamily="34" charset="0"/>
              <a:buChar char="•"/>
            </a:pPr>
            <a:r>
              <a:rPr lang="en-AU" dirty="0" smtClean="0">
                <a:solidFill>
                  <a:schemeClr val="tx1"/>
                </a:solidFill>
              </a:rPr>
              <a:t>Resource friendly</a:t>
            </a:r>
          </a:p>
          <a:p>
            <a:pPr>
              <a:buFont typeface="Arial" panose="020B0604020202020204" pitchFamily="34" charset="0"/>
              <a:buChar char="•"/>
            </a:pPr>
            <a:r>
              <a:rPr lang="en-AU" dirty="0" smtClean="0">
                <a:solidFill>
                  <a:schemeClr val="tx1"/>
                </a:solidFill>
              </a:rPr>
              <a:t>No polling needed!</a:t>
            </a:r>
          </a:p>
          <a:p>
            <a:endParaRPr lang="en-AU" dirty="0"/>
          </a:p>
        </p:txBody>
      </p:sp>
      <p:sp>
        <p:nvSpPr>
          <p:cNvPr id="6" name="Title 3"/>
          <p:cNvSpPr>
            <a:spLocks noGrp="1"/>
          </p:cNvSpPr>
          <p:nvPr>
            <p:ph type="title" idx="4294967295"/>
          </p:nvPr>
        </p:nvSpPr>
        <p:spPr>
          <a:xfrm>
            <a:off x="366090" y="413946"/>
            <a:ext cx="8067823" cy="1411679"/>
          </a:xfrm>
        </p:spPr>
        <p:txBody>
          <a:bodyPr/>
          <a:lstStyle/>
          <a:p>
            <a:r>
              <a:rPr lang="en-AU" sz="6000" dirty="0" smtClean="0">
                <a:solidFill>
                  <a:schemeClr val="tx1"/>
                </a:solidFill>
              </a:rPr>
              <a:t>What are they?</a:t>
            </a:r>
            <a:endParaRPr lang="en-US" sz="6000" b="1" dirty="0">
              <a:solidFill>
                <a:schemeClr val="tx1"/>
              </a:solidFill>
            </a:endParaRPr>
          </a:p>
        </p:txBody>
      </p:sp>
    </p:spTree>
    <p:extLst>
      <p:ext uri="{BB962C8B-B14F-4D97-AF65-F5344CB8AC3E}">
        <p14:creationId xmlns:p14="http://schemas.microsoft.com/office/powerpoint/2010/main" val="108474377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5" name="Content Placeholder 2"/>
          <p:cNvSpPr txBox="1">
            <a:spLocks/>
          </p:cNvSpPr>
          <p:nvPr/>
        </p:nvSpPr>
        <p:spPr>
          <a:xfrm>
            <a:off x="838200" y="1825625"/>
            <a:ext cx="10515600" cy="4351338"/>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
                <a:schemeClr val="tx1"/>
              </a:buClr>
              <a:buSzPct val="100000"/>
              <a:buFontTx/>
              <a:buBlip>
                <a:blip r:embed="rId2"/>
              </a:buBlip>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100000"/>
              <a:buFontTx/>
              <a:buBlip>
                <a:blip r:embed="rId2"/>
              </a:buBlip>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100000"/>
              <a:buFontTx/>
              <a:buBlip>
                <a:blip r:embed="rId2"/>
              </a:buBlip>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100000"/>
              <a:buFontTx/>
              <a:buBlip>
                <a:blip r:embed="rId2"/>
              </a:buBlip>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100000"/>
              <a:buFontTx/>
              <a:buBlip>
                <a:blip r:embed="rId2"/>
              </a:buBlip>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buFont typeface="Arial" panose="020B0604020202020204" pitchFamily="34" charset="0"/>
              <a:buChar char="•"/>
            </a:pPr>
            <a:endParaRPr lang="en-AU" dirty="0"/>
          </a:p>
        </p:txBody>
      </p:sp>
      <p:sp>
        <p:nvSpPr>
          <p:cNvPr id="6" name="Title 3"/>
          <p:cNvSpPr>
            <a:spLocks noGrp="1"/>
          </p:cNvSpPr>
          <p:nvPr>
            <p:ph type="title" idx="4294967295"/>
          </p:nvPr>
        </p:nvSpPr>
        <p:spPr>
          <a:xfrm>
            <a:off x="366090" y="413946"/>
            <a:ext cx="8067823" cy="1411679"/>
          </a:xfrm>
        </p:spPr>
        <p:txBody>
          <a:bodyPr/>
          <a:lstStyle/>
          <a:p>
            <a:r>
              <a:rPr lang="en-AU" sz="6000" dirty="0" smtClean="0">
                <a:solidFill>
                  <a:schemeClr val="tx1"/>
                </a:solidFill>
              </a:rPr>
              <a:t>How </a:t>
            </a:r>
            <a:r>
              <a:rPr lang="en-AU" sz="6000" dirty="0" smtClean="0">
                <a:solidFill>
                  <a:schemeClr val="tx1"/>
                </a:solidFill>
              </a:rPr>
              <a:t>are they useful?</a:t>
            </a:r>
            <a:endParaRPr lang="en-US" sz="6000" b="1" dirty="0">
              <a:solidFill>
                <a:schemeClr val="tx1"/>
              </a:solidFill>
            </a:endParaRPr>
          </a:p>
        </p:txBody>
      </p:sp>
      <p:sp>
        <p:nvSpPr>
          <p:cNvPr id="4" name="Content Placeholder 2"/>
          <p:cNvSpPr txBox="1">
            <a:spLocks/>
          </p:cNvSpPr>
          <p:nvPr/>
        </p:nvSpPr>
        <p:spPr>
          <a:xfrm>
            <a:off x="838200" y="1825625"/>
            <a:ext cx="10515600" cy="4351338"/>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
                <a:schemeClr val="tx1"/>
              </a:buClr>
              <a:buSzPct val="100000"/>
              <a:buFontTx/>
              <a:buBlip>
                <a:blip r:embed="rId2"/>
              </a:buBlip>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100000"/>
              <a:buFontTx/>
              <a:buBlip>
                <a:blip r:embed="rId2"/>
              </a:buBlip>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100000"/>
              <a:buFontTx/>
              <a:buBlip>
                <a:blip r:embed="rId2"/>
              </a:buBlip>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100000"/>
              <a:buFontTx/>
              <a:buBlip>
                <a:blip r:embed="rId2"/>
              </a:buBlip>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100000"/>
              <a:buFontTx/>
              <a:buBlip>
                <a:blip r:embed="rId2"/>
              </a:buBlip>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buFont typeface="Arial" panose="020B0604020202020204" pitchFamily="34" charset="0"/>
              <a:buChar char="•"/>
            </a:pPr>
            <a:r>
              <a:rPr lang="en-AU" dirty="0" smtClean="0"/>
              <a:t>Provides a way to engage with your users</a:t>
            </a:r>
          </a:p>
          <a:p>
            <a:pPr>
              <a:buFont typeface="Arial" panose="020B0604020202020204" pitchFamily="34" charset="0"/>
              <a:buChar char="•"/>
            </a:pPr>
            <a:r>
              <a:rPr lang="en-AU" dirty="0" smtClean="0"/>
              <a:t>Enriches user experience</a:t>
            </a:r>
          </a:p>
          <a:p>
            <a:pPr>
              <a:buFont typeface="Arial" panose="020B0604020202020204" pitchFamily="34" charset="0"/>
              <a:buChar char="•"/>
            </a:pPr>
            <a:r>
              <a:rPr lang="en-AU" dirty="0" smtClean="0"/>
              <a:t>Keeps users within your app’s ecosystem</a:t>
            </a:r>
          </a:p>
          <a:p>
            <a:pPr>
              <a:buFont typeface="Arial" panose="020B0604020202020204" pitchFamily="34" charset="0"/>
              <a:buChar char="•"/>
            </a:pPr>
            <a:r>
              <a:rPr lang="en-AU" dirty="0" smtClean="0"/>
              <a:t>Brings the user back to your app</a:t>
            </a:r>
            <a:endParaRPr lang="en-AU" dirty="0"/>
          </a:p>
        </p:txBody>
      </p:sp>
    </p:spTree>
    <p:extLst>
      <p:ext uri="{BB962C8B-B14F-4D97-AF65-F5344CB8AC3E}">
        <p14:creationId xmlns:p14="http://schemas.microsoft.com/office/powerpoint/2010/main" val="370573117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6" name="Title 3"/>
          <p:cNvSpPr>
            <a:spLocks noGrp="1"/>
          </p:cNvSpPr>
          <p:nvPr>
            <p:ph type="title" idx="4294967295"/>
          </p:nvPr>
        </p:nvSpPr>
        <p:spPr>
          <a:xfrm>
            <a:off x="366090" y="413946"/>
            <a:ext cx="8067823" cy="1411679"/>
          </a:xfrm>
        </p:spPr>
        <p:txBody>
          <a:bodyPr/>
          <a:lstStyle/>
          <a:p>
            <a:r>
              <a:rPr lang="en-AU" sz="6000" dirty="0" smtClean="0">
                <a:solidFill>
                  <a:schemeClr val="tx1"/>
                </a:solidFill>
              </a:rPr>
              <a:t>How does it work?</a:t>
            </a:r>
            <a:endParaRPr lang="en-US" sz="6000" b="1" dirty="0">
              <a:solidFill>
                <a:schemeClr val="tx1"/>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430" y="1745615"/>
            <a:ext cx="8370622" cy="4139983"/>
          </a:xfrm>
          <a:prstGeom prst="rect">
            <a:avLst/>
          </a:prstGeom>
        </p:spPr>
      </p:pic>
    </p:spTree>
    <p:extLst>
      <p:ext uri="{BB962C8B-B14F-4D97-AF65-F5344CB8AC3E}">
        <p14:creationId xmlns:p14="http://schemas.microsoft.com/office/powerpoint/2010/main" val="163130527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6" name="Title 3"/>
          <p:cNvSpPr>
            <a:spLocks noGrp="1"/>
          </p:cNvSpPr>
          <p:nvPr>
            <p:ph type="title" idx="4294967295"/>
          </p:nvPr>
        </p:nvSpPr>
        <p:spPr>
          <a:xfrm>
            <a:off x="366090" y="413946"/>
            <a:ext cx="8067823" cy="1411679"/>
          </a:xfrm>
        </p:spPr>
        <p:txBody>
          <a:bodyPr/>
          <a:lstStyle/>
          <a:p>
            <a:r>
              <a:rPr lang="en-AU" sz="6000" dirty="0" smtClean="0">
                <a:solidFill>
                  <a:schemeClr val="tx1"/>
                </a:solidFill>
              </a:rPr>
              <a:t>How does it work?</a:t>
            </a:r>
            <a:endParaRPr lang="en-US" sz="6000" b="1" dirty="0">
              <a:solidFill>
                <a:schemeClr val="tx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3547" y="1689317"/>
            <a:ext cx="8215859" cy="3991393"/>
          </a:xfrm>
          <a:prstGeom prst="rect">
            <a:avLst/>
          </a:prstGeom>
        </p:spPr>
      </p:pic>
    </p:spTree>
    <p:extLst>
      <p:ext uri="{BB962C8B-B14F-4D97-AF65-F5344CB8AC3E}">
        <p14:creationId xmlns:p14="http://schemas.microsoft.com/office/powerpoint/2010/main" val="1834255795"/>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 id="{67FAA352-B2C8-44C1-9D64-1BBF1A5C5A77}" vid="{6DB45715-9256-4D34-9929-871A11C9B3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771</TotalTime>
  <Words>191</Words>
  <Application>Microsoft Office PowerPoint</Application>
  <PresentationFormat>Widescreen</PresentationFormat>
  <Paragraphs>17</Paragraphs>
  <Slides>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Segoe Semibold</vt:lpstr>
      <vt:lpstr>Segoe UI</vt:lpstr>
      <vt:lpstr>Segoe UI Light</vt:lpstr>
      <vt:lpstr>Wingdings</vt:lpstr>
      <vt:lpstr>TechEd 2014 Dk Blue</vt:lpstr>
      <vt:lpstr>Push Notifications</vt:lpstr>
      <vt:lpstr>What are they?</vt:lpstr>
      <vt:lpstr>How are they useful?</vt:lpstr>
      <vt:lpstr>How does it work?</vt:lpstr>
      <vt:lpstr>How does it work?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MSA Phase Two</dc:title>
  <dc:creator>Jay Janarthanan (Adecco)</dc:creator>
  <cp:lastModifiedBy>Jason Goodsell</cp:lastModifiedBy>
  <cp:revision>123</cp:revision>
  <dcterms:created xsi:type="dcterms:W3CDTF">2015-11-12T22:01:13Z</dcterms:created>
  <dcterms:modified xsi:type="dcterms:W3CDTF">2015-11-22T01:32:18Z</dcterms:modified>
</cp:coreProperties>
</file>