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FFFF"/>
    <a:srgbClr val="D2FFFF"/>
    <a:srgbClr val="DDFFFF"/>
    <a:srgbClr val="D5FFF1"/>
    <a:srgbClr val="9FFFDF"/>
    <a:srgbClr val="C1FFEA"/>
    <a:srgbClr val="0066FF"/>
    <a:srgbClr val="3366FF"/>
    <a:srgbClr val="333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3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1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5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5ABB-084B-4EE0-9962-EA8363DC22C6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DFFFF"/>
            </a:gs>
            <a:gs pos="80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資訊與通信科技</a:t>
            </a:r>
            <a:r>
              <a:rPr lang="en-US" altLang="zh-TW" dirty="0" smtClean="0">
                <a:solidFill>
                  <a:srgbClr val="3333FF"/>
                </a:solidFill>
              </a:rPr>
              <a:t>(ICT)</a:t>
            </a:r>
            <a:r>
              <a:rPr lang="zh-TW" altLang="en-US" dirty="0" smtClean="0">
                <a:solidFill>
                  <a:srgbClr val="3333FF"/>
                </a:solidFill>
              </a:rPr>
              <a:t>的認識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821319"/>
            <a:ext cx="1052493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3600" dirty="0" smtClean="0">
                <a:solidFill>
                  <a:srgbClr val="0066FF"/>
                </a:solidFill>
              </a:rPr>
              <a:t> </a:t>
            </a:r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 是什麼？</a:t>
            </a:r>
            <a:endParaRPr lang="en-US" altLang="zh-TW" sz="3600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3600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3600" dirty="0" smtClean="0">
                <a:solidFill>
                  <a:srgbClr val="0066FF"/>
                </a:solidFill>
              </a:rPr>
              <a:t> </a:t>
            </a:r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是如何運作？</a:t>
            </a:r>
            <a:endParaRPr lang="en-US" altLang="zh-TW" sz="3600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3600" dirty="0" smtClean="0">
                <a:solidFill>
                  <a:srgbClr val="0066FF"/>
                </a:solidFill>
              </a:rPr>
              <a:t> </a:t>
            </a:r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的產業範圍？</a:t>
            </a:r>
            <a:endParaRPr lang="en-US" altLang="zh-TW" sz="3600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3600" dirty="0">
                <a:solidFill>
                  <a:srgbClr val="0066FF"/>
                </a:solidFill>
              </a:rPr>
              <a:t>ICT</a:t>
            </a:r>
            <a:r>
              <a:rPr lang="zh-TW" altLang="en-US" sz="3600" dirty="0">
                <a:solidFill>
                  <a:srgbClr val="0066FF"/>
                </a:solidFill>
              </a:rPr>
              <a:t>發展於商業的活動</a:t>
            </a:r>
            <a:r>
              <a:rPr lang="zh-TW" altLang="en-US" sz="3600" dirty="0" smtClean="0">
                <a:solidFill>
                  <a:srgbClr val="0066FF"/>
                </a:solidFill>
              </a:rPr>
              <a:t>案例</a:t>
            </a:r>
            <a:endParaRPr lang="en-US" altLang="zh-TW" sz="3600" dirty="0" smtClean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4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2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_3/6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53766" y="1442885"/>
            <a:ext cx="10524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5.</a:t>
            </a:r>
            <a:r>
              <a:rPr lang="zh-TW" altLang="en-US" sz="3600" dirty="0">
                <a:solidFill>
                  <a:srgbClr val="0066FF"/>
                </a:solidFill>
              </a:rPr>
              <a:t>電子</a:t>
            </a:r>
            <a:r>
              <a:rPr lang="en-US" altLang="zh-TW" sz="3600" dirty="0">
                <a:solidFill>
                  <a:srgbClr val="0066FF"/>
                </a:solidFill>
              </a:rPr>
              <a:t>/</a:t>
            </a:r>
            <a:r>
              <a:rPr lang="zh-TW" altLang="en-US" sz="3600" dirty="0">
                <a:solidFill>
                  <a:srgbClr val="0066FF"/>
                </a:solidFill>
              </a:rPr>
              <a:t>數位現金</a:t>
            </a:r>
            <a:r>
              <a:rPr lang="en-US" altLang="zh-TW" sz="3600" dirty="0">
                <a:solidFill>
                  <a:srgbClr val="0066FF"/>
                </a:solidFill>
              </a:rPr>
              <a:t>(E-Cash</a:t>
            </a:r>
            <a:r>
              <a:rPr lang="zh-TW" altLang="en-US" sz="3600" dirty="0">
                <a:solidFill>
                  <a:srgbClr val="0066FF"/>
                </a:solidFill>
              </a:rPr>
              <a:t>或</a:t>
            </a:r>
            <a:r>
              <a:rPr lang="en-US" altLang="zh-TW" sz="3600" dirty="0">
                <a:solidFill>
                  <a:srgbClr val="0066FF"/>
                </a:solidFill>
              </a:rPr>
              <a:t>Digital Cash)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以數位簽章的密碼系統為基礎</a:t>
            </a:r>
            <a:r>
              <a:rPr lang="en-US" altLang="zh-TW" sz="3600" dirty="0">
                <a:solidFill>
                  <a:srgbClr val="0066FF"/>
                </a:solidFill>
              </a:rPr>
              <a:t>, </a:t>
            </a:r>
            <a:r>
              <a:rPr lang="zh-TW" altLang="en-US" sz="3600" dirty="0">
                <a:solidFill>
                  <a:srgbClr val="0066FF"/>
                </a:solidFill>
              </a:rPr>
              <a:t>來建立其流通的安全性及使用者的身份確認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其具有與紙幣相當的效用。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6.</a:t>
            </a:r>
            <a:r>
              <a:rPr lang="zh-TW" altLang="en-US" sz="3600" dirty="0">
                <a:solidFill>
                  <a:srgbClr val="0066FF"/>
                </a:solidFill>
              </a:rPr>
              <a:t>資料採礦</a:t>
            </a:r>
            <a:r>
              <a:rPr lang="en-US" altLang="zh-TW" sz="3600" dirty="0">
                <a:solidFill>
                  <a:srgbClr val="0066FF"/>
                </a:solidFill>
              </a:rPr>
              <a:t>(Data Mining)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是指「利用統計、 人工智慧</a:t>
            </a:r>
            <a:r>
              <a:rPr lang="en-US" altLang="zh-TW" sz="3600" dirty="0">
                <a:solidFill>
                  <a:srgbClr val="0066FF"/>
                </a:solidFill>
              </a:rPr>
              <a:t>(AI)</a:t>
            </a:r>
            <a:r>
              <a:rPr lang="zh-TW" altLang="en-US" sz="3600" dirty="0">
                <a:solidFill>
                  <a:srgbClr val="0066FF"/>
                </a:solidFill>
              </a:rPr>
              <a:t>或其他的分析技術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於企業之大型資料庫內有效尋找或發掘資料間隱藏的關係與規則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以作為指導企業之決策制定」。</a:t>
            </a:r>
          </a:p>
        </p:txBody>
      </p:sp>
    </p:spTree>
    <p:extLst>
      <p:ext uri="{BB962C8B-B14F-4D97-AF65-F5344CB8AC3E}">
        <p14:creationId xmlns:p14="http://schemas.microsoft.com/office/powerpoint/2010/main" val="272889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_4/6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7.</a:t>
            </a:r>
            <a:r>
              <a:rPr lang="zh-TW" altLang="en-US" sz="3600" dirty="0">
                <a:solidFill>
                  <a:srgbClr val="0066FF"/>
                </a:solidFill>
              </a:rPr>
              <a:t>企業資訊入口網站</a:t>
            </a:r>
            <a:r>
              <a:rPr lang="en-US" altLang="zh-TW" sz="3600" dirty="0">
                <a:solidFill>
                  <a:srgbClr val="0066FF"/>
                </a:solidFill>
              </a:rPr>
              <a:t>(EIP)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所謂企業入口網站是指透過一通用且單一的入口網站</a:t>
            </a:r>
            <a:r>
              <a:rPr lang="en-US" altLang="zh-TW" sz="3600" dirty="0">
                <a:solidFill>
                  <a:srgbClr val="0066FF"/>
                </a:solidFill>
              </a:rPr>
              <a:t>(Portal),</a:t>
            </a:r>
            <a:r>
              <a:rPr lang="zh-TW" altLang="en-US" sz="3600" dirty="0">
                <a:solidFill>
                  <a:srgbClr val="0066FF"/>
                </a:solidFill>
              </a:rPr>
              <a:t>建立企業與員工的關係與管理</a:t>
            </a:r>
            <a:r>
              <a:rPr lang="en-US" altLang="zh-TW" sz="3600" dirty="0">
                <a:solidFill>
                  <a:srgbClr val="0066FF"/>
                </a:solidFill>
              </a:rPr>
              <a:t>(B2E)</a:t>
            </a:r>
            <a:r>
              <a:rPr lang="zh-TW" altLang="en-US" sz="3600" dirty="0">
                <a:solidFill>
                  <a:srgbClr val="0066FF"/>
                </a:solidFill>
              </a:rPr>
              <a:t>； 簡單來說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員工可利用網頁瀏覽器、電話及</a:t>
            </a:r>
            <a:r>
              <a:rPr lang="en-US" altLang="zh-TW" sz="3600" dirty="0">
                <a:solidFill>
                  <a:srgbClr val="0066FF"/>
                </a:solidFill>
              </a:rPr>
              <a:t>PDA,</a:t>
            </a:r>
            <a:r>
              <a:rPr lang="zh-TW" altLang="en-US" sz="3600" dirty="0">
                <a:solidFill>
                  <a:srgbClr val="0066FF"/>
                </a:solidFill>
              </a:rPr>
              <a:t>在任何地點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任何時間連結企業入口網站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即時查詢訊息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更可逐步推展到企業與客戶</a:t>
            </a:r>
            <a:r>
              <a:rPr lang="en-US" altLang="zh-TW" sz="3600" dirty="0">
                <a:solidFill>
                  <a:srgbClr val="0066FF"/>
                </a:solidFill>
              </a:rPr>
              <a:t>(B2C)</a:t>
            </a:r>
            <a:r>
              <a:rPr lang="zh-TW" altLang="en-US" sz="3600" dirty="0">
                <a:solidFill>
                  <a:srgbClr val="0066FF"/>
                </a:solidFill>
              </a:rPr>
              <a:t>、企業與企業</a:t>
            </a:r>
            <a:r>
              <a:rPr lang="en-US" altLang="zh-TW" sz="3600" dirty="0">
                <a:solidFill>
                  <a:srgbClr val="0066FF"/>
                </a:solidFill>
              </a:rPr>
              <a:t>(B2B)</a:t>
            </a:r>
            <a:r>
              <a:rPr lang="zh-TW" altLang="en-US" sz="3600" dirty="0">
                <a:solidFill>
                  <a:srgbClr val="0066FF"/>
                </a:solidFill>
              </a:rPr>
              <a:t>的關係管理。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2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_5/6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8.</a:t>
            </a:r>
            <a:r>
              <a:rPr lang="zh-TW" altLang="en-US" sz="3600" dirty="0">
                <a:solidFill>
                  <a:srgbClr val="0066FF"/>
                </a:solidFill>
              </a:rPr>
              <a:t>網路行銷</a:t>
            </a:r>
            <a:r>
              <a:rPr lang="en-US" altLang="zh-TW" sz="3600" dirty="0">
                <a:solidFill>
                  <a:srgbClr val="0066FF"/>
                </a:solidFill>
              </a:rPr>
              <a:t>(Network Marketing)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藉由行銷人員將創意、商品及服務等構想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利用科技、廣告、促銷、公關及活動等方式在網路上執行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仲介給網路消費者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以獲取個人需求與組織目標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達成的一種網路行銷交換過程。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55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12372"/>
            <a:ext cx="10515600" cy="10240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_6/6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30674" y="1522016"/>
            <a:ext cx="105249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66FF"/>
                </a:solidFill>
              </a:rPr>
              <a:t>9</a:t>
            </a:r>
            <a:r>
              <a:rPr lang="en-US" altLang="zh-TW" sz="3600" dirty="0">
                <a:solidFill>
                  <a:srgbClr val="0066FF"/>
                </a:solidFill>
              </a:rPr>
              <a:t>.</a:t>
            </a:r>
            <a:r>
              <a:rPr lang="zh-TW" altLang="en-US" sz="3600" dirty="0">
                <a:solidFill>
                  <a:srgbClr val="0066FF"/>
                </a:solidFill>
              </a:rPr>
              <a:t>線上拍賣</a:t>
            </a:r>
            <a:r>
              <a:rPr lang="en-US" altLang="zh-TW" sz="3600" dirty="0">
                <a:solidFill>
                  <a:srgbClr val="0066FF"/>
                </a:solidFill>
              </a:rPr>
              <a:t>(Online Auction)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一個利用網路空間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聚集不同的買方與賣方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展示詳細的產品資訊或服務內容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經由競價的拍賣活動以完成交易。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10.</a:t>
            </a:r>
            <a:r>
              <a:rPr lang="zh-TW" altLang="en-US" sz="3600" dirty="0">
                <a:solidFill>
                  <a:srgbClr val="0066FF"/>
                </a:solidFill>
              </a:rPr>
              <a:t>線上出版</a:t>
            </a:r>
            <a:r>
              <a:rPr lang="en-US" altLang="zh-TW" sz="3600" dirty="0">
                <a:solidFill>
                  <a:srgbClr val="0066FF"/>
                </a:solidFill>
              </a:rPr>
              <a:t>(Online Publishing)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線上出版是將報紙、雜誌、新聞、音樂、藝術品、影片以及其他的資訊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以電子傳遞的方式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在網際網路上傳播</a:t>
            </a:r>
            <a:r>
              <a:rPr lang="zh-TW" altLang="en-US" sz="3600" dirty="0" smtClean="0">
                <a:solidFill>
                  <a:srgbClr val="0066FF"/>
                </a:solidFill>
              </a:rPr>
              <a:t>。</a:t>
            </a:r>
            <a:endParaRPr lang="zh-TW" altLang="en-US" sz="3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1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12372"/>
            <a:ext cx="10515600" cy="10240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產業的相關平台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8869" y="1336432"/>
            <a:ext cx="105249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66FF"/>
                </a:solidFill>
              </a:rPr>
              <a:t>智慧</a:t>
            </a:r>
            <a:r>
              <a:rPr lang="zh-TW" altLang="en-US" sz="2800" dirty="0">
                <a:solidFill>
                  <a:srgbClr val="0066FF"/>
                </a:solidFill>
              </a:rPr>
              <a:t>機械產業平台：這個平台專注於智慧機械和自動化技術，提供最新的技術資訊和市場</a:t>
            </a:r>
            <a:r>
              <a:rPr lang="zh-TW" altLang="en-US" sz="2800" dirty="0" smtClean="0">
                <a:solidFill>
                  <a:srgbClr val="0066FF"/>
                </a:solidFill>
              </a:rPr>
              <a:t>動態。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食品產業資訊平台：這個平台提供食品產業的最新趨勢、法規資訊和市場分析，幫助企業了解食品安全和創新</a:t>
            </a:r>
            <a:r>
              <a:rPr lang="zh-TW" altLang="en-US" sz="2800" dirty="0" smtClean="0">
                <a:solidFill>
                  <a:srgbClr val="0066FF"/>
                </a:solidFill>
              </a:rPr>
              <a:t>技術。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農業科技產業平台：這個平台專注於農業科技的發展，提供農業技術、創新和市場資訊，支持農業</a:t>
            </a:r>
            <a:r>
              <a:rPr lang="zh-TW" altLang="en-US" sz="2800" dirty="0" smtClean="0">
                <a:solidFill>
                  <a:srgbClr val="0066FF"/>
                </a:solidFill>
              </a:rPr>
              <a:t>現代化。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紡織產業資訊平台：這個平台提供紡織產業的最新技術、趨勢和市場資訊，幫助企業了解全球紡織市場的</a:t>
            </a:r>
            <a:r>
              <a:rPr lang="zh-TW" altLang="en-US" sz="2800" dirty="0" smtClean="0">
                <a:solidFill>
                  <a:srgbClr val="0066FF"/>
                </a:solidFill>
              </a:rPr>
              <a:t>動態。</a:t>
            </a:r>
            <a:endParaRPr lang="zh-TW" alt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08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12372"/>
            <a:ext cx="10515600" cy="102406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在醫療</a:t>
            </a:r>
            <a:r>
              <a:rPr lang="zh-TW" altLang="en-US" dirty="0">
                <a:solidFill>
                  <a:srgbClr val="3333FF"/>
                </a:solidFill>
              </a:rPr>
              <a:t>和</a:t>
            </a:r>
            <a:r>
              <a:rPr lang="zh-TW" altLang="en-US" dirty="0" smtClean="0">
                <a:solidFill>
                  <a:srgbClr val="3333FF"/>
                </a:solidFill>
              </a:rPr>
              <a:t>長照</a:t>
            </a:r>
            <a:r>
              <a:rPr lang="zh-TW" altLang="en-US" dirty="0" smtClean="0">
                <a:solidFill>
                  <a:srgbClr val="3333FF"/>
                </a:solidFill>
              </a:rPr>
              <a:t>的相關平台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28869" y="1336432"/>
            <a:ext cx="105249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長期照顧專業人員數位學習平台：這個平台提供長期照顧專業人員的數位學習課程，包括感染管制、照顧服務員訓練</a:t>
            </a:r>
            <a:r>
              <a:rPr lang="zh-TW" altLang="en-US" sz="2800" dirty="0" smtClean="0">
                <a:solidFill>
                  <a:srgbClr val="0066FF"/>
                </a:solidFill>
              </a:rPr>
              <a:t>等。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臺灣醫事繼續教育學會：這個平台提供醫療專業人員的繼續教育課程，涵蓋各種醫療和長照相關的</a:t>
            </a:r>
            <a:r>
              <a:rPr lang="zh-TW" altLang="en-US" sz="2800" dirty="0" smtClean="0">
                <a:solidFill>
                  <a:srgbClr val="0066FF"/>
                </a:solidFill>
              </a:rPr>
              <a:t>主題。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TW" sz="2800" dirty="0">
                <a:solidFill>
                  <a:srgbClr val="0066FF"/>
                </a:solidFill>
              </a:rPr>
              <a:t>QOCA</a:t>
            </a:r>
            <a:r>
              <a:rPr lang="zh-TW" altLang="en-US" sz="2800" dirty="0">
                <a:solidFill>
                  <a:srgbClr val="0066FF"/>
                </a:solidFill>
              </a:rPr>
              <a:t>醫療照護平台：由廣達電腦推出，利用雲端技術提供智慧醫療服務，特別是遠距醫療和家庭照</a:t>
            </a:r>
            <a:r>
              <a:rPr lang="zh-TW" altLang="en-US" sz="2800" dirty="0" smtClean="0">
                <a:solidFill>
                  <a:srgbClr val="0066FF"/>
                </a:solidFill>
              </a:rPr>
              <a:t>護。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sz="2800" dirty="0">
              <a:solidFill>
                <a:srgbClr val="0066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國衛院銀髮智慧長照及科技服務創新模式開發計畫：這個計畫包括智慧型長照管理雲平台、多功能長照資源雲平台等，利用</a:t>
            </a:r>
            <a:r>
              <a:rPr lang="en-US" altLang="zh-TW" sz="2800" dirty="0">
                <a:solidFill>
                  <a:srgbClr val="0066FF"/>
                </a:solidFill>
              </a:rPr>
              <a:t>ICT</a:t>
            </a:r>
            <a:r>
              <a:rPr lang="zh-TW" altLang="en-US" sz="2800" dirty="0">
                <a:solidFill>
                  <a:srgbClr val="0066FF"/>
                </a:solidFill>
              </a:rPr>
              <a:t>技術提升長照服務的</a:t>
            </a:r>
            <a:r>
              <a:rPr lang="zh-TW" altLang="en-US" sz="2800" dirty="0" smtClean="0">
                <a:solidFill>
                  <a:srgbClr val="0066FF"/>
                </a:solidFill>
              </a:rPr>
              <a:t>效率。</a:t>
            </a:r>
            <a:endParaRPr lang="zh-TW" alt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8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DFFFF"/>
            </a:gs>
            <a:gs pos="80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solidFill>
                  <a:srgbClr val="3333FF"/>
                </a:solidFill>
              </a:rPr>
              <a:t>ICT </a:t>
            </a:r>
            <a:r>
              <a:rPr lang="zh-TW" altLang="en-US" dirty="0" smtClean="0">
                <a:solidFill>
                  <a:srgbClr val="3333FF"/>
                </a:solidFill>
              </a:rPr>
              <a:t>是什麼？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44621" y="1998598"/>
            <a:ext cx="77537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 smtClean="0">
                <a:solidFill>
                  <a:srgbClr val="0066FF"/>
                </a:solidFill>
              </a:rPr>
              <a:t>資訊科技 </a:t>
            </a:r>
            <a:r>
              <a:rPr lang="en-US" altLang="zh-TW" sz="3600" dirty="0" smtClean="0">
                <a:solidFill>
                  <a:srgbClr val="0066FF"/>
                </a:solidFill>
              </a:rPr>
              <a:t>(Information Technology-IT)</a:t>
            </a:r>
          </a:p>
          <a:p>
            <a:pPr algn="ctr"/>
            <a:r>
              <a:rPr lang="zh-TW" altLang="en-US" sz="3600" dirty="0" smtClean="0">
                <a:solidFill>
                  <a:srgbClr val="0066FF"/>
                </a:solidFill>
              </a:rPr>
              <a:t> </a:t>
            </a:r>
            <a:r>
              <a:rPr lang="en-US" altLang="zh-TW" sz="3600" dirty="0" smtClean="0">
                <a:solidFill>
                  <a:srgbClr val="0066FF"/>
                </a:solidFill>
              </a:rPr>
              <a:t>&amp; </a:t>
            </a:r>
          </a:p>
          <a:p>
            <a:r>
              <a:rPr lang="zh-TW" altLang="en-US" sz="3600" dirty="0" smtClean="0">
                <a:solidFill>
                  <a:srgbClr val="0066FF"/>
                </a:solidFill>
              </a:rPr>
              <a:t>通訊技術</a:t>
            </a:r>
            <a:r>
              <a:rPr lang="en-US" altLang="zh-TW" sz="3600" dirty="0" smtClean="0">
                <a:solidFill>
                  <a:srgbClr val="0066FF"/>
                </a:solidFill>
              </a:rPr>
              <a:t>(Communication Technology)</a:t>
            </a:r>
          </a:p>
          <a:p>
            <a:pPr algn="ctr"/>
            <a:endParaRPr lang="en-US" altLang="zh-TW" sz="3600" dirty="0" smtClean="0">
              <a:solidFill>
                <a:srgbClr val="0066FF"/>
              </a:solidFill>
            </a:endParaRPr>
          </a:p>
          <a:p>
            <a:pPr algn="ctr"/>
            <a:r>
              <a:rPr lang="zh-TW" altLang="en-US" sz="3600" dirty="0" smtClean="0">
                <a:solidFill>
                  <a:srgbClr val="0066FF"/>
                </a:solidFill>
              </a:rPr>
              <a:t>的合稱</a:t>
            </a:r>
            <a:endParaRPr lang="en-US" altLang="zh-TW" sz="3600" dirty="0">
              <a:solidFill>
                <a:srgbClr val="0066F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TW" altLang="en-US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11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DFFFF"/>
            </a:gs>
            <a:gs pos="80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是如何運作？</a:t>
            </a:r>
            <a:r>
              <a:rPr lang="en-US" altLang="zh-TW" dirty="0" smtClean="0">
                <a:solidFill>
                  <a:srgbClr val="3333FF"/>
                </a:solidFill>
              </a:rPr>
              <a:t>_1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3600" dirty="0" smtClean="0">
              <a:solidFill>
                <a:srgbClr val="3333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 smtClean="0">
                <a:solidFill>
                  <a:srgbClr val="0066FF"/>
                </a:solidFill>
              </a:rPr>
              <a:t>資訊科技</a:t>
            </a:r>
            <a:r>
              <a:rPr lang="en-US" altLang="zh-TW" sz="2800" dirty="0" smtClean="0">
                <a:solidFill>
                  <a:srgbClr val="0066FF"/>
                </a:solidFill>
              </a:rPr>
              <a:t>(IT)</a:t>
            </a:r>
            <a:r>
              <a:rPr lang="zh-TW" altLang="en-US" sz="2800" dirty="0" smtClean="0">
                <a:solidFill>
                  <a:srgbClr val="0066FF"/>
                </a:solidFill>
              </a:rPr>
              <a:t>：就是將語音、圖像、文字、數字等資料做收集、處理、儲存的技術，主要用於管理和處理資訊，所採用的各種技術合稱，應用電腦設計、開發、安裝與應用資訊系統及應用軟體</a:t>
            </a:r>
            <a:r>
              <a:rPr lang="zh-TW" altLang="en-US" sz="2800" dirty="0" smtClean="0">
                <a:solidFill>
                  <a:srgbClr val="0066FF"/>
                </a:solidFill>
              </a:rPr>
              <a:t>。</a:t>
            </a:r>
            <a:endParaRPr lang="en-US" altLang="zh-TW" sz="2800" dirty="0" smtClean="0">
              <a:solidFill>
                <a:srgbClr val="0066FF"/>
              </a:solidFill>
            </a:endParaRPr>
          </a:p>
          <a:p>
            <a:endParaRPr lang="en-US" altLang="zh-TW" sz="2800" dirty="0" smtClean="0">
              <a:solidFill>
                <a:srgbClr val="0066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800" dirty="0">
                <a:solidFill>
                  <a:srgbClr val="0066FF"/>
                </a:solidFill>
              </a:rPr>
              <a:t>通訊技術</a:t>
            </a:r>
            <a:r>
              <a:rPr lang="en-US" altLang="zh-TW" sz="2800" dirty="0">
                <a:solidFill>
                  <a:srgbClr val="0066FF"/>
                </a:solidFill>
              </a:rPr>
              <a:t>(CT)</a:t>
            </a:r>
            <a:r>
              <a:rPr lang="zh-TW" altLang="en-US" sz="2800" dirty="0">
                <a:solidFill>
                  <a:srgbClr val="0066FF"/>
                </a:solidFill>
              </a:rPr>
              <a:t>：就是將資訊做傳播的技術，主要有傳輸接入、網路交換、行動通訊、無線通訊、光通訊、衛星通訊、專網通訊等，現階段熱門的應用技術如</a:t>
            </a:r>
            <a:r>
              <a:rPr lang="en-US" altLang="zh-TW" sz="2800" dirty="0">
                <a:solidFill>
                  <a:srgbClr val="0066FF"/>
                </a:solidFill>
              </a:rPr>
              <a:t>5G</a:t>
            </a:r>
            <a:r>
              <a:rPr lang="zh-TW" altLang="en-US" sz="2800" dirty="0" smtClean="0">
                <a:solidFill>
                  <a:srgbClr val="0066FF"/>
                </a:solidFill>
              </a:rPr>
              <a:t>。</a:t>
            </a:r>
            <a:endParaRPr lang="en-US" altLang="zh-TW" sz="2400" dirty="0">
              <a:solidFill>
                <a:srgbClr val="3333FF"/>
              </a:solidFill>
            </a:endParaRPr>
          </a:p>
          <a:p>
            <a:endParaRPr lang="en-US" altLang="zh-TW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2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7000">
              <a:srgbClr val="DDFFFF"/>
            </a:gs>
            <a:gs pos="79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是如何運作？</a:t>
            </a:r>
            <a:r>
              <a:rPr lang="en-US" altLang="zh-TW" dirty="0" smtClean="0">
                <a:solidFill>
                  <a:srgbClr val="3333FF"/>
                </a:solidFill>
              </a:rPr>
              <a:t>_2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2400" dirty="0" smtClean="0">
                <a:solidFill>
                  <a:srgbClr val="0066FF"/>
                </a:solidFill>
              </a:rPr>
              <a:t>過去</a:t>
            </a:r>
            <a:r>
              <a:rPr lang="zh-TW" altLang="en-US" sz="2400" dirty="0">
                <a:solidFill>
                  <a:srgbClr val="0066FF"/>
                </a:solidFill>
              </a:rPr>
              <a:t>幾年來，</a:t>
            </a:r>
            <a:r>
              <a:rPr lang="en-US" altLang="zh-TW" sz="2400" dirty="0">
                <a:solidFill>
                  <a:srgbClr val="0066FF"/>
                </a:solidFill>
              </a:rPr>
              <a:t>ICT </a:t>
            </a:r>
            <a:r>
              <a:rPr lang="zh-TW" altLang="en-US" sz="2400" dirty="0">
                <a:solidFill>
                  <a:srgbClr val="0066FF"/>
                </a:solidFill>
              </a:rPr>
              <a:t>產業蓬勃發展之際，一些重要的技術發展不僅激勵 </a:t>
            </a:r>
            <a:r>
              <a:rPr lang="en-US" altLang="zh-TW" sz="2400" dirty="0">
                <a:solidFill>
                  <a:srgbClr val="0066FF"/>
                </a:solidFill>
              </a:rPr>
              <a:t>ICT </a:t>
            </a:r>
            <a:r>
              <a:rPr lang="zh-TW" altLang="en-US" sz="2400" dirty="0">
                <a:solidFill>
                  <a:srgbClr val="0066FF"/>
                </a:solidFill>
              </a:rPr>
              <a:t>產業的創新，也在在實務應用上比以往更具可行性，例如：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zh-TW" altLang="en-US" sz="2400" dirty="0">
              <a:solidFill>
                <a:srgbClr val="0066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66FF"/>
                </a:solidFill>
              </a:rPr>
              <a:t>1.</a:t>
            </a:r>
            <a:r>
              <a:rPr lang="zh-TW" altLang="en-US" sz="2400" dirty="0">
                <a:solidFill>
                  <a:srgbClr val="0066FF"/>
                </a:solidFill>
              </a:rPr>
              <a:t>日益完善的雲端架構，促使運用人工智慧、機器學習等技術的智能設備可以透過雲端聯網存取與分享資訊，大幅提升運作效能。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zh-TW" altLang="en-US" sz="2400" dirty="0">
              <a:solidFill>
                <a:srgbClr val="0066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66FF"/>
                </a:solidFill>
              </a:rPr>
              <a:t>2.</a:t>
            </a:r>
            <a:r>
              <a:rPr lang="zh-TW" altLang="en-US" sz="2400" dirty="0">
                <a:solidFill>
                  <a:srgbClr val="0066FF"/>
                </a:solidFill>
              </a:rPr>
              <a:t>透過大量感應器獲取相關資訊，結合 </a:t>
            </a:r>
            <a:r>
              <a:rPr lang="en-US" altLang="zh-TW" sz="2400" dirty="0">
                <a:solidFill>
                  <a:srgbClr val="0066FF"/>
                </a:solidFill>
              </a:rPr>
              <a:t>AI </a:t>
            </a:r>
            <a:r>
              <a:rPr lang="zh-TW" altLang="en-US" sz="2400" dirty="0">
                <a:solidFill>
                  <a:srgbClr val="0066FF"/>
                </a:solidFill>
              </a:rPr>
              <a:t>技術應用，</a:t>
            </a:r>
            <a:r>
              <a:rPr lang="zh-TW" altLang="en-US" sz="2400" dirty="0" smtClean="0">
                <a:solidFill>
                  <a:srgbClr val="0066FF"/>
                </a:solidFill>
              </a:rPr>
              <a:t>讓</a:t>
            </a:r>
            <a:r>
              <a:rPr lang="en-US" altLang="zh-TW" sz="2400" dirty="0" err="1">
                <a:solidFill>
                  <a:srgbClr val="0066FF"/>
                </a:solidFill>
              </a:rPr>
              <a:t>IoT</a:t>
            </a:r>
            <a:r>
              <a:rPr lang="en-US" altLang="zh-TW" sz="2400" dirty="0">
                <a:solidFill>
                  <a:srgbClr val="0066FF"/>
                </a:solidFill>
              </a:rPr>
              <a:t> </a:t>
            </a:r>
            <a:r>
              <a:rPr lang="zh-TW" altLang="en-US" sz="2400" dirty="0">
                <a:solidFill>
                  <a:srgbClr val="0066FF"/>
                </a:solidFill>
              </a:rPr>
              <a:t>物聯網 </a:t>
            </a:r>
            <a:r>
              <a:rPr lang="en-US" altLang="zh-TW" sz="2400" dirty="0">
                <a:solidFill>
                  <a:srgbClr val="0066FF"/>
                </a:solidFill>
              </a:rPr>
              <a:t>/ </a:t>
            </a:r>
            <a:r>
              <a:rPr lang="en-US" altLang="zh-TW" sz="2400" dirty="0" err="1">
                <a:solidFill>
                  <a:srgbClr val="0066FF"/>
                </a:solidFill>
              </a:rPr>
              <a:t>AIoT</a:t>
            </a:r>
            <a:r>
              <a:rPr lang="en-US" altLang="zh-TW" sz="2400" dirty="0">
                <a:solidFill>
                  <a:srgbClr val="0066FF"/>
                </a:solidFill>
              </a:rPr>
              <a:t> </a:t>
            </a:r>
            <a:r>
              <a:rPr lang="zh-TW" altLang="en-US" sz="2400" dirty="0">
                <a:solidFill>
                  <a:srgbClr val="0066FF"/>
                </a:solidFill>
              </a:rPr>
              <a:t>人工智慧物聯在實務運作上更具可行性，並有助於發展自動化與遠端遙控。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endParaRPr lang="zh-TW" altLang="en-US" sz="2400" dirty="0">
              <a:solidFill>
                <a:srgbClr val="0066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0066FF"/>
                </a:solidFill>
              </a:rPr>
              <a:t>3.</a:t>
            </a:r>
            <a:r>
              <a:rPr lang="zh-TW" altLang="en-US" sz="2400" dirty="0">
                <a:solidFill>
                  <a:srgbClr val="0066FF"/>
                </a:solidFill>
              </a:rPr>
              <a:t>虛擬實境（</a:t>
            </a:r>
            <a:r>
              <a:rPr lang="en-US" altLang="zh-TW" sz="2400" dirty="0">
                <a:solidFill>
                  <a:srgbClr val="0066FF"/>
                </a:solidFill>
              </a:rPr>
              <a:t>VR</a:t>
            </a:r>
            <a:r>
              <a:rPr lang="zh-TW" altLang="en-US" sz="2400" dirty="0">
                <a:solidFill>
                  <a:srgbClr val="0066FF"/>
                </a:solidFill>
              </a:rPr>
              <a:t>）與擴增實境（</a:t>
            </a:r>
            <a:r>
              <a:rPr lang="en-US" altLang="zh-TW" sz="2400" dirty="0">
                <a:solidFill>
                  <a:srgbClr val="0066FF"/>
                </a:solidFill>
              </a:rPr>
              <a:t>AR</a:t>
            </a:r>
            <a:r>
              <a:rPr lang="zh-TW" altLang="en-US" sz="2400" dirty="0">
                <a:solidFill>
                  <a:srgbClr val="0066FF"/>
                </a:solidFill>
              </a:rPr>
              <a:t>）技術的問世，顛覆了人類對於溝通的感官經驗，不再侷限於視覺和聽覺的體驗。目前，這類技術也廣泛地被應用在娛樂領域。</a:t>
            </a:r>
            <a:endParaRPr lang="en-US" altLang="zh-TW" sz="240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DFFFF"/>
            </a:gs>
            <a:gs pos="80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是如何運作？</a:t>
            </a:r>
            <a:r>
              <a:rPr lang="en-US" altLang="zh-TW" dirty="0" smtClean="0">
                <a:solidFill>
                  <a:srgbClr val="3333FF"/>
                </a:solidFill>
              </a:rPr>
              <a:t>_3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TW" altLang="en-US" sz="3600" dirty="0" smtClean="0">
                <a:solidFill>
                  <a:srgbClr val="0066FF"/>
                </a:solidFill>
              </a:rPr>
              <a:t>在</a:t>
            </a:r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中，資訊科技扮演資訊的編碼及解碼，通訊技術則扮演訊息傳播的角色，隨著科技的發展，這兩者已變的密不可分，漸漸的能應用在各領域及各個產業中。</a:t>
            </a:r>
          </a:p>
        </p:txBody>
      </p:sp>
    </p:spTree>
    <p:extLst>
      <p:ext uri="{BB962C8B-B14F-4D97-AF65-F5344CB8AC3E}">
        <p14:creationId xmlns:p14="http://schemas.microsoft.com/office/powerpoint/2010/main" val="2822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0">
              <a:srgbClr val="DDFFFF"/>
            </a:gs>
            <a:gs pos="0">
              <a:schemeClr val="accent1">
                <a:lumMod val="5000"/>
                <a:lumOff val="95000"/>
              </a:schemeClr>
            </a:gs>
            <a:gs pos="800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的產業範圍？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產業範圍包括：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1.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CR.</a:t>
            </a:r>
            <a:r>
              <a:rPr lang="zh-TW" altLang="en-US" sz="3600" dirty="0" smtClean="0">
                <a:solidFill>
                  <a:srgbClr val="0066FF"/>
                </a:solidFill>
              </a:rPr>
              <a:t>電子零組件製造業」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2.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CS.</a:t>
            </a:r>
            <a:r>
              <a:rPr lang="zh-TW" altLang="en-US" sz="3600" dirty="0" smtClean="0">
                <a:solidFill>
                  <a:srgbClr val="0066FF"/>
                </a:solidFill>
              </a:rPr>
              <a:t>電腦、電子產品及光學製品製造業」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3.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JB.</a:t>
            </a:r>
            <a:r>
              <a:rPr lang="zh-TW" altLang="en-US" sz="3600" dirty="0" smtClean="0">
                <a:solidFill>
                  <a:srgbClr val="0066FF"/>
                </a:solidFill>
              </a:rPr>
              <a:t>電信業」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4.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JC.</a:t>
            </a:r>
            <a:r>
              <a:rPr lang="zh-TW" altLang="en-US" sz="3600" dirty="0" smtClean="0">
                <a:solidFill>
                  <a:srgbClr val="0066FF"/>
                </a:solidFill>
              </a:rPr>
              <a:t>電腦相關及資訊服務業」</a:t>
            </a:r>
          </a:p>
        </p:txBody>
      </p:sp>
    </p:spTree>
    <p:extLst>
      <p:ext uri="{BB962C8B-B14F-4D97-AF65-F5344CB8AC3E}">
        <p14:creationId xmlns:p14="http://schemas.microsoft.com/office/powerpoint/2010/main" val="2458232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 smtClean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的產業範圍？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01012" y="1662693"/>
            <a:ext cx="105249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>
              <a:solidFill>
                <a:srgbClr val="3333FF"/>
              </a:solidFill>
            </a:endParaRP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ICT</a:t>
            </a:r>
            <a:r>
              <a:rPr lang="zh-TW" altLang="en-US" sz="3600" dirty="0" smtClean="0">
                <a:solidFill>
                  <a:srgbClr val="0066FF"/>
                </a:solidFill>
              </a:rPr>
              <a:t>產業範圍包括：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1.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CR.</a:t>
            </a:r>
            <a:r>
              <a:rPr lang="zh-TW" altLang="en-US" sz="3600" dirty="0" smtClean="0">
                <a:solidFill>
                  <a:srgbClr val="0066FF"/>
                </a:solidFill>
              </a:rPr>
              <a:t>電子零組件製造業」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2.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CS.</a:t>
            </a:r>
            <a:r>
              <a:rPr lang="zh-TW" altLang="en-US" sz="3600" dirty="0" smtClean="0">
                <a:solidFill>
                  <a:srgbClr val="0066FF"/>
                </a:solidFill>
              </a:rPr>
              <a:t>電腦、電子產品及光學製品製造業」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3.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JB.</a:t>
            </a:r>
            <a:r>
              <a:rPr lang="zh-TW" altLang="en-US" sz="3600" dirty="0" smtClean="0">
                <a:solidFill>
                  <a:srgbClr val="0066FF"/>
                </a:solidFill>
              </a:rPr>
              <a:t>電信業」</a:t>
            </a:r>
          </a:p>
          <a:p>
            <a:r>
              <a:rPr lang="en-US" altLang="zh-TW" sz="3600" dirty="0" smtClean="0">
                <a:solidFill>
                  <a:srgbClr val="0066FF"/>
                </a:solidFill>
              </a:rPr>
              <a:t>4.</a:t>
            </a:r>
            <a:r>
              <a:rPr lang="zh-TW" altLang="en-US" sz="3600" dirty="0" smtClean="0">
                <a:solidFill>
                  <a:srgbClr val="0066FF"/>
                </a:solidFill>
              </a:rPr>
              <a:t>「</a:t>
            </a:r>
            <a:r>
              <a:rPr lang="en-US" altLang="zh-TW" sz="3600" dirty="0" smtClean="0">
                <a:solidFill>
                  <a:srgbClr val="0066FF"/>
                </a:solidFill>
              </a:rPr>
              <a:t>JC.</a:t>
            </a:r>
            <a:r>
              <a:rPr lang="zh-TW" altLang="en-US" sz="3600" dirty="0" smtClean="0">
                <a:solidFill>
                  <a:srgbClr val="0066FF"/>
                </a:solidFill>
              </a:rPr>
              <a:t>電腦相關及資訊服務業」</a:t>
            </a:r>
          </a:p>
        </p:txBody>
      </p:sp>
    </p:spTree>
    <p:extLst>
      <p:ext uri="{BB962C8B-B14F-4D97-AF65-F5344CB8AC3E}">
        <p14:creationId xmlns:p14="http://schemas.microsoft.com/office/powerpoint/2010/main" val="184662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252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_1/6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38555" y="1231869"/>
            <a:ext cx="108522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66FF"/>
                </a:solidFill>
              </a:rPr>
              <a:t>1</a:t>
            </a:r>
            <a:r>
              <a:rPr lang="en-US" altLang="zh-TW" sz="3600" dirty="0">
                <a:solidFill>
                  <a:srgbClr val="0066FF"/>
                </a:solidFill>
              </a:rPr>
              <a:t>.</a:t>
            </a:r>
            <a:r>
              <a:rPr lang="zh-TW" altLang="en-US" sz="3600" dirty="0">
                <a:solidFill>
                  <a:srgbClr val="0066FF"/>
                </a:solidFill>
              </a:rPr>
              <a:t>行動商務</a:t>
            </a:r>
            <a:r>
              <a:rPr lang="en-US" altLang="zh-TW" sz="3600" dirty="0">
                <a:solidFill>
                  <a:srgbClr val="0066FF"/>
                </a:solidFill>
              </a:rPr>
              <a:t>(Mobile Commerce)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利用手持的行動設備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藉由不斷地持續上網且高速的網際網路連線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進行通訊、互動及交易等活動。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2.</a:t>
            </a:r>
            <a:r>
              <a:rPr lang="zh-TW" altLang="en-US" sz="3600" dirty="0">
                <a:solidFill>
                  <a:srgbClr val="0066FF"/>
                </a:solidFill>
              </a:rPr>
              <a:t>電子銀行</a:t>
            </a:r>
            <a:r>
              <a:rPr lang="en-US" altLang="zh-TW" sz="3600" dirty="0">
                <a:solidFill>
                  <a:srgbClr val="0066FF"/>
                </a:solidFill>
              </a:rPr>
              <a:t>(Electronic Banking)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銀行運用資訊科技與通訊網路之結合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用來傳遞、處裡銀行之各種交易及進行金融資訊之傳送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以通訊、電子及電腦等相關軟硬體設備來取代過去傳統銀行僅藉由人工、纸本且不倚賴通訊網路所進行之銀行業務</a:t>
            </a:r>
            <a:r>
              <a:rPr lang="zh-TW" altLang="en-US" sz="3600" dirty="0" smtClean="0">
                <a:solidFill>
                  <a:srgbClr val="0066FF"/>
                </a:solidFill>
              </a:rPr>
              <a:t>。</a:t>
            </a:r>
            <a:endParaRPr lang="en-US" altLang="zh-TW" sz="3600" dirty="0" smtClean="0">
              <a:solidFill>
                <a:srgbClr val="0066FF"/>
              </a:solidFill>
            </a:endParaRPr>
          </a:p>
          <a:p>
            <a:r>
              <a:rPr lang="en-US" altLang="zh-TW" sz="2000" dirty="0" smtClean="0">
                <a:solidFill>
                  <a:srgbClr val="7030A0"/>
                </a:solidFill>
              </a:rPr>
              <a:t>From</a:t>
            </a:r>
            <a:r>
              <a:rPr lang="zh-TW" altLang="en-US" sz="2000" dirty="0" smtClean="0">
                <a:solidFill>
                  <a:srgbClr val="7030A0"/>
                </a:solidFill>
              </a:rPr>
              <a:t>：</a:t>
            </a:r>
            <a:r>
              <a:rPr lang="en-US" altLang="zh-TW" sz="2000" dirty="0" smtClean="0">
                <a:solidFill>
                  <a:srgbClr val="7030A0"/>
                </a:solidFill>
              </a:rPr>
              <a:t>https</a:t>
            </a:r>
            <a:r>
              <a:rPr lang="en-US" altLang="zh-TW" sz="2000" dirty="0">
                <a:solidFill>
                  <a:srgbClr val="7030A0"/>
                </a:solidFill>
              </a:rPr>
              <a:t>://blog.xuite.net/mark.wu/y/14563096</a:t>
            </a:r>
            <a:endParaRPr lang="zh-TW" alt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33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0000">
              <a:srgbClr val="D5FFF1"/>
            </a:gs>
            <a:gs pos="79500">
              <a:srgbClr val="D2FFFF"/>
            </a:gs>
            <a:gs pos="100000">
              <a:srgbClr val="C8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267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3333FF"/>
                </a:solidFill>
              </a:rPr>
              <a:t> </a:t>
            </a:r>
            <a:r>
              <a:rPr lang="en-US" altLang="zh-TW" dirty="0">
                <a:solidFill>
                  <a:srgbClr val="3333FF"/>
                </a:solidFill>
              </a:rPr>
              <a:t>ICT</a:t>
            </a:r>
            <a:r>
              <a:rPr lang="zh-TW" altLang="en-US" dirty="0" smtClean="0">
                <a:solidFill>
                  <a:srgbClr val="3333FF"/>
                </a:solidFill>
              </a:rPr>
              <a:t>發展</a:t>
            </a:r>
            <a:r>
              <a:rPr lang="zh-TW" altLang="en-US" dirty="0">
                <a:solidFill>
                  <a:srgbClr val="3333FF"/>
                </a:solidFill>
              </a:rPr>
              <a:t>於</a:t>
            </a:r>
            <a:r>
              <a:rPr lang="zh-TW" altLang="en-US" dirty="0" smtClean="0">
                <a:solidFill>
                  <a:srgbClr val="3333FF"/>
                </a:solidFill>
              </a:rPr>
              <a:t>商業</a:t>
            </a:r>
            <a:r>
              <a:rPr lang="zh-TW" altLang="en-US" dirty="0">
                <a:solidFill>
                  <a:srgbClr val="3333FF"/>
                </a:solidFill>
              </a:rPr>
              <a:t>的</a:t>
            </a:r>
            <a:r>
              <a:rPr lang="zh-TW" altLang="en-US" dirty="0" smtClean="0">
                <a:solidFill>
                  <a:srgbClr val="3333FF"/>
                </a:solidFill>
              </a:rPr>
              <a:t>活動案例</a:t>
            </a:r>
            <a:r>
              <a:rPr lang="en-US" altLang="zh-TW" dirty="0" smtClean="0">
                <a:solidFill>
                  <a:srgbClr val="3333FF"/>
                </a:solidFill>
              </a:rPr>
              <a:t>_2/6</a:t>
            </a:r>
            <a:endParaRPr lang="zh-TW" altLang="en-US" dirty="0">
              <a:solidFill>
                <a:srgbClr val="3333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3088" y="1318846"/>
            <a:ext cx="105249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rgbClr val="0066FF"/>
                </a:solidFill>
              </a:rPr>
              <a:t>3</a:t>
            </a:r>
            <a:r>
              <a:rPr lang="en-US" altLang="zh-TW" sz="3600" dirty="0">
                <a:solidFill>
                  <a:srgbClr val="0066FF"/>
                </a:solidFill>
              </a:rPr>
              <a:t>.</a:t>
            </a:r>
            <a:r>
              <a:rPr lang="zh-TW" altLang="en-US" sz="3600" dirty="0">
                <a:solidFill>
                  <a:srgbClr val="0066FF"/>
                </a:solidFill>
              </a:rPr>
              <a:t>電子商務</a:t>
            </a:r>
            <a:r>
              <a:rPr lang="en-US" altLang="zh-TW" sz="3600" dirty="0">
                <a:solidFill>
                  <a:srgbClr val="0066FF"/>
                </a:solidFill>
              </a:rPr>
              <a:t>(Electronic Commerce)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電子商務是將傳統的商業活動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透過新興的終端設備及雙向媒體來完成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包括企業對企業</a:t>
            </a:r>
            <a:r>
              <a:rPr lang="en-US" altLang="zh-TW" sz="3600" dirty="0">
                <a:solidFill>
                  <a:srgbClr val="0066FF"/>
                </a:solidFill>
              </a:rPr>
              <a:t>(B2B)</a:t>
            </a:r>
            <a:r>
              <a:rPr lang="zh-TW" altLang="en-US" sz="3600" dirty="0">
                <a:solidFill>
                  <a:srgbClr val="0066FF"/>
                </a:solidFill>
              </a:rPr>
              <a:t>、企業對顧客</a:t>
            </a:r>
            <a:r>
              <a:rPr lang="en-US" altLang="zh-TW" sz="3600" dirty="0">
                <a:solidFill>
                  <a:srgbClr val="0066FF"/>
                </a:solidFill>
              </a:rPr>
              <a:t>(B2C)</a:t>
            </a:r>
            <a:r>
              <a:rPr lang="zh-TW" altLang="en-US" sz="3600" dirty="0">
                <a:solidFill>
                  <a:srgbClr val="0066FF"/>
                </a:solidFill>
              </a:rPr>
              <a:t>、顧客對顧客</a:t>
            </a:r>
            <a:r>
              <a:rPr lang="en-US" altLang="zh-TW" sz="3600" dirty="0">
                <a:solidFill>
                  <a:srgbClr val="0066FF"/>
                </a:solidFill>
              </a:rPr>
              <a:t>(C2C)</a:t>
            </a:r>
            <a:r>
              <a:rPr lang="zh-TW" altLang="en-US" sz="3600" dirty="0">
                <a:solidFill>
                  <a:srgbClr val="0066FF"/>
                </a:solidFill>
              </a:rPr>
              <a:t>。</a:t>
            </a:r>
          </a:p>
          <a:p>
            <a:endParaRPr lang="zh-TW" altLang="en-US" sz="3600" dirty="0">
              <a:solidFill>
                <a:srgbClr val="0066FF"/>
              </a:solidFill>
            </a:endParaRPr>
          </a:p>
          <a:p>
            <a:r>
              <a:rPr lang="en-US" altLang="zh-TW" sz="3600" dirty="0">
                <a:solidFill>
                  <a:srgbClr val="0066FF"/>
                </a:solidFill>
              </a:rPr>
              <a:t>4.</a:t>
            </a:r>
            <a:r>
              <a:rPr lang="zh-TW" altLang="en-US" sz="3600" dirty="0">
                <a:solidFill>
                  <a:srgbClr val="0066FF"/>
                </a:solidFill>
              </a:rPr>
              <a:t>金融</a:t>
            </a:r>
            <a:r>
              <a:rPr lang="en-US" altLang="zh-TW" sz="3600" dirty="0">
                <a:solidFill>
                  <a:srgbClr val="0066FF"/>
                </a:solidFill>
              </a:rPr>
              <a:t>EDI</a:t>
            </a:r>
          </a:p>
          <a:p>
            <a:r>
              <a:rPr lang="zh-TW" altLang="en-US" sz="3600" dirty="0">
                <a:solidFill>
                  <a:srgbClr val="0066FF"/>
                </a:solidFill>
              </a:rPr>
              <a:t>它是一種介於客戶與銀行之間的轉帳機制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企業及個人都可以向銀行申請使用金融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然後透過撥接、網路專線或網際網路和往來銀行連線</a:t>
            </a:r>
            <a:r>
              <a:rPr lang="en-US" altLang="zh-TW" sz="3600" dirty="0">
                <a:solidFill>
                  <a:srgbClr val="0066FF"/>
                </a:solidFill>
              </a:rPr>
              <a:t>,</a:t>
            </a:r>
            <a:r>
              <a:rPr lang="zh-TW" altLang="en-US" sz="3600" dirty="0">
                <a:solidFill>
                  <a:srgbClr val="0066FF"/>
                </a:solidFill>
              </a:rPr>
              <a:t>指示付款、資金調撥或轉帳等金融服務。</a:t>
            </a:r>
          </a:p>
        </p:txBody>
      </p:sp>
    </p:spTree>
    <p:extLst>
      <p:ext uri="{BB962C8B-B14F-4D97-AF65-F5344CB8AC3E}">
        <p14:creationId xmlns:p14="http://schemas.microsoft.com/office/powerpoint/2010/main" val="3586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1331</Words>
  <Application>Microsoft Office PowerPoint</Application>
  <PresentationFormat>寬螢幕</PresentationFormat>
  <Paragraphs>95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新細明體</vt:lpstr>
      <vt:lpstr>Arial</vt:lpstr>
      <vt:lpstr>Calibri</vt:lpstr>
      <vt:lpstr>Calibri Light</vt:lpstr>
      <vt:lpstr>Wingdings</vt:lpstr>
      <vt:lpstr>Office 佈景主題</vt:lpstr>
      <vt:lpstr>資訊與通信科技(ICT)的認識</vt:lpstr>
      <vt:lpstr>ICT 是什麼？</vt:lpstr>
      <vt:lpstr> ICT是如何運作？_1</vt:lpstr>
      <vt:lpstr> ICT是如何運作？_2</vt:lpstr>
      <vt:lpstr> ICT是如何運作？_3</vt:lpstr>
      <vt:lpstr> ICT的產業範圍？</vt:lpstr>
      <vt:lpstr> ICT的產業範圍？</vt:lpstr>
      <vt:lpstr> ICT發展於商業的活動案例_1/6</vt:lpstr>
      <vt:lpstr> ICT發展於商業的活動案例_2/6</vt:lpstr>
      <vt:lpstr> ICT發展於商業的活動案例_3/6</vt:lpstr>
      <vt:lpstr> ICT發展於商業的活動案例_4/6</vt:lpstr>
      <vt:lpstr> ICT發展於商業的活動案例_5/6</vt:lpstr>
      <vt:lpstr> ICT發展於商業的活動案例_6/6</vt:lpstr>
      <vt:lpstr> ICT產業的相關平台</vt:lpstr>
      <vt:lpstr> ICT在醫療和長照的相關平台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資訊與通信科技（ICT）</dc:title>
  <dc:creator>Felix</dc:creator>
  <cp:lastModifiedBy>Felix</cp:lastModifiedBy>
  <cp:revision>18</cp:revision>
  <dcterms:created xsi:type="dcterms:W3CDTF">2021-04-27T12:09:37Z</dcterms:created>
  <dcterms:modified xsi:type="dcterms:W3CDTF">2024-09-24T05:01:46Z</dcterms:modified>
</cp:coreProperties>
</file>