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FFE"/>
    <a:srgbClr val="0066FF"/>
    <a:srgbClr val="FFFFFF"/>
    <a:srgbClr val="C8FFFF"/>
    <a:srgbClr val="D2FFFF"/>
    <a:srgbClr val="DDFFFF"/>
    <a:srgbClr val="D5FFF1"/>
    <a:srgbClr val="9FFFDF"/>
    <a:srgbClr val="C1FFEA"/>
    <a:srgbClr val="33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5246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432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3474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192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635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305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6588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805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3178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09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835ABB-084B-4EE0-9962-EA8363DC22C6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0356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35ABB-084B-4EE0-9962-EA8363DC22C6}" type="datetimeFigureOut">
              <a:rPr lang="zh-TW" altLang="en-US" smtClean="0"/>
              <a:t>2021/8/11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7BC72-283B-4E76-A470-C5C6294FDF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04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93585"/>
            <a:ext cx="10515600" cy="1024060"/>
          </a:xfrm>
        </p:spPr>
        <p:txBody>
          <a:bodyPr>
            <a:normAutofit/>
          </a:bodyPr>
          <a:lstStyle/>
          <a:p>
            <a:pPr algn="ctr"/>
            <a:r>
              <a:rPr lang="zh-TW" altLang="en-US" dirty="0">
                <a:solidFill>
                  <a:srgbClr val="FFFFFF"/>
                </a:solidFill>
              </a:rPr>
              <a:t>農業產銷資訊整合</a:t>
            </a:r>
            <a:r>
              <a:rPr lang="zh-TW" altLang="en-US" dirty="0" smtClean="0">
                <a:solidFill>
                  <a:srgbClr val="FFFFFF"/>
                </a:solidFill>
              </a:rPr>
              <a:t>平台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921248" y="1242905"/>
            <a:ext cx="8600613" cy="5427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200"/>
              </a:lnSpc>
            </a:pPr>
            <a:r>
              <a:rPr lang="zh-TW" altLang="en-US" sz="3200" dirty="0" smtClean="0">
                <a:solidFill>
                  <a:srgbClr val="FFFFFF"/>
                </a:solidFill>
              </a:rPr>
              <a:t>一</a:t>
            </a:r>
            <a:r>
              <a:rPr lang="zh-TW" altLang="en-US" sz="3200" dirty="0">
                <a:solidFill>
                  <a:srgbClr val="FFFFFF"/>
                </a:solidFill>
              </a:rPr>
              <a:t>、農業雲端服務以及農業雲的發展</a:t>
            </a:r>
            <a:r>
              <a:rPr lang="zh-TW" altLang="en-US" sz="3200" dirty="0" smtClean="0">
                <a:solidFill>
                  <a:srgbClr val="FFFFFF"/>
                </a:solidFill>
              </a:rPr>
              <a:t>方向</a:t>
            </a:r>
            <a:endParaRPr lang="en-US" altLang="zh-TW" sz="3200" dirty="0">
              <a:solidFill>
                <a:srgbClr val="FFFFFF"/>
              </a:solidFill>
            </a:endParaRPr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l"/>
            </a:pPr>
            <a:endParaRPr lang="en-US" altLang="zh-TW" sz="3200" dirty="0">
              <a:solidFill>
                <a:srgbClr val="FFFFFF"/>
              </a:solidFill>
            </a:endParaRPr>
          </a:p>
          <a:p>
            <a:pPr>
              <a:lnSpc>
                <a:spcPts val="3200"/>
              </a:lnSpc>
            </a:pPr>
            <a:r>
              <a:rPr lang="zh-TW" altLang="en-US" sz="3200" dirty="0">
                <a:solidFill>
                  <a:srgbClr val="FFFFFF"/>
                </a:solidFill>
              </a:rPr>
              <a:t>二、農業生產追溯雲端服務</a:t>
            </a:r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l"/>
            </a:pPr>
            <a:endParaRPr lang="en-US" altLang="zh-TW" sz="3200" dirty="0">
              <a:solidFill>
                <a:srgbClr val="FFFFFF"/>
              </a:solidFill>
            </a:endParaRPr>
          </a:p>
          <a:p>
            <a:pPr>
              <a:lnSpc>
                <a:spcPts val="3200"/>
              </a:lnSpc>
            </a:pPr>
            <a:r>
              <a:rPr lang="zh-TW" altLang="en-US" sz="3200" dirty="0">
                <a:solidFill>
                  <a:srgbClr val="FFFFFF"/>
                </a:solidFill>
              </a:rPr>
              <a:t>三、休閒農業雲端服務</a:t>
            </a:r>
          </a:p>
          <a:p>
            <a:pPr marL="285750" indent="-285750">
              <a:lnSpc>
                <a:spcPts val="3200"/>
              </a:lnSpc>
              <a:buFont typeface="Wingdings" panose="05000000000000000000" pitchFamily="2" charset="2"/>
              <a:buChar char="l"/>
            </a:pPr>
            <a:endParaRPr lang="en-US" altLang="zh-TW" sz="3200" dirty="0" smtClean="0">
              <a:solidFill>
                <a:srgbClr val="FFFFFF"/>
              </a:solidFill>
            </a:endParaRPr>
          </a:p>
          <a:p>
            <a:pPr>
              <a:lnSpc>
                <a:spcPts val="3200"/>
              </a:lnSpc>
            </a:pPr>
            <a:r>
              <a:rPr lang="zh-TW" altLang="en-US" sz="3200" dirty="0">
                <a:solidFill>
                  <a:srgbClr val="FFFFFF"/>
                </a:solidFill>
              </a:rPr>
              <a:t>四、農業產銷組織資源管理雲端服務</a:t>
            </a:r>
          </a:p>
          <a:p>
            <a:pPr>
              <a:lnSpc>
                <a:spcPts val="3200"/>
              </a:lnSpc>
            </a:pPr>
            <a:endParaRPr lang="en-US" altLang="zh-TW" sz="3200" dirty="0" smtClean="0">
              <a:solidFill>
                <a:srgbClr val="FFFFFF"/>
              </a:solidFill>
            </a:endParaRPr>
          </a:p>
          <a:p>
            <a:pPr>
              <a:lnSpc>
                <a:spcPts val="3200"/>
              </a:lnSpc>
            </a:pPr>
            <a:r>
              <a:rPr lang="zh-TW" altLang="en-US" sz="3200" dirty="0" smtClean="0">
                <a:solidFill>
                  <a:srgbClr val="FFFFFF"/>
                </a:solidFill>
              </a:rPr>
              <a:t>五</a:t>
            </a:r>
            <a:r>
              <a:rPr lang="zh-TW" altLang="en-US" sz="3200" dirty="0">
                <a:solidFill>
                  <a:srgbClr val="FFFFFF"/>
                </a:solidFill>
              </a:rPr>
              <a:t>、土石流防災即時訊息雲端服務</a:t>
            </a:r>
          </a:p>
          <a:p>
            <a:pPr>
              <a:lnSpc>
                <a:spcPts val="3200"/>
              </a:lnSpc>
            </a:pPr>
            <a:endParaRPr lang="en-US" altLang="zh-TW" sz="3200" dirty="0">
              <a:solidFill>
                <a:srgbClr val="FFFFFF"/>
              </a:solidFill>
            </a:endParaRPr>
          </a:p>
          <a:p>
            <a:pPr>
              <a:lnSpc>
                <a:spcPts val="3200"/>
              </a:lnSpc>
            </a:pPr>
            <a:r>
              <a:rPr lang="zh-TW" altLang="en-US" sz="3200" dirty="0">
                <a:solidFill>
                  <a:srgbClr val="FFFFFF"/>
                </a:solidFill>
              </a:rPr>
              <a:t>六、生產專區農場經營雲端服務</a:t>
            </a:r>
          </a:p>
          <a:p>
            <a:pPr>
              <a:lnSpc>
                <a:spcPts val="3200"/>
              </a:lnSpc>
            </a:pPr>
            <a:endParaRPr lang="en-US" altLang="zh-TW" sz="3200" dirty="0" smtClean="0">
              <a:solidFill>
                <a:srgbClr val="FFFFFF"/>
              </a:solidFill>
            </a:endParaRPr>
          </a:p>
          <a:p>
            <a:pPr>
              <a:lnSpc>
                <a:spcPts val="3200"/>
              </a:lnSpc>
            </a:pPr>
            <a:r>
              <a:rPr lang="zh-TW" altLang="en-US" sz="3200" dirty="0">
                <a:solidFill>
                  <a:srgbClr val="FFFFFF"/>
                </a:solidFill>
              </a:rPr>
              <a:t>七、農業產銷資訊雲端</a:t>
            </a:r>
            <a:r>
              <a:rPr lang="zh-TW" altLang="en-US" sz="3200" dirty="0" smtClean="0">
                <a:solidFill>
                  <a:srgbClr val="FFFFFF"/>
                </a:solidFill>
              </a:rPr>
              <a:t>服務</a:t>
            </a:r>
            <a:endParaRPr lang="zh-TW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13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44106"/>
            <a:ext cx="10515600" cy="1024060"/>
          </a:xfrm>
        </p:spPr>
        <p:txBody>
          <a:bodyPr>
            <a:normAutofit/>
          </a:bodyPr>
          <a:lstStyle/>
          <a:p>
            <a:pPr algn="ctr"/>
            <a:r>
              <a:rPr lang="en-US" altLang="zh-TW" dirty="0" smtClean="0">
                <a:solidFill>
                  <a:srgbClr val="FFFFFF"/>
                </a:solidFill>
              </a:rPr>
              <a:t>(</a:t>
            </a:r>
            <a:r>
              <a:rPr lang="zh-TW" altLang="en-US" dirty="0" smtClean="0">
                <a:solidFill>
                  <a:srgbClr val="FFFFFF"/>
                </a:solidFill>
              </a:rPr>
              <a:t>一</a:t>
            </a:r>
            <a:r>
              <a:rPr lang="en-US" altLang="zh-TW" dirty="0" smtClean="0">
                <a:solidFill>
                  <a:srgbClr val="FFFFFF"/>
                </a:solidFill>
              </a:rPr>
              <a:t>)</a:t>
            </a:r>
            <a:r>
              <a:rPr lang="zh-TW" altLang="en-US" dirty="0" smtClean="0">
                <a:solidFill>
                  <a:srgbClr val="FFFFFF"/>
                </a:solidFill>
              </a:rPr>
              <a:t>農業</a:t>
            </a:r>
            <a:r>
              <a:rPr lang="zh-TW" altLang="en-US" dirty="0">
                <a:solidFill>
                  <a:srgbClr val="FFFFFF"/>
                </a:solidFill>
              </a:rPr>
              <a:t>產銷資訊整合</a:t>
            </a:r>
            <a:r>
              <a:rPr lang="zh-TW" altLang="en-US" dirty="0" smtClean="0">
                <a:solidFill>
                  <a:srgbClr val="FFFFFF"/>
                </a:solidFill>
              </a:rPr>
              <a:t>平台 </a:t>
            </a:r>
            <a:r>
              <a:rPr lang="en-US" altLang="zh-TW" dirty="0" smtClean="0">
                <a:solidFill>
                  <a:srgbClr val="FFFFFF"/>
                </a:solidFill>
              </a:rPr>
              <a:t>(1/7)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49382" y="1368166"/>
            <a:ext cx="1163781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 smtClean="0">
                <a:solidFill>
                  <a:srgbClr val="FFFFFF"/>
                </a:solidFill>
              </a:rPr>
              <a:t>一、農業</a:t>
            </a:r>
            <a:r>
              <a:rPr lang="zh-TW" altLang="en-US" sz="3200" dirty="0">
                <a:solidFill>
                  <a:srgbClr val="FFFFFF"/>
                </a:solidFill>
              </a:rPr>
              <a:t>雲端</a:t>
            </a:r>
            <a:r>
              <a:rPr lang="zh-TW" altLang="en-US" sz="3200" dirty="0" smtClean="0">
                <a:solidFill>
                  <a:srgbClr val="FFFFFF"/>
                </a:solidFill>
              </a:rPr>
              <a:t>服務以及農業雲的發展</a:t>
            </a:r>
            <a:r>
              <a:rPr lang="zh-TW" altLang="en-US" sz="3200" dirty="0">
                <a:solidFill>
                  <a:srgbClr val="FFFFFF"/>
                </a:solidFill>
              </a:rPr>
              <a:t>方向</a:t>
            </a:r>
            <a:r>
              <a:rPr lang="zh-TW" altLang="en-US" sz="3200" dirty="0" smtClean="0">
                <a:solidFill>
                  <a:srgbClr val="FFFFFF"/>
                </a:solidFill>
              </a:rPr>
              <a:t>。</a:t>
            </a:r>
            <a:endParaRPr lang="en-US" altLang="zh-TW" sz="3200" dirty="0" smtClean="0">
              <a:solidFill>
                <a:srgbClr val="FFFFFF"/>
              </a:solidFill>
            </a:endParaRPr>
          </a:p>
          <a:p>
            <a:pPr marL="612000"/>
            <a:r>
              <a:rPr lang="zh-TW" altLang="en-US" sz="3200" dirty="0">
                <a:solidFill>
                  <a:schemeClr val="bg1"/>
                </a:solidFill>
              </a:rPr>
              <a:t>「農業雲」將提供本會及所屬機關虛擬主機服務，執行環境將利用虛擬技術，提供不同等級的運算環境，包括 </a:t>
            </a:r>
            <a:r>
              <a:rPr lang="en-US" altLang="zh-TW" sz="3200" dirty="0">
                <a:solidFill>
                  <a:schemeClr val="bg1"/>
                </a:solidFill>
              </a:rPr>
              <a:t>Linux </a:t>
            </a:r>
            <a:r>
              <a:rPr lang="zh-TW" altLang="en-US" sz="3200" dirty="0">
                <a:solidFill>
                  <a:schemeClr val="bg1"/>
                </a:solidFill>
              </a:rPr>
              <a:t>、 </a:t>
            </a:r>
            <a:r>
              <a:rPr lang="en-US" altLang="zh-TW" sz="3200" dirty="0">
                <a:solidFill>
                  <a:schemeClr val="bg1"/>
                </a:solidFill>
              </a:rPr>
              <a:t>Windows </a:t>
            </a:r>
            <a:r>
              <a:rPr lang="zh-TW" altLang="en-US" sz="3200" dirty="0">
                <a:solidFill>
                  <a:schemeClr val="bg1"/>
                </a:solidFill>
              </a:rPr>
              <a:t>等作業系統、 </a:t>
            </a:r>
            <a:r>
              <a:rPr lang="en-US" altLang="zh-TW" sz="3200" dirty="0">
                <a:solidFill>
                  <a:schemeClr val="bg1"/>
                </a:solidFill>
              </a:rPr>
              <a:t>Web </a:t>
            </a:r>
            <a:r>
              <a:rPr lang="zh-TW" altLang="en-US" sz="3200" dirty="0">
                <a:solidFill>
                  <a:schemeClr val="bg1"/>
                </a:solidFill>
              </a:rPr>
              <a:t>伺服器、資料庫軟體、開發環境等。兼具橫向（增加虛擬主機數量）與縱向（加大單台虛擬主機運算能量）的擴充能力，能快速反應大量業務需求，降低本會及所屬機關 </a:t>
            </a:r>
            <a:r>
              <a:rPr lang="en-US" altLang="zh-TW" sz="3200" dirty="0">
                <a:solidFill>
                  <a:schemeClr val="bg1"/>
                </a:solidFill>
              </a:rPr>
              <a:t>IT </a:t>
            </a:r>
            <a:r>
              <a:rPr lang="zh-TW" altLang="en-US" sz="3200" dirty="0">
                <a:solidFill>
                  <a:schemeClr val="bg1"/>
                </a:solidFill>
              </a:rPr>
              <a:t>管理時間以及相關系統中斷 </a:t>
            </a:r>
            <a:r>
              <a:rPr lang="en-US" altLang="zh-TW" sz="3200" dirty="0">
                <a:solidFill>
                  <a:schemeClr val="bg1"/>
                </a:solidFill>
              </a:rPr>
              <a:t>/ </a:t>
            </a:r>
            <a:r>
              <a:rPr lang="zh-TW" altLang="en-US" sz="3200" dirty="0">
                <a:solidFill>
                  <a:schemeClr val="bg1"/>
                </a:solidFill>
              </a:rPr>
              <a:t>停機風險，有效利用 </a:t>
            </a:r>
            <a:r>
              <a:rPr lang="en-US" altLang="zh-TW" sz="3200" dirty="0">
                <a:solidFill>
                  <a:schemeClr val="bg1"/>
                </a:solidFill>
              </a:rPr>
              <a:t>IT </a:t>
            </a:r>
            <a:r>
              <a:rPr lang="zh-TW" altLang="en-US" sz="3200" dirty="0">
                <a:solidFill>
                  <a:schemeClr val="bg1"/>
                </a:solidFill>
              </a:rPr>
              <a:t>資源，提升運用效率</a:t>
            </a:r>
            <a:r>
              <a:rPr lang="zh-TW" altLang="en-US" sz="3200" dirty="0" smtClean="0">
                <a:solidFill>
                  <a:schemeClr val="bg1"/>
                </a:solidFill>
              </a:rPr>
              <a:t>。</a:t>
            </a:r>
            <a:endParaRPr lang="en-US" altLang="zh-TW" sz="3200" dirty="0" smtClean="0">
              <a:solidFill>
                <a:schemeClr val="bg1"/>
              </a:solidFill>
            </a:endParaRPr>
          </a:p>
          <a:p>
            <a:pPr marL="612000"/>
            <a:endParaRPr lang="en-US" altLang="zh-TW" sz="3200" dirty="0" smtClean="0">
              <a:solidFill>
                <a:schemeClr val="bg1"/>
              </a:solidFill>
            </a:endParaRPr>
          </a:p>
          <a:p>
            <a:pPr marL="612000"/>
            <a:r>
              <a:rPr lang="en-US" altLang="zh-TW" sz="2400" dirty="0">
                <a:solidFill>
                  <a:schemeClr val="bg1"/>
                </a:solidFill>
              </a:rPr>
              <a:t>From</a:t>
            </a:r>
            <a:r>
              <a:rPr lang="zh-TW" altLang="en-US" sz="2400" dirty="0">
                <a:solidFill>
                  <a:schemeClr val="bg1"/>
                </a:solidFill>
              </a:rPr>
              <a:t>：行政院農業</a:t>
            </a:r>
            <a:r>
              <a:rPr lang="zh-TW" altLang="en-US" sz="2400" dirty="0" smtClean="0">
                <a:solidFill>
                  <a:schemeClr val="bg1"/>
                </a:solidFill>
              </a:rPr>
              <a:t>委員會　</a:t>
            </a:r>
            <a:r>
              <a:rPr lang="en-US" altLang="zh-TW" sz="2400" dirty="0" smtClean="0">
                <a:solidFill>
                  <a:schemeClr val="bg1"/>
                </a:solidFill>
              </a:rPr>
              <a:t>https</a:t>
            </a:r>
            <a:r>
              <a:rPr lang="en-US" altLang="zh-TW" sz="2400" dirty="0">
                <a:solidFill>
                  <a:schemeClr val="bg1"/>
                </a:solidFill>
              </a:rPr>
              <a:t>://www.coa.gov.tw/ws.php?id=2445998</a:t>
            </a:r>
            <a:endParaRPr lang="en-US" altLang="zh-TW" sz="24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480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406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FFFFFF"/>
                </a:solidFill>
              </a:rPr>
              <a:t>(</a:t>
            </a:r>
            <a:r>
              <a:rPr lang="zh-TW" altLang="en-US" dirty="0">
                <a:solidFill>
                  <a:srgbClr val="FFFFFF"/>
                </a:solidFill>
              </a:rPr>
              <a:t>一</a:t>
            </a:r>
            <a:r>
              <a:rPr lang="en-US" altLang="zh-TW" dirty="0">
                <a:solidFill>
                  <a:srgbClr val="FFFFFF"/>
                </a:solidFill>
              </a:rPr>
              <a:t>)</a:t>
            </a:r>
            <a:r>
              <a:rPr lang="zh-TW" altLang="en-US" dirty="0" smtClean="0">
                <a:solidFill>
                  <a:srgbClr val="FFFFFF"/>
                </a:solidFill>
              </a:rPr>
              <a:t>農業</a:t>
            </a:r>
            <a:r>
              <a:rPr lang="zh-TW" altLang="en-US" dirty="0">
                <a:solidFill>
                  <a:srgbClr val="FFFFFF"/>
                </a:solidFill>
              </a:rPr>
              <a:t>產銷資訊整合平台 </a:t>
            </a:r>
            <a:r>
              <a:rPr lang="en-US" altLang="zh-TW" dirty="0" smtClean="0">
                <a:solidFill>
                  <a:srgbClr val="FFFFFF"/>
                </a:solidFill>
              </a:rPr>
              <a:t>(2/7)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1278293" y="1485418"/>
            <a:ext cx="10524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二、農業生產追溯雲端</a:t>
            </a:r>
            <a:r>
              <a:rPr lang="zh-TW" altLang="en-US" sz="3200" dirty="0" smtClean="0">
                <a:solidFill>
                  <a:srgbClr val="FFFFFF"/>
                </a:solidFill>
              </a:rPr>
              <a:t>服務</a:t>
            </a:r>
            <a:endParaRPr lang="en-US" altLang="zh-TW" sz="3200" dirty="0" smtClean="0">
              <a:solidFill>
                <a:srgbClr val="FFFFFF"/>
              </a:solidFill>
            </a:endParaRPr>
          </a:p>
          <a:p>
            <a:pPr marL="612000"/>
            <a:r>
              <a:rPr lang="zh-TW" altLang="en-US" sz="3200" dirty="0">
                <a:solidFill>
                  <a:srgbClr val="FFFFFF"/>
                </a:solidFill>
              </a:rPr>
              <a:t>為提供消費大眾即時且安心的資訊，本會推動吉園圃、 </a:t>
            </a:r>
            <a:r>
              <a:rPr lang="en-US" altLang="zh-TW" sz="3200" dirty="0">
                <a:solidFill>
                  <a:srgbClr val="FFFFFF"/>
                </a:solidFill>
              </a:rPr>
              <a:t>CAS </a:t>
            </a:r>
            <a:r>
              <a:rPr lang="zh-TW" altLang="en-US" sz="3200" dirty="0">
                <a:solidFill>
                  <a:srgbClr val="FFFFFF"/>
                </a:solidFill>
              </a:rPr>
              <a:t>優良農產品、有機及產銷履歷等健康農業安全標章，其中除產銷履歷農產品已具有二維條碼，可由手機直接查詢追溯資訊外， </a:t>
            </a:r>
            <a:r>
              <a:rPr lang="en-US" altLang="zh-TW" sz="3200" dirty="0">
                <a:solidFill>
                  <a:srgbClr val="FFFFFF"/>
                </a:solidFill>
              </a:rPr>
              <a:t>CAS </a:t>
            </a:r>
            <a:r>
              <a:rPr lang="zh-TW" altLang="en-US" sz="3200" dirty="0">
                <a:solidFill>
                  <a:srgbClr val="FFFFFF"/>
                </a:solidFill>
              </a:rPr>
              <a:t>優良農產品及有機農產品亦規劃開發行動應用程式供民眾查詢。「農業雲」將 </a:t>
            </a:r>
            <a:r>
              <a:rPr lang="en-US" altLang="zh-TW" sz="3200" dirty="0">
                <a:solidFill>
                  <a:srgbClr val="FFFFFF"/>
                </a:solidFill>
              </a:rPr>
              <a:t>CAS </a:t>
            </a:r>
            <a:r>
              <a:rPr lang="zh-TW" altLang="en-US" sz="3200" dirty="0">
                <a:solidFill>
                  <a:srgbClr val="FFFFFF"/>
                </a:solidFill>
              </a:rPr>
              <a:t>優良農產品、有機及產銷履歷等健康農業安全標章資訊雲端化，建立農業生產追溯雲端服務，讓民眾可以透過網路、手機等各種多元資訊管道，查詢追溯農業生產資訊。</a:t>
            </a:r>
          </a:p>
        </p:txBody>
      </p:sp>
    </p:spTree>
    <p:extLst>
      <p:ext uri="{BB962C8B-B14F-4D97-AF65-F5344CB8AC3E}">
        <p14:creationId xmlns:p14="http://schemas.microsoft.com/office/powerpoint/2010/main" val="235988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406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FFFFFF"/>
                </a:solidFill>
              </a:rPr>
              <a:t>(</a:t>
            </a:r>
            <a:r>
              <a:rPr lang="zh-TW" altLang="en-US" dirty="0">
                <a:solidFill>
                  <a:srgbClr val="FFFFFF"/>
                </a:solidFill>
              </a:rPr>
              <a:t>一</a:t>
            </a:r>
            <a:r>
              <a:rPr lang="en-US" altLang="zh-TW" dirty="0">
                <a:solidFill>
                  <a:srgbClr val="FFFFFF"/>
                </a:solidFill>
              </a:rPr>
              <a:t>)</a:t>
            </a:r>
            <a:r>
              <a:rPr lang="zh-TW" altLang="en-US" dirty="0" smtClean="0">
                <a:solidFill>
                  <a:srgbClr val="FFFFFF"/>
                </a:solidFill>
              </a:rPr>
              <a:t>農業</a:t>
            </a:r>
            <a:r>
              <a:rPr lang="zh-TW" altLang="en-US" dirty="0">
                <a:solidFill>
                  <a:srgbClr val="FFFFFF"/>
                </a:solidFill>
              </a:rPr>
              <a:t>產銷資訊整合平台</a:t>
            </a:r>
            <a:r>
              <a:rPr lang="en-US" altLang="zh-TW" dirty="0" smtClean="0">
                <a:solidFill>
                  <a:srgbClr val="FFFFFF"/>
                </a:solidFill>
              </a:rPr>
              <a:t>(3/7)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278293" y="1485418"/>
            <a:ext cx="10524931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>
                <a:solidFill>
                  <a:srgbClr val="FFFFFF"/>
                </a:solidFill>
              </a:rPr>
              <a:t>三、休閒農業雲端</a:t>
            </a:r>
            <a:r>
              <a:rPr lang="zh-TW" altLang="en-US" sz="3200" dirty="0" smtClean="0">
                <a:solidFill>
                  <a:srgbClr val="FFFFFF"/>
                </a:solidFill>
              </a:rPr>
              <a:t>服務</a:t>
            </a:r>
          </a:p>
          <a:p>
            <a:pPr marL="612000"/>
            <a:r>
              <a:rPr lang="zh-TW" altLang="en-US" sz="3200" dirty="0">
                <a:solidFill>
                  <a:srgbClr val="FFFFFF"/>
                </a:solidFill>
              </a:rPr>
              <a:t>整合本會「農業易遊網」、「臺灣山林悠遊網」、「農村風情網」等休閒農業相關網站之服務功能，彙整各資訊網站內容，運用手機便利性，規劃「休閒農業雲端服務」，提供導覽解說、遊程追溯服務、即時及優惠訊息等功能，提高其應用便利性與普遍性。並推動開放資料架構，將本會各項可加值運用之資料提供民間或其他政府機關取用</a:t>
            </a:r>
          </a:p>
        </p:txBody>
      </p:sp>
    </p:spTree>
    <p:extLst>
      <p:ext uri="{BB962C8B-B14F-4D97-AF65-F5344CB8AC3E}">
        <p14:creationId xmlns:p14="http://schemas.microsoft.com/office/powerpoint/2010/main" val="3654763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406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FFFFFF"/>
                </a:solidFill>
              </a:rPr>
              <a:t>(</a:t>
            </a:r>
            <a:r>
              <a:rPr lang="zh-TW" altLang="en-US" dirty="0">
                <a:solidFill>
                  <a:srgbClr val="FFFFFF"/>
                </a:solidFill>
              </a:rPr>
              <a:t>一</a:t>
            </a:r>
            <a:r>
              <a:rPr lang="en-US" altLang="zh-TW" dirty="0">
                <a:solidFill>
                  <a:srgbClr val="FFFFFF"/>
                </a:solidFill>
              </a:rPr>
              <a:t>)</a:t>
            </a:r>
            <a:r>
              <a:rPr lang="zh-TW" altLang="en-US" dirty="0" smtClean="0">
                <a:solidFill>
                  <a:srgbClr val="FFFFFF"/>
                </a:solidFill>
              </a:rPr>
              <a:t>農業</a:t>
            </a:r>
            <a:r>
              <a:rPr lang="zh-TW" altLang="en-US" dirty="0">
                <a:solidFill>
                  <a:srgbClr val="FFFFFF"/>
                </a:solidFill>
              </a:rPr>
              <a:t>產銷資訊整合平台</a:t>
            </a:r>
            <a:r>
              <a:rPr lang="en-US" altLang="zh-TW" dirty="0" smtClean="0">
                <a:solidFill>
                  <a:srgbClr val="FFFFFF"/>
                </a:solidFill>
              </a:rPr>
              <a:t>(4/7)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225741" y="1389186"/>
            <a:ext cx="10524931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solidFill>
                  <a:srgbClr val="FFFFFF"/>
                </a:solidFill>
              </a:rPr>
              <a:t>四、農業產銷組織資源管理雲端服務</a:t>
            </a:r>
            <a:endParaRPr lang="zh-TW" altLang="en-US" sz="3000" dirty="0" smtClean="0">
              <a:solidFill>
                <a:srgbClr val="FFFFFF"/>
              </a:solidFill>
            </a:endParaRPr>
          </a:p>
          <a:p>
            <a:pPr marL="612000"/>
            <a:r>
              <a:rPr lang="zh-TW" altLang="en-US" sz="3000" dirty="0">
                <a:solidFill>
                  <a:srgbClr val="FFFFFF"/>
                </a:solidFill>
              </a:rPr>
              <a:t>由於國內農業生產業者多屬小農經營，為協助其經營管理企業化，在資訊服務部分，則以雲端服務概念，已開發完成農產品經營業者營運和資源管控資訊化所需之資訊系統（系統名稱為「農業生產組織經營管理系統」），功能涵蓋生產作業、人事薪資、進銷存、冷藏庫租賃、財務會計和農民組織等 </a:t>
            </a:r>
            <a:r>
              <a:rPr lang="en-US" altLang="zh-TW" sz="3000" dirty="0">
                <a:solidFill>
                  <a:srgbClr val="FFFFFF"/>
                </a:solidFill>
              </a:rPr>
              <a:t>6 </a:t>
            </a:r>
            <a:r>
              <a:rPr lang="zh-TW" altLang="en-US" sz="3000" dirty="0">
                <a:solidFill>
                  <a:srgbClr val="FFFFFF"/>
                </a:solidFill>
              </a:rPr>
              <a:t>大管理模組，各模組可整合運作，亦可獨立作業。將持續鼓勵及輔導分階段使用所需之系統功能，以解決農產品經營業者普遍資訊人力和經費不足問題，並藉由政府所提供之系統及作業環境維運服務，確保其資訊系統服務品質及作業不中斷。</a:t>
            </a:r>
          </a:p>
        </p:txBody>
      </p:sp>
    </p:spTree>
    <p:extLst>
      <p:ext uri="{BB962C8B-B14F-4D97-AF65-F5344CB8AC3E}">
        <p14:creationId xmlns:p14="http://schemas.microsoft.com/office/powerpoint/2010/main" val="223212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406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FFFFFF"/>
                </a:solidFill>
              </a:rPr>
              <a:t>(</a:t>
            </a:r>
            <a:r>
              <a:rPr lang="zh-TW" altLang="en-US" dirty="0">
                <a:solidFill>
                  <a:srgbClr val="FFFFFF"/>
                </a:solidFill>
              </a:rPr>
              <a:t>一</a:t>
            </a:r>
            <a:r>
              <a:rPr lang="en-US" altLang="zh-TW" dirty="0">
                <a:solidFill>
                  <a:srgbClr val="FFFFFF"/>
                </a:solidFill>
              </a:rPr>
              <a:t>)</a:t>
            </a:r>
            <a:r>
              <a:rPr lang="zh-TW" altLang="en-US" dirty="0" smtClean="0">
                <a:solidFill>
                  <a:srgbClr val="FFFFFF"/>
                </a:solidFill>
              </a:rPr>
              <a:t>農業</a:t>
            </a:r>
            <a:r>
              <a:rPr lang="zh-TW" altLang="en-US" dirty="0">
                <a:solidFill>
                  <a:srgbClr val="FFFFFF"/>
                </a:solidFill>
              </a:rPr>
              <a:t>產銷資訊整合平台</a:t>
            </a:r>
            <a:r>
              <a:rPr lang="en-US" altLang="zh-TW" dirty="0" smtClean="0">
                <a:solidFill>
                  <a:srgbClr val="FFFFFF"/>
                </a:solidFill>
              </a:rPr>
              <a:t>(5/7)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72662" y="1464397"/>
            <a:ext cx="1115147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solidFill>
                  <a:srgbClr val="FFFFFF"/>
                </a:solidFill>
              </a:rPr>
              <a:t>五、土石流防災即時訊息雲端服務</a:t>
            </a:r>
            <a:endParaRPr lang="en-US" altLang="zh-TW" sz="3000" dirty="0" smtClean="0">
              <a:solidFill>
                <a:srgbClr val="FFFFFF"/>
              </a:solidFill>
            </a:endParaRPr>
          </a:p>
          <a:p>
            <a:pPr marL="612000"/>
            <a:r>
              <a:rPr lang="zh-TW" altLang="en-US" sz="3000" dirty="0">
                <a:solidFill>
                  <a:srgbClr val="FFFFFF"/>
                </a:solidFill>
              </a:rPr>
              <a:t>本會水土保持局已建置土石流防災資訊網，提供各地降雨資訊、土石流警戒、避難路線圖、防災業務等資訊，同時亦開發手機使用之「土石流防災應變平台」行動服務程式，使民眾可隨時觀測全國各地觀測站之即時資訊、各鄉鎮土石流警戒資訊，以及全國即時降雨資訊、衛星雲圖等。提供全民、各地方首長，以及防災機關資訊掌握與居民疏散避難決策參考，亦可清楚掌握使用者所處位置，如果該使用者所處位置有發生土石流的危險，就可以透過本平台找到周遭避難場所的位置，以及緊急聯絡人的通訊資訊，有助於災害現場民眾快速前往避難地點。</a:t>
            </a:r>
          </a:p>
        </p:txBody>
      </p:sp>
    </p:spTree>
    <p:extLst>
      <p:ext uri="{BB962C8B-B14F-4D97-AF65-F5344CB8AC3E}">
        <p14:creationId xmlns:p14="http://schemas.microsoft.com/office/powerpoint/2010/main" val="934018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764627" y="201629"/>
            <a:ext cx="10515600" cy="102406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FFFFFF"/>
                </a:solidFill>
              </a:rPr>
              <a:t>(</a:t>
            </a:r>
            <a:r>
              <a:rPr lang="zh-TW" altLang="en-US" dirty="0">
                <a:solidFill>
                  <a:srgbClr val="FFFFFF"/>
                </a:solidFill>
              </a:rPr>
              <a:t>一</a:t>
            </a:r>
            <a:r>
              <a:rPr lang="en-US" altLang="zh-TW" dirty="0">
                <a:solidFill>
                  <a:srgbClr val="FFFFFF"/>
                </a:solidFill>
              </a:rPr>
              <a:t>)</a:t>
            </a:r>
            <a:r>
              <a:rPr lang="zh-TW" altLang="en-US" dirty="0" smtClean="0">
                <a:solidFill>
                  <a:srgbClr val="FFFFFF"/>
                </a:solidFill>
              </a:rPr>
              <a:t>農業</a:t>
            </a:r>
            <a:r>
              <a:rPr lang="zh-TW" altLang="en-US" dirty="0">
                <a:solidFill>
                  <a:srgbClr val="FFFFFF"/>
                </a:solidFill>
              </a:rPr>
              <a:t>產銷資訊整合平台</a:t>
            </a:r>
            <a:r>
              <a:rPr lang="en-US" altLang="zh-TW" dirty="0" smtClean="0">
                <a:solidFill>
                  <a:srgbClr val="FFFFFF"/>
                </a:solidFill>
              </a:rPr>
              <a:t>(6/7)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09904" y="1225689"/>
            <a:ext cx="11319748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solidFill>
                  <a:srgbClr val="FFFFFF"/>
                </a:solidFill>
              </a:rPr>
              <a:t>六、生產專區農場經營雲端服務</a:t>
            </a:r>
            <a:endParaRPr lang="en-US" altLang="zh-TW" sz="3000" dirty="0" smtClean="0">
              <a:solidFill>
                <a:srgbClr val="FFFFFF"/>
              </a:solidFill>
            </a:endParaRPr>
          </a:p>
          <a:p>
            <a:pPr marL="612000"/>
            <a:r>
              <a:rPr lang="zh-TW" altLang="en-US" sz="3000" dirty="0">
                <a:solidFill>
                  <a:srgbClr val="FFFFFF"/>
                </a:solidFill>
              </a:rPr>
              <a:t>農業資訊 </a:t>
            </a:r>
            <a:r>
              <a:rPr lang="en-US" altLang="zh-TW" sz="3000" dirty="0">
                <a:solidFill>
                  <a:srgbClr val="FFFFFF"/>
                </a:solidFill>
              </a:rPr>
              <a:t>80% </a:t>
            </a:r>
            <a:r>
              <a:rPr lang="zh-TW" altLang="en-US" sz="3000" dirty="0">
                <a:solidFill>
                  <a:srgbClr val="FFFFFF"/>
                </a:solidFill>
              </a:rPr>
              <a:t>與空間有高度相關，農業生產人數與產業別多樣，而地理資訊系統（ </a:t>
            </a:r>
            <a:r>
              <a:rPr lang="en-US" altLang="zh-TW" sz="3000" dirty="0">
                <a:solidFill>
                  <a:srgbClr val="FFFFFF"/>
                </a:solidFill>
              </a:rPr>
              <a:t>Geographic Information System, GIS </a:t>
            </a:r>
            <a:r>
              <a:rPr lang="zh-TW" altLang="en-US" sz="3000" dirty="0">
                <a:solidFill>
                  <a:srgbClr val="FFFFFF"/>
                </a:solidFill>
              </a:rPr>
              <a:t>）正具有快速處理大量、複雜空間資訊的優勢。「生產專區農場經營雲端服務」將彙整氣象、水利、土壤、肥培管理、植物病蟲害預警、產銷規劃、農業防減災等七大類資訊，並介接本會、氣象局、水利署、環保署、內政部、災防中心等不同單位分享資訊，配合農地所在位置（地號定位或 </a:t>
            </a:r>
            <a:r>
              <a:rPr lang="en-US" altLang="zh-TW" sz="3000" dirty="0">
                <a:solidFill>
                  <a:srgbClr val="FFFFFF"/>
                </a:solidFill>
              </a:rPr>
              <a:t>GPS </a:t>
            </a:r>
            <a:r>
              <a:rPr lang="zh-TW" altLang="en-US" sz="3000" dirty="0">
                <a:solidFill>
                  <a:srgbClr val="FFFFFF"/>
                </a:solidFill>
              </a:rPr>
              <a:t>定位）、不同季節時段、不同種植作物等因素，提供農民專屬的田間作業資訊、同時考慮農民接收資訊能力，使農民能精確管理作物生長過程，掌握自己農地生長環境的變化，提高抵禦風險的能力。</a:t>
            </a:r>
          </a:p>
        </p:txBody>
      </p:sp>
    </p:spTree>
    <p:extLst>
      <p:ext uri="{BB962C8B-B14F-4D97-AF65-F5344CB8AC3E}">
        <p14:creationId xmlns:p14="http://schemas.microsoft.com/office/powerpoint/2010/main" val="3940003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24060"/>
          </a:xfrm>
        </p:spPr>
        <p:txBody>
          <a:bodyPr/>
          <a:lstStyle/>
          <a:p>
            <a:pPr algn="ctr"/>
            <a:r>
              <a:rPr lang="en-US" altLang="zh-TW" dirty="0">
                <a:solidFill>
                  <a:srgbClr val="FFFFFF"/>
                </a:solidFill>
              </a:rPr>
              <a:t>(</a:t>
            </a:r>
            <a:r>
              <a:rPr lang="zh-TW" altLang="en-US" dirty="0">
                <a:solidFill>
                  <a:srgbClr val="FFFFFF"/>
                </a:solidFill>
              </a:rPr>
              <a:t>一</a:t>
            </a:r>
            <a:r>
              <a:rPr lang="en-US" altLang="zh-TW" dirty="0">
                <a:solidFill>
                  <a:srgbClr val="FFFFFF"/>
                </a:solidFill>
              </a:rPr>
              <a:t>)</a:t>
            </a:r>
            <a:r>
              <a:rPr lang="zh-TW" altLang="en-US" dirty="0" smtClean="0">
                <a:solidFill>
                  <a:srgbClr val="FFFFFF"/>
                </a:solidFill>
              </a:rPr>
              <a:t>農業</a:t>
            </a:r>
            <a:r>
              <a:rPr lang="zh-TW" altLang="en-US" dirty="0">
                <a:solidFill>
                  <a:srgbClr val="FFFFFF"/>
                </a:solidFill>
              </a:rPr>
              <a:t>產銷資訊整合平台</a:t>
            </a:r>
            <a:r>
              <a:rPr lang="en-US" altLang="zh-TW" dirty="0" smtClean="0">
                <a:solidFill>
                  <a:srgbClr val="FFFFFF"/>
                </a:solidFill>
              </a:rPr>
              <a:t>(7/7)</a:t>
            </a:r>
            <a:endParaRPr lang="zh-TW" altLang="en-US" dirty="0">
              <a:solidFill>
                <a:srgbClr val="FFFFFF"/>
              </a:solidFill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62153" y="1485418"/>
            <a:ext cx="111410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000" dirty="0">
                <a:solidFill>
                  <a:srgbClr val="FFFFFF"/>
                </a:solidFill>
              </a:rPr>
              <a:t>七、農業產銷資訊雲端服務</a:t>
            </a:r>
            <a:endParaRPr lang="en-US" altLang="zh-TW" sz="3000" dirty="0" smtClean="0">
              <a:solidFill>
                <a:srgbClr val="FFFFFF"/>
              </a:solidFill>
            </a:endParaRPr>
          </a:p>
          <a:p>
            <a:pPr marL="612000"/>
            <a:r>
              <a:rPr lang="zh-TW" altLang="en-US" sz="3000" dirty="0">
                <a:solidFill>
                  <a:srgbClr val="FFFFFF"/>
                </a:solidFill>
              </a:rPr>
              <a:t>本會目前已經建立「農業產銷資訊整合平台」，整合本會農糧、漁產、畜產等生產面積、產量、成本、行情等資訊資料庫，得以掌握目前全國農業生產及銷售狀況，並已透過「田邊好幫手」手機應用程式，提供智慧型手機查詢服務。另也透過「農業電子看板」，將農業行情資訊即時提供給農民參考。</a:t>
            </a:r>
          </a:p>
          <a:p>
            <a:pPr marL="612000"/>
            <a:endParaRPr lang="zh-TW" altLang="en-US" sz="3000" dirty="0">
              <a:solidFill>
                <a:srgbClr val="FFFFFF"/>
              </a:solidFill>
            </a:endParaRPr>
          </a:p>
          <a:p>
            <a:pPr marL="612000"/>
            <a:r>
              <a:rPr lang="zh-TW" altLang="en-US" sz="3000" dirty="0">
                <a:solidFill>
                  <a:srgbClr val="FFFFFF"/>
                </a:solidFill>
              </a:rPr>
              <a:t>　　運用雲端多元傳遞管道，將分類彙整之產銷資訊依使用者需求主動傳遞至使用者接收設備，供使用者參考，以降低產銷失衡發生的現象</a:t>
            </a:r>
            <a:r>
              <a:rPr lang="zh-TW" altLang="en-US" sz="3000" dirty="0" smtClean="0">
                <a:solidFill>
                  <a:srgbClr val="FFFFFF"/>
                </a:solidFill>
              </a:rPr>
              <a:t>。</a:t>
            </a:r>
            <a:endParaRPr lang="zh-TW" altLang="en-US" sz="3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9795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634</TotalTime>
  <Words>1121</Words>
  <Application>Microsoft Office PowerPoint</Application>
  <PresentationFormat>寬螢幕</PresentationFormat>
  <Paragraphs>39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新細明體</vt:lpstr>
      <vt:lpstr>Arial</vt:lpstr>
      <vt:lpstr>Calibri</vt:lpstr>
      <vt:lpstr>Calibri Light</vt:lpstr>
      <vt:lpstr>Wingdings</vt:lpstr>
      <vt:lpstr>Office 佈景主題</vt:lpstr>
      <vt:lpstr>農業產銷資訊整合平台</vt:lpstr>
      <vt:lpstr>(一)農業產銷資訊整合平台 (1/7)</vt:lpstr>
      <vt:lpstr>(一)農業產銷資訊整合平台 (2/7)</vt:lpstr>
      <vt:lpstr>(一)農業產銷資訊整合平台(3/7)</vt:lpstr>
      <vt:lpstr>(一)農業產銷資訊整合平台(4/7)</vt:lpstr>
      <vt:lpstr>(一)農業產銷資訊整合平台(5/7)</vt:lpstr>
      <vt:lpstr>(一)農業產銷資訊整合平台(6/7)</vt:lpstr>
      <vt:lpstr>(一)農業產銷資訊整合平台(7/7)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資訊與通信科技（ICT）</dc:title>
  <dc:creator>Felix</dc:creator>
  <cp:lastModifiedBy>Felix</cp:lastModifiedBy>
  <cp:revision>61</cp:revision>
  <dcterms:created xsi:type="dcterms:W3CDTF">2021-04-27T12:09:37Z</dcterms:created>
  <dcterms:modified xsi:type="dcterms:W3CDTF">2021-08-11T14:10:18Z</dcterms:modified>
</cp:coreProperties>
</file>