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61" r:id="rId6"/>
    <p:sldId id="296" r:id="rId7"/>
    <p:sldId id="297" r:id="rId8"/>
    <p:sldId id="262" r:id="rId9"/>
    <p:sldId id="298" r:id="rId10"/>
    <p:sldId id="299" r:id="rId11"/>
    <p:sldId id="300" r:id="rId12"/>
    <p:sldId id="265" r:id="rId13"/>
    <p:sldId id="304" r:id="rId14"/>
    <p:sldId id="305" r:id="rId15"/>
    <p:sldId id="306" r:id="rId16"/>
    <p:sldId id="307" r:id="rId17"/>
    <p:sldId id="301" r:id="rId18"/>
    <p:sldId id="308" r:id="rId19"/>
    <p:sldId id="302" r:id="rId20"/>
    <p:sldId id="303" r:id="rId21"/>
    <p:sldId id="27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Lexend Deca"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714C06-38BB-4A42-BE0A-AC698649DFCB}">
  <a:tblStyle styleId="{28714C06-38BB-4A42-BE0A-AC698649DF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C819C40-AFEB-4EFE-8A8C-DA0982023F7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5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62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271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480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539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24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4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497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7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5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43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HOTARUS</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442912" y="425531"/>
            <a:ext cx="4464844" cy="117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Adquisicion</a:t>
            </a:r>
            <a:endParaRPr sz="6000" dirty="0"/>
          </a:p>
        </p:txBody>
      </p:sp>
      <p:sp>
        <p:nvSpPr>
          <p:cNvPr id="112" name="Google Shape;112;p19"/>
          <p:cNvSpPr txBox="1">
            <a:spLocks noGrp="1"/>
          </p:cNvSpPr>
          <p:nvPr>
            <p:ph type="subTitle" idx="4294967295"/>
          </p:nvPr>
        </p:nvSpPr>
        <p:spPr>
          <a:xfrm>
            <a:off x="505807" y="1901605"/>
            <a:ext cx="4780124" cy="2627531"/>
          </a:xfrm>
          <a:prstGeom prst="rect">
            <a:avLst/>
          </a:prstGeom>
        </p:spPr>
        <p:txBody>
          <a:bodyPr spcFirstLastPara="1" wrap="square" lIns="0" tIns="0" rIns="0" bIns="0" anchor="t" anchorCtr="0">
            <a:noAutofit/>
          </a:bodyPr>
          <a:lstStyle/>
          <a:p>
            <a:pPr marL="0" lvl="0" indent="0" algn="just">
              <a:lnSpc>
                <a:spcPct val="110000"/>
              </a:lnSpc>
              <a:buNone/>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Software</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Windows 10</a:t>
            </a:r>
          </a:p>
          <a:p>
            <a:pPr marL="1200150" lvl="2"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173$ Básica – Home</a:t>
            </a:r>
          </a:p>
          <a:p>
            <a:pPr marL="1200150" lvl="2"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309$ Versión Pro</a:t>
            </a: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Servicio BBDD</a:t>
            </a:r>
          </a:p>
          <a:p>
            <a:pPr marL="1200150" lvl="2"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Ideal – 32,27$/mes</a:t>
            </a:r>
          </a:p>
          <a:p>
            <a:pPr marL="1200150" lvl="2"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Proyección 1900/mes</a:t>
            </a:r>
          </a:p>
          <a:p>
            <a:pPr marL="914400" lvl="2" indent="0" algn="just">
              <a:lnSpc>
                <a:spcPct val="110000"/>
              </a:lnSpc>
              <a:buNone/>
            </a:pP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078" name="Picture 6" descr="Laptop Png Png, Vectores, PSD, e Clipart Para Descarga Gratuita | pngtree">
            <a:extLst>
              <a:ext uri="{FF2B5EF4-FFF2-40B4-BE49-F238E27FC236}">
                <a16:creationId xmlns:a16="http://schemas.microsoft.com/office/drawing/2014/main" id="{95288759-4E51-4BB3-87B2-DA63F5C2C08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209193" y="857250"/>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FCFD0281-DCB4-477A-ABF4-8EB1BCD74685}"/>
              </a:ext>
            </a:extLst>
          </p:cNvPr>
          <p:cNvSpPr/>
          <p:nvPr/>
        </p:nvSpPr>
        <p:spPr>
          <a:xfrm>
            <a:off x="4715396" y="3674971"/>
            <a:ext cx="4416594"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206$ – 2200$</a:t>
            </a:r>
          </a:p>
        </p:txBody>
      </p:sp>
    </p:spTree>
    <p:extLst>
      <p:ext uri="{BB962C8B-B14F-4D97-AF65-F5344CB8AC3E}">
        <p14:creationId xmlns:p14="http://schemas.microsoft.com/office/powerpoint/2010/main" val="305401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r>
              <a:rPr lang="en" dirty="0"/>
              <a:t>Metodologia</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Comencemos!</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03889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9757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Team software Process - TSP</a:t>
            </a:r>
            <a:endParaRPr dirty="0"/>
          </a:p>
        </p:txBody>
      </p:sp>
      <p:sp>
        <p:nvSpPr>
          <p:cNvPr id="151" name="Google Shape;151;p22"/>
          <p:cNvSpPr txBox="1">
            <a:spLocks noGrp="1"/>
          </p:cNvSpPr>
          <p:nvPr>
            <p:ph type="body" idx="1"/>
          </p:nvPr>
        </p:nvSpPr>
        <p:spPr>
          <a:xfrm>
            <a:off x="580550" y="2789811"/>
            <a:ext cx="4021800" cy="1053527"/>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dirty="0">
                <a:solidFill>
                  <a:schemeClr val="tx2">
                    <a:lumMod val="10000"/>
                  </a:schemeClr>
                </a:solidFill>
                <a:effectLst>
                  <a:outerShdw blurRad="38100" dist="38100" dir="2700000" algn="tl">
                    <a:srgbClr val="000000">
                      <a:alpha val="43137"/>
                    </a:srgbClr>
                  </a:outerShdw>
                </a:effectLst>
              </a:rPr>
              <a:t>Plan de minicascadas que se pueden retroalimentar</a:t>
            </a:r>
            <a:endParaRPr dirty="0">
              <a:solidFill>
                <a:schemeClr val="tx2">
                  <a:lumMod val="10000"/>
                </a:schemeClr>
              </a:solidFill>
              <a:effectLst>
                <a:outerShdw blurRad="38100" dist="38100" dir="2700000" algn="tl">
                  <a:srgbClr val="000000">
                    <a:alpha val="43137"/>
                  </a:srgbClr>
                </a:outerShdw>
              </a:effectLst>
            </a:endParaRP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098" name="Picture 2" descr="5º Informatica - Gestión de Procesos: Idek Solutions - Etapas TSP">
            <a:extLst>
              <a:ext uri="{FF2B5EF4-FFF2-40B4-BE49-F238E27FC236}">
                <a16:creationId xmlns:a16="http://schemas.microsoft.com/office/drawing/2014/main" id="{27BFF45E-5447-417D-B88C-A00F69177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200" y="1327723"/>
            <a:ext cx="3524250"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01956" y="2899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Equipo de Trabajo</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4" name="Tabla 4">
            <a:extLst>
              <a:ext uri="{FF2B5EF4-FFF2-40B4-BE49-F238E27FC236}">
                <a16:creationId xmlns:a16="http://schemas.microsoft.com/office/drawing/2014/main" id="{26924A07-42E0-4D17-B446-DB73E4B35B75}"/>
              </a:ext>
            </a:extLst>
          </p:cNvPr>
          <p:cNvGraphicFramePr>
            <a:graphicFrameLocks noGrp="1"/>
          </p:cNvGraphicFramePr>
          <p:nvPr>
            <p:extLst>
              <p:ext uri="{D42A27DB-BD31-4B8C-83A1-F6EECF244321}">
                <p14:modId xmlns:p14="http://schemas.microsoft.com/office/powerpoint/2010/main" val="81368441"/>
              </p:ext>
            </p:extLst>
          </p:nvPr>
        </p:nvGraphicFramePr>
        <p:xfrm>
          <a:off x="1173957" y="1661319"/>
          <a:ext cx="6096000" cy="200152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124193088"/>
                    </a:ext>
                  </a:extLst>
                </a:gridCol>
                <a:gridCol w="3048000">
                  <a:extLst>
                    <a:ext uri="{9D8B030D-6E8A-4147-A177-3AD203B41FA5}">
                      <a16:colId xmlns:a16="http://schemas.microsoft.com/office/drawing/2014/main" val="3001028939"/>
                    </a:ext>
                  </a:extLst>
                </a:gridCol>
              </a:tblGrid>
              <a:tr h="370840">
                <a:tc>
                  <a:txBody>
                    <a:bodyPr/>
                    <a:lstStyle/>
                    <a:p>
                      <a:r>
                        <a:rPr lang="es-EC" dirty="0">
                          <a:solidFill>
                            <a:srgbClr val="FFFF00"/>
                          </a:solidFill>
                        </a:rPr>
                        <a:t>ROL</a:t>
                      </a:r>
                    </a:p>
                  </a:txBody>
                  <a:tcPr/>
                </a:tc>
                <a:tc>
                  <a:txBody>
                    <a:bodyPr/>
                    <a:lstStyle/>
                    <a:p>
                      <a:r>
                        <a:rPr lang="es-EC" dirty="0">
                          <a:solidFill>
                            <a:srgbClr val="FFFF00"/>
                          </a:solidFill>
                        </a:rPr>
                        <a:t>NOMBRE</a:t>
                      </a:r>
                    </a:p>
                  </a:txBody>
                  <a:tcPr/>
                </a:tc>
                <a:extLst>
                  <a:ext uri="{0D108BD9-81ED-4DB2-BD59-A6C34878D82A}">
                    <a16:rowId xmlns:a16="http://schemas.microsoft.com/office/drawing/2014/main" val="1690780456"/>
                  </a:ext>
                </a:extLst>
              </a:tr>
              <a:tr h="370840">
                <a:tc>
                  <a:txBody>
                    <a:bodyPr/>
                    <a:lstStyle/>
                    <a:p>
                      <a:r>
                        <a:rPr lang="es-EC" dirty="0"/>
                        <a:t>Líder de Grupo y Administrador de configuración.</a:t>
                      </a:r>
                    </a:p>
                  </a:txBody>
                  <a:tcPr/>
                </a:tc>
                <a:tc>
                  <a:txBody>
                    <a:bodyPr/>
                    <a:lstStyle/>
                    <a:p>
                      <a:r>
                        <a:rPr lang="es-EC" dirty="0"/>
                        <a:t>Emiliano Zúñiga</a:t>
                      </a:r>
                    </a:p>
                  </a:txBody>
                  <a:tcPr/>
                </a:tc>
                <a:extLst>
                  <a:ext uri="{0D108BD9-81ED-4DB2-BD59-A6C34878D82A}">
                    <a16:rowId xmlns:a16="http://schemas.microsoft.com/office/drawing/2014/main" val="2894918572"/>
                  </a:ext>
                </a:extLst>
              </a:tr>
              <a:tr h="370840">
                <a:tc>
                  <a:txBody>
                    <a:bodyPr/>
                    <a:lstStyle/>
                    <a:p>
                      <a:r>
                        <a:rPr lang="es-EC" dirty="0"/>
                        <a:t>Administrador de Desarrollo</a:t>
                      </a:r>
                    </a:p>
                  </a:txBody>
                  <a:tcPr/>
                </a:tc>
                <a:tc>
                  <a:txBody>
                    <a:bodyPr/>
                    <a:lstStyle/>
                    <a:p>
                      <a:r>
                        <a:rPr lang="es-EC" dirty="0"/>
                        <a:t>Juan Araque</a:t>
                      </a:r>
                    </a:p>
                  </a:txBody>
                  <a:tcPr/>
                </a:tc>
                <a:extLst>
                  <a:ext uri="{0D108BD9-81ED-4DB2-BD59-A6C34878D82A}">
                    <a16:rowId xmlns:a16="http://schemas.microsoft.com/office/drawing/2014/main" val="1865339591"/>
                  </a:ext>
                </a:extLst>
              </a:tr>
              <a:tr h="370840">
                <a:tc>
                  <a:txBody>
                    <a:bodyPr/>
                    <a:lstStyle/>
                    <a:p>
                      <a:r>
                        <a:rPr lang="es-EC" dirty="0"/>
                        <a:t>Administrador de Planificación</a:t>
                      </a:r>
                    </a:p>
                  </a:txBody>
                  <a:tcPr/>
                </a:tc>
                <a:tc>
                  <a:txBody>
                    <a:bodyPr/>
                    <a:lstStyle/>
                    <a:p>
                      <a:r>
                        <a:rPr lang="es-EC" dirty="0"/>
                        <a:t>Darío Figueroa</a:t>
                      </a:r>
                    </a:p>
                  </a:txBody>
                  <a:tcPr/>
                </a:tc>
                <a:extLst>
                  <a:ext uri="{0D108BD9-81ED-4DB2-BD59-A6C34878D82A}">
                    <a16:rowId xmlns:a16="http://schemas.microsoft.com/office/drawing/2014/main" val="3912344412"/>
                  </a:ext>
                </a:extLst>
              </a:tr>
              <a:tr h="370840">
                <a:tc>
                  <a:txBody>
                    <a:bodyPr/>
                    <a:lstStyle/>
                    <a:p>
                      <a:r>
                        <a:rPr lang="es-EC" dirty="0"/>
                        <a:t>Administrador de Calidad</a:t>
                      </a:r>
                    </a:p>
                  </a:txBody>
                  <a:tcPr/>
                </a:tc>
                <a:tc>
                  <a:txBody>
                    <a:bodyPr/>
                    <a:lstStyle/>
                    <a:p>
                      <a:r>
                        <a:rPr lang="es-EC" dirty="0"/>
                        <a:t>Alex Valverde</a:t>
                      </a:r>
                    </a:p>
                  </a:txBody>
                  <a:tcPr/>
                </a:tc>
                <a:extLst>
                  <a:ext uri="{0D108BD9-81ED-4DB2-BD59-A6C34878D82A}">
                    <a16:rowId xmlns:a16="http://schemas.microsoft.com/office/drawing/2014/main" val="3579654755"/>
                  </a:ext>
                </a:extLst>
              </a:tr>
            </a:tbl>
          </a:graphicData>
        </a:graphic>
      </p:graphicFrame>
    </p:spTree>
    <p:extLst>
      <p:ext uri="{BB962C8B-B14F-4D97-AF65-F5344CB8AC3E}">
        <p14:creationId xmlns:p14="http://schemas.microsoft.com/office/powerpoint/2010/main" val="311048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01956" y="2899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Equipo de Trabajo</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150;p22">
            <a:extLst>
              <a:ext uri="{FF2B5EF4-FFF2-40B4-BE49-F238E27FC236}">
                <a16:creationId xmlns:a16="http://schemas.microsoft.com/office/drawing/2014/main" id="{1738D487-6D5E-44E8-83B8-FAAE0376E0C5}"/>
              </a:ext>
            </a:extLst>
          </p:cNvPr>
          <p:cNvSpPr txBox="1">
            <a:spLocks/>
          </p:cNvSpPr>
          <p:nvPr/>
        </p:nvSpPr>
        <p:spPr>
          <a:xfrm>
            <a:off x="828806" y="764663"/>
            <a:ext cx="4021800" cy="949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s-ES" sz="1800" dirty="0">
                <a:solidFill>
                  <a:srgbClr val="FFFF00"/>
                </a:solidFill>
              </a:rPr>
              <a:t>Funciones</a:t>
            </a:r>
          </a:p>
        </p:txBody>
      </p:sp>
      <p:sp>
        <p:nvSpPr>
          <p:cNvPr id="7" name="CuadroTexto 6">
            <a:extLst>
              <a:ext uri="{FF2B5EF4-FFF2-40B4-BE49-F238E27FC236}">
                <a16:creationId xmlns:a16="http://schemas.microsoft.com/office/drawing/2014/main" id="{ABE82E34-88E0-4F92-8118-6A89B1B6BFD6}"/>
              </a:ext>
            </a:extLst>
          </p:cNvPr>
          <p:cNvSpPr txBox="1"/>
          <p:nvPr/>
        </p:nvSpPr>
        <p:spPr>
          <a:xfrm>
            <a:off x="458153" y="1857710"/>
            <a:ext cx="8442960" cy="1105367"/>
          </a:xfrm>
          <a:prstGeom prst="rect">
            <a:avLst/>
          </a:prstGeom>
          <a:noFill/>
        </p:spPr>
        <p:txBody>
          <a:bodyPr wrap="square">
            <a:spAutoFit/>
          </a:bodyPr>
          <a:lstStyle/>
          <a:p>
            <a:pPr algn="just">
              <a:lnSpc>
                <a:spcPct val="110000"/>
              </a:lnSpc>
              <a:spcAft>
                <a:spcPts val="600"/>
              </a:spcAft>
            </a:pPr>
            <a:r>
              <a:rPr lang="es-EC" sz="1400"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Liber del equipo: Emiliano Zúñiga </a:t>
            </a:r>
            <a:endParaRPr lang="es-ES" sz="14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s-EC" sz="1400" dirty="0">
                <a:effectLst/>
                <a:latin typeface="Calibri" panose="020F0502020204030204" pitchFamily="34" charset="0"/>
                <a:ea typeface="Times New Roman" panose="02020603050405020304" pitchFamily="18" charset="0"/>
                <a:cs typeface="Times New Roman" panose="02020603050405020304" pitchFamily="18" charset="0"/>
              </a:rPr>
              <a:t>Es el encargado de dirigir al equipo, se asegura que todos reporten sus datos de los procesos y ejecuten su trabajo de la manera que se planeó. También realiza reportes en un tiempo establecido para observar el avance del equipo.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D3707127-5A52-4119-AD44-4B2D26CCD425}"/>
              </a:ext>
            </a:extLst>
          </p:cNvPr>
          <p:cNvSpPr txBox="1"/>
          <p:nvPr/>
        </p:nvSpPr>
        <p:spPr>
          <a:xfrm>
            <a:off x="458153" y="2963077"/>
            <a:ext cx="8307228" cy="1419299"/>
          </a:xfrm>
          <a:prstGeom prst="rect">
            <a:avLst/>
          </a:prstGeom>
          <a:noFill/>
        </p:spPr>
        <p:txBody>
          <a:bodyPr wrap="square">
            <a:spAutoFit/>
          </a:bodyPr>
          <a:lstStyle/>
          <a:p>
            <a:pPr algn="just">
              <a:lnSpc>
                <a:spcPct val="110000"/>
              </a:lnSpc>
              <a:spcAft>
                <a:spcPts val="600"/>
              </a:spcAft>
            </a:pPr>
            <a:r>
              <a:rPr lang="es-EC" sz="1400"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Administrador de Desarrollo: Cristóbal Araque </a:t>
            </a:r>
            <a:endParaRPr lang="es-ES" sz="1400"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0000"/>
              </a:lnSpc>
              <a:spcAft>
                <a:spcPts val="600"/>
              </a:spcAft>
              <a:buFont typeface="Arial" panose="020B0604020202020204" pitchFamily="34" charset="0"/>
              <a:buChar char="•"/>
            </a:pPr>
            <a:r>
              <a:rPr lang="es-EC" sz="1400" dirty="0">
                <a:effectLst/>
                <a:latin typeface="Calibri" panose="020F0502020204030204" pitchFamily="34" charset="0"/>
                <a:ea typeface="Times New Roman" panose="02020603050405020304" pitchFamily="18" charset="0"/>
                <a:cs typeface="Times New Roman" panose="02020603050405020304" pitchFamily="18" charset="0"/>
              </a:rPr>
              <a:t>Guiar al equipo en el desarrollo de un producto de calidad mediante el uso adecuado de los métodos de diseño.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0000"/>
              </a:lnSpc>
              <a:spcAft>
                <a:spcPts val="600"/>
              </a:spcAft>
              <a:buFont typeface="Arial" panose="020B0604020202020204" pitchFamily="34" charset="0"/>
              <a:buChar char="•"/>
            </a:pPr>
            <a:r>
              <a:rPr lang="es-EC" sz="1400" dirty="0">
                <a:effectLst/>
                <a:latin typeface="Calibri" panose="020F0502020204030204" pitchFamily="34" charset="0"/>
                <a:ea typeface="Times New Roman" panose="02020603050405020304" pitchFamily="18" charset="0"/>
                <a:cs typeface="Times New Roman" panose="02020603050405020304" pitchFamily="18" charset="0"/>
              </a:rPr>
              <a:t>Analizar estimaciones de trabajo durante el ciclo y ajustar debidamente la carga laboral para establecer una relación balanceada entre ciclos.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67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01956" y="2899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Equipo de Trabajo</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150;p22">
            <a:extLst>
              <a:ext uri="{FF2B5EF4-FFF2-40B4-BE49-F238E27FC236}">
                <a16:creationId xmlns:a16="http://schemas.microsoft.com/office/drawing/2014/main" id="{1738D487-6D5E-44E8-83B8-FAAE0376E0C5}"/>
              </a:ext>
            </a:extLst>
          </p:cNvPr>
          <p:cNvSpPr txBox="1">
            <a:spLocks/>
          </p:cNvSpPr>
          <p:nvPr/>
        </p:nvSpPr>
        <p:spPr>
          <a:xfrm>
            <a:off x="828806" y="764663"/>
            <a:ext cx="4021800" cy="949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s-ES" sz="1800" dirty="0">
                <a:solidFill>
                  <a:srgbClr val="FFFF00"/>
                </a:solidFill>
              </a:rPr>
              <a:t>Funciones</a:t>
            </a:r>
          </a:p>
        </p:txBody>
      </p:sp>
      <p:sp>
        <p:nvSpPr>
          <p:cNvPr id="7" name="CuadroTexto 6">
            <a:extLst>
              <a:ext uri="{FF2B5EF4-FFF2-40B4-BE49-F238E27FC236}">
                <a16:creationId xmlns:a16="http://schemas.microsoft.com/office/drawing/2014/main" id="{ABE82E34-88E0-4F92-8118-6A89B1B6BFD6}"/>
              </a:ext>
            </a:extLst>
          </p:cNvPr>
          <p:cNvSpPr txBox="1"/>
          <p:nvPr/>
        </p:nvSpPr>
        <p:spPr>
          <a:xfrm>
            <a:off x="378619" y="1775999"/>
            <a:ext cx="8364378" cy="2047163"/>
          </a:xfrm>
          <a:prstGeom prst="rect">
            <a:avLst/>
          </a:prstGeom>
          <a:noFill/>
        </p:spPr>
        <p:txBody>
          <a:bodyPr wrap="square">
            <a:spAutoFit/>
          </a:bodyPr>
          <a:lstStyle/>
          <a:p>
            <a:pPr algn="just">
              <a:lnSpc>
                <a:spcPct val="110000"/>
              </a:lnSpc>
              <a:spcAft>
                <a:spcPts val="600"/>
              </a:spcAft>
            </a:pPr>
            <a:r>
              <a:rPr lang="es-EC"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Administración de Planificación: Darío Figueroa</a:t>
            </a:r>
            <a:endParaRPr lang="es-ES"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0000"/>
              </a:lnSpc>
              <a:spcAft>
                <a:spcPts val="600"/>
              </a:spcAft>
              <a:buFont typeface="Arial" panose="020B0604020202020204" pitchFamily="34" charset="0"/>
              <a:buChar char="•"/>
            </a:pPr>
            <a:r>
              <a:rPr lang="es-EC" dirty="0">
                <a:effectLst/>
                <a:latin typeface="Calibri" panose="020F0502020204030204" pitchFamily="34" charset="0"/>
                <a:ea typeface="Times New Roman" panose="02020603050405020304" pitchFamily="18" charset="0"/>
                <a:cs typeface="Times New Roman" panose="02020603050405020304" pitchFamily="18" charset="0"/>
              </a:rPr>
              <a:t>Guiar al equipo en el seguimiento de un plan detallado para el desarrollo de un producto de alta calidad. </a:t>
            </a: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0000"/>
              </a:lnSpc>
              <a:spcAft>
                <a:spcPts val="600"/>
              </a:spcAft>
              <a:buFont typeface="Arial" panose="020B0604020202020204" pitchFamily="34" charset="0"/>
              <a:buChar char="•"/>
            </a:pPr>
            <a:r>
              <a:rPr lang="es-EC" dirty="0">
                <a:effectLst/>
                <a:latin typeface="Calibri" panose="020F0502020204030204" pitchFamily="34" charset="0"/>
                <a:ea typeface="Times New Roman" panose="02020603050405020304" pitchFamily="18" charset="0"/>
                <a:cs typeface="Times New Roman" panose="02020603050405020304" pitchFamily="18" charset="0"/>
              </a:rPr>
              <a:t>Generar un plan de trabajo de equipo que equilibre la carga laboral de los integrantes y no supere el tiempo límite establecido. </a:t>
            </a:r>
          </a:p>
          <a:p>
            <a:pPr marL="285750" indent="-285750" algn="just">
              <a:lnSpc>
                <a:spcPct val="110000"/>
              </a:lnSpc>
              <a:spcAft>
                <a:spcPts val="600"/>
              </a:spcAft>
              <a:buFont typeface="Arial" panose="020B0604020202020204" pitchFamily="34" charset="0"/>
              <a:buChar char="•"/>
            </a:pPr>
            <a:r>
              <a:rPr lang="es-EC" dirty="0">
                <a:effectLst/>
                <a:latin typeface="Calibri" panose="020F0502020204030204" pitchFamily="34" charset="0"/>
                <a:ea typeface="Times New Roman" panose="02020603050405020304" pitchFamily="18" charset="0"/>
                <a:cs typeface="Times New Roman" panose="02020603050405020304" pitchFamily="18" charset="0"/>
              </a:rPr>
              <a:t>Documentar los datos semanales de las tareas realizadas y comparar con lo planificado para ofrecer una retroalimentación al equipo.   </a:t>
            </a: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D3707127-5A52-4119-AD44-4B2D26CCD425}"/>
              </a:ext>
            </a:extLst>
          </p:cNvPr>
          <p:cNvSpPr txBox="1"/>
          <p:nvPr/>
        </p:nvSpPr>
        <p:spPr>
          <a:xfrm>
            <a:off x="458152" y="3567540"/>
            <a:ext cx="8471535" cy="1182311"/>
          </a:xfrm>
          <a:prstGeom prst="rect">
            <a:avLst/>
          </a:prstGeom>
          <a:noFill/>
        </p:spPr>
        <p:txBody>
          <a:bodyPr wrap="square">
            <a:spAutoFit/>
          </a:bodyPr>
          <a:lstStyle/>
          <a:p>
            <a:pPr algn="just">
              <a:lnSpc>
                <a:spcPct val="110000"/>
              </a:lnSpc>
              <a:spcAft>
                <a:spcPts val="600"/>
              </a:spcAft>
            </a:pPr>
            <a:r>
              <a:rPr lang="es-EC"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Administrador de Calidad: Alexander Valverde </a:t>
            </a:r>
            <a:endParaRPr lang="es-ES"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s-EC" dirty="0">
                <a:effectLst/>
                <a:latin typeface="Calibri" panose="020F0502020204030204" pitchFamily="34" charset="0"/>
                <a:ea typeface="Times New Roman" panose="02020603050405020304" pitchFamily="18" charset="0"/>
                <a:cs typeface="Times New Roman" panose="02020603050405020304" pitchFamily="18" charset="0"/>
              </a:rPr>
              <a:t>Verificar que tanto la documentación como el producto desarrollado cumpla con los estándares propuestos. </a:t>
            </a: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s-EC" dirty="0">
                <a:effectLst/>
                <a:latin typeface="Calibri" panose="020F0502020204030204" pitchFamily="34" charset="0"/>
                <a:ea typeface="Times New Roman" panose="02020603050405020304" pitchFamily="18" charset="0"/>
                <a:cs typeface="Times New Roman" panose="02020603050405020304" pitchFamily="18" charset="0"/>
              </a:rPr>
              <a:t>Registrar los errores encontrados cada semana y en caso de ser necesario corregir con el equipo de forma inmediata</a:t>
            </a:r>
            <a:r>
              <a:rPr lang="es-EC"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s-E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93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01956" y="2899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Equipo de Trabajo</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Google Shape;150;p22">
            <a:extLst>
              <a:ext uri="{FF2B5EF4-FFF2-40B4-BE49-F238E27FC236}">
                <a16:creationId xmlns:a16="http://schemas.microsoft.com/office/drawing/2014/main" id="{1738D487-6D5E-44E8-83B8-FAAE0376E0C5}"/>
              </a:ext>
            </a:extLst>
          </p:cNvPr>
          <p:cNvSpPr txBox="1">
            <a:spLocks/>
          </p:cNvSpPr>
          <p:nvPr/>
        </p:nvSpPr>
        <p:spPr>
          <a:xfrm>
            <a:off x="828806" y="764663"/>
            <a:ext cx="4021800" cy="949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s-ES" sz="1800" dirty="0">
                <a:solidFill>
                  <a:srgbClr val="FFFF00"/>
                </a:solidFill>
              </a:rPr>
              <a:t>Funciones</a:t>
            </a:r>
          </a:p>
        </p:txBody>
      </p:sp>
      <p:sp>
        <p:nvSpPr>
          <p:cNvPr id="7" name="CuadroTexto 6">
            <a:extLst>
              <a:ext uri="{FF2B5EF4-FFF2-40B4-BE49-F238E27FC236}">
                <a16:creationId xmlns:a16="http://schemas.microsoft.com/office/drawing/2014/main" id="{ABE82E34-88E0-4F92-8118-6A89B1B6BFD6}"/>
              </a:ext>
            </a:extLst>
          </p:cNvPr>
          <p:cNvSpPr txBox="1"/>
          <p:nvPr/>
        </p:nvSpPr>
        <p:spPr>
          <a:xfrm>
            <a:off x="389811" y="1997455"/>
            <a:ext cx="8364378" cy="1810176"/>
          </a:xfrm>
          <a:prstGeom prst="rect">
            <a:avLst/>
          </a:prstGeom>
          <a:noFill/>
        </p:spPr>
        <p:txBody>
          <a:bodyPr wrap="square">
            <a:spAutoFit/>
          </a:bodyPr>
          <a:lstStyle/>
          <a:p>
            <a:pPr algn="just">
              <a:lnSpc>
                <a:spcPct val="110000"/>
              </a:lnSpc>
              <a:spcAft>
                <a:spcPts val="600"/>
              </a:spcAft>
            </a:pPr>
            <a:r>
              <a:rPr lang="es-EC" b="1"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Administrador de Configuración: Emiliano Zúñiga </a:t>
            </a:r>
            <a:endParaRPr lang="es-ES" dirty="0">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s-EC" dirty="0">
                <a:effectLst/>
                <a:latin typeface="Calibri" panose="020F0502020204030204" pitchFamily="34" charset="0"/>
                <a:ea typeface="Times New Roman" panose="02020603050405020304" pitchFamily="18" charset="0"/>
                <a:cs typeface="Times New Roman" panose="02020603050405020304" pitchFamily="18" charset="0"/>
              </a:rPr>
              <a:t>Proveer al equipo con las herramientas necesarias para el desarrollo del proyecto. </a:t>
            </a: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s-EC" dirty="0">
                <a:effectLst/>
                <a:latin typeface="Calibri" panose="020F0502020204030204" pitchFamily="34" charset="0"/>
                <a:ea typeface="Times New Roman" panose="02020603050405020304" pitchFamily="18" charset="0"/>
                <a:cs typeface="Times New Roman" panose="02020603050405020304" pitchFamily="18" charset="0"/>
              </a:rPr>
              <a:t>Estar dispuesto a ayudar al equipo en caso de que exista una falta de conocimiento de las herramientas utilizadas. </a:t>
            </a: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s-EC" dirty="0">
                <a:effectLst/>
                <a:latin typeface="Calibri" panose="020F0502020204030204" pitchFamily="34" charset="0"/>
                <a:ea typeface="Times New Roman" panose="02020603050405020304" pitchFamily="18" charset="0"/>
                <a:cs typeface="Times New Roman" panose="02020603050405020304" pitchFamily="18" charset="0"/>
              </a:rPr>
              <a:t>Participar en la mesa de cambios en caso de que se necesite alterar de una forma mayor al proyecto.</a:t>
            </a: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65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799" y="1659550"/>
            <a:ext cx="4704109"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endParaRPr dirty="0"/>
          </a:p>
          <a:p>
            <a:pPr marL="0" lvl="0" indent="0" algn="l" rtl="0">
              <a:spcBef>
                <a:spcPts val="0"/>
              </a:spcBef>
              <a:spcAft>
                <a:spcPts val="0"/>
              </a:spcAft>
              <a:buNone/>
            </a:pPr>
            <a:r>
              <a:rPr lang="en" dirty="0"/>
              <a:t>Aplicaciones ya existentes</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Comencemos!</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8058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01956" y="289913"/>
            <a:ext cx="5713094"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Aplicaciones ya existentes</a:t>
            </a:r>
            <a:endParaRPr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CuadroTexto 7">
            <a:extLst>
              <a:ext uri="{FF2B5EF4-FFF2-40B4-BE49-F238E27FC236}">
                <a16:creationId xmlns:a16="http://schemas.microsoft.com/office/drawing/2014/main" id="{429B9DC3-08EC-4F73-996F-7E23A53CDF17}"/>
              </a:ext>
            </a:extLst>
          </p:cNvPr>
          <p:cNvSpPr txBox="1"/>
          <p:nvPr/>
        </p:nvSpPr>
        <p:spPr>
          <a:xfrm>
            <a:off x="358141" y="1334876"/>
            <a:ext cx="8122443" cy="791435"/>
          </a:xfrm>
          <a:prstGeom prst="rect">
            <a:avLst/>
          </a:prstGeom>
          <a:noFill/>
        </p:spPr>
        <p:txBody>
          <a:bodyPr wrap="square">
            <a:spAutoFit/>
          </a:bodyPr>
          <a:lstStyle/>
          <a:p>
            <a:pPr algn="just">
              <a:lnSpc>
                <a:spcPct val="110000"/>
              </a:lnSpc>
              <a:spcAft>
                <a:spcPts val="600"/>
              </a:spcAft>
            </a:pPr>
            <a:r>
              <a:rPr lang="es-EC" sz="1400" dirty="0">
                <a:effectLst/>
                <a:latin typeface="Calibri" panose="020F0502020204030204" pitchFamily="34" charset="0"/>
                <a:ea typeface="Times New Roman" panose="02020603050405020304" pitchFamily="18" charset="0"/>
                <a:cs typeface="Times New Roman" panose="02020603050405020304" pitchFamily="18" charset="0"/>
              </a:rPr>
              <a:t>En si no existe un sistema visible de gestión como el que estamos desarrollando, sin embargo, decidimos usar como base la compañía Huawei ya que nos da una idea de como se maneja toda la data para llegar a manufacturar un teléfono cada 28,5 segundos.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8" name="Picture 4" descr="Huawei Logo – TechnoPoint">
            <a:extLst>
              <a:ext uri="{FF2B5EF4-FFF2-40B4-BE49-F238E27FC236}">
                <a16:creationId xmlns:a16="http://schemas.microsoft.com/office/drawing/2014/main" id="{4B44BCBB-E07B-4D09-8C01-F2E062C93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6" y="2221774"/>
            <a:ext cx="3057525" cy="163068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83C96E8E-57C2-4313-B430-BA2F334E9E8E}"/>
              </a:ext>
            </a:extLst>
          </p:cNvPr>
          <p:cNvSpPr txBox="1"/>
          <p:nvPr/>
        </p:nvSpPr>
        <p:spPr>
          <a:xfrm>
            <a:off x="3729038" y="2522902"/>
            <a:ext cx="4912994" cy="1028423"/>
          </a:xfrm>
          <a:prstGeom prst="rect">
            <a:avLst/>
          </a:prstGeom>
          <a:noFill/>
        </p:spPr>
        <p:txBody>
          <a:bodyPr wrap="square">
            <a:spAutoFit/>
          </a:bodyPr>
          <a:lstStyle/>
          <a:p>
            <a:pPr algn="just">
              <a:lnSpc>
                <a:spcPct val="110000"/>
              </a:lnSpc>
              <a:spcAft>
                <a:spcPts val="600"/>
              </a:spcAft>
            </a:pPr>
            <a:r>
              <a:rPr lang="es-EC" sz="1400" dirty="0">
                <a:effectLst/>
                <a:latin typeface="Calibri" panose="020F0502020204030204" pitchFamily="34" charset="0"/>
                <a:ea typeface="Times New Roman" panose="02020603050405020304" pitchFamily="18" charset="0"/>
                <a:cs typeface="Times New Roman" panose="02020603050405020304" pitchFamily="18" charset="0"/>
              </a:rPr>
              <a:t>Nuestro sistema se encarga de automatizar los procesos de comunicación entre clientes y proveedores, así como la aprobación de los diseños enviados y la manufactura de dichos diseños en nuestras instalaciones, para ayudar a las empresas.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74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799" y="1659550"/>
            <a:ext cx="4704109"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endParaRPr dirty="0"/>
          </a:p>
          <a:p>
            <a:pPr marL="0" lvl="0" indent="0" algn="l" rtl="0">
              <a:spcBef>
                <a:spcPts val="0"/>
              </a:spcBef>
              <a:spcAft>
                <a:spcPts val="0"/>
              </a:spcAft>
              <a:buNone/>
            </a:pPr>
            <a:r>
              <a:rPr lang="en" dirty="0"/>
              <a:t>Conclusiones</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Comencemos!</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45471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Agenda</a:t>
            </a:r>
            <a:endParaRPr dirty="0"/>
          </a:p>
        </p:txBody>
      </p:sp>
      <p:sp>
        <p:nvSpPr>
          <p:cNvPr id="73" name="Google Shape;73;p14"/>
          <p:cNvSpPr txBox="1">
            <a:spLocks noGrp="1"/>
          </p:cNvSpPr>
          <p:nvPr>
            <p:ph type="body" idx="1"/>
          </p:nvPr>
        </p:nvSpPr>
        <p:spPr>
          <a:xfrm>
            <a:off x="580550" y="1352550"/>
            <a:ext cx="6513194" cy="3155100"/>
          </a:xfrm>
          <a:prstGeom prst="rect">
            <a:avLst/>
          </a:prstGeom>
        </p:spPr>
        <p:txBody>
          <a:bodyPr spcFirstLastPara="1" wrap="square" lIns="0" tIns="0" rIns="0" bIns="0" anchor="t" anchorCtr="0">
            <a:noAutofit/>
          </a:bodyPr>
          <a:lstStyle/>
          <a:p>
            <a:pPr marL="342900" indent="-342900" algn="just">
              <a:buClr>
                <a:schemeClr val="dk1"/>
              </a:buClr>
              <a:buSzPts val="1100"/>
            </a:pPr>
            <a:r>
              <a:rPr lang="es-EC" dirty="0">
                <a:effectLst>
                  <a:outerShdw blurRad="38100" dist="38100" dir="2700000" algn="tl">
                    <a:srgbClr val="000000">
                      <a:alpha val="43137"/>
                    </a:srgbClr>
                  </a:outerShdw>
                </a:effectLst>
              </a:rPr>
              <a:t>Introducción al giro del negocio.</a:t>
            </a:r>
          </a:p>
          <a:p>
            <a:pPr marL="342900" indent="-342900" algn="just">
              <a:buClr>
                <a:schemeClr val="dk1"/>
              </a:buClr>
              <a:buSzPts val="1100"/>
            </a:pPr>
            <a:r>
              <a:rPr lang="es-EC" dirty="0">
                <a:effectLst>
                  <a:outerShdw blurRad="38100" dist="38100" dir="2700000" algn="tl">
                    <a:srgbClr val="000000">
                      <a:alpha val="43137"/>
                    </a:srgbClr>
                  </a:outerShdw>
                </a:effectLst>
              </a:rPr>
              <a:t>Requerimientos del cliente.</a:t>
            </a:r>
          </a:p>
          <a:p>
            <a:pPr marL="342900" indent="-342900" algn="just">
              <a:buClr>
                <a:schemeClr val="dk1"/>
              </a:buClr>
              <a:buSzPts val="1100"/>
            </a:pPr>
            <a:r>
              <a:rPr lang="es-EC" dirty="0">
                <a:effectLst>
                  <a:outerShdw blurRad="38100" dist="38100" dir="2700000" algn="tl">
                    <a:srgbClr val="000000">
                      <a:alpha val="43137"/>
                    </a:srgbClr>
                  </a:outerShdw>
                </a:effectLst>
              </a:rPr>
              <a:t>Requerimientos de adquisición.</a:t>
            </a:r>
          </a:p>
          <a:p>
            <a:pPr marL="342900" indent="-342900" algn="just">
              <a:buClr>
                <a:schemeClr val="dk1"/>
              </a:buClr>
              <a:buSzPts val="1100"/>
            </a:pPr>
            <a:r>
              <a:rPr lang="es-EC" dirty="0">
                <a:effectLst>
                  <a:outerShdw blurRad="38100" dist="38100" dir="2700000" algn="tl">
                    <a:srgbClr val="000000">
                      <a:alpha val="43137"/>
                    </a:srgbClr>
                  </a:outerShdw>
                </a:effectLst>
              </a:rPr>
              <a:t>Metodología de desarrollo.</a:t>
            </a:r>
          </a:p>
          <a:p>
            <a:pPr marL="342900" indent="-342900" algn="just">
              <a:buClr>
                <a:schemeClr val="dk1"/>
              </a:buClr>
              <a:buSzPts val="1100"/>
            </a:pPr>
            <a:r>
              <a:rPr lang="es-EC" dirty="0">
                <a:effectLst>
                  <a:outerShdw blurRad="38100" dist="38100" dir="2700000" algn="tl">
                    <a:srgbClr val="000000">
                      <a:alpha val="43137"/>
                    </a:srgbClr>
                  </a:outerShdw>
                </a:effectLst>
              </a:rPr>
              <a:t>Análisis de aplicaciones ya existentes.</a:t>
            </a:r>
          </a:p>
          <a:p>
            <a:pPr marL="342900" indent="-342900" algn="just">
              <a:buClr>
                <a:schemeClr val="dk1"/>
              </a:buClr>
              <a:buSzPts val="1100"/>
            </a:pPr>
            <a:r>
              <a:rPr lang="es-EC" dirty="0">
                <a:effectLst>
                  <a:outerShdw blurRad="38100" dist="38100" dir="2700000" algn="tl">
                    <a:srgbClr val="000000">
                      <a:alpha val="43137"/>
                    </a:srgbClr>
                  </a:outerShdw>
                </a:effectLst>
              </a:rPr>
              <a:t>Conclusiones</a:t>
            </a:r>
            <a:endParaRPr dirty="0">
              <a:effectLst>
                <a:outerShdw blurRad="38100" dist="38100" dir="2700000" algn="tl">
                  <a:srgbClr val="000000">
                    <a:alpha val="43137"/>
                  </a:srgbClr>
                </a:outerShdw>
              </a:effectLst>
            </a:endParaRPr>
          </a:p>
        </p:txBody>
      </p:sp>
      <p:sp>
        <p:nvSpPr>
          <p:cNvPr id="74" name="Google Shape;74;p14"/>
          <p:cNvSpPr txBox="1">
            <a:spLocks noGrp="1"/>
          </p:cNvSpPr>
          <p:nvPr>
            <p:ph type="body" idx="2"/>
          </p:nvPr>
        </p:nvSpPr>
        <p:spPr>
          <a:xfrm>
            <a:off x="401956" y="4749851"/>
            <a:ext cx="6014400" cy="5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EC" sz="1000" b="1" dirty="0">
                <a:solidFill>
                  <a:schemeClr val="accent4"/>
                </a:solidFill>
              </a:rPr>
              <a:t>Todo el proceso semanal se registra en GitHub bajo invitación.</a:t>
            </a:r>
            <a:endParaRPr sz="1000" dirty="0">
              <a:solidFill>
                <a:schemeClr val="accent4"/>
              </a:solidFill>
            </a:endParaRPr>
          </a:p>
          <a:p>
            <a:pPr marL="0" lvl="0" indent="0" algn="l" rtl="0">
              <a:spcBef>
                <a:spcPts val="0"/>
              </a:spcBef>
              <a:spcAft>
                <a:spcPts val="0"/>
              </a:spcAft>
              <a:buClr>
                <a:schemeClr val="dk1"/>
              </a:buClr>
              <a:buSzPts val="1100"/>
              <a:buFont typeface="Arial"/>
              <a:buNone/>
            </a:pPr>
            <a:endParaRPr sz="1000" dirty="0">
              <a:solidFill>
                <a:schemeClr val="accent4"/>
              </a:solidFill>
            </a:endParaRPr>
          </a:p>
          <a:p>
            <a:pPr marL="0" lvl="0" indent="0" algn="l" rtl="0">
              <a:spcBef>
                <a:spcPts val="0"/>
              </a:spcBef>
              <a:spcAft>
                <a:spcPts val="0"/>
              </a:spcAft>
              <a:buNone/>
            </a:pPr>
            <a:endParaRPr sz="1000" dirty="0">
              <a:solidFill>
                <a:schemeClr val="accent4"/>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2B7D0-55D3-4CF6-B1EC-65503666F032}"/>
              </a:ext>
            </a:extLst>
          </p:cNvPr>
          <p:cNvSpPr>
            <a:spLocks noGrp="1"/>
          </p:cNvSpPr>
          <p:nvPr>
            <p:ph type="title"/>
          </p:nvPr>
        </p:nvSpPr>
        <p:spPr/>
        <p:txBody>
          <a:bodyPr/>
          <a:lstStyle/>
          <a:p>
            <a:r>
              <a:rPr lang="es-EC" dirty="0"/>
              <a:t>Conclusiones</a:t>
            </a:r>
          </a:p>
        </p:txBody>
      </p:sp>
      <p:sp>
        <p:nvSpPr>
          <p:cNvPr id="3" name="Marcador de texto 2">
            <a:extLst>
              <a:ext uri="{FF2B5EF4-FFF2-40B4-BE49-F238E27FC236}">
                <a16:creationId xmlns:a16="http://schemas.microsoft.com/office/drawing/2014/main" id="{3517B3F9-8747-4D66-8B1A-01173CC63B33}"/>
              </a:ext>
            </a:extLst>
          </p:cNvPr>
          <p:cNvSpPr>
            <a:spLocks noGrp="1"/>
          </p:cNvSpPr>
          <p:nvPr>
            <p:ph type="body" idx="1"/>
          </p:nvPr>
        </p:nvSpPr>
        <p:spPr>
          <a:xfrm>
            <a:off x="384365" y="1694109"/>
            <a:ext cx="8370569" cy="2383631"/>
          </a:xfrm>
        </p:spPr>
        <p:txBody>
          <a:bodyPr/>
          <a:lstStyle/>
          <a:p>
            <a:pPr algn="just"/>
            <a:r>
              <a:rPr lang="es-ES" sz="1400" dirty="0">
                <a:solidFill>
                  <a:schemeClr val="tx2"/>
                </a:solidFill>
                <a:effectLst>
                  <a:outerShdw blurRad="38100" dist="38100" dir="2700000" algn="tl">
                    <a:srgbClr val="000000">
                      <a:alpha val="43137"/>
                    </a:srgbClr>
                  </a:outerShdw>
                </a:effectLst>
              </a:rPr>
              <a:t>Los costos en  las infraestructuras de TI pueden aumentar siempre que el sistema requiera de mayores recursos a su vez que la empresa mantenga un crecimiento constante</a:t>
            </a:r>
          </a:p>
          <a:p>
            <a:pPr algn="just"/>
            <a:r>
              <a:rPr lang="es-ES" sz="1400" dirty="0">
                <a:solidFill>
                  <a:schemeClr val="tx2"/>
                </a:solidFill>
                <a:effectLst>
                  <a:outerShdw blurRad="38100" dist="38100" dir="2700000" algn="tl">
                    <a:srgbClr val="000000">
                      <a:alpha val="43137"/>
                    </a:srgbClr>
                  </a:outerShdw>
                </a:effectLst>
              </a:rPr>
              <a:t>Considerar todos los escenarios posibles para el funcionamiento de nuestro proyecto y el analizar como se parece a otros sistemas en el mercado nos ayuda a entender que tan único es nuestro desarrollo y que tan lejos podemos llevarlo, de la misma manera las limitaciones que tenemos son importantes a considerar debido a que en la actualidad este seria un proyecto muy grande, pero de cierta manera necesario.</a:t>
            </a:r>
          </a:p>
          <a:p>
            <a:pPr algn="just"/>
            <a:r>
              <a:rPr lang="es-ES" sz="1400" dirty="0">
                <a:solidFill>
                  <a:schemeClr val="tx2"/>
                </a:solidFill>
                <a:effectLst>
                  <a:outerShdw blurRad="38100" dist="38100" dir="2700000" algn="tl">
                    <a:srgbClr val="000000">
                      <a:alpha val="43137"/>
                    </a:srgbClr>
                  </a:outerShdw>
                </a:effectLst>
              </a:rPr>
              <a:t>La documentación previa a la codificación de un sistema es la base fundamental en todo proceso de desarrollo.</a:t>
            </a:r>
            <a:endParaRPr lang="es-EC" sz="1400" dirty="0">
              <a:solidFill>
                <a:schemeClr val="tx2"/>
              </a:solidFill>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81852454-446C-416A-8095-97C6F73CAF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20</a:t>
            </a:fld>
            <a:endParaRPr lang="es-ES"/>
          </a:p>
        </p:txBody>
      </p:sp>
    </p:spTree>
    <p:extLst>
      <p:ext uri="{BB962C8B-B14F-4D97-AF65-F5344CB8AC3E}">
        <p14:creationId xmlns:p14="http://schemas.microsoft.com/office/powerpoint/2010/main" val="145669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51" name="Google Shape;351;p35"/>
          <p:cNvSpPr txBox="1">
            <a:spLocks noGrp="1"/>
          </p:cNvSpPr>
          <p:nvPr>
            <p:ph type="ctrTitle" idx="4294967295"/>
          </p:nvPr>
        </p:nvSpPr>
        <p:spPr>
          <a:xfrm>
            <a:off x="516340" y="1330737"/>
            <a:ext cx="3956319"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Gracias!</a:t>
            </a:r>
            <a:endParaRPr sz="7200" dirty="0"/>
          </a:p>
        </p:txBody>
      </p:sp>
      <p:sp>
        <p:nvSpPr>
          <p:cNvPr id="352" name="Google Shape;352;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solidFill>
                  <a:srgbClr val="FFC000"/>
                </a:solidFill>
                <a:effectLst>
                  <a:outerShdw blurRad="38100" dist="38100" dir="2700000" algn="tl">
                    <a:srgbClr val="000000">
                      <a:alpha val="43137"/>
                    </a:srgbClr>
                  </a:outerShdw>
                </a:effectLst>
                <a:latin typeface="Muli"/>
                <a:ea typeface="Muli"/>
                <a:cs typeface="Muli"/>
                <a:sym typeface="Muli"/>
              </a:rPr>
              <a:t>Alguna duda?</a:t>
            </a:r>
            <a:endParaRPr sz="1800" b="1" dirty="0">
              <a:solidFill>
                <a:srgbClr val="FFC000"/>
              </a:solidFill>
              <a:effectLst>
                <a:outerShdw blurRad="38100" dist="38100" dir="2700000" algn="tl">
                  <a:srgbClr val="000000">
                    <a:alpha val="43137"/>
                  </a:srgbClr>
                </a:outerShdw>
              </a:effectLst>
              <a:latin typeface="Muli"/>
              <a:ea typeface="Muli"/>
              <a:cs typeface="Muli"/>
              <a:sym typeface="Muli"/>
            </a:endParaRPr>
          </a:p>
        </p:txBody>
      </p:sp>
      <p:pic>
        <p:nvPicPr>
          <p:cNvPr id="353" name="Google Shape;353;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536758" y="1036156"/>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Hola!</a:t>
            </a:r>
            <a:endParaRPr sz="7200" dirty="0"/>
          </a:p>
        </p:txBody>
      </p:sp>
      <p:sp>
        <p:nvSpPr>
          <p:cNvPr id="81" name="Google Shape;81;p15"/>
          <p:cNvSpPr txBox="1">
            <a:spLocks noGrp="1"/>
          </p:cNvSpPr>
          <p:nvPr>
            <p:ph type="subTitle" idx="4294967295"/>
          </p:nvPr>
        </p:nvSpPr>
        <p:spPr>
          <a:xfrm>
            <a:off x="378449" y="2200820"/>
            <a:ext cx="3615065" cy="14997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s-EC" sz="1600" dirty="0">
                <a:solidFill>
                  <a:srgbClr val="FFC000"/>
                </a:solidFill>
                <a:effectLst>
                  <a:outerShdw blurRad="38100" dist="38100" dir="2700000" algn="tl">
                    <a:srgbClr val="000000">
                      <a:alpha val="43137"/>
                    </a:srgbClr>
                  </a:outerShdw>
                </a:effectLst>
                <a:latin typeface="Muli"/>
                <a:ea typeface="Muli"/>
                <a:cs typeface="Muli"/>
                <a:sym typeface="Muli"/>
              </a:rPr>
              <a:t>Somos </a:t>
            </a:r>
            <a:r>
              <a:rPr lang="es-EC" sz="1600" dirty="0" err="1">
                <a:solidFill>
                  <a:srgbClr val="FFC000"/>
                </a:solidFill>
                <a:effectLst>
                  <a:outerShdw blurRad="38100" dist="38100" dir="2700000" algn="tl">
                    <a:srgbClr val="000000">
                      <a:alpha val="43137"/>
                    </a:srgbClr>
                  </a:outerShdw>
                </a:effectLst>
                <a:latin typeface="Muli"/>
                <a:ea typeface="Muli"/>
                <a:cs typeface="Muli"/>
                <a:sym typeface="Muli"/>
              </a:rPr>
              <a:t>Hotarus</a:t>
            </a:r>
            <a:r>
              <a:rPr lang="es-EC" sz="1600" dirty="0">
                <a:solidFill>
                  <a:srgbClr val="FFC000"/>
                </a:solidFill>
                <a:effectLst>
                  <a:outerShdw blurRad="38100" dist="38100" dir="2700000" algn="tl">
                    <a:srgbClr val="000000">
                      <a:alpha val="43137"/>
                    </a:srgbClr>
                  </a:outerShdw>
                </a:effectLst>
                <a:latin typeface="Muli"/>
                <a:ea typeface="Muli"/>
                <a:cs typeface="Muli"/>
                <a:sym typeface="Muli"/>
              </a:rPr>
              <a:t> , equipo de desarrollo enfocado a sistemas de información.</a:t>
            </a:r>
          </a:p>
          <a:p>
            <a:pPr marL="0" lvl="0" indent="0" algn="just" rtl="0">
              <a:spcBef>
                <a:spcPts val="600"/>
              </a:spcBef>
              <a:spcAft>
                <a:spcPts val="0"/>
              </a:spcAft>
              <a:buNone/>
            </a:pPr>
            <a:r>
              <a:rPr lang="es-EC" sz="1600" dirty="0">
                <a:solidFill>
                  <a:srgbClr val="FFC000"/>
                </a:solidFill>
                <a:effectLst>
                  <a:outerShdw blurRad="38100" dist="38100" dir="2700000" algn="tl">
                    <a:srgbClr val="000000">
                      <a:alpha val="43137"/>
                    </a:srgbClr>
                  </a:outerShdw>
                </a:effectLst>
              </a:rPr>
              <a:t>Te mostraremos nuestro siguiente sistema en desarrollo……</a:t>
            </a:r>
            <a:endParaRPr sz="1600" dirty="0">
              <a:solidFill>
                <a:srgbClr val="FFC000"/>
              </a:solidFill>
              <a:effectLst>
                <a:outerShdw blurRad="38100" dist="38100" dir="2700000" algn="tl">
                  <a:srgbClr val="000000">
                    <a:alpha val="43137"/>
                  </a:srgbClr>
                </a:outerShdw>
              </a:effectLst>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Google Shape;110;p19">
            <a:extLst>
              <a:ext uri="{FF2B5EF4-FFF2-40B4-BE49-F238E27FC236}">
                <a16:creationId xmlns:a16="http://schemas.microsoft.com/office/drawing/2014/main" id="{70ACA277-6F9F-4AD8-830E-A1D0D37DD22A}"/>
              </a:ext>
            </a:extLst>
          </p:cNvPr>
          <p:cNvPicPr preferRelativeResize="0"/>
          <p:nvPr/>
        </p:nvPicPr>
        <p:blipFill>
          <a:blip r:embed="rId3">
            <a:alphaModFix/>
          </a:blip>
          <a:stretch>
            <a:fillRect/>
          </a:stretch>
        </p:blipFill>
        <p:spPr>
          <a:xfrm>
            <a:off x="5210416" y="2211062"/>
            <a:ext cx="2017495" cy="1209250"/>
          </a:xfrm>
          <a:prstGeom prst="rect">
            <a:avLst/>
          </a:prstGeom>
          <a:noFill/>
          <a:ln>
            <a:noFill/>
          </a:ln>
        </p:spPr>
      </p:pic>
      <p:pic>
        <p:nvPicPr>
          <p:cNvPr id="7" name="Google Shape;114;p19">
            <a:extLst>
              <a:ext uri="{FF2B5EF4-FFF2-40B4-BE49-F238E27FC236}">
                <a16:creationId xmlns:a16="http://schemas.microsoft.com/office/drawing/2014/main" id="{1CB0D7E0-4B17-4DDF-A652-A7590D59B54D}"/>
              </a:ext>
            </a:extLst>
          </p:cNvPr>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8" name="Google Shape;115;p19">
            <a:extLst>
              <a:ext uri="{FF2B5EF4-FFF2-40B4-BE49-F238E27FC236}">
                <a16:creationId xmlns:a16="http://schemas.microsoft.com/office/drawing/2014/main" id="{2107C675-8ECE-45FB-9D0B-58606A2AFF8A}"/>
              </a:ext>
            </a:extLst>
          </p:cNvPr>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9" name="Google Shape;116;p19">
            <a:extLst>
              <a:ext uri="{FF2B5EF4-FFF2-40B4-BE49-F238E27FC236}">
                <a16:creationId xmlns:a16="http://schemas.microsoft.com/office/drawing/2014/main" id="{8E3FB6BE-8E0B-4AD1-961A-1F392DE246D4}"/>
              </a:ext>
            </a:extLst>
          </p:cNvPr>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0" name="Google Shape;117;p19">
            <a:extLst>
              <a:ext uri="{FF2B5EF4-FFF2-40B4-BE49-F238E27FC236}">
                <a16:creationId xmlns:a16="http://schemas.microsoft.com/office/drawing/2014/main" id="{D0F13182-72C7-4C2F-A53C-2BEE59E18D47}"/>
              </a:ext>
            </a:extLst>
          </p:cNvPr>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 name="Google Shape;118;p19">
            <a:extLst>
              <a:ext uri="{FF2B5EF4-FFF2-40B4-BE49-F238E27FC236}">
                <a16:creationId xmlns:a16="http://schemas.microsoft.com/office/drawing/2014/main" id="{6EFD2E0B-5C44-4401-86E4-F53CE19C030F}"/>
              </a:ext>
            </a:extLst>
          </p:cNvPr>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2" name="Google Shape;119;p19">
            <a:extLst>
              <a:ext uri="{FF2B5EF4-FFF2-40B4-BE49-F238E27FC236}">
                <a16:creationId xmlns:a16="http://schemas.microsoft.com/office/drawing/2014/main" id="{0D1185D8-C0F7-4A88-8EE0-3E39A5DD88EC}"/>
              </a:ext>
            </a:extLst>
          </p:cNvPr>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3" name="Google Shape;120;p19">
            <a:extLst>
              <a:ext uri="{FF2B5EF4-FFF2-40B4-BE49-F238E27FC236}">
                <a16:creationId xmlns:a16="http://schemas.microsoft.com/office/drawing/2014/main" id="{E9CF18CE-B217-45AE-9660-7487976FCF4D}"/>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4" name="Google Shape;121;p19">
            <a:extLst>
              <a:ext uri="{FF2B5EF4-FFF2-40B4-BE49-F238E27FC236}">
                <a16:creationId xmlns:a16="http://schemas.microsoft.com/office/drawing/2014/main" id="{E9B0802F-737E-4896-B456-56C18B84C4F4}"/>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5" name="Google Shape;122;p19">
            <a:extLst>
              <a:ext uri="{FF2B5EF4-FFF2-40B4-BE49-F238E27FC236}">
                <a16:creationId xmlns:a16="http://schemas.microsoft.com/office/drawing/2014/main" id="{B4239502-2E12-48F9-9157-A81A108B3CCE}"/>
              </a:ext>
            </a:extLst>
          </p:cNvPr>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6" name="Google Shape;123;p19">
            <a:extLst>
              <a:ext uri="{FF2B5EF4-FFF2-40B4-BE49-F238E27FC236}">
                <a16:creationId xmlns:a16="http://schemas.microsoft.com/office/drawing/2014/main" id="{446154B7-62FF-43D9-AA92-5ED5AAA59237}"/>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7" name="Google Shape;124;p19">
            <a:extLst>
              <a:ext uri="{FF2B5EF4-FFF2-40B4-BE49-F238E27FC236}">
                <a16:creationId xmlns:a16="http://schemas.microsoft.com/office/drawing/2014/main" id="{69A7C722-AF15-434F-A1B3-8C9F765D3D83}"/>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8" name="Google Shape;125;p19">
            <a:extLst>
              <a:ext uri="{FF2B5EF4-FFF2-40B4-BE49-F238E27FC236}">
                <a16:creationId xmlns:a16="http://schemas.microsoft.com/office/drawing/2014/main" id="{3A08FD19-9F18-4146-98DB-3CD3BF88B8A1}"/>
              </a:ext>
            </a:extLst>
          </p:cNvPr>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9" name="Google Shape;126;p19">
            <a:extLst>
              <a:ext uri="{FF2B5EF4-FFF2-40B4-BE49-F238E27FC236}">
                <a16:creationId xmlns:a16="http://schemas.microsoft.com/office/drawing/2014/main" id="{6716AFA0-F17F-4F32-975D-EA9234CC444D}"/>
              </a:ext>
            </a:extLst>
          </p:cNvPr>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20" name="Google Shape;127;p19">
            <a:extLst>
              <a:ext uri="{FF2B5EF4-FFF2-40B4-BE49-F238E27FC236}">
                <a16:creationId xmlns:a16="http://schemas.microsoft.com/office/drawing/2014/main" id="{1A94E67F-240C-4B34-8E54-CB9F1ED3D962}"/>
              </a:ext>
            </a:extLst>
          </p:cNvPr>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21" name="Google Shape;128;p19">
            <a:extLst>
              <a:ext uri="{FF2B5EF4-FFF2-40B4-BE49-F238E27FC236}">
                <a16:creationId xmlns:a16="http://schemas.microsoft.com/office/drawing/2014/main" id="{1733F95B-7609-4DAF-8E91-12BBB1B0D79A}"/>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t>Introducción</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Comencemos!</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Que proponemos?</a:t>
            </a:r>
            <a:endParaRPr dirty="0"/>
          </a:p>
        </p:txBody>
      </p:sp>
      <p:sp>
        <p:nvSpPr>
          <p:cNvPr id="104" name="Google Shape;104;p18"/>
          <p:cNvSpPr txBox="1">
            <a:spLocks noGrp="1"/>
          </p:cNvSpPr>
          <p:nvPr>
            <p:ph type="body" idx="1"/>
          </p:nvPr>
        </p:nvSpPr>
        <p:spPr>
          <a:xfrm>
            <a:off x="487681" y="1181100"/>
            <a:ext cx="8656319" cy="561975"/>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s-ES" sz="1800" dirty="0">
                <a:solidFill>
                  <a:srgbClr val="FFC000"/>
                </a:solidFill>
                <a:effectLst>
                  <a:outerShdw blurRad="38100" dist="38100" dir="2700000" algn="tl">
                    <a:srgbClr val="000000">
                      <a:alpha val="43137"/>
                    </a:srgbClr>
                  </a:outerShdw>
                </a:effectLst>
              </a:rPr>
              <a:t>SISTEMA PARA LA GESTIÓN DE CONSTRUCCIÓN DE TELÉFONOS</a:t>
            </a:r>
            <a:endParaRPr sz="1800" dirty="0">
              <a:solidFill>
                <a:srgbClr val="FFC000"/>
              </a:solidFill>
              <a:effectLst>
                <a:outerShdw blurRad="38100" dist="38100" dir="2700000" algn="tl">
                  <a:srgbClr val="000000">
                    <a:alpha val="43137"/>
                  </a:srgbClr>
                </a:outerShdw>
              </a:effectLst>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026" name="Picture 2" descr="Cómo se fabrica un móvil? Imágenes y detalles del montaje del Moto X y  Galaxy S5 - El Androide Libre">
            <a:extLst>
              <a:ext uri="{FF2B5EF4-FFF2-40B4-BE49-F238E27FC236}">
                <a16:creationId xmlns:a16="http://schemas.microsoft.com/office/drawing/2014/main" id="{342C0D3F-22A9-4530-94DD-CBA1FD073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 y="2058555"/>
            <a:ext cx="2755582" cy="2118055"/>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a la derecha 1">
            <a:extLst>
              <a:ext uri="{FF2B5EF4-FFF2-40B4-BE49-F238E27FC236}">
                <a16:creationId xmlns:a16="http://schemas.microsoft.com/office/drawing/2014/main" id="{140EFC2F-9894-4196-97E3-E6F981D5FE87}"/>
              </a:ext>
            </a:extLst>
          </p:cNvPr>
          <p:cNvSpPr/>
          <p:nvPr/>
        </p:nvSpPr>
        <p:spPr>
          <a:xfrm>
            <a:off x="3503248" y="2560663"/>
            <a:ext cx="162877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028" name="Picture 4" descr="SISTEMA SALARIAL MDT">
            <a:extLst>
              <a:ext uri="{FF2B5EF4-FFF2-40B4-BE49-F238E27FC236}">
                <a16:creationId xmlns:a16="http://schemas.microsoft.com/office/drawing/2014/main" id="{C0858695-97AD-4718-B933-9754AEB36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615" y="1794337"/>
            <a:ext cx="2382273" cy="238227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2DFB092-5273-4B7B-904E-E6BF2E2AB092}"/>
              </a:ext>
            </a:extLst>
          </p:cNvPr>
          <p:cNvSpPr/>
          <p:nvPr/>
        </p:nvSpPr>
        <p:spPr>
          <a:xfrm>
            <a:off x="3795442" y="2281535"/>
            <a:ext cx="898002" cy="400110"/>
          </a:xfrm>
          <a:prstGeom prst="rect">
            <a:avLst/>
          </a:prstGeom>
          <a:noFill/>
        </p:spPr>
        <p:txBody>
          <a:bodyPr wrap="none" lIns="91440" tIns="45720" rIns="91440" bIns="45720">
            <a:spAutoFit/>
          </a:bodyPr>
          <a:lstStyle/>
          <a:p>
            <a:pPr algn="ctr"/>
            <a:r>
              <a:rPr lang="es-E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2B7D0-55D3-4CF6-B1EC-65503666F032}"/>
              </a:ext>
            </a:extLst>
          </p:cNvPr>
          <p:cNvSpPr>
            <a:spLocks noGrp="1"/>
          </p:cNvSpPr>
          <p:nvPr>
            <p:ph type="title"/>
          </p:nvPr>
        </p:nvSpPr>
        <p:spPr/>
        <p:txBody>
          <a:bodyPr/>
          <a:lstStyle/>
          <a:p>
            <a:r>
              <a:rPr lang="es-EC" dirty="0"/>
              <a:t>Giro de Negocio</a:t>
            </a:r>
          </a:p>
        </p:txBody>
      </p:sp>
      <p:sp>
        <p:nvSpPr>
          <p:cNvPr id="3" name="Marcador de texto 2">
            <a:extLst>
              <a:ext uri="{FF2B5EF4-FFF2-40B4-BE49-F238E27FC236}">
                <a16:creationId xmlns:a16="http://schemas.microsoft.com/office/drawing/2014/main" id="{3517B3F9-8747-4D66-8B1A-01173CC63B33}"/>
              </a:ext>
            </a:extLst>
          </p:cNvPr>
          <p:cNvSpPr>
            <a:spLocks noGrp="1"/>
          </p:cNvSpPr>
          <p:nvPr>
            <p:ph type="body" idx="1"/>
          </p:nvPr>
        </p:nvSpPr>
        <p:spPr>
          <a:xfrm>
            <a:off x="580550" y="1686965"/>
            <a:ext cx="6014400" cy="2383631"/>
          </a:xfrm>
        </p:spPr>
        <p:txBody>
          <a:bodyPr/>
          <a:lstStyle/>
          <a:p>
            <a:r>
              <a:rPr lang="es-EC" dirty="0"/>
              <a:t>Infraestructura tecnológica.</a:t>
            </a:r>
          </a:p>
          <a:p>
            <a:r>
              <a:rPr lang="es-EC" dirty="0"/>
              <a:t>Soluciones digitales.</a:t>
            </a:r>
          </a:p>
          <a:p>
            <a:r>
              <a:rPr lang="es-EC" dirty="0"/>
              <a:t>Manejo de data.</a:t>
            </a:r>
          </a:p>
          <a:p>
            <a:r>
              <a:rPr lang="es-EC" dirty="0"/>
              <a:t>Mantenimiento.</a:t>
            </a:r>
          </a:p>
        </p:txBody>
      </p:sp>
      <p:sp>
        <p:nvSpPr>
          <p:cNvPr id="4" name="Marcador de número de diapositiva 3">
            <a:extLst>
              <a:ext uri="{FF2B5EF4-FFF2-40B4-BE49-F238E27FC236}">
                <a16:creationId xmlns:a16="http://schemas.microsoft.com/office/drawing/2014/main" id="{81852454-446C-416A-8095-97C6F73CAF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6</a:t>
            </a:fld>
            <a:endParaRPr lang="es-ES"/>
          </a:p>
        </p:txBody>
      </p:sp>
      <p:pic>
        <p:nvPicPr>
          <p:cNvPr id="6146" name="Picture 2" descr="Giro DE Negocio Vector | Imágenes premium de alta resolución">
            <a:extLst>
              <a:ext uri="{FF2B5EF4-FFF2-40B4-BE49-F238E27FC236}">
                <a16:creationId xmlns:a16="http://schemas.microsoft.com/office/drawing/2014/main" id="{DE36CD34-973A-43C5-AC5F-2E875C62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269" y="1479723"/>
            <a:ext cx="3355181" cy="259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84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 dirty="0"/>
              <a:t>Requerimientos</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Comencemos!</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8252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685800" y="1032750"/>
            <a:ext cx="3332700" cy="117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Cliente</a:t>
            </a:r>
            <a:endParaRPr sz="6000" dirty="0"/>
          </a:p>
        </p:txBody>
      </p:sp>
      <p:sp>
        <p:nvSpPr>
          <p:cNvPr id="112" name="Google Shape;112;p19"/>
          <p:cNvSpPr txBox="1">
            <a:spLocks noGrp="1"/>
          </p:cNvSpPr>
          <p:nvPr>
            <p:ph type="subTitle" idx="4294967295"/>
          </p:nvPr>
        </p:nvSpPr>
        <p:spPr>
          <a:xfrm>
            <a:off x="507205" y="2023050"/>
            <a:ext cx="3843337" cy="1097400"/>
          </a:xfrm>
          <a:prstGeom prst="rect">
            <a:avLst/>
          </a:prstGeom>
        </p:spPr>
        <p:txBody>
          <a:bodyPr spcFirstLastPara="1" wrap="square" lIns="0" tIns="0" rIns="0" bIns="0" anchor="t" anchorCtr="0">
            <a:noAutofit/>
          </a:bodyPr>
          <a:lstStyle/>
          <a:p>
            <a:pPr marL="342900" lvl="0" indent="-342900" algn="just">
              <a:lnSpc>
                <a:spcPct val="110000"/>
              </a:lnSpc>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F1.0 Gestionar Empleado</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F2.0 Gestionar Proveedor</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F3.0 Gestionar Suministro</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F4.0 Gestionar Ensamblador</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F5.0 Gestionar Diseño</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F6.0 Gestionar Verificador</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spcAft>
                <a:spcPts val="600"/>
              </a:spcAft>
              <a:buFont typeface="Symbol" panose="05050102010706020507" pitchFamily="18" charset="2"/>
              <a:buChar char=""/>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F7.0 Gestionar Pedido</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050" name="Picture 2" descr="Soluciones de Identidad de Clientes: Descifrando el perfil de cliente  mediante la administración de datos - cognodata">
            <a:extLst>
              <a:ext uri="{FF2B5EF4-FFF2-40B4-BE49-F238E27FC236}">
                <a16:creationId xmlns:a16="http://schemas.microsoft.com/office/drawing/2014/main" id="{5BDF5BA2-F5B9-44B2-A98C-56CF2A533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989" y="1412158"/>
            <a:ext cx="3048000" cy="2424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442912" y="425531"/>
            <a:ext cx="4464844" cy="11783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Adquisicion</a:t>
            </a:r>
            <a:endParaRPr sz="6000" dirty="0"/>
          </a:p>
        </p:txBody>
      </p:sp>
      <p:sp>
        <p:nvSpPr>
          <p:cNvPr id="112" name="Google Shape;112;p19"/>
          <p:cNvSpPr txBox="1">
            <a:spLocks noGrp="1"/>
          </p:cNvSpPr>
          <p:nvPr>
            <p:ph type="subTitle" idx="4294967295"/>
          </p:nvPr>
        </p:nvSpPr>
        <p:spPr>
          <a:xfrm>
            <a:off x="442912" y="1915894"/>
            <a:ext cx="4780124" cy="1120200"/>
          </a:xfrm>
          <a:prstGeom prst="rect">
            <a:avLst/>
          </a:prstGeom>
        </p:spPr>
        <p:txBody>
          <a:bodyPr spcFirstLastPara="1" wrap="square" lIns="0" tIns="0" rIns="0" bIns="0" anchor="t" anchorCtr="0">
            <a:noAutofit/>
          </a:bodyPr>
          <a:lstStyle/>
          <a:p>
            <a:pPr marL="0" lvl="0" indent="0" algn="just">
              <a:lnSpc>
                <a:spcPct val="110000"/>
              </a:lnSpc>
              <a:buNone/>
            </a:pPr>
            <a:r>
              <a:rPr lang="es-EC"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Hardware</a:t>
            </a:r>
            <a:endParaRPr lang="es-ES" sz="1600" b="1" dirty="0">
              <a:solidFill>
                <a:srgbClr val="FFFF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Procesador: Intel Core2 </a:t>
            </a:r>
            <a:r>
              <a:rPr lang="es-EC" sz="1600" dirty="0" err="1">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Duo</a:t>
            </a: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 E4500, AMD Athlon 64 X2 Dual Core 3600</a:t>
            </a: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Memoria: 2 GB de RAM</a:t>
            </a: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Almacenamiento: 2GB de espacio disponible</a:t>
            </a: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Monitor</a:t>
            </a: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Teclado</a:t>
            </a: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0000"/>
              </a:lnSpc>
              <a:spcAft>
                <a:spcPts val="600"/>
              </a:spcAft>
            </a:pPr>
            <a:r>
              <a:rPr lang="es-EC"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Mouse</a:t>
            </a:r>
            <a:endParaRPr lang="es-ES" sz="1600" dirty="0">
              <a:solidFill>
                <a:schemeClr val="tx2">
                  <a:lumMod val="1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078" name="Picture 6" descr="Laptop Png Png, Vectores, PSD, e Clipart Para Descarga Gratuita | pngtree">
            <a:extLst>
              <a:ext uri="{FF2B5EF4-FFF2-40B4-BE49-F238E27FC236}">
                <a16:creationId xmlns:a16="http://schemas.microsoft.com/office/drawing/2014/main" id="{95288759-4E51-4BB3-87B2-DA63F5C2C08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209193" y="857250"/>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FCFD0281-DCB4-477A-ABF4-8EB1BCD74685}"/>
              </a:ext>
            </a:extLst>
          </p:cNvPr>
          <p:cNvSpPr/>
          <p:nvPr/>
        </p:nvSpPr>
        <p:spPr>
          <a:xfrm>
            <a:off x="4907756" y="3674971"/>
            <a:ext cx="4031874"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250$ – 400$</a:t>
            </a:r>
          </a:p>
        </p:txBody>
      </p:sp>
    </p:spTree>
    <p:extLst>
      <p:ext uri="{BB962C8B-B14F-4D97-AF65-F5344CB8AC3E}">
        <p14:creationId xmlns:p14="http://schemas.microsoft.com/office/powerpoint/2010/main" val="1516161755"/>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749</Words>
  <Application>Microsoft Office PowerPoint</Application>
  <PresentationFormat>Presentación en pantalla (16:9)</PresentationFormat>
  <Paragraphs>120</Paragraphs>
  <Slides>21</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Symbol</vt:lpstr>
      <vt:lpstr>Muli</vt:lpstr>
      <vt:lpstr>Calibri</vt:lpstr>
      <vt:lpstr>Lexend Deca</vt:lpstr>
      <vt:lpstr>Aliena template</vt:lpstr>
      <vt:lpstr>HOTARUS</vt:lpstr>
      <vt:lpstr>Agenda</vt:lpstr>
      <vt:lpstr>Hola!</vt:lpstr>
      <vt:lpstr>1. Introducción</vt:lpstr>
      <vt:lpstr>Que proponemos?</vt:lpstr>
      <vt:lpstr>Giro de Negocio</vt:lpstr>
      <vt:lpstr>2. Requerimientos</vt:lpstr>
      <vt:lpstr>Cliente</vt:lpstr>
      <vt:lpstr>Adquisicion</vt:lpstr>
      <vt:lpstr>Adquisicion</vt:lpstr>
      <vt:lpstr>3. Metodologia</vt:lpstr>
      <vt:lpstr>Team software Process - TSP</vt:lpstr>
      <vt:lpstr>Equipo de Trabajo</vt:lpstr>
      <vt:lpstr>Equipo de Trabajo</vt:lpstr>
      <vt:lpstr>Equipo de Trabajo</vt:lpstr>
      <vt:lpstr>Equipo de Trabajo</vt:lpstr>
      <vt:lpstr>4. Aplicaciones ya existentes</vt:lpstr>
      <vt:lpstr>Aplicaciones ya existentes</vt:lpstr>
      <vt:lpstr>5. Conclusiones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HOTARUS</dc:title>
  <dc:creator>Emiliano Zuñiga Gonzalez</dc:creator>
  <cp:lastModifiedBy>ENZUNIGA@puce.edu.ec</cp:lastModifiedBy>
  <cp:revision>6</cp:revision>
  <dcterms:modified xsi:type="dcterms:W3CDTF">2021-03-15T03:30:14Z</dcterms:modified>
</cp:coreProperties>
</file>