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0" r:id="rId4"/>
    <p:sldId id="309" r:id="rId5"/>
    <p:sldId id="311" r:id="rId6"/>
    <p:sldId id="312" r:id="rId7"/>
    <p:sldId id="313" r:id="rId8"/>
    <p:sldId id="314" r:id="rId9"/>
    <p:sldId id="315" r:id="rId10"/>
    <p:sldId id="316" r:id="rId11"/>
    <p:sldId id="278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Lexend Deca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714C06-38BB-4A42-BE0A-AC698649DFCB}">
  <a:tblStyle styleId="{28714C06-38BB-4A42-BE0A-AC698649DF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C819C40-AFEB-4EFE-8A8C-DA0982023F7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0379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706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0366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263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249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8135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759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HOTARUS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516275" y="520661"/>
            <a:ext cx="5679283" cy="6419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Avances futuros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07B28FC-DEF0-40C6-847B-92659E9B379B}"/>
              </a:ext>
            </a:extLst>
          </p:cNvPr>
          <p:cNvSpPr txBox="1"/>
          <p:nvPr/>
        </p:nvSpPr>
        <p:spPr>
          <a:xfrm>
            <a:off x="2030752" y="1939044"/>
            <a:ext cx="4572000" cy="1265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0000"/>
              </a:lnSpc>
              <a:buFont typeface="Symbol" panose="05050102010706020507" pitchFamily="18" charset="2"/>
              <a:buChar char=""/>
            </a:pPr>
            <a:r>
              <a:rPr lang="es-ES" sz="14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 de errores que se presenten.</a:t>
            </a:r>
          </a:p>
          <a:p>
            <a:pPr marL="342900" lvl="0" indent="-342900" algn="just">
              <a:lnSpc>
                <a:spcPct val="110000"/>
              </a:lnSpc>
              <a:buFont typeface="Symbol" panose="05050102010706020507" pitchFamily="18" charset="2"/>
              <a:buChar char=""/>
            </a:pPr>
            <a:r>
              <a:rPr lang="es-ES" sz="14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Solución de plugin para reportes.</a:t>
            </a:r>
          </a:p>
          <a:p>
            <a:pPr marL="342900" lvl="0" indent="-342900" algn="just">
              <a:lnSpc>
                <a:spcPct val="110000"/>
              </a:lnSpc>
              <a:buFont typeface="Symbol" panose="05050102010706020507" pitchFamily="18" charset="2"/>
              <a:buChar char=""/>
            </a:pPr>
            <a:r>
              <a:rPr lang="es-ES" sz="14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Ajuste de pantalla de la aplicación (pantalla completa).</a:t>
            </a:r>
          </a:p>
          <a:p>
            <a:pPr marL="342900" lvl="0" indent="-342900" algn="just">
              <a:lnSpc>
                <a:spcPct val="110000"/>
              </a:lnSpc>
              <a:buFont typeface="Symbol" panose="05050102010706020507" pitchFamily="18" charset="2"/>
              <a:buChar char=""/>
            </a:pPr>
            <a:r>
              <a:rPr lang="es-ES" sz="14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Documentación para puesta en marcha.</a:t>
            </a:r>
          </a:p>
          <a:p>
            <a:pPr marL="342900" lvl="0" indent="-342900" algn="just">
              <a:lnSpc>
                <a:spcPct val="11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Actualización del cronograma.</a:t>
            </a:r>
          </a:p>
        </p:txBody>
      </p:sp>
    </p:spTree>
    <p:extLst>
      <p:ext uri="{BB962C8B-B14F-4D97-AF65-F5344CB8AC3E}">
        <p14:creationId xmlns:p14="http://schemas.microsoft.com/office/powerpoint/2010/main" val="679712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51" name="Google Shape;351;p35"/>
          <p:cNvSpPr txBox="1">
            <a:spLocks noGrp="1"/>
          </p:cNvSpPr>
          <p:nvPr>
            <p:ph type="ctrTitle" idx="4294967295"/>
          </p:nvPr>
        </p:nvSpPr>
        <p:spPr>
          <a:xfrm>
            <a:off x="516340" y="1330737"/>
            <a:ext cx="3956319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Gracias!</a:t>
            </a:r>
            <a:endParaRPr sz="7200" dirty="0"/>
          </a:p>
        </p:txBody>
      </p:sp>
      <p:sp>
        <p:nvSpPr>
          <p:cNvPr id="352" name="Google Shape;352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uli"/>
                <a:ea typeface="Muli"/>
                <a:cs typeface="Muli"/>
                <a:sym typeface="Muli"/>
              </a:rPr>
              <a:t>Alguna duda?</a:t>
            </a:r>
            <a:endParaRPr sz="1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580550" y="1508372"/>
            <a:ext cx="6513194" cy="24492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 algn="just">
              <a:buClr>
                <a:schemeClr val="dk1"/>
              </a:buClr>
              <a:buSzPts val="1100"/>
            </a:pPr>
            <a:r>
              <a:rPr lang="es-EC" sz="1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Descripción procesos del sistema.</a:t>
            </a:r>
          </a:p>
          <a:p>
            <a:pPr marL="342900" indent="-342900" algn="just">
              <a:buClr>
                <a:schemeClr val="dk1"/>
              </a:buClr>
              <a:buSzPts val="1100"/>
            </a:pPr>
            <a:r>
              <a:rPr lang="es-EC" sz="1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 de prueba usada en el sistema</a:t>
            </a:r>
          </a:p>
          <a:p>
            <a:pPr marL="800100" lvl="1" indent="-342900" algn="just">
              <a:buClr>
                <a:schemeClr val="dk1"/>
              </a:buClr>
              <a:buSzPts val="1100"/>
            </a:pPr>
            <a:r>
              <a:rPr lang="es-EC" sz="16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Capturas.</a:t>
            </a:r>
          </a:p>
          <a:p>
            <a:pPr marL="800100" lvl="1" indent="-342900" algn="just">
              <a:buClr>
                <a:schemeClr val="dk1"/>
              </a:buClr>
              <a:buSzPts val="1100"/>
            </a:pPr>
            <a:r>
              <a:rPr lang="es-EC" sz="16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Resultados.</a:t>
            </a:r>
          </a:p>
          <a:p>
            <a:pPr marL="342900" indent="-342900" algn="just">
              <a:buClr>
                <a:schemeClr val="dk1"/>
              </a:buClr>
              <a:buSzPts val="1100"/>
            </a:pPr>
            <a:r>
              <a:rPr lang="es-EC" sz="1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Conclusiones.</a:t>
            </a:r>
          </a:p>
          <a:p>
            <a:pPr marL="342900" indent="-342900" algn="just">
              <a:buClr>
                <a:schemeClr val="dk1"/>
              </a:buClr>
              <a:buSzPts val="1100"/>
            </a:pPr>
            <a:r>
              <a:rPr lang="es-EC" sz="1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Futuros Avances</a:t>
            </a:r>
          </a:p>
          <a:p>
            <a:pPr marL="800100" lvl="1" indent="-342900" algn="just">
              <a:buClr>
                <a:schemeClr val="dk1"/>
              </a:buClr>
              <a:buSzPts val="1100"/>
            </a:pPr>
            <a:endParaRPr lang="es-EC" sz="1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 algn="just">
              <a:buClr>
                <a:schemeClr val="dk1"/>
              </a:buClr>
              <a:buSzPts val="1100"/>
            </a:pPr>
            <a:endParaRPr lang="es-EC" sz="1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 algn="just">
              <a:buClr>
                <a:schemeClr val="dk1"/>
              </a:buClr>
              <a:buSzPts val="1100"/>
              <a:buNone/>
            </a:pPr>
            <a:endParaRPr lang="es-EC" sz="1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2"/>
          </p:nvPr>
        </p:nvSpPr>
        <p:spPr>
          <a:xfrm>
            <a:off x="401956" y="4749851"/>
            <a:ext cx="6014400" cy="59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000" b="1" dirty="0">
                <a:solidFill>
                  <a:schemeClr val="accent4"/>
                </a:solidFill>
              </a:rPr>
              <a:t>Todo el proceso semanal se registra en GitHub bajo invitación.</a:t>
            </a:r>
            <a:endParaRPr sz="1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accent4"/>
              </a:solidFill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675325" y="1652406"/>
            <a:ext cx="4946806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Procesos del sistema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328611" y="204635"/>
            <a:ext cx="3332700" cy="11783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 dirty="0"/>
              <a:t>Procesos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E0656C2-2C9C-41E9-B1D5-7D1B26C72F4C}"/>
              </a:ext>
            </a:extLst>
          </p:cNvPr>
          <p:cNvSpPr txBox="1"/>
          <p:nvPr/>
        </p:nvSpPr>
        <p:spPr>
          <a:xfrm>
            <a:off x="2046684" y="1132916"/>
            <a:ext cx="5050632" cy="1908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Conexión a base de datos en la nube: </a:t>
            </a:r>
          </a:p>
          <a:p>
            <a:pPr marL="171450" indent="-17145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Funciones CRUD en cada funcionalidad</a:t>
            </a:r>
            <a:endParaRPr lang="es-ES" sz="1800" dirty="0">
              <a:solidFill>
                <a:srgbClr val="FFFF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Interconexión de pantallas en interfaz</a:t>
            </a:r>
            <a:endParaRPr lang="es-ES" sz="1800" dirty="0">
              <a:solidFill>
                <a:srgbClr val="FFFF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Interrelación de funcionalidades dependientes:</a:t>
            </a:r>
          </a:p>
          <a:p>
            <a:pPr marL="171450" indent="-17145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Generación de reportes en consulta:</a:t>
            </a:r>
            <a:endParaRPr lang="es-ES" sz="1800" dirty="0">
              <a:solidFill>
                <a:srgbClr val="FFFF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MariaDB Launches New Database-as-a-Service, Partners with Google Cloud --  ADTmag">
            <a:extLst>
              <a:ext uri="{FF2B5EF4-FFF2-40B4-BE49-F238E27FC236}">
                <a16:creationId xmlns:a16="http://schemas.microsoft.com/office/drawing/2014/main" id="{3CC2809C-A344-45B2-9004-D5ECA6CFB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0" y="3359280"/>
            <a:ext cx="2138363" cy="148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o crear un CRUD básico con Ruby on Rails - Antonio Pérez">
            <a:extLst>
              <a:ext uri="{FF2B5EF4-FFF2-40B4-BE49-F238E27FC236}">
                <a16:creationId xmlns:a16="http://schemas.microsoft.com/office/drawing/2014/main" id="{3E7A12BA-23F6-4ACC-A49A-F483CBF14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143" y="3359280"/>
            <a:ext cx="2870783" cy="151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Qué es Interfaz? » Su Definición y Significado [2021]">
            <a:extLst>
              <a:ext uri="{FF2B5EF4-FFF2-40B4-BE49-F238E27FC236}">
                <a16:creationId xmlns:a16="http://schemas.microsoft.com/office/drawing/2014/main" id="{EA0C4E63-4194-4569-B1B0-E8303406C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016" y="338991"/>
            <a:ext cx="2031765" cy="143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portes">
            <a:extLst>
              <a:ext uri="{FF2B5EF4-FFF2-40B4-BE49-F238E27FC236}">
                <a16:creationId xmlns:a16="http://schemas.microsoft.com/office/drawing/2014/main" id="{DD89F14E-05E2-46C9-B017-689618332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062" y="3327616"/>
            <a:ext cx="2699385" cy="151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04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557212" y="1712222"/>
            <a:ext cx="510488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Pruebas de integración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9324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328610" y="204635"/>
            <a:ext cx="5679283" cy="6419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Pruebas de integración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E291EE4-80CA-4831-A6A4-CB21B58F1D50}"/>
              </a:ext>
            </a:extLst>
          </p:cNvPr>
          <p:cNvSpPr txBox="1"/>
          <p:nvPr/>
        </p:nvSpPr>
        <p:spPr>
          <a:xfrm>
            <a:off x="328609" y="948125"/>
            <a:ext cx="8436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Nos resulta útil integrar varias funcionalidades que en algunos casos dependen de otras , de esta manera se puede evidenciar un proceso incremental si estas están bien integradas entre si.</a:t>
            </a:r>
            <a:endParaRPr lang="es-EC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6DF4CCE8-C628-4347-80EA-B00CD6A24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598645"/>
              </p:ext>
            </p:extLst>
          </p:nvPr>
        </p:nvGraphicFramePr>
        <p:xfrm>
          <a:off x="1234226" y="1659732"/>
          <a:ext cx="5459468" cy="31622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2860">
                  <a:extLst>
                    <a:ext uri="{9D8B030D-6E8A-4147-A177-3AD203B41FA5}">
                      <a16:colId xmlns:a16="http://schemas.microsoft.com/office/drawing/2014/main" val="791962725"/>
                    </a:ext>
                  </a:extLst>
                </a:gridCol>
                <a:gridCol w="2311995">
                  <a:extLst>
                    <a:ext uri="{9D8B030D-6E8A-4147-A177-3AD203B41FA5}">
                      <a16:colId xmlns:a16="http://schemas.microsoft.com/office/drawing/2014/main" val="1718875904"/>
                    </a:ext>
                  </a:extLst>
                </a:gridCol>
                <a:gridCol w="1994613">
                  <a:extLst>
                    <a:ext uri="{9D8B030D-6E8A-4147-A177-3AD203B41FA5}">
                      <a16:colId xmlns:a16="http://schemas.microsoft.com/office/drawing/2014/main" val="2899891360"/>
                    </a:ext>
                  </a:extLst>
                </a:gridCol>
              </a:tblGrid>
              <a:tr h="272859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C" sz="800">
                          <a:effectLst/>
                        </a:rPr>
                        <a:t>Clases a Implementar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99" marR="476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C" sz="800">
                          <a:effectLst/>
                        </a:rPr>
                        <a:t>Forma de Implementación 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99" marR="476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C" sz="800">
                          <a:effectLst/>
                        </a:rPr>
                        <a:t>Resultados que se esperan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99" marR="47699" marT="0" marB="0"/>
                </a:tc>
                <a:extLst>
                  <a:ext uri="{0D108BD9-81ED-4DB2-BD59-A6C34878D82A}">
                    <a16:rowId xmlns:a16="http://schemas.microsoft.com/office/drawing/2014/main" val="119463666"/>
                  </a:ext>
                </a:extLst>
              </a:tr>
              <a:tr h="412777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C" sz="800" dirty="0">
                          <a:effectLst/>
                        </a:rPr>
                        <a:t>F1 Gestionar Empleado</a:t>
                      </a:r>
                      <a:endParaRPr lang="es-ES" sz="7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99" marR="47699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C" sz="800">
                          <a:effectLst/>
                        </a:rPr>
                        <a:t>Se registran los empleados actuales.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99" marR="476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C" sz="800">
                          <a:effectLst/>
                        </a:rPr>
                        <a:t>Los empleados se guardan correctamente dentro de la base de datos.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99" marR="47699" marT="0" marB="0"/>
                </a:tc>
                <a:extLst>
                  <a:ext uri="{0D108BD9-81ED-4DB2-BD59-A6C34878D82A}">
                    <a16:rowId xmlns:a16="http://schemas.microsoft.com/office/drawing/2014/main" val="1484469289"/>
                  </a:ext>
                </a:extLst>
              </a:tr>
              <a:tr h="412777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C" sz="800" dirty="0">
                          <a:effectLst/>
                        </a:rPr>
                        <a:t>F2 Gestionar Proveedor</a:t>
                      </a:r>
                      <a:endParaRPr lang="es-ES" sz="7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99" marR="47699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C" sz="800">
                          <a:effectLst/>
                        </a:rPr>
                        <a:t>Se registran los proveedores actuales.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99" marR="476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C" sz="800">
                          <a:effectLst/>
                        </a:rPr>
                        <a:t>Los proveedores se guardan correctamente dentro de la base de datos.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99" marR="47699" marT="0" marB="0"/>
                </a:tc>
                <a:extLst>
                  <a:ext uri="{0D108BD9-81ED-4DB2-BD59-A6C34878D82A}">
                    <a16:rowId xmlns:a16="http://schemas.microsoft.com/office/drawing/2014/main" val="3791455661"/>
                  </a:ext>
                </a:extLst>
              </a:tr>
              <a:tr h="412777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C" sz="800">
                          <a:effectLst/>
                        </a:rPr>
                        <a:t>F3 Gestionar Suministro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99" marR="47699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C" sz="800">
                          <a:effectLst/>
                        </a:rPr>
                        <a:t>Se registran los suministros actuales.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99" marR="476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C" sz="800">
                          <a:effectLst/>
                        </a:rPr>
                        <a:t>Los suministros se guardan correctamente dentro de la base de datos.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99" marR="47699" marT="0" marB="0"/>
                </a:tc>
                <a:extLst>
                  <a:ext uri="{0D108BD9-81ED-4DB2-BD59-A6C34878D82A}">
                    <a16:rowId xmlns:a16="http://schemas.microsoft.com/office/drawing/2014/main" val="2301302475"/>
                  </a:ext>
                </a:extLst>
              </a:tr>
              <a:tr h="412777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C" sz="800">
                          <a:effectLst/>
                        </a:rPr>
                        <a:t>F4 Gestionar Ensamblador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99" marR="47699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C" sz="800">
                          <a:effectLst/>
                        </a:rPr>
                        <a:t>Se registran los ensambladores actuales.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99" marR="476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C" sz="800">
                          <a:effectLst/>
                        </a:rPr>
                        <a:t>Los ensambladores se guardan correctamente dentro de la base de datos.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99" marR="47699" marT="0" marB="0"/>
                </a:tc>
                <a:extLst>
                  <a:ext uri="{0D108BD9-81ED-4DB2-BD59-A6C34878D82A}">
                    <a16:rowId xmlns:a16="http://schemas.microsoft.com/office/drawing/2014/main" val="2305210581"/>
                  </a:ext>
                </a:extLst>
              </a:tr>
              <a:tr h="412777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C" sz="800">
                          <a:effectLst/>
                        </a:rPr>
                        <a:t>F5 Gestionar Diseño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99" marR="47699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C" sz="800">
                          <a:effectLst/>
                        </a:rPr>
                        <a:t>Se registran los diseños actuales.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99" marR="476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C" sz="800">
                          <a:effectLst/>
                        </a:rPr>
                        <a:t>Los diseños se guardan correctamente dentro de la base de datos.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99" marR="47699" marT="0" marB="0"/>
                </a:tc>
                <a:extLst>
                  <a:ext uri="{0D108BD9-81ED-4DB2-BD59-A6C34878D82A}">
                    <a16:rowId xmlns:a16="http://schemas.microsoft.com/office/drawing/2014/main" val="897617422"/>
                  </a:ext>
                </a:extLst>
              </a:tr>
              <a:tr h="412777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C" sz="800">
                          <a:effectLst/>
                        </a:rPr>
                        <a:t>F6 Gestionar Verificador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99" marR="47699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C" sz="800">
                          <a:effectLst/>
                        </a:rPr>
                        <a:t>Se registran los verificadores actuales.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99" marR="476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C" sz="800">
                          <a:effectLst/>
                        </a:rPr>
                        <a:t>Los verificadores se guardan correctamente dentro de la base de datos.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99" marR="47699" marT="0" marB="0"/>
                </a:tc>
                <a:extLst>
                  <a:ext uri="{0D108BD9-81ED-4DB2-BD59-A6C34878D82A}">
                    <a16:rowId xmlns:a16="http://schemas.microsoft.com/office/drawing/2014/main" val="1638955287"/>
                  </a:ext>
                </a:extLst>
              </a:tr>
              <a:tr h="412777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C" sz="800" dirty="0">
                          <a:effectLst/>
                        </a:rPr>
                        <a:t>F7 Gestionar Pedido</a:t>
                      </a:r>
                      <a:endParaRPr lang="es-ES" sz="7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99" marR="47699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C" sz="800">
                          <a:effectLst/>
                        </a:rPr>
                        <a:t>Se registran los pedidos actuales.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99" marR="4769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C" sz="800" dirty="0">
                          <a:effectLst/>
                        </a:rPr>
                        <a:t>Los pedidos se guardan correctamente dentro de la base de datos.</a:t>
                      </a:r>
                      <a:endParaRPr lang="es-ES" sz="7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99" marR="47699" marT="0" marB="0"/>
                </a:tc>
                <a:extLst>
                  <a:ext uri="{0D108BD9-81ED-4DB2-BD59-A6C34878D82A}">
                    <a16:rowId xmlns:a16="http://schemas.microsoft.com/office/drawing/2014/main" val="4026199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01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328610" y="204635"/>
            <a:ext cx="5679283" cy="6419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Capturas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E291EE4-80CA-4831-A6A4-CB21B58F1D50}"/>
              </a:ext>
            </a:extLst>
          </p:cNvPr>
          <p:cNvSpPr txBox="1"/>
          <p:nvPr/>
        </p:nvSpPr>
        <p:spPr>
          <a:xfrm>
            <a:off x="353614" y="769531"/>
            <a:ext cx="8436771" cy="686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s-EC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Hemos capturado el proceso completo de una clase principal y otra secundaria , para demostrar que la secundaria integra los datos que tienen las principales</a:t>
            </a:r>
            <a:endParaRPr lang="es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C35E0D0-D8C5-4FE7-AF8F-ED86B9080328}"/>
              </a:ext>
            </a:extLst>
          </p:cNvPr>
          <p:cNvSpPr txBox="1"/>
          <p:nvPr/>
        </p:nvSpPr>
        <p:spPr>
          <a:xfrm>
            <a:off x="1178718" y="1616493"/>
            <a:ext cx="4572000" cy="317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s-EC" sz="14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 CLASES PRINCIPALES DISENO Y EMPLEADO</a:t>
            </a:r>
            <a:endParaRPr lang="es-ES" sz="1400" dirty="0">
              <a:solidFill>
                <a:srgbClr val="FFFF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7A2B2B0-DCF5-4F97-AE5E-251736FEB7C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2163" y="1988020"/>
            <a:ext cx="4182668" cy="295084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29E8EC2-9278-485B-875A-4C469E7427D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484831" y="1988020"/>
            <a:ext cx="4182668" cy="295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28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328610" y="204635"/>
            <a:ext cx="5679283" cy="6419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Capturas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C35E0D0-D8C5-4FE7-AF8F-ED86B9080328}"/>
              </a:ext>
            </a:extLst>
          </p:cNvPr>
          <p:cNvSpPr txBox="1"/>
          <p:nvPr/>
        </p:nvSpPr>
        <p:spPr>
          <a:xfrm>
            <a:off x="457199" y="788729"/>
            <a:ext cx="4572000" cy="381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s-EC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 VERIFICADOR (CLASE SECUNDARIA)</a:t>
            </a:r>
            <a:endParaRPr lang="es-ES" sz="1800" dirty="0">
              <a:solidFill>
                <a:srgbClr val="FFFF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C10ED10-D2BE-44BF-B3B8-E8D24371139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9" y="1514475"/>
            <a:ext cx="3817620" cy="261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74C7902-85BB-4EC7-A118-C6F451777BF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774644" y="313943"/>
            <a:ext cx="3980290" cy="225449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3F6EA43-9E16-445C-BDB8-935B529F3A2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424711" y="2728697"/>
            <a:ext cx="4330223" cy="225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10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328610" y="204635"/>
            <a:ext cx="5679283" cy="6419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Resultados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67A9008-B2AC-4261-9B88-01B31895B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976064"/>
              </p:ext>
            </p:extLst>
          </p:nvPr>
        </p:nvGraphicFramePr>
        <p:xfrm>
          <a:off x="1039603" y="1038225"/>
          <a:ext cx="5679283" cy="3162299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942075">
                  <a:extLst>
                    <a:ext uri="{9D8B030D-6E8A-4147-A177-3AD203B41FA5}">
                      <a16:colId xmlns:a16="http://schemas.microsoft.com/office/drawing/2014/main" val="224204037"/>
                    </a:ext>
                  </a:extLst>
                </a:gridCol>
                <a:gridCol w="1387154">
                  <a:extLst>
                    <a:ext uri="{9D8B030D-6E8A-4147-A177-3AD203B41FA5}">
                      <a16:colId xmlns:a16="http://schemas.microsoft.com/office/drawing/2014/main" val="3546354119"/>
                    </a:ext>
                  </a:extLst>
                </a:gridCol>
                <a:gridCol w="1394738">
                  <a:extLst>
                    <a:ext uri="{9D8B030D-6E8A-4147-A177-3AD203B41FA5}">
                      <a16:colId xmlns:a16="http://schemas.microsoft.com/office/drawing/2014/main" val="3765106229"/>
                    </a:ext>
                  </a:extLst>
                </a:gridCol>
                <a:gridCol w="1048240">
                  <a:extLst>
                    <a:ext uri="{9D8B030D-6E8A-4147-A177-3AD203B41FA5}">
                      <a16:colId xmlns:a16="http://schemas.microsoft.com/office/drawing/2014/main" val="3082541739"/>
                    </a:ext>
                  </a:extLst>
                </a:gridCol>
                <a:gridCol w="907076">
                  <a:extLst>
                    <a:ext uri="{9D8B030D-6E8A-4147-A177-3AD203B41FA5}">
                      <a16:colId xmlns:a16="http://schemas.microsoft.com/office/drawing/2014/main" val="2415088267"/>
                    </a:ext>
                  </a:extLst>
                </a:gridCol>
              </a:tblGrid>
              <a:tr h="240884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C" sz="700">
                          <a:effectLst/>
                        </a:rPr>
                        <a:t>Clases a Implementar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10" marR="421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C" sz="700">
                          <a:effectLst/>
                        </a:rPr>
                        <a:t>Forma de Implementación 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10" marR="421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C" sz="700">
                          <a:effectLst/>
                        </a:rPr>
                        <a:t>Resultados que se esperan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10" marR="421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C" sz="700">
                          <a:effectLst/>
                        </a:rPr>
                        <a:t>Resultado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10" marR="421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C" sz="700">
                          <a:effectLst/>
                        </a:rPr>
                        <a:t>Observación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10" marR="42110" marT="0" marB="0"/>
                </a:tc>
                <a:extLst>
                  <a:ext uri="{0D108BD9-81ED-4DB2-BD59-A6C34878D82A}">
                    <a16:rowId xmlns:a16="http://schemas.microsoft.com/office/drawing/2014/main" val="2407375809"/>
                  </a:ext>
                </a:extLst>
              </a:tr>
              <a:tr h="487929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C" sz="700">
                          <a:effectLst/>
                        </a:rPr>
                        <a:t>F1 Gestionar Empleado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10" marR="421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C" sz="700">
                          <a:effectLst/>
                        </a:rPr>
                        <a:t>Se gestiona de manera correcta la funcionalidad.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10" marR="421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C" sz="700">
                          <a:effectLst/>
                        </a:rPr>
                        <a:t>Los empleados se guardan correctamente dentro de la base de datos.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10" marR="421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C" sz="700" dirty="0">
                          <a:solidFill>
                            <a:srgbClr val="C00000"/>
                          </a:solidFill>
                          <a:effectLst/>
                        </a:rPr>
                        <a:t>En proceso</a:t>
                      </a:r>
                      <a:endParaRPr lang="es-ES" sz="6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10" marR="421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C" sz="700">
                          <a:effectLst/>
                        </a:rPr>
                        <a:t> 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10" marR="42110" marT="0" marB="0"/>
                </a:tc>
                <a:extLst>
                  <a:ext uri="{0D108BD9-81ED-4DB2-BD59-A6C34878D82A}">
                    <a16:rowId xmlns:a16="http://schemas.microsoft.com/office/drawing/2014/main" val="3134693519"/>
                  </a:ext>
                </a:extLst>
              </a:tr>
              <a:tr h="364407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C" sz="700">
                          <a:effectLst/>
                        </a:rPr>
                        <a:t>F1.1 Ingreso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10" marR="421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C" sz="700">
                          <a:effectLst/>
                        </a:rPr>
                        <a:t>Probar la opción “Ingresar”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10" marR="421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C" sz="700">
                          <a:effectLst/>
                        </a:rPr>
                        <a:t>Se ingresa exitosamente en la base de datos.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10" marR="421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C" sz="700">
                          <a:effectLst/>
                        </a:rPr>
                        <a:t>Aprobado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10" marR="421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C" sz="700">
                          <a:effectLst/>
                        </a:rPr>
                        <a:t> 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10" marR="42110" marT="0" marB="0"/>
                </a:tc>
                <a:extLst>
                  <a:ext uri="{0D108BD9-81ED-4DB2-BD59-A6C34878D82A}">
                    <a16:rowId xmlns:a16="http://schemas.microsoft.com/office/drawing/2014/main" val="1241302557"/>
                  </a:ext>
                </a:extLst>
              </a:tr>
              <a:tr h="364407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C" sz="700">
                          <a:effectLst/>
                        </a:rPr>
                        <a:t>F1.2 Consulta general.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10" marR="421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C" sz="700">
                          <a:effectLst/>
                        </a:rPr>
                        <a:t>Probar la opción “Consulta general”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10" marR="421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C" sz="700">
                          <a:effectLst/>
                        </a:rPr>
                        <a:t>Se visualiza de manera correcta la tabla.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10" marR="421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C" sz="700">
                          <a:effectLst/>
                        </a:rPr>
                        <a:t>Aprobado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10" marR="421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C" sz="700">
                          <a:effectLst/>
                        </a:rPr>
                        <a:t> 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10" marR="42110" marT="0" marB="0"/>
                </a:tc>
                <a:extLst>
                  <a:ext uri="{0D108BD9-81ED-4DB2-BD59-A6C34878D82A}">
                    <a16:rowId xmlns:a16="http://schemas.microsoft.com/office/drawing/2014/main" val="741896581"/>
                  </a:ext>
                </a:extLst>
              </a:tr>
              <a:tr h="364407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C" sz="700">
                          <a:effectLst/>
                        </a:rPr>
                        <a:t>F1.3 Consulta parámetros.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10" marR="421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C" sz="700">
                          <a:effectLst/>
                        </a:rPr>
                        <a:t>Probar la opción “Consulta Parámetros”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10" marR="421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C" sz="700">
                          <a:effectLst/>
                        </a:rPr>
                        <a:t>Se visualiza de manera correcta la tabla.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10" marR="421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C" sz="700">
                          <a:effectLst/>
                        </a:rPr>
                        <a:t>Aprobado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10" marR="421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C" sz="700">
                          <a:effectLst/>
                        </a:rPr>
                        <a:t> 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10" marR="42110" marT="0" marB="0"/>
                </a:tc>
                <a:extLst>
                  <a:ext uri="{0D108BD9-81ED-4DB2-BD59-A6C34878D82A}">
                    <a16:rowId xmlns:a16="http://schemas.microsoft.com/office/drawing/2014/main" val="3259813439"/>
                  </a:ext>
                </a:extLst>
              </a:tr>
              <a:tr h="487929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C" sz="700">
                          <a:effectLst/>
                        </a:rPr>
                        <a:t>F1.4 Modificar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10" marR="421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C" sz="700">
                          <a:effectLst/>
                        </a:rPr>
                        <a:t>Probar la opción “Modificar”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10" marR="421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C" sz="700">
                          <a:effectLst/>
                        </a:rPr>
                        <a:t>Se modifica de manera correcta dentro de la base de datos.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10" marR="421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C" sz="700">
                          <a:effectLst/>
                        </a:rPr>
                        <a:t>Aprobado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10" marR="421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C" sz="700">
                          <a:effectLst/>
                        </a:rPr>
                        <a:t> 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10" marR="42110" marT="0" marB="0"/>
                </a:tc>
                <a:extLst>
                  <a:ext uri="{0D108BD9-81ED-4DB2-BD59-A6C34878D82A}">
                    <a16:rowId xmlns:a16="http://schemas.microsoft.com/office/drawing/2014/main" val="3875641653"/>
                  </a:ext>
                </a:extLst>
              </a:tr>
              <a:tr h="364407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C" sz="700">
                          <a:effectLst/>
                        </a:rPr>
                        <a:t>F1.5 Eliminar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10" marR="421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C" sz="700">
                          <a:effectLst/>
                        </a:rPr>
                        <a:t>Probar la opción “Eliminar”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10" marR="421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C" sz="700">
                          <a:effectLst/>
                        </a:rPr>
                        <a:t>Se elimina de manera correcta dentro de la base de datos.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10" marR="421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C" sz="700">
                          <a:effectLst/>
                        </a:rPr>
                        <a:t>Aprobado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10" marR="421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C" sz="700">
                          <a:effectLst/>
                        </a:rPr>
                        <a:t> 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10" marR="42110" marT="0" marB="0"/>
                </a:tc>
                <a:extLst>
                  <a:ext uri="{0D108BD9-81ED-4DB2-BD59-A6C34878D82A}">
                    <a16:rowId xmlns:a16="http://schemas.microsoft.com/office/drawing/2014/main" val="1553131209"/>
                  </a:ext>
                </a:extLst>
              </a:tr>
              <a:tr h="487929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C" sz="700">
                          <a:effectLst/>
                        </a:rPr>
                        <a:t>F1.6 Reportes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10" marR="421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C" sz="700">
                          <a:effectLst/>
                        </a:rPr>
                        <a:t>Probar la opción “Generar Reporte” dentro de la consulta.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10" marR="421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C" sz="700">
                          <a:effectLst/>
                        </a:rPr>
                        <a:t>Se despliega un archivo pdf mostrando lo consultado.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10" marR="421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C" sz="700" b="1" dirty="0">
                          <a:solidFill>
                            <a:srgbClr val="FF0000"/>
                          </a:solidFill>
                          <a:effectLst/>
                        </a:rPr>
                        <a:t>Negado</a:t>
                      </a:r>
                      <a:endParaRPr lang="es-ES" sz="6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10" marR="421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C" sz="700" dirty="0">
                          <a:effectLst/>
                        </a:rPr>
                        <a:t>Versión de librería incompatible.</a:t>
                      </a:r>
                      <a:endParaRPr lang="es-ES" sz="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10" marR="42110" marT="0" marB="0"/>
                </a:tc>
                <a:extLst>
                  <a:ext uri="{0D108BD9-81ED-4DB2-BD59-A6C34878D82A}">
                    <a16:rowId xmlns:a16="http://schemas.microsoft.com/office/drawing/2014/main" val="4021005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979056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525</Words>
  <Application>Microsoft Office PowerPoint</Application>
  <PresentationFormat>Presentación en pantalla (16:9)</PresentationFormat>
  <Paragraphs>108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Calibri</vt:lpstr>
      <vt:lpstr>Muli</vt:lpstr>
      <vt:lpstr>Lexend Deca</vt:lpstr>
      <vt:lpstr>Symbol</vt:lpstr>
      <vt:lpstr>Arial</vt:lpstr>
      <vt:lpstr>Aliena template</vt:lpstr>
      <vt:lpstr>HOTARUS</vt:lpstr>
      <vt:lpstr>Agenda</vt:lpstr>
      <vt:lpstr>1. Procesos del sistema</vt:lpstr>
      <vt:lpstr>Procesos</vt:lpstr>
      <vt:lpstr>2. Pruebas de integración</vt:lpstr>
      <vt:lpstr>Pruebas de integración</vt:lpstr>
      <vt:lpstr>Capturas</vt:lpstr>
      <vt:lpstr>Capturas</vt:lpstr>
      <vt:lpstr>Resultados</vt:lpstr>
      <vt:lpstr>Avances futuros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HOTARUS</dc:title>
  <dc:creator>Emiliano Zuñiga Gonzalez</dc:creator>
  <cp:lastModifiedBy>ZUNIGA GONZALEZ EMILIANO NICOLAS</cp:lastModifiedBy>
  <cp:revision>12</cp:revision>
  <dcterms:modified xsi:type="dcterms:W3CDTF">2021-04-19T03:08:03Z</dcterms:modified>
</cp:coreProperties>
</file>