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309" r:id="rId5"/>
    <p:sldId id="325" r:id="rId6"/>
    <p:sldId id="324" r:id="rId7"/>
    <p:sldId id="311" r:id="rId8"/>
    <p:sldId id="313" r:id="rId9"/>
    <p:sldId id="326" r:id="rId10"/>
    <p:sldId id="327" r:id="rId11"/>
    <p:sldId id="328" r:id="rId12"/>
    <p:sldId id="329" r:id="rId13"/>
    <p:sldId id="330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1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2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4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7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0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2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9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6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5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Principales incidentes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493B49-5E27-4CE3-B4E2-5A4CA9AD52FC}"/>
              </a:ext>
            </a:extLst>
          </p:cNvPr>
          <p:cNvSpPr txBox="1"/>
          <p:nvPr/>
        </p:nvSpPr>
        <p:spPr>
          <a:xfrm>
            <a:off x="458153" y="1303250"/>
            <a:ext cx="7758112" cy="268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ser virtual, los componentes básicos como JAVA no se encontraban disponibles en los computadores de los participantes, por lo que se tuvo que guiar para su instalación.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Intermitencias en la conexión del participante para la reunión.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de respuesta mayor por componentes del computador del participante.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Interrupciones externas.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1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Recomendaciones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0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8511F3-B7BF-42B4-99BA-5285587242FC}"/>
              </a:ext>
            </a:extLst>
          </p:cNvPr>
          <p:cNvSpPr txBox="1"/>
          <p:nvPr/>
        </p:nvSpPr>
        <p:spPr>
          <a:xfrm>
            <a:off x="636746" y="1367384"/>
            <a:ext cx="7843838" cy="268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capacitación demostrativa resulta imprescindible para el aprendizaje correcto del usuario en el uso de la aplicación desarrollada.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instalación de componentes necesarios es primordial para que las capacitaciones funcionen de manera correcta.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Tener elementos multimedia documentados, como videos o imágenes de la capacitación, ayudará al usuario de manera que él pueda buscar a través de este lo que desee consultar, siendo este un recurso vital en la educación del potencial usuario.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2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Recomendaciones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8511F3-B7BF-42B4-99BA-5285587242FC}"/>
              </a:ext>
            </a:extLst>
          </p:cNvPr>
          <p:cNvSpPr txBox="1"/>
          <p:nvPr/>
        </p:nvSpPr>
        <p:spPr>
          <a:xfrm>
            <a:off x="522446" y="1290433"/>
            <a:ext cx="784383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Preparar un guion con todo lo que se va a explicar al usuario y estar atento a cualquier punto fundamental que pueda ser crítico en el aprendizaje del uso del sistema.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Asegurarse que los participantes en las capacitaciones poseen todos los componentes necesarios para que puedan trabajar de manera efectiva.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C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Debe considerarse de manera primordial los comentarios que pueda tener el usuario, en base al funcionamiento del sistema de gestión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3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08372"/>
            <a:ext cx="6513194" cy="2449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usada para capacitación de usuarios.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Enfoque de capacitación.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Principales incidentes.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 y Recomendaciones.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75325" y="1652406"/>
            <a:ext cx="494680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usada 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8058152" cy="995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Metodología simultanea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8B3ED1-26D8-4183-8437-FCFF15C23FBA}"/>
              </a:ext>
            </a:extLst>
          </p:cNvPr>
          <p:cNvSpPr txBox="1"/>
          <p:nvPr/>
        </p:nvSpPr>
        <p:spPr>
          <a:xfrm>
            <a:off x="757238" y="833630"/>
            <a:ext cx="6779418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Bajo este modelo se capacita a todo el personal simultáneamente, en uno o varios días.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338B8CA-CE63-446D-BA30-9F434350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10721"/>
              </p:ext>
            </p:extLst>
          </p:nvPr>
        </p:nvGraphicFramePr>
        <p:xfrm>
          <a:off x="864394" y="1424137"/>
          <a:ext cx="7499747" cy="283563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07606">
                  <a:extLst>
                    <a:ext uri="{9D8B030D-6E8A-4147-A177-3AD203B41FA5}">
                      <a16:colId xmlns:a16="http://schemas.microsoft.com/office/drawing/2014/main" val="3734208190"/>
                    </a:ext>
                  </a:extLst>
                </a:gridCol>
                <a:gridCol w="3792141">
                  <a:extLst>
                    <a:ext uri="{9D8B030D-6E8A-4147-A177-3AD203B41FA5}">
                      <a16:colId xmlns:a16="http://schemas.microsoft.com/office/drawing/2014/main" val="4126816448"/>
                    </a:ext>
                  </a:extLst>
                </a:gridCol>
              </a:tblGrid>
              <a:tr h="185913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Ventajas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Desventajas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2648503926"/>
                  </a:ext>
                </a:extLst>
              </a:tr>
              <a:tr h="70850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Ofrece un evento de capacitación de alto nivel, que puede estimular el reclutamiento y la participación de la comunidad, así como su interés en el aprendizaje.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>
                          <a:effectLst/>
                        </a:rPr>
                        <a:t>Requiere que gran cantidad de capacitadores estén disponibles simultáneamente.</a:t>
                      </a:r>
                      <a:endParaRPr lang="es-ES" sz="800" b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1089660" algn="l"/>
                        </a:tabLst>
                      </a:pPr>
                      <a:r>
                        <a:rPr lang="es-ES" sz="1000" b="0">
                          <a:effectLst/>
                        </a:rPr>
                        <a:t>	</a:t>
                      </a:r>
                      <a:endParaRPr lang="es-ES" sz="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1824157477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Puede realizarse en un periodo de tiempo corto.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>
                          <a:effectLst/>
                        </a:rPr>
                        <a:t>Hay pocas oportunidades de hacer evaluaciones o modificaciones a las sesiones de capacitación.</a:t>
                      </a:r>
                      <a:endParaRPr lang="es-ES" sz="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3733583595"/>
                  </a:ext>
                </a:extLst>
              </a:tr>
              <a:tr h="70850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Puede tener como consecuencia un incremento en las habilidades de capacitación, cuando se capacita personal exclusivamente para este evento, en lugar de usar solamente capacitadores profesionales.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Ya que es probable que el personal de capacitación participe en el evento, habrá pocas oportunidades para monitorear la calidad en las presentaciones de capacitación.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204795308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>
                          <a:effectLst/>
                        </a:rPr>
                        <a:t> </a:t>
                      </a:r>
                      <a:endParaRPr lang="es-ES" sz="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Depende de que los planes de logística funcionen efectivamente.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1465392505"/>
                  </a:ext>
                </a:extLst>
              </a:tr>
              <a:tr h="529142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>
                          <a:effectLst/>
                        </a:rPr>
                        <a:t> </a:t>
                      </a:r>
                      <a:endParaRPr lang="es-ES" sz="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b="0" dirty="0">
                          <a:effectLst/>
                        </a:rPr>
                        <a:t>Puede exceder la capacidad de los capacitadores profesionales disponibles, para que capaciten a tiempo a todas las personas requeridas.</a:t>
                      </a:r>
                      <a:endParaRPr lang="es-ES" sz="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193509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8058152" cy="995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Metodología simultanea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8B3ED1-26D8-4183-8437-FCFF15C23FBA}"/>
              </a:ext>
            </a:extLst>
          </p:cNvPr>
          <p:cNvSpPr txBox="1"/>
          <p:nvPr/>
        </p:nvSpPr>
        <p:spPr>
          <a:xfrm>
            <a:off x="757238" y="833630"/>
            <a:ext cx="6779418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de trabajo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D052BD-F745-4563-A314-066DC5647B6A}"/>
              </a:ext>
            </a:extLst>
          </p:cNvPr>
          <p:cNvSpPr/>
          <p:nvPr/>
        </p:nvSpPr>
        <p:spPr>
          <a:xfrm>
            <a:off x="252047" y="1829145"/>
            <a:ext cx="863990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participante se le facilitará una copia del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realizará una reunión en Zoom para capacitación.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realizará una demostración simultanea por parte del capacitador de las funcionalidades del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receptarán dudas de los participantes.</a:t>
            </a:r>
          </a:p>
          <a:p>
            <a:pPr marL="914400" indent="-914400" algn="ctr">
              <a:buFont typeface="+mj-lt"/>
              <a:buAutoNum type="arabicPeriod"/>
            </a:pP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6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8058152" cy="995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Perfil de usuario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DB186AB-763F-4C66-8333-3D583A5B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85311"/>
              </p:ext>
            </p:extLst>
          </p:nvPr>
        </p:nvGraphicFramePr>
        <p:xfrm>
          <a:off x="1303019" y="1913287"/>
          <a:ext cx="6333649" cy="12085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02486">
                  <a:extLst>
                    <a:ext uri="{9D8B030D-6E8A-4147-A177-3AD203B41FA5}">
                      <a16:colId xmlns:a16="http://schemas.microsoft.com/office/drawing/2014/main" val="1222060330"/>
                    </a:ext>
                  </a:extLst>
                </a:gridCol>
                <a:gridCol w="4331163">
                  <a:extLst>
                    <a:ext uri="{9D8B030D-6E8A-4147-A177-3AD203B41FA5}">
                      <a16:colId xmlns:a16="http://schemas.microsoft.com/office/drawing/2014/main" val="1906607602"/>
                    </a:ext>
                  </a:extLst>
                </a:gridCol>
              </a:tblGrid>
              <a:tr h="201131"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Tipo de usuario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 anchor="b"/>
                </a:tc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Empleado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 anchor="b"/>
                </a:tc>
                <a:extLst>
                  <a:ext uri="{0D108BD9-81ED-4DB2-BD59-A6C34878D82A}">
                    <a16:rowId xmlns:a16="http://schemas.microsoft.com/office/drawing/2014/main" val="524153990"/>
                  </a:ext>
                </a:extLst>
              </a:tr>
              <a:tr h="201131"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Técnica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extLst>
                  <a:ext uri="{0D108BD9-81ED-4DB2-BD59-A6C34878D82A}">
                    <a16:rowId xmlns:a16="http://schemas.microsoft.com/office/drawing/2014/main" val="1702987691"/>
                  </a:ext>
                </a:extLst>
              </a:tr>
              <a:tr h="201131"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Habilidades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Conocimiento de herramientas TICS.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extLst>
                  <a:ext uri="{0D108BD9-81ED-4DB2-BD59-A6C34878D82A}">
                    <a16:rowId xmlns:a16="http://schemas.microsoft.com/office/drawing/2014/main" val="3599807013"/>
                  </a:ext>
                </a:extLst>
              </a:tr>
              <a:tr h="605139"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>
                          <a:effectLst/>
                        </a:rPr>
                        <a:t>Actividades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tc>
                  <a:txBody>
                    <a:bodyPr/>
                    <a:lstStyle/>
                    <a:p>
                      <a:pPr marL="381000" algn="just">
                        <a:lnSpc>
                          <a:spcPct val="106000"/>
                        </a:lnSpc>
                      </a:pPr>
                      <a:r>
                        <a:rPr lang="es-ES" sz="1000" dirty="0">
                          <a:effectLst/>
                        </a:rPr>
                        <a:t>Gestionar funcionalidades de ingreso, modificación, eliminación, consulta y generación de informes en cada área del proceso de creación de celulares.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10795" marB="0"/>
                </a:tc>
                <a:extLst>
                  <a:ext uri="{0D108BD9-81ED-4DB2-BD59-A6C34878D82A}">
                    <a16:rowId xmlns:a16="http://schemas.microsoft.com/office/drawing/2014/main" val="120704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8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Enfoque de capacitación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2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Enfoque de capacitación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DAF63E-97A4-4BA3-8E7B-21F0014D9E10}"/>
              </a:ext>
            </a:extLst>
          </p:cNvPr>
          <p:cNvSpPr txBox="1"/>
          <p:nvPr/>
        </p:nvSpPr>
        <p:spPr>
          <a:xfrm>
            <a:off x="-164309" y="1231158"/>
            <a:ext cx="8915403" cy="338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 algn="just">
              <a:lnSpc>
                <a:spcPct val="110000"/>
              </a:lnSpc>
              <a:spcAft>
                <a:spcPts val="600"/>
              </a:spcAft>
            </a:pP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Enfoque Cultural:</a:t>
            </a: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capacitación se llevará a cabo en el marco de la empresa, se escogen a personas que cumplan con los requisitos y dicha selección es independiente de su género, creencias o situación socioeconómica.</a:t>
            </a: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endParaRPr lang="es-E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Recursos Disponibles:</a:t>
            </a: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empresa deberá facilitar el capacitador de herramientas necesarias, tales como espacios para exposiciones y equipos para demostrar de manera simultánea el funcionamiento del sistema.</a:t>
            </a: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endParaRPr lang="es-E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Disponible:</a:t>
            </a: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ser una capacitación simultanea se tiene un tiempo variable según que puedan tener los participantes.</a:t>
            </a: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endParaRPr lang="es-E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algn="just">
              <a:lnSpc>
                <a:spcPct val="110000"/>
              </a:lnSpc>
              <a:spcAft>
                <a:spcPts val="600"/>
              </a:spcAft>
            </a:pP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Eficiencia esperada:</a:t>
            </a: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automatizar el funcionamiento de las áreas se espera un aumenta en la eficiencia de procesamiento.</a:t>
            </a:r>
          </a:p>
        </p:txBody>
      </p:sp>
    </p:spTree>
    <p:extLst>
      <p:ext uri="{BB962C8B-B14F-4D97-AF65-F5344CB8AC3E}">
        <p14:creationId xmlns:p14="http://schemas.microsoft.com/office/powerpoint/2010/main" val="10130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incidentes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674293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646</Words>
  <Application>Microsoft Office PowerPoint</Application>
  <PresentationFormat>Presentación en pantalla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Lexend Deca</vt:lpstr>
      <vt:lpstr>Symbol</vt:lpstr>
      <vt:lpstr>Arial</vt:lpstr>
      <vt:lpstr>Muli</vt:lpstr>
      <vt:lpstr>Aliena template</vt:lpstr>
      <vt:lpstr>HOTARUS</vt:lpstr>
      <vt:lpstr>Agenda</vt:lpstr>
      <vt:lpstr>1. Metodología usada </vt:lpstr>
      <vt:lpstr>Metodología simultanea</vt:lpstr>
      <vt:lpstr>Metodología simultanea</vt:lpstr>
      <vt:lpstr>Perfil de usuario</vt:lpstr>
      <vt:lpstr>2. Enfoque de capacitación</vt:lpstr>
      <vt:lpstr>Enfoque de capacitación</vt:lpstr>
      <vt:lpstr>3. Principales incidentes</vt:lpstr>
      <vt:lpstr>Principales incidentes</vt:lpstr>
      <vt:lpstr>4. Conclusiones y Recomendaciones</vt:lpstr>
      <vt:lpstr>Conclusiones</vt:lpstr>
      <vt:lpstr>Recomendaciones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23</cp:revision>
  <dcterms:modified xsi:type="dcterms:W3CDTF">2021-05-16T22:06:11Z</dcterms:modified>
</cp:coreProperties>
</file>