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96" r:id="rId7"/>
    <p:sldId id="297" r:id="rId8"/>
    <p:sldId id="262" r:id="rId9"/>
    <p:sldId id="298" r:id="rId10"/>
    <p:sldId id="299" r:id="rId11"/>
    <p:sldId id="300" r:id="rId12"/>
    <p:sldId id="265" r:id="rId13"/>
    <p:sldId id="304" r:id="rId14"/>
    <p:sldId id="305" r:id="rId15"/>
    <p:sldId id="306" r:id="rId16"/>
    <p:sldId id="307" r:id="rId17"/>
    <p:sldId id="301" r:id="rId18"/>
    <p:sldId id="308" r:id="rId19"/>
    <p:sldId id="302" r:id="rId20"/>
    <p:sldId id="303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exend Dec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2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7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48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39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2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497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77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5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4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HOTARUS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42912" y="425531"/>
            <a:ext cx="4464844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Adquisicion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05807" y="1901605"/>
            <a:ext cx="4780124" cy="26275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10000"/>
              </a:lnSpc>
              <a:buNone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  <a:p>
            <a:pPr marL="1200150" lvl="2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173$ Básica – Home</a:t>
            </a:r>
          </a:p>
          <a:p>
            <a:pPr marL="1200150" lvl="2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309$ Versión Pro</a:t>
            </a: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 BBDD</a:t>
            </a:r>
          </a:p>
          <a:p>
            <a:pPr marL="1200150" lvl="2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Ideal – 32,27$/mes</a:t>
            </a:r>
          </a:p>
          <a:p>
            <a:pPr marL="1200150" lvl="2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Proyección 1900/mes</a:t>
            </a:r>
          </a:p>
          <a:p>
            <a:pPr marL="914400" lvl="2" indent="0" algn="just">
              <a:lnSpc>
                <a:spcPct val="110000"/>
              </a:lnSpc>
              <a:buNone/>
            </a:pP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78" name="Picture 6" descr="Laptop Png Png, Vectores, PSD, e Clipart Para Descarga Gratuita | pngtree">
            <a:extLst>
              <a:ext uri="{FF2B5EF4-FFF2-40B4-BE49-F238E27FC236}">
                <a16:creationId xmlns:a16="http://schemas.microsoft.com/office/drawing/2014/main" id="{95288759-4E51-4BB3-87B2-DA63F5C2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93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FD0281-DCB4-477A-ABF4-8EB1BCD74685}"/>
              </a:ext>
            </a:extLst>
          </p:cNvPr>
          <p:cNvSpPr/>
          <p:nvPr/>
        </p:nvSpPr>
        <p:spPr>
          <a:xfrm>
            <a:off x="4715396" y="3674971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206$ – 2200$</a:t>
            </a:r>
          </a:p>
        </p:txBody>
      </p:sp>
    </p:spTree>
    <p:extLst>
      <p:ext uri="{BB962C8B-B14F-4D97-AF65-F5344CB8AC3E}">
        <p14:creationId xmlns:p14="http://schemas.microsoft.com/office/powerpoint/2010/main" val="305401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Comencemos!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89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software Process - TSP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789811"/>
            <a:ext cx="4021800" cy="10535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minicascadas que se pueden retroalimentar</a:t>
            </a:r>
            <a:endParaRPr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098" name="Picture 2" descr="5º Informatica - Gestión de Procesos: Idek Solutions - Etapas TSP">
            <a:extLst>
              <a:ext uri="{FF2B5EF4-FFF2-40B4-BE49-F238E27FC236}">
                <a16:creationId xmlns:a16="http://schemas.microsoft.com/office/drawing/2014/main" id="{27BFF45E-5447-417D-B88C-A00F6917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00" y="1327723"/>
            <a:ext cx="35242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01956" y="2899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6924A07-42E0-4D17-B446-DB73E4B35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8441"/>
              </p:ext>
            </p:extLst>
          </p:nvPr>
        </p:nvGraphicFramePr>
        <p:xfrm>
          <a:off x="1173957" y="1661319"/>
          <a:ext cx="6096000" cy="200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241930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0102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>
                          <a:solidFill>
                            <a:srgbClr val="FFFF00"/>
                          </a:solidFill>
                        </a:rPr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>
                          <a:solidFill>
                            <a:srgbClr val="FFFF00"/>
                          </a:solidFill>
                        </a:rPr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8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Líder de Grupo y Administrador de configuración.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Emiliano Zúñiga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Administrador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Juan Araque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Administrador de 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Darío Figueroa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4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Administrador de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Alex Valverde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5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8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01956" y="2899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50;p22">
            <a:extLst>
              <a:ext uri="{FF2B5EF4-FFF2-40B4-BE49-F238E27FC236}">
                <a16:creationId xmlns:a16="http://schemas.microsoft.com/office/drawing/2014/main" id="{1738D487-6D5E-44E8-83B8-FAAE0376E0C5}"/>
              </a:ext>
            </a:extLst>
          </p:cNvPr>
          <p:cNvSpPr txBox="1">
            <a:spLocks/>
          </p:cNvSpPr>
          <p:nvPr/>
        </p:nvSpPr>
        <p:spPr>
          <a:xfrm>
            <a:off x="828806" y="764663"/>
            <a:ext cx="40218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ES" sz="1800" dirty="0">
                <a:solidFill>
                  <a:srgbClr val="FFFF00"/>
                </a:solidFill>
              </a:rPr>
              <a:t>Funciones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E82E34-88E0-4F92-8118-6A89B1B6BFD6}"/>
              </a:ext>
            </a:extLst>
          </p:cNvPr>
          <p:cNvSpPr txBox="1"/>
          <p:nvPr/>
        </p:nvSpPr>
        <p:spPr>
          <a:xfrm>
            <a:off x="458153" y="1857710"/>
            <a:ext cx="8442960" cy="11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sz="1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Liber del equipo: Emiliano Zúñiga </a:t>
            </a:r>
            <a:endParaRPr lang="es-ES" sz="1400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el encargado de dirigir al equipo, se asegura que todos reporten sus datos de los procesos y ejecuten su trabajo de la manera que se planeó. También realiza reportes en un tiempo establecido para observar el avance del equipo.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707127-5A52-4119-AD44-4B2D26CCD425}"/>
              </a:ext>
            </a:extLst>
          </p:cNvPr>
          <p:cNvSpPr txBox="1"/>
          <p:nvPr/>
        </p:nvSpPr>
        <p:spPr>
          <a:xfrm>
            <a:off x="458153" y="2963077"/>
            <a:ext cx="8307228" cy="141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sz="1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Administrador de Desarrollo: Cristóbal Araque </a:t>
            </a:r>
            <a:endParaRPr lang="es-ES" sz="1400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Guiar al equipo en el desarrollo de un producto de calidad mediante el uso adecuado de los métodos de diseño.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Analizar estimaciones de trabajo durante el ciclo y ajustar debidamente la carga laboral para establecer una relación balanceada entre ciclos.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7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01956" y="2899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50;p22">
            <a:extLst>
              <a:ext uri="{FF2B5EF4-FFF2-40B4-BE49-F238E27FC236}">
                <a16:creationId xmlns:a16="http://schemas.microsoft.com/office/drawing/2014/main" id="{1738D487-6D5E-44E8-83B8-FAAE0376E0C5}"/>
              </a:ext>
            </a:extLst>
          </p:cNvPr>
          <p:cNvSpPr txBox="1">
            <a:spLocks/>
          </p:cNvSpPr>
          <p:nvPr/>
        </p:nvSpPr>
        <p:spPr>
          <a:xfrm>
            <a:off x="828806" y="764663"/>
            <a:ext cx="40218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ES" sz="1800" dirty="0">
                <a:solidFill>
                  <a:srgbClr val="FFFF00"/>
                </a:solidFill>
              </a:rPr>
              <a:t>Funciones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E82E34-88E0-4F92-8118-6A89B1B6BFD6}"/>
              </a:ext>
            </a:extLst>
          </p:cNvPr>
          <p:cNvSpPr txBox="1"/>
          <p:nvPr/>
        </p:nvSpPr>
        <p:spPr>
          <a:xfrm>
            <a:off x="378619" y="1775999"/>
            <a:ext cx="8364378" cy="204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Administración de Planificación: Darío Figueroa</a:t>
            </a:r>
            <a:endParaRPr lang="es-ES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Guiar al equipo en el seguimiento de un plan detallado para el desarrollo de un producto de alta calidad. 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Generar un plan de trabajo de equipo que equilibre la carga laboral de los integrantes y no supere el tiempo límite establecido. 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Documentar los datos semanales de las tareas realizadas y comparar con lo planificado para ofrecer una retroalimentación al equipo.   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707127-5A52-4119-AD44-4B2D26CCD425}"/>
              </a:ext>
            </a:extLst>
          </p:cNvPr>
          <p:cNvSpPr txBox="1"/>
          <p:nvPr/>
        </p:nvSpPr>
        <p:spPr>
          <a:xfrm>
            <a:off x="458152" y="3567540"/>
            <a:ext cx="8471535" cy="118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Administrador de Calidad: Alexander Valverde </a:t>
            </a:r>
            <a:endParaRPr lang="es-ES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Verificar que tanto la documentación como el producto desarrollado cumpla con los estándares propuestos. 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los errores encontrados cada semana y en caso de ser necesario corregir con el equipo de forma inmediata</a:t>
            </a:r>
            <a:r>
              <a:rPr lang="es-EC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es-E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3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01956" y="2899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150;p22">
            <a:extLst>
              <a:ext uri="{FF2B5EF4-FFF2-40B4-BE49-F238E27FC236}">
                <a16:creationId xmlns:a16="http://schemas.microsoft.com/office/drawing/2014/main" id="{1738D487-6D5E-44E8-83B8-FAAE0376E0C5}"/>
              </a:ext>
            </a:extLst>
          </p:cNvPr>
          <p:cNvSpPr txBox="1">
            <a:spLocks/>
          </p:cNvSpPr>
          <p:nvPr/>
        </p:nvSpPr>
        <p:spPr>
          <a:xfrm>
            <a:off x="828806" y="764663"/>
            <a:ext cx="40218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ES" sz="1800" dirty="0">
                <a:solidFill>
                  <a:srgbClr val="FFFF00"/>
                </a:solidFill>
              </a:rPr>
              <a:t>Funciones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E82E34-88E0-4F92-8118-6A89B1B6BFD6}"/>
              </a:ext>
            </a:extLst>
          </p:cNvPr>
          <p:cNvSpPr txBox="1"/>
          <p:nvPr/>
        </p:nvSpPr>
        <p:spPr>
          <a:xfrm>
            <a:off x="389811" y="1997455"/>
            <a:ext cx="8364378" cy="1810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Administrador de Configuración: Emiliano Zúñiga </a:t>
            </a:r>
            <a:endParaRPr lang="es-ES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Proveer al equipo con las herramientas necesarias para el desarrollo del proyecto. 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Estar dispuesto a ayudar al equipo en caso de que exista una falta de conocimiento de las herramientas utilizadas. 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Participar en la mesa de cambios en caso de que se necesite alterar de una forma mayor al proyecto.</a:t>
            </a: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s-E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5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470410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ya existentes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Comencemos!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8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01956" y="289913"/>
            <a:ext cx="5713094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ya existentes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9B9DC3-08EC-4F73-996F-7E23A53CDF17}"/>
              </a:ext>
            </a:extLst>
          </p:cNvPr>
          <p:cNvSpPr txBox="1"/>
          <p:nvPr/>
        </p:nvSpPr>
        <p:spPr>
          <a:xfrm>
            <a:off x="358141" y="1334876"/>
            <a:ext cx="8122443" cy="55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si no existe un sistema visible de gestión, sin embargo,  existe el sistema SAP , el cual tiene diferentes ramas de distribución-.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C96E8E-57C2-4313-B430-BA2F334E9E8E}"/>
              </a:ext>
            </a:extLst>
          </p:cNvPr>
          <p:cNvSpPr txBox="1"/>
          <p:nvPr/>
        </p:nvSpPr>
        <p:spPr>
          <a:xfrm>
            <a:off x="3841940" y="2571750"/>
            <a:ext cx="4912994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s-EC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Nuestro sistema se encarga de automatizar los procesos de comunicación entre clientes y proveedores, así como la aprobación de los diseños enviados y la manufactura de dichos diseños en nuestras instalaciones, para ayudar a las empresas. </a:t>
            </a:r>
            <a:endParaRPr lang="es-E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oluciones de Infraestructura Empresarial Impulsadas por Intel y SAP">
            <a:extLst>
              <a:ext uri="{FF2B5EF4-FFF2-40B4-BE49-F238E27FC236}">
                <a16:creationId xmlns:a16="http://schemas.microsoft.com/office/drawing/2014/main" id="{1B554257-0273-4878-A22D-CEBBCA9D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934665"/>
            <a:ext cx="3557588" cy="26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470410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Comencemos!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7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51319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giro del negocio.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cliente.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 adquisición.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desarrollo.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 aplicaciones ya existentes.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01956" y="4749851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000" b="1" dirty="0">
                <a:solidFill>
                  <a:schemeClr val="accent4"/>
                </a:solidFill>
              </a:rPr>
              <a:t>Todo el proceso semanal se registra en GitHub bajo invitación.</a:t>
            </a: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B7D0-55D3-4CF6-B1EC-65503666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7B3F9-8747-4D66-8B1A-01173CC6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365" y="1694109"/>
            <a:ext cx="8370569" cy="2383631"/>
          </a:xfrm>
        </p:spPr>
        <p:txBody>
          <a:bodyPr/>
          <a:lstStyle/>
          <a:p>
            <a:pPr algn="just"/>
            <a:r>
              <a:rPr lang="es-E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costos en  las infraestructuras de TI pueden aumentar siempre que el sistema requiera de mayores recursos a su vez que la empresa mantenga un crecimiento constante</a:t>
            </a:r>
          </a:p>
          <a:p>
            <a:pPr algn="just"/>
            <a:r>
              <a:rPr lang="es-E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Considerar todos los escenarios posibles para el funcionamiento de nuestro proyecto y el analizar como se parece a otros sistemas en el mercado nos ayuda a entender que tan único es nuestro desarrollo y que tan lejos podemos llevarlo, de la misma manera las limitaciones que tenemos son importantes a considerar debido a que en la actualidad este seria un proyecto muy grande, pero de cierta manera necesario.</a:t>
            </a:r>
          </a:p>
          <a:p>
            <a:pPr algn="just"/>
            <a:r>
              <a:rPr lang="es-ES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documentación previa a la codificación de un sistema es la base fundamental en todo proceso de desarrollo.</a:t>
            </a:r>
            <a:endParaRPr lang="es-EC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52454-446C-416A-8095-97C6F73CA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69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16340" y="1330737"/>
            <a:ext cx="3956319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Alguna duda?</a:t>
            </a:r>
            <a:endParaRPr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6758" y="1036156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Hola!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78449" y="2200820"/>
            <a:ext cx="3615065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Somos </a:t>
            </a:r>
            <a:r>
              <a:rPr lang="es-EC" sz="16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Hotarus</a:t>
            </a:r>
            <a:r>
              <a:rPr lang="es-EC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"/>
                <a:ea typeface="Muli"/>
                <a:cs typeface="Muli"/>
                <a:sym typeface="Muli"/>
              </a:rPr>
              <a:t> , equipo de desarrollo enfocado a sistemas de información.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mostraremos nuestro siguiente sistema en desarrollo……</a:t>
            </a:r>
            <a:endParaRPr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Google Shape;110;p19">
            <a:extLst>
              <a:ext uri="{FF2B5EF4-FFF2-40B4-BE49-F238E27FC236}">
                <a16:creationId xmlns:a16="http://schemas.microsoft.com/office/drawing/2014/main" id="{70ACA277-6F9F-4AD8-830E-A1D0D37DD2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9">
            <a:extLst>
              <a:ext uri="{FF2B5EF4-FFF2-40B4-BE49-F238E27FC236}">
                <a16:creationId xmlns:a16="http://schemas.microsoft.com/office/drawing/2014/main" id="{1CB0D7E0-4B17-4DDF-A652-A7590D59B5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5;p19">
            <a:extLst>
              <a:ext uri="{FF2B5EF4-FFF2-40B4-BE49-F238E27FC236}">
                <a16:creationId xmlns:a16="http://schemas.microsoft.com/office/drawing/2014/main" id="{2107C675-8ECE-45FB-9D0B-58606A2AFF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6;p19">
            <a:extLst>
              <a:ext uri="{FF2B5EF4-FFF2-40B4-BE49-F238E27FC236}">
                <a16:creationId xmlns:a16="http://schemas.microsoft.com/office/drawing/2014/main" id="{8E3FB6BE-8E0B-4AD1-961A-1F392DE246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7;p19">
            <a:extLst>
              <a:ext uri="{FF2B5EF4-FFF2-40B4-BE49-F238E27FC236}">
                <a16:creationId xmlns:a16="http://schemas.microsoft.com/office/drawing/2014/main" id="{D0F13182-72C7-4C2F-A53C-2BEE59E18D4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8;p19">
            <a:extLst>
              <a:ext uri="{FF2B5EF4-FFF2-40B4-BE49-F238E27FC236}">
                <a16:creationId xmlns:a16="http://schemas.microsoft.com/office/drawing/2014/main" id="{6EFD2E0B-5C44-4401-86E4-F53CE19C030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9;p19">
            <a:extLst>
              <a:ext uri="{FF2B5EF4-FFF2-40B4-BE49-F238E27FC236}">
                <a16:creationId xmlns:a16="http://schemas.microsoft.com/office/drawing/2014/main" id="{0D1185D8-C0F7-4A88-8EE0-3E39A5DD88E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20;p19">
            <a:extLst>
              <a:ext uri="{FF2B5EF4-FFF2-40B4-BE49-F238E27FC236}">
                <a16:creationId xmlns:a16="http://schemas.microsoft.com/office/drawing/2014/main" id="{E9CF18CE-B217-45AE-9660-7487976FCF4D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121;p19">
            <a:extLst>
              <a:ext uri="{FF2B5EF4-FFF2-40B4-BE49-F238E27FC236}">
                <a16:creationId xmlns:a16="http://schemas.microsoft.com/office/drawing/2014/main" id="{E9B0802F-737E-4896-B456-56C18B84C4F4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" name="Google Shape;122;p19">
            <a:extLst>
              <a:ext uri="{FF2B5EF4-FFF2-40B4-BE49-F238E27FC236}">
                <a16:creationId xmlns:a16="http://schemas.microsoft.com/office/drawing/2014/main" id="{B4239502-2E12-48F9-9157-A81A108B3CC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23;p19">
            <a:extLst>
              <a:ext uri="{FF2B5EF4-FFF2-40B4-BE49-F238E27FC236}">
                <a16:creationId xmlns:a16="http://schemas.microsoft.com/office/drawing/2014/main" id="{446154B7-62FF-43D9-AA92-5ED5AAA59237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Google Shape;124;p19">
            <a:extLst>
              <a:ext uri="{FF2B5EF4-FFF2-40B4-BE49-F238E27FC236}">
                <a16:creationId xmlns:a16="http://schemas.microsoft.com/office/drawing/2014/main" id="{69A7C722-AF15-434F-A1B3-8C9F765D3D83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Google Shape;125;p19">
            <a:extLst>
              <a:ext uri="{FF2B5EF4-FFF2-40B4-BE49-F238E27FC236}">
                <a16:creationId xmlns:a16="http://schemas.microsoft.com/office/drawing/2014/main" id="{3A08FD19-9F18-4146-98DB-3CD3BF88B8A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6;p19">
            <a:extLst>
              <a:ext uri="{FF2B5EF4-FFF2-40B4-BE49-F238E27FC236}">
                <a16:creationId xmlns:a16="http://schemas.microsoft.com/office/drawing/2014/main" id="{6716AFA0-F17F-4F32-975D-EA9234CC444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7;p19">
            <a:extLst>
              <a:ext uri="{FF2B5EF4-FFF2-40B4-BE49-F238E27FC236}">
                <a16:creationId xmlns:a16="http://schemas.microsoft.com/office/drawing/2014/main" id="{1A94E67F-240C-4B34-8E54-CB9F1ED3D962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28;p19">
            <a:extLst>
              <a:ext uri="{FF2B5EF4-FFF2-40B4-BE49-F238E27FC236}">
                <a16:creationId xmlns:a16="http://schemas.microsoft.com/office/drawing/2014/main" id="{1733F95B-7609-4DAF-8E91-12BBB1B0D79A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Comencemos!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proponemos?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87681" y="1181100"/>
            <a:ext cx="8656319" cy="561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E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LA GESTIÓN DE CONSTRUCCIÓN DE TELÉFONOS</a:t>
            </a:r>
            <a:endParaRPr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Cómo se fabrica un móvil? Imágenes y detalles del montaje del Moto X y  Galaxy S5 - El Androide Libre">
            <a:extLst>
              <a:ext uri="{FF2B5EF4-FFF2-40B4-BE49-F238E27FC236}">
                <a16:creationId xmlns:a16="http://schemas.microsoft.com/office/drawing/2014/main" id="{342C0D3F-22A9-4530-94DD-CBA1FD07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" y="2058555"/>
            <a:ext cx="2755582" cy="211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40EFC2F-9894-4196-97E3-E6F981D5FE87}"/>
              </a:ext>
            </a:extLst>
          </p:cNvPr>
          <p:cNvSpPr/>
          <p:nvPr/>
        </p:nvSpPr>
        <p:spPr>
          <a:xfrm>
            <a:off x="3503248" y="2560663"/>
            <a:ext cx="162877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28" name="Picture 4" descr="SISTEMA SALARIAL MDT">
            <a:extLst>
              <a:ext uri="{FF2B5EF4-FFF2-40B4-BE49-F238E27FC236}">
                <a16:creationId xmlns:a16="http://schemas.microsoft.com/office/drawing/2014/main" id="{C0858695-97AD-4718-B933-9754AEB3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15" y="1794337"/>
            <a:ext cx="2382273" cy="238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2DFB092-5273-4B7B-904E-E6BF2E2AB092}"/>
              </a:ext>
            </a:extLst>
          </p:cNvPr>
          <p:cNvSpPr/>
          <p:nvPr/>
        </p:nvSpPr>
        <p:spPr>
          <a:xfrm>
            <a:off x="3795442" y="2281535"/>
            <a:ext cx="898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B7D0-55D3-4CF6-B1EC-65503666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Giro de Negocio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7B3F9-8747-4D66-8B1A-01173CC6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686965"/>
            <a:ext cx="6014400" cy="2383631"/>
          </a:xfrm>
        </p:spPr>
        <p:txBody>
          <a:bodyPr/>
          <a:lstStyle/>
          <a:p>
            <a:r>
              <a:rPr lang="es-EC" dirty="0"/>
              <a:t>Infraestructura tecnológica.</a:t>
            </a:r>
          </a:p>
          <a:p>
            <a:r>
              <a:rPr lang="es-EC" dirty="0"/>
              <a:t>Soluciones digitales.</a:t>
            </a:r>
          </a:p>
          <a:p>
            <a:r>
              <a:rPr lang="es-EC" dirty="0"/>
              <a:t>Manejo de data.</a:t>
            </a:r>
          </a:p>
          <a:p>
            <a:r>
              <a:rPr lang="es-EC" dirty="0"/>
              <a:t>Mantenimiento.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52454-446C-416A-8095-97C6F73CA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6146" name="Picture 2" descr="Giro DE Negocio Vector | Imágenes premium de alta resolución">
            <a:extLst>
              <a:ext uri="{FF2B5EF4-FFF2-40B4-BE49-F238E27FC236}">
                <a16:creationId xmlns:a16="http://schemas.microsoft.com/office/drawing/2014/main" id="{DE36CD34-973A-43C5-AC5F-2E875C62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69" y="1479723"/>
            <a:ext cx="3355181" cy="25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8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Comencemos!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52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Cliente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07205" y="2023050"/>
            <a:ext cx="3843337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F1.0 Gestionar Empleado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F2.0 Gestionar Proveedor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F3.0 Gestionar Suministro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F4.0 Gestionar Ensamblador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F5.0 Gestionar Diseño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F6.0 Gestionar Verificador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F7.0 Gestionar Pedido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 descr="Soluciones de Identidad de Clientes: Descifrando el perfil de cliente  mediante la administración de datos - cognodata">
            <a:extLst>
              <a:ext uri="{FF2B5EF4-FFF2-40B4-BE49-F238E27FC236}">
                <a16:creationId xmlns:a16="http://schemas.microsoft.com/office/drawing/2014/main" id="{5BDF5BA2-F5B9-44B2-A98C-56CF2A53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1412158"/>
            <a:ext cx="3048000" cy="24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42912" y="425531"/>
            <a:ext cx="4464844" cy="1178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Adquisicion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442912" y="1915894"/>
            <a:ext cx="4780124" cy="112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10000"/>
              </a:lnSpc>
              <a:buNone/>
            </a:pPr>
            <a:r>
              <a:rPr lang="es-EC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s-E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Procesador: Intel Core2 </a:t>
            </a:r>
            <a:r>
              <a:rPr lang="es-EC" sz="1600" dirty="0" err="1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Duo</a:t>
            </a: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E4500, AMD Athlon 64 X2 Dual Core 3600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Memoria: 2 GB de RAM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Almacenamiento: 2GB de espacio disponible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0000"/>
              </a:lnSpc>
              <a:spcAft>
                <a:spcPts val="600"/>
              </a:spcAft>
            </a:pPr>
            <a:r>
              <a:rPr lang="es-EC" sz="1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endParaRPr lang="es-ES" sz="16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078" name="Picture 6" descr="Laptop Png Png, Vectores, PSD, e Clipart Para Descarga Gratuita | pngtree">
            <a:extLst>
              <a:ext uri="{FF2B5EF4-FFF2-40B4-BE49-F238E27FC236}">
                <a16:creationId xmlns:a16="http://schemas.microsoft.com/office/drawing/2014/main" id="{95288759-4E51-4BB3-87B2-DA63F5C2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93" y="85725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FD0281-DCB4-477A-ABF4-8EB1BCD74685}"/>
              </a:ext>
            </a:extLst>
          </p:cNvPr>
          <p:cNvSpPr/>
          <p:nvPr/>
        </p:nvSpPr>
        <p:spPr>
          <a:xfrm>
            <a:off x="4907756" y="3674971"/>
            <a:ext cx="4031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250$ – 400$</a:t>
            </a:r>
          </a:p>
        </p:txBody>
      </p:sp>
    </p:spTree>
    <p:extLst>
      <p:ext uri="{BB962C8B-B14F-4D97-AF65-F5344CB8AC3E}">
        <p14:creationId xmlns:p14="http://schemas.microsoft.com/office/powerpoint/2010/main" val="1516161755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727</Words>
  <Application>Microsoft Office PowerPoint</Application>
  <PresentationFormat>Presentación en pantalla (16:9)</PresentationFormat>
  <Paragraphs>120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Lexend Deca</vt:lpstr>
      <vt:lpstr>Muli</vt:lpstr>
      <vt:lpstr>Arial</vt:lpstr>
      <vt:lpstr>Symbol</vt:lpstr>
      <vt:lpstr>Calibri</vt:lpstr>
      <vt:lpstr>Aliena template</vt:lpstr>
      <vt:lpstr>HOTARUS</vt:lpstr>
      <vt:lpstr>Agenda</vt:lpstr>
      <vt:lpstr>Hola!</vt:lpstr>
      <vt:lpstr>1. Introducción</vt:lpstr>
      <vt:lpstr>Que proponemos?</vt:lpstr>
      <vt:lpstr>Giro de Negocio</vt:lpstr>
      <vt:lpstr>2. Requerimientos</vt:lpstr>
      <vt:lpstr>Cliente</vt:lpstr>
      <vt:lpstr>Adquisicion</vt:lpstr>
      <vt:lpstr>Adquisicion</vt:lpstr>
      <vt:lpstr>3. Metodologia</vt:lpstr>
      <vt:lpstr>Team software Process - TSP</vt:lpstr>
      <vt:lpstr>Equipo de Trabajo</vt:lpstr>
      <vt:lpstr>Equipo de Trabajo</vt:lpstr>
      <vt:lpstr>Equipo de Trabajo</vt:lpstr>
      <vt:lpstr>Equipo de Trabajo</vt:lpstr>
      <vt:lpstr>4. Aplicaciones ya existentes</vt:lpstr>
      <vt:lpstr>Aplicaciones ya existentes</vt:lpstr>
      <vt:lpstr>5. Conclusiones</vt:lpstr>
      <vt:lpstr>Conclusiones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HOTARUS</dc:title>
  <dc:creator>Emiliano Zuñiga Gonzalez</dc:creator>
  <cp:lastModifiedBy>ZUNIGA GONZALEZ EMILIANO NICOLAS</cp:lastModifiedBy>
  <cp:revision>8</cp:revision>
  <dcterms:modified xsi:type="dcterms:W3CDTF">2021-03-17T16:56:59Z</dcterms:modified>
</cp:coreProperties>
</file>