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Fira Code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FiraCod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FiraCod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1230a52c4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1230a52c4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1230a52c4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1230a52c4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1230a52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1230a52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7f9c668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7f9c668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1230a52c44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1230a52c44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7f9c668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7f9c668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e7f9c668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e7f9c668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1230a52c4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1230a52c4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1230a52c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1230a52c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1230a52c44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1230a52c4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1230a52c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1230a52c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1230a52c4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1230a52c4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6202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Licenciatura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‘en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1919625" y="2765300"/>
            <a:ext cx="65142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¿Qué es lo que debo saber antes de elegir?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427000" cy="8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Ciencias</a:t>
            </a:r>
            <a:r>
              <a:rPr lang="en">
                <a:solidFill>
                  <a:schemeClr val="accent1"/>
                </a:solidFill>
              </a:rPr>
              <a:t> de la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Computación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ciencias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</a:t>
            </a:r>
            <a:r>
              <a:rPr lang="en" sz="1400"/>
              <a:t>e_la_computacion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4"/>
          <p:cNvSpPr txBox="1"/>
          <p:nvPr>
            <p:ph idx="2" type="subTitle"/>
          </p:nvPr>
        </p:nvSpPr>
        <p:spPr>
          <a:xfrm>
            <a:off x="2240150" y="1208050"/>
            <a:ext cx="58266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Se debe inscribir 2 materias optativas &gt;</a:t>
            </a:r>
            <a:endParaRPr sz="1500"/>
          </a:p>
        </p:txBody>
      </p:sp>
      <p:sp>
        <p:nvSpPr>
          <p:cNvPr id="791" name="Google Shape;791;p34"/>
          <p:cNvSpPr txBox="1"/>
          <p:nvPr>
            <p:ph idx="1" type="subTitle"/>
          </p:nvPr>
        </p:nvSpPr>
        <p:spPr>
          <a:xfrm>
            <a:off x="2240150" y="3143325"/>
            <a:ext cx="5137500" cy="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Compiladores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Complejidad Computacional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Redes de Computadoras &gt;</a:t>
            </a:r>
            <a:endParaRPr sz="1500"/>
          </a:p>
        </p:txBody>
      </p:sp>
      <p:sp>
        <p:nvSpPr>
          <p:cNvPr id="792" name="Google Shape;792;p34"/>
          <p:cNvSpPr txBox="1"/>
          <p:nvPr>
            <p:ph idx="3" type="subTitle"/>
          </p:nvPr>
        </p:nvSpPr>
        <p:spPr>
          <a:xfrm>
            <a:off x="1143250" y="2612625"/>
            <a:ext cx="53076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Propias de CC &lt; /7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93" name="Google Shape;793;p34"/>
          <p:cNvSpPr txBox="1"/>
          <p:nvPr>
            <p:ph type="title"/>
          </p:nvPr>
        </p:nvSpPr>
        <p:spPr>
          <a:xfrm>
            <a:off x="1143250" y="621250"/>
            <a:ext cx="46788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Optativas &lt; /7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794" name="Google Shape;794;p34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795" name="Google Shape;795;p34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4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811" name="Google Shape;811;p34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34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1" name="Google Shape;821;p34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septimo_s</a:t>
            </a:r>
            <a:r>
              <a:rPr lang="en"/>
              <a:t>emestre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2" name="Google Shape;822;p34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23" name="Google Shape;823;p34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824" name="Google Shape;824;p34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4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827" name="Google Shape;827;p34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4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830" name="Google Shape;830;p3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1" name="Google Shape;831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832" name="Google Shape;832;p34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833" name="Google Shape;833;p3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4" name="Google Shape;834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/>
          <p:nvPr>
            <p:ph idx="2" type="subTitle"/>
          </p:nvPr>
        </p:nvSpPr>
        <p:spPr>
          <a:xfrm>
            <a:off x="2240150" y="1208050"/>
            <a:ext cx="58266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Se debe inscribir 2 materias optativas &gt;</a:t>
            </a:r>
            <a:endParaRPr sz="1500"/>
          </a:p>
        </p:txBody>
      </p:sp>
      <p:sp>
        <p:nvSpPr>
          <p:cNvPr id="840" name="Google Shape;840;p35"/>
          <p:cNvSpPr txBox="1"/>
          <p:nvPr>
            <p:ph idx="1" type="subTitle"/>
          </p:nvPr>
        </p:nvSpPr>
        <p:spPr>
          <a:xfrm>
            <a:off x="2240150" y="3143325"/>
            <a:ext cx="5137500" cy="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Computación Concurrente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Criptografía y Seguridad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Inglés VI &gt;</a:t>
            </a:r>
            <a:endParaRPr sz="1500"/>
          </a:p>
        </p:txBody>
      </p:sp>
      <p:sp>
        <p:nvSpPr>
          <p:cNvPr id="841" name="Google Shape;841;p35"/>
          <p:cNvSpPr txBox="1"/>
          <p:nvPr>
            <p:ph idx="3" type="subTitle"/>
          </p:nvPr>
        </p:nvSpPr>
        <p:spPr>
          <a:xfrm>
            <a:off x="1143250" y="2612625"/>
            <a:ext cx="53076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Propias de CC &lt; /8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42" name="Google Shape;842;p35"/>
          <p:cNvSpPr txBox="1"/>
          <p:nvPr>
            <p:ph type="title"/>
          </p:nvPr>
        </p:nvSpPr>
        <p:spPr>
          <a:xfrm>
            <a:off x="1143250" y="621250"/>
            <a:ext cx="46788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Optativas &lt; /8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843" name="Google Shape;843;p35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844" name="Google Shape;844;p35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860" name="Google Shape;860;p35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35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70" name="Google Shape;870;p35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octavo_s</a:t>
            </a:r>
            <a:r>
              <a:rPr lang="en"/>
              <a:t>emestre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71" name="Google Shape;871;p35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72" name="Google Shape;872;p35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873" name="Google Shape;873;p35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5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876" name="Google Shape;876;p35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5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879" name="Google Shape;879;p3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0" name="Google Shape;880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881" name="Google Shape;881;p35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882" name="Google Shape;882;p3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3" name="Google Shape;883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6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89" name="Google Shape;889;p36"/>
          <p:cNvSpPr txBox="1"/>
          <p:nvPr>
            <p:ph idx="1" type="subTitle"/>
          </p:nvPr>
        </p:nvSpPr>
        <p:spPr>
          <a:xfrm>
            <a:off x="1590925" y="1343688"/>
            <a:ext cx="55392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‘Herramientas que usarás para la carrera</a:t>
            </a:r>
            <a:r>
              <a:rPr lang="en">
                <a:solidFill>
                  <a:schemeClr val="accent2"/>
                </a:solidFill>
              </a:rPr>
              <a:t>’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890" name="Google Shape;890;p36"/>
          <p:cNvGrpSpPr/>
          <p:nvPr/>
        </p:nvGrpSpPr>
        <p:grpSpPr>
          <a:xfrm>
            <a:off x="1946125" y="1954436"/>
            <a:ext cx="667800" cy="654944"/>
            <a:chOff x="2008321" y="2971150"/>
            <a:chExt cx="667800" cy="1291547"/>
          </a:xfrm>
        </p:grpSpPr>
        <p:cxnSp>
          <p:nvCxnSpPr>
            <p:cNvPr id="891" name="Google Shape;891;p36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2" name="Google Shape;892;p36"/>
            <p:cNvSpPr txBox="1"/>
            <p:nvPr/>
          </p:nvSpPr>
          <p:spPr>
            <a:xfrm>
              <a:off x="2008321" y="3473697"/>
              <a:ext cx="6678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893" name="Google Shape;893;p3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894" name="Google Shape;894;p36"/>
          <p:cNvCxnSpPr/>
          <p:nvPr/>
        </p:nvCxnSpPr>
        <p:spPr>
          <a:xfrm flipH="1">
            <a:off x="1337950" y="1140250"/>
            <a:ext cx="600" cy="324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3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herramientas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96" name="Google Shape;896;p3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quetener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97" name="Google Shape;897;p36"/>
          <p:cNvSpPr txBox="1"/>
          <p:nvPr/>
        </p:nvSpPr>
        <p:spPr>
          <a:xfrm>
            <a:off x="1590925" y="1515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Editor de texto &gt;</a:t>
            </a:r>
            <a:endParaRPr/>
          </a:p>
        </p:txBody>
      </p:sp>
      <p:grpSp>
        <p:nvGrpSpPr>
          <p:cNvPr id="898" name="Google Shape;898;p36"/>
          <p:cNvGrpSpPr/>
          <p:nvPr/>
        </p:nvGrpSpPr>
        <p:grpSpPr>
          <a:xfrm>
            <a:off x="1946125" y="3035211"/>
            <a:ext cx="667800" cy="654944"/>
            <a:chOff x="2008321" y="2971150"/>
            <a:chExt cx="667800" cy="1291547"/>
          </a:xfrm>
        </p:grpSpPr>
        <p:cxnSp>
          <p:nvCxnSpPr>
            <p:cNvPr id="899" name="Google Shape;899;p36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0" name="Google Shape;900;p36"/>
            <p:cNvSpPr txBox="1"/>
            <p:nvPr/>
          </p:nvSpPr>
          <p:spPr>
            <a:xfrm>
              <a:off x="2008321" y="3473697"/>
              <a:ext cx="6678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901" name="Google Shape;901;p36"/>
          <p:cNvSpPr txBox="1"/>
          <p:nvPr/>
        </p:nvSpPr>
        <p:spPr>
          <a:xfrm>
            <a:off x="1590925" y="2595875"/>
            <a:ext cx="4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Controlador de Versiones &gt;</a:t>
            </a:r>
            <a:endParaRPr/>
          </a:p>
        </p:txBody>
      </p:sp>
      <p:pic>
        <p:nvPicPr>
          <p:cNvPr id="902" name="Google Shape;9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00" y="1638867"/>
            <a:ext cx="667800" cy="6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703" y="1631425"/>
            <a:ext cx="667799" cy="66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501" y="1631422"/>
            <a:ext cx="667802" cy="66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300" y="1701000"/>
            <a:ext cx="667802" cy="66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36"/>
          <p:cNvPicPr preferRelativeResize="0"/>
          <p:nvPr/>
        </p:nvPicPr>
        <p:blipFill rotWithShape="1">
          <a:blip r:embed="rId7">
            <a:alphaModFix/>
          </a:blip>
          <a:srcRect b="0" l="11062" r="14940" t="0"/>
          <a:stretch/>
        </p:blipFill>
        <p:spPr>
          <a:xfrm>
            <a:off x="2644525" y="3088388"/>
            <a:ext cx="1794000" cy="8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6500" y="3088400"/>
            <a:ext cx="2079478" cy="8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45975" y="2976375"/>
            <a:ext cx="1879148" cy="105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37"/>
          <p:cNvGrpSpPr/>
          <p:nvPr/>
        </p:nvGrpSpPr>
        <p:grpSpPr>
          <a:xfrm>
            <a:off x="1084825" y="656867"/>
            <a:ext cx="506100" cy="3847493"/>
            <a:chOff x="1084825" y="1168950"/>
            <a:chExt cx="506100" cy="3347975"/>
          </a:xfrm>
        </p:grpSpPr>
        <p:sp>
          <p:nvSpPr>
            <p:cNvPr id="914" name="Google Shape;914;p37"/>
            <p:cNvSpPr txBox="1"/>
            <p:nvPr/>
          </p:nvSpPr>
          <p:spPr>
            <a:xfrm>
              <a:off x="1084825" y="3954425"/>
              <a:ext cx="5061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15" name="Google Shape;915;p37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6" name="Google Shape;916;p37"/>
          <p:cNvGrpSpPr/>
          <p:nvPr/>
        </p:nvGrpSpPr>
        <p:grpSpPr>
          <a:xfrm>
            <a:off x="1946125" y="1309936"/>
            <a:ext cx="667800" cy="654944"/>
            <a:chOff x="2008321" y="2971150"/>
            <a:chExt cx="667800" cy="1291547"/>
          </a:xfrm>
        </p:grpSpPr>
        <p:cxnSp>
          <p:nvCxnSpPr>
            <p:cNvPr id="917" name="Google Shape;917;p37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8" name="Google Shape;918;p37"/>
            <p:cNvSpPr txBox="1"/>
            <p:nvPr/>
          </p:nvSpPr>
          <p:spPr>
            <a:xfrm>
              <a:off x="2008321" y="3473697"/>
              <a:ext cx="6678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919" name="Google Shape;919;p3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0" name="Google Shape;920;p3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herramientas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1" name="Google Shape;921;p3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que_tener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2" name="Google Shape;922;p37"/>
          <p:cNvSpPr txBox="1"/>
          <p:nvPr/>
        </p:nvSpPr>
        <p:spPr>
          <a:xfrm>
            <a:off x="1590925" y="870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IDE &gt;</a:t>
            </a:r>
            <a:endParaRPr/>
          </a:p>
        </p:txBody>
      </p:sp>
      <p:grpSp>
        <p:nvGrpSpPr>
          <p:cNvPr id="923" name="Google Shape;923;p37"/>
          <p:cNvGrpSpPr/>
          <p:nvPr/>
        </p:nvGrpSpPr>
        <p:grpSpPr>
          <a:xfrm>
            <a:off x="1946125" y="2688186"/>
            <a:ext cx="667800" cy="654944"/>
            <a:chOff x="2008321" y="2971150"/>
            <a:chExt cx="667800" cy="1291547"/>
          </a:xfrm>
        </p:grpSpPr>
        <p:cxnSp>
          <p:nvCxnSpPr>
            <p:cNvPr id="924" name="Google Shape;924;p37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5" name="Google Shape;925;p37"/>
            <p:cNvSpPr txBox="1"/>
            <p:nvPr/>
          </p:nvSpPr>
          <p:spPr>
            <a:xfrm>
              <a:off x="2008321" y="3473697"/>
              <a:ext cx="6678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926" name="Google Shape;926;p37"/>
          <p:cNvSpPr txBox="1"/>
          <p:nvPr/>
        </p:nvSpPr>
        <p:spPr>
          <a:xfrm>
            <a:off x="1590925" y="2248850"/>
            <a:ext cx="4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Maquina Virtual &gt;</a:t>
            </a:r>
            <a:endParaRPr/>
          </a:p>
        </p:txBody>
      </p:sp>
      <p:pic>
        <p:nvPicPr>
          <p:cNvPr id="927" name="Google Shape;9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350" y="1025750"/>
            <a:ext cx="805826" cy="80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050" y="2760600"/>
            <a:ext cx="805825" cy="8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225" y="2733750"/>
            <a:ext cx="859525" cy="8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6025" y="1043424"/>
            <a:ext cx="667800" cy="77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5675" y="1000576"/>
            <a:ext cx="859530" cy="80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6" name="Google Shape;936;p38"/>
          <p:cNvCxnSpPr>
            <a:stCxn id="937" idx="1"/>
            <a:endCxn id="938" idx="1"/>
          </p:cNvCxnSpPr>
          <p:nvPr/>
        </p:nvCxnSpPr>
        <p:spPr>
          <a:xfrm>
            <a:off x="2652613" y="1426967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3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940" name="Google Shape;940;p38"/>
          <p:cNvCxnSpPr/>
          <p:nvPr/>
        </p:nvCxnSpPr>
        <p:spPr>
          <a:xfrm flipH="1">
            <a:off x="1326175" y="1153725"/>
            <a:ext cx="11700" cy="315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38"/>
          <p:cNvSpPr txBox="1"/>
          <p:nvPr/>
        </p:nvSpPr>
        <p:spPr>
          <a:xfrm>
            <a:off x="1947238" y="125776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endParaRPr sz="16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7" name="Google Shape;937;p38"/>
          <p:cNvSpPr/>
          <p:nvPr/>
        </p:nvSpPr>
        <p:spPr>
          <a:xfrm>
            <a:off x="2652613" y="1359617"/>
            <a:ext cx="778200" cy="13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42" name="Google Shape;942;p38"/>
          <p:cNvSpPr txBox="1"/>
          <p:nvPr/>
        </p:nvSpPr>
        <p:spPr>
          <a:xfrm>
            <a:off x="1947238" y="1573563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Es un lenguaje muy ocupado en la mayoría de los semestres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8" name="Google Shape;938;p38"/>
          <p:cNvSpPr txBox="1"/>
          <p:nvPr/>
        </p:nvSpPr>
        <p:spPr>
          <a:xfrm>
            <a:off x="3817488" y="125776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43" name="Google Shape;943;p38"/>
          <p:cNvCxnSpPr>
            <a:stCxn id="944" idx="1"/>
            <a:endCxn id="945" idx="1"/>
          </p:cNvCxnSpPr>
          <p:nvPr/>
        </p:nvCxnSpPr>
        <p:spPr>
          <a:xfrm>
            <a:off x="6023923" y="1426975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38"/>
          <p:cNvSpPr txBox="1"/>
          <p:nvPr/>
        </p:nvSpPr>
        <p:spPr>
          <a:xfrm>
            <a:off x="4934974" y="1257775"/>
            <a:ext cx="1164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Fira Code"/>
                <a:ea typeface="Fira Code"/>
                <a:cs typeface="Fira Code"/>
                <a:sym typeface="Fira Code"/>
              </a:rPr>
              <a:t>Haskell</a:t>
            </a:r>
            <a:endParaRPr sz="1600">
              <a:solidFill>
                <a:srgbClr val="674EA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6023923" y="1359625"/>
            <a:ext cx="392400" cy="134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8"/>
          <p:cNvSpPr txBox="1"/>
          <p:nvPr/>
        </p:nvSpPr>
        <p:spPr>
          <a:xfrm>
            <a:off x="4894763" y="1573563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Es utilizado para la programación funcional&gt;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5" name="Google Shape;945;p38"/>
          <p:cNvSpPr txBox="1"/>
          <p:nvPr/>
        </p:nvSpPr>
        <p:spPr>
          <a:xfrm>
            <a:off x="7188788" y="125776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8" name="Google Shape;948;p3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9" name="Google Shape;949;p3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lenguajes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0" name="Google Shape;950;p3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programacion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951" name="Google Shape;951;p38"/>
          <p:cNvCxnSpPr>
            <a:stCxn id="952" idx="1"/>
            <a:endCxn id="953" idx="1"/>
          </p:cNvCxnSpPr>
          <p:nvPr/>
        </p:nvCxnSpPr>
        <p:spPr>
          <a:xfrm>
            <a:off x="2767842" y="2992300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38"/>
          <p:cNvSpPr txBox="1"/>
          <p:nvPr/>
        </p:nvSpPr>
        <p:spPr>
          <a:xfrm>
            <a:off x="2062463" y="28230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2" name="Google Shape;952;p38"/>
          <p:cNvSpPr/>
          <p:nvPr/>
        </p:nvSpPr>
        <p:spPr>
          <a:xfrm>
            <a:off x="2767842" y="2924950"/>
            <a:ext cx="2562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8"/>
          <p:cNvSpPr txBox="1"/>
          <p:nvPr/>
        </p:nvSpPr>
        <p:spPr>
          <a:xfrm>
            <a:off x="1982738" y="313413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Se usa para eficientar los recursos de nuestros programas&gt;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3" name="Google Shape;953;p38"/>
          <p:cNvSpPr txBox="1"/>
          <p:nvPr/>
        </p:nvSpPr>
        <p:spPr>
          <a:xfrm>
            <a:off x="3932713" y="28230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56" name="Google Shape;956;p38"/>
          <p:cNvCxnSpPr>
            <a:stCxn id="957" idx="1"/>
            <a:endCxn id="958" idx="1"/>
          </p:cNvCxnSpPr>
          <p:nvPr/>
        </p:nvCxnSpPr>
        <p:spPr>
          <a:xfrm>
            <a:off x="5910150" y="2992292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38"/>
          <p:cNvSpPr txBox="1"/>
          <p:nvPr/>
        </p:nvSpPr>
        <p:spPr>
          <a:xfrm>
            <a:off x="4934978" y="2823100"/>
            <a:ext cx="943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B26B"/>
                </a:solidFill>
                <a:latin typeface="Fira Code"/>
                <a:ea typeface="Fira Code"/>
                <a:cs typeface="Fira Code"/>
                <a:sym typeface="Fira Code"/>
              </a:rPr>
              <a:t>Python</a:t>
            </a:r>
            <a:endParaRPr sz="1600">
              <a:solidFill>
                <a:srgbClr val="F6B26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7" name="Google Shape;957;p38"/>
          <p:cNvSpPr/>
          <p:nvPr/>
        </p:nvSpPr>
        <p:spPr>
          <a:xfrm>
            <a:off x="5910150" y="2924942"/>
            <a:ext cx="506100" cy="134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8"/>
          <p:cNvSpPr txBox="1"/>
          <p:nvPr/>
        </p:nvSpPr>
        <p:spPr>
          <a:xfrm>
            <a:off x="5010003" y="3138900"/>
            <a:ext cx="3294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Debido a su diversidad de frameworks se puede utilizar para la mayoría de materias&gt;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8" name="Google Shape;958;p38"/>
          <p:cNvSpPr txBox="1"/>
          <p:nvPr/>
        </p:nvSpPr>
        <p:spPr>
          <a:xfrm>
            <a:off x="7075025" y="28230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5" name="Google Shape;965;p39"/>
          <p:cNvCxnSpPr>
            <a:stCxn id="966" idx="1"/>
            <a:endCxn id="967" idx="1"/>
          </p:cNvCxnSpPr>
          <p:nvPr/>
        </p:nvCxnSpPr>
        <p:spPr>
          <a:xfrm>
            <a:off x="2931525" y="1426975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8" name="Google Shape;968;p39"/>
          <p:cNvGrpSpPr/>
          <p:nvPr/>
        </p:nvGrpSpPr>
        <p:grpSpPr>
          <a:xfrm>
            <a:off x="1084825" y="731291"/>
            <a:ext cx="506100" cy="3762709"/>
            <a:chOff x="1084825" y="1153725"/>
            <a:chExt cx="506100" cy="3348500"/>
          </a:xfrm>
        </p:grpSpPr>
        <p:sp>
          <p:nvSpPr>
            <p:cNvPr id="969" name="Google Shape;969;p39"/>
            <p:cNvSpPr txBox="1"/>
            <p:nvPr/>
          </p:nvSpPr>
          <p:spPr>
            <a:xfrm>
              <a:off x="1084825" y="3954425"/>
              <a:ext cx="5061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70" name="Google Shape;970;p39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1" name="Google Shape;971;p39"/>
          <p:cNvSpPr txBox="1"/>
          <p:nvPr/>
        </p:nvSpPr>
        <p:spPr>
          <a:xfrm>
            <a:off x="1982754" y="1257775"/>
            <a:ext cx="943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Fira Code"/>
                <a:ea typeface="Fira Code"/>
                <a:cs typeface="Fira Code"/>
                <a:sym typeface="Fira Code"/>
              </a:rPr>
              <a:t>Racket</a:t>
            </a:r>
            <a:endParaRPr sz="1600">
              <a:solidFill>
                <a:srgbClr val="FF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6" name="Google Shape;966;p39"/>
          <p:cNvSpPr/>
          <p:nvPr/>
        </p:nvSpPr>
        <p:spPr>
          <a:xfrm>
            <a:off x="2931525" y="1359625"/>
            <a:ext cx="293400" cy="13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1947238" y="1573563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Analogo a Haskell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7" name="Google Shape;967;p39"/>
          <p:cNvSpPr txBox="1"/>
          <p:nvPr/>
        </p:nvSpPr>
        <p:spPr>
          <a:xfrm>
            <a:off x="4096400" y="125776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73" name="Google Shape;973;p39"/>
          <p:cNvCxnSpPr>
            <a:stCxn id="974" idx="1"/>
            <a:endCxn id="975" idx="1"/>
          </p:cNvCxnSpPr>
          <p:nvPr/>
        </p:nvCxnSpPr>
        <p:spPr>
          <a:xfrm>
            <a:off x="6167825" y="1437350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39"/>
          <p:cNvSpPr txBox="1"/>
          <p:nvPr/>
        </p:nvSpPr>
        <p:spPr>
          <a:xfrm>
            <a:off x="5078874" y="1268163"/>
            <a:ext cx="1164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Fira Code"/>
                <a:ea typeface="Fira Code"/>
                <a:cs typeface="Fira Code"/>
                <a:sym typeface="Fira Code"/>
              </a:rPr>
              <a:t>Kotlin</a:t>
            </a:r>
            <a:endParaRPr sz="1600"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4" name="Google Shape;974;p39"/>
          <p:cNvSpPr/>
          <p:nvPr/>
        </p:nvSpPr>
        <p:spPr>
          <a:xfrm>
            <a:off x="6167825" y="1370000"/>
            <a:ext cx="363900" cy="134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77" name="Google Shape;977;p39"/>
          <p:cNvSpPr txBox="1"/>
          <p:nvPr/>
        </p:nvSpPr>
        <p:spPr>
          <a:xfrm>
            <a:off x="5038678" y="1583950"/>
            <a:ext cx="3302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Es principalmente usado a la hora de hacer aplicaciones móviles&gt;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5" name="Google Shape;975;p39"/>
          <p:cNvSpPr txBox="1"/>
          <p:nvPr/>
        </p:nvSpPr>
        <p:spPr>
          <a:xfrm>
            <a:off x="7332688" y="1268154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8" name="Google Shape;978;p3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9" name="Google Shape;979;p3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lenguajes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0" name="Google Shape;980;p3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programacion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981" name="Google Shape;981;p39"/>
          <p:cNvCxnSpPr>
            <a:stCxn id="982" idx="1"/>
            <a:endCxn id="983" idx="1"/>
          </p:cNvCxnSpPr>
          <p:nvPr/>
        </p:nvCxnSpPr>
        <p:spPr>
          <a:xfrm>
            <a:off x="3028123" y="2992300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39"/>
          <p:cNvSpPr txBox="1"/>
          <p:nvPr/>
        </p:nvSpPr>
        <p:spPr>
          <a:xfrm>
            <a:off x="2062480" y="2823100"/>
            <a:ext cx="1023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Prolog</a:t>
            </a:r>
            <a:endParaRPr sz="1600">
              <a:solidFill>
                <a:srgbClr val="4A86E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2" name="Google Shape;982;p39"/>
          <p:cNvSpPr/>
          <p:nvPr/>
        </p:nvSpPr>
        <p:spPr>
          <a:xfrm>
            <a:off x="3028123" y="2924950"/>
            <a:ext cx="293400" cy="134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9"/>
          <p:cNvSpPr txBox="1"/>
          <p:nvPr/>
        </p:nvSpPr>
        <p:spPr>
          <a:xfrm>
            <a:off x="1982752" y="3134150"/>
            <a:ext cx="3096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Es un lenguaje lógico que nos ayuda a mejorar nuestra lógica de programación&gt;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3" name="Google Shape;983;p39"/>
          <p:cNvSpPr txBox="1"/>
          <p:nvPr/>
        </p:nvSpPr>
        <p:spPr>
          <a:xfrm>
            <a:off x="4192988" y="28230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6" name="Google Shape;986;p39"/>
          <p:cNvSpPr txBox="1"/>
          <p:nvPr/>
        </p:nvSpPr>
        <p:spPr>
          <a:xfrm>
            <a:off x="5009988" y="313888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te gusta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‘...’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92" name="Google Shape;992;p40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3" name="Google Shape;993;p40"/>
          <p:cNvSpPr txBox="1"/>
          <p:nvPr/>
        </p:nvSpPr>
        <p:spPr>
          <a:xfrm>
            <a:off x="1630375" y="1261475"/>
            <a:ext cx="1998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Videojuegos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4" name="Google Shape;994;p40"/>
          <p:cNvSpPr txBox="1"/>
          <p:nvPr/>
        </p:nvSpPr>
        <p:spPr>
          <a:xfrm>
            <a:off x="3628975" y="12617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Jugarlos, programarlos o demás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5" name="Google Shape;995;p40"/>
          <p:cNvSpPr txBox="1"/>
          <p:nvPr/>
        </p:nvSpPr>
        <p:spPr>
          <a:xfrm>
            <a:off x="2068425" y="1984000"/>
            <a:ext cx="1731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Tecnología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37841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Curiosidad por crear tecnología, conocer su funcionamiento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2505725" y="2706550"/>
            <a:ext cx="20664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Computadoras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4526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Hardware, Software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2924775" y="3429125"/>
            <a:ext cx="186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Matemáticas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47928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Cálculo Diferencial e 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Integral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1" name="Google Shape;1001;p4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02" name="Google Shape;1002;p4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gustos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03" name="Google Shape;1003;p4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compu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1004" name="Google Shape;1004;p40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40"/>
          <p:cNvCxnSpPr>
            <a:stCxn id="1006" idx="2"/>
            <a:endCxn id="993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40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" name="Google Shape;1008;p40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9" name="Google Shape;1009;p40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40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1" name="Google Shape;1011;p40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40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r>
              <a:rPr lang="en"/>
              <a:t>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18" name="Google Shape;1018;p41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Todos somos diferentes, y las diferencias son buenas</a:t>
            </a:r>
            <a:r>
              <a:rPr lang="en"/>
              <a:t> &gt;</a:t>
            </a:r>
            <a:endParaRPr/>
          </a:p>
        </p:txBody>
      </p:sp>
      <p:sp>
        <p:nvSpPr>
          <p:cNvPr id="1019" name="Google Shape;1019;p41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Reprobar no es el fin del mundo, mucho menos recursar</a:t>
            </a:r>
            <a:r>
              <a:rPr lang="en"/>
              <a:t> &gt;</a:t>
            </a:r>
            <a:endParaRPr/>
          </a:p>
        </p:txBody>
      </p:sp>
      <p:sp>
        <p:nvSpPr>
          <p:cNvPr id="1020" name="Google Shape;1020;p41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 a tu ritmo</a:t>
            </a:r>
            <a:endParaRPr/>
          </a:p>
        </p:txBody>
      </p:sp>
      <p:sp>
        <p:nvSpPr>
          <p:cNvPr id="1021" name="Google Shape;1021;p41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No hay mejor forma de cumplir tus metas que disfrutar tu progreso</a:t>
            </a:r>
            <a:r>
              <a:rPr lang="en"/>
              <a:t> &gt;</a:t>
            </a:r>
            <a:endParaRPr/>
          </a:p>
        </p:txBody>
      </p:sp>
      <p:sp>
        <p:nvSpPr>
          <p:cNvPr id="1022" name="Google Shape;1022;p41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Llorar es bueno</a:t>
            </a:r>
            <a:endParaRPr/>
          </a:p>
        </p:txBody>
      </p:sp>
      <p:sp>
        <p:nvSpPr>
          <p:cNvPr id="1023" name="Google Shape;1023;p41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te compares </a:t>
            </a:r>
            <a:endParaRPr/>
          </a:p>
        </p:txBody>
      </p:sp>
      <p:grpSp>
        <p:nvGrpSpPr>
          <p:cNvPr id="1024" name="Google Shape;1024;p41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1025" name="Google Shape;1025;p4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026" name="Google Shape;1026;p41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7" name="Google Shape;1027;p41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1028" name="Google Shape;1028;p41"/>
            <p:cNvSpPr/>
            <p:nvPr/>
          </p:nvSpPr>
          <p:spPr>
            <a:xfrm>
              <a:off x="5977188" y="1594800"/>
              <a:ext cx="146500" cy="140500"/>
            </a:xfrm>
            <a:custGeom>
              <a:rect b="b" l="l" r="r" t="t"/>
              <a:pathLst>
                <a:path extrusionOk="0" h="5620" w="586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937838" y="1555925"/>
              <a:ext cx="74450" cy="73500"/>
            </a:xfrm>
            <a:custGeom>
              <a:rect b="b" l="l" r="r" t="t"/>
              <a:pathLst>
                <a:path extrusionOk="0" h="2940" w="2978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630188" y="1300900"/>
              <a:ext cx="371675" cy="317875"/>
            </a:xfrm>
            <a:custGeom>
              <a:rect b="b" l="l" r="r" t="t"/>
              <a:pathLst>
                <a:path extrusionOk="0" h="12715" w="14867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860088" y="1372000"/>
              <a:ext cx="53125" cy="158825"/>
            </a:xfrm>
            <a:custGeom>
              <a:rect b="b" l="l" r="r" t="t"/>
              <a:pathLst>
                <a:path extrusionOk="0" h="6353" w="2125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807463" y="1425100"/>
              <a:ext cx="52650" cy="105725"/>
            </a:xfrm>
            <a:custGeom>
              <a:rect b="b" l="l" r="r" t="t"/>
              <a:pathLst>
                <a:path extrusionOk="0" h="4229" w="2106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754388" y="1478175"/>
              <a:ext cx="53100" cy="52650"/>
            </a:xfrm>
            <a:custGeom>
              <a:rect b="b" l="l" r="r" t="t"/>
              <a:pathLst>
                <a:path extrusionOk="0" h="2106" w="2124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720513" y="1326975"/>
              <a:ext cx="133925" cy="84575"/>
            </a:xfrm>
            <a:custGeom>
              <a:rect b="b" l="l" r="r" t="t"/>
              <a:pathLst>
                <a:path extrusionOk="0" h="3383" w="5357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710288" y="1426975"/>
              <a:ext cx="15675" cy="13450"/>
            </a:xfrm>
            <a:custGeom>
              <a:rect b="b" l="l" r="r" t="t"/>
              <a:pathLst>
                <a:path extrusionOk="0" h="538" w="627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618463" y="1291725"/>
              <a:ext cx="515175" cy="452225"/>
            </a:xfrm>
            <a:custGeom>
              <a:rect b="b" l="l" r="r" t="t"/>
              <a:pathLst>
                <a:path extrusionOk="0" h="18089" w="20607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5724988" y="1363475"/>
              <a:ext cx="217600" cy="176350"/>
            </a:xfrm>
            <a:custGeom>
              <a:rect b="b" l="l" r="r" t="t"/>
              <a:pathLst>
                <a:path extrusionOk="0" h="7054" w="8704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41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1039" name="Google Shape;1039;p41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1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1049" name="Google Shape;1049;p41"/>
            <p:cNvSpPr/>
            <p:nvPr/>
          </p:nvSpPr>
          <p:spPr>
            <a:xfrm>
              <a:off x="4602463" y="1362800"/>
              <a:ext cx="303425" cy="185100"/>
            </a:xfrm>
            <a:custGeom>
              <a:rect b="b" l="l" r="r" t="t"/>
              <a:pathLst>
                <a:path extrusionOk="0" h="7404" w="12137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4705338" y="1498575"/>
              <a:ext cx="98625" cy="167825"/>
            </a:xfrm>
            <a:custGeom>
              <a:rect b="b" l="l" r="r" t="t"/>
              <a:pathLst>
                <a:path extrusionOk="0" h="6713" w="3945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4775013" y="1455575"/>
              <a:ext cx="13775" cy="12200"/>
            </a:xfrm>
            <a:custGeom>
              <a:rect b="b" l="l" r="r" t="t"/>
              <a:pathLst>
                <a:path extrusionOk="0" h="488" w="551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4596788" y="1356600"/>
              <a:ext cx="315725" cy="315575"/>
            </a:xfrm>
            <a:custGeom>
              <a:rect b="b" l="l" r="r" t="t"/>
              <a:pathLst>
                <a:path extrusionOk="0" h="12623" w="12629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41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1054" name="Google Shape;1054;p41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1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1057" name="Google Shape;1057;p41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41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1060" name="Google Shape;1060;p41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41"/>
          <p:cNvSpPr txBox="1"/>
          <p:nvPr>
            <p:ph idx="4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63" name="Google Shape;1063;p41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64" name="Google Shape;1064;p41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para_no_morir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>
            <a:off x="1245800" y="582700"/>
            <a:ext cx="7188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‘Profesional’;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8" name="Google Shape;468;p26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∗"/>
            </a:pPr>
            <a:r>
              <a:rPr lang="en" sz="1250">
                <a:solidFill>
                  <a:schemeClr val="accent3"/>
                </a:solidFill>
              </a:rPr>
              <a:t>Profesionistas</a:t>
            </a:r>
            <a:r>
              <a:rPr lang="en" sz="1250">
                <a:solidFill>
                  <a:schemeClr val="accent3"/>
                </a:solidFill>
              </a:rPr>
              <a:t> de la computación con un enfoque científico y con bases sólidas tanto en computación como en matemáticas. </a:t>
            </a:r>
            <a:endParaRPr sz="1250">
              <a:solidFill>
                <a:schemeClr val="accent3"/>
              </a:solidFill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∗"/>
            </a:pPr>
            <a:r>
              <a:rPr lang="en" sz="1250">
                <a:solidFill>
                  <a:schemeClr val="accent3"/>
                </a:solidFill>
              </a:rPr>
              <a:t>El campo laboral: </a:t>
            </a:r>
            <a:endParaRPr sz="1250">
              <a:solidFill>
                <a:schemeClr val="accent3"/>
              </a:solidFill>
            </a:endParaRPr>
          </a:p>
          <a:p>
            <a:pPr indent="-30797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○"/>
            </a:pPr>
            <a:r>
              <a:rPr lang="en" sz="1250">
                <a:solidFill>
                  <a:schemeClr val="accent3"/>
                </a:solidFill>
              </a:rPr>
              <a:t>Investigación</a:t>
            </a:r>
            <a:endParaRPr sz="1250">
              <a:solidFill>
                <a:schemeClr val="accent3"/>
              </a:solidFill>
            </a:endParaRPr>
          </a:p>
          <a:p>
            <a:pPr indent="-30797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○"/>
            </a:pPr>
            <a:r>
              <a:rPr lang="en" sz="1250">
                <a:solidFill>
                  <a:schemeClr val="accent3"/>
                </a:solidFill>
              </a:rPr>
              <a:t>Docencia</a:t>
            </a:r>
            <a:endParaRPr sz="1250">
              <a:solidFill>
                <a:schemeClr val="accent3"/>
              </a:solidFill>
            </a:endParaRPr>
          </a:p>
          <a:p>
            <a:pPr indent="-30797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○"/>
            </a:pPr>
            <a:r>
              <a:rPr lang="en" sz="1250">
                <a:solidFill>
                  <a:schemeClr val="accent3"/>
                </a:solidFill>
              </a:rPr>
              <a:t>Sector público</a:t>
            </a:r>
            <a:endParaRPr sz="1250">
              <a:solidFill>
                <a:schemeClr val="accent3"/>
              </a:solidFill>
            </a:endParaRPr>
          </a:p>
          <a:p>
            <a:pPr indent="-30797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○"/>
            </a:pPr>
            <a:r>
              <a:rPr lang="en" sz="1250">
                <a:solidFill>
                  <a:schemeClr val="accent3"/>
                </a:solidFill>
              </a:rPr>
              <a:t>Sector privado</a:t>
            </a:r>
            <a:endParaRPr sz="1250">
              <a:solidFill>
                <a:schemeClr val="accent3"/>
              </a:solidFill>
            </a:endParaRPr>
          </a:p>
          <a:p>
            <a:pPr indent="-30797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○"/>
            </a:pPr>
            <a:r>
              <a:rPr lang="en" sz="1250">
                <a:solidFill>
                  <a:schemeClr val="accent3"/>
                </a:solidFill>
              </a:rPr>
              <a:t>Crear empresas de desarrollo y consultoría.</a:t>
            </a:r>
            <a:endParaRPr sz="1250">
              <a:solidFill>
                <a:schemeClr val="accent3"/>
              </a:solidFill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∗"/>
            </a:pPr>
            <a:r>
              <a:rPr lang="en" sz="1250">
                <a:solidFill>
                  <a:schemeClr val="accent3"/>
                </a:solidFill>
              </a:rPr>
              <a:t>Se prepara al estudiante para:</a:t>
            </a:r>
            <a:endParaRPr sz="1250">
              <a:solidFill>
                <a:schemeClr val="accent3"/>
              </a:solidFill>
            </a:endParaRPr>
          </a:p>
          <a:p>
            <a:pPr indent="-30797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○"/>
            </a:pPr>
            <a:r>
              <a:rPr lang="en" sz="1250">
                <a:solidFill>
                  <a:schemeClr val="accent3"/>
                </a:solidFill>
              </a:rPr>
              <a:t>Analizar, diseñar y construir sistemas de </a:t>
            </a:r>
            <a:r>
              <a:rPr i="1" lang="en" sz="1250">
                <a:solidFill>
                  <a:schemeClr val="accent3"/>
                </a:solidFill>
              </a:rPr>
              <a:t>software</a:t>
            </a:r>
            <a:r>
              <a:rPr lang="en" sz="1250">
                <a:solidFill>
                  <a:schemeClr val="accent3"/>
                </a:solidFill>
              </a:rPr>
              <a:t> complejos.</a:t>
            </a:r>
            <a:endParaRPr sz="1250">
              <a:solidFill>
                <a:schemeClr val="accent3"/>
              </a:solidFill>
            </a:endParaRPr>
          </a:p>
          <a:p>
            <a:pPr indent="-30797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○"/>
            </a:pPr>
            <a:r>
              <a:rPr lang="en" sz="1250">
                <a:solidFill>
                  <a:schemeClr val="accent3"/>
                </a:solidFill>
              </a:rPr>
              <a:t>Desarrollar mecanismos para resolver problemas (seguridad, bases de datos, redes de computadoras).</a:t>
            </a:r>
            <a:endParaRPr sz="1250">
              <a:solidFill>
                <a:schemeClr val="accent3"/>
              </a:solidFill>
            </a:endParaRPr>
          </a:p>
          <a:p>
            <a:pPr indent="-30797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50"/>
              <a:buChar char="○"/>
            </a:pPr>
            <a:r>
              <a:rPr lang="en" sz="1250">
                <a:solidFill>
                  <a:schemeClr val="accent3"/>
                </a:solidFill>
              </a:rPr>
              <a:t>Inteligencia artificial.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perfil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77" name="Google Shape;477;p27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4 semestres de tronco común</a:t>
            </a:r>
            <a:r>
              <a:rPr lang="en"/>
              <a:t> &gt;</a:t>
            </a:r>
            <a:endParaRPr/>
          </a:p>
        </p:txBody>
      </p:sp>
      <p:sp>
        <p:nvSpPr>
          <p:cNvPr id="478" name="Google Shape;478;p27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Semestres</a:t>
            </a:r>
            <a:endParaRPr/>
          </a:p>
        </p:txBody>
      </p:sp>
      <p:sp>
        <p:nvSpPr>
          <p:cNvPr id="479" name="Google Shape;479;p27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80" name="Google Shape;480;p27"/>
          <p:cNvSpPr txBox="1"/>
          <p:nvPr>
            <p:ph idx="4" type="subTitle"/>
          </p:nvPr>
        </p:nvSpPr>
        <p:spPr>
          <a:xfrm>
            <a:off x="3722225" y="28351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Se cursa un nivel por semestre con excepción en el último nivel</a:t>
            </a:r>
            <a:r>
              <a:rPr lang="en"/>
              <a:t> &gt;</a:t>
            </a:r>
            <a:endParaRPr/>
          </a:p>
        </p:txBody>
      </p:sp>
      <p:sp>
        <p:nvSpPr>
          <p:cNvPr id="481" name="Google Shape;481;p27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Niveles de inglés</a:t>
            </a:r>
            <a:endParaRPr/>
          </a:p>
        </p:txBody>
      </p:sp>
      <p:sp>
        <p:nvSpPr>
          <p:cNvPr id="482" name="Google Shape;482;p27"/>
          <p:cNvSpPr txBox="1"/>
          <p:nvPr>
            <p:ph idx="6" type="title"/>
          </p:nvPr>
        </p:nvSpPr>
        <p:spPr>
          <a:xfrm flipH="1">
            <a:off x="4242875" y="348698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83" name="Google Shape;483;p27"/>
          <p:cNvSpPr txBox="1"/>
          <p:nvPr>
            <p:ph idx="7" type="subTitle"/>
          </p:nvPr>
        </p:nvSpPr>
        <p:spPr>
          <a:xfrm>
            <a:off x="5114975" y="3825375"/>
            <a:ext cx="3198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Apoyo a la docencia, trabajo profesional, tesis</a:t>
            </a:r>
            <a:r>
              <a:rPr lang="en"/>
              <a:t> &gt;</a:t>
            </a:r>
            <a:endParaRPr/>
          </a:p>
        </p:txBody>
      </p:sp>
      <p:sp>
        <p:nvSpPr>
          <p:cNvPr id="484" name="Google Shape;484;p27"/>
          <p:cNvSpPr txBox="1"/>
          <p:nvPr>
            <p:ph idx="8" type="subTitle"/>
          </p:nvPr>
        </p:nvSpPr>
        <p:spPr>
          <a:xfrm>
            <a:off x="5149775" y="348697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titulación</a:t>
            </a:r>
            <a:endParaRPr/>
          </a:p>
        </p:txBody>
      </p:sp>
      <p:sp>
        <p:nvSpPr>
          <p:cNvPr id="485" name="Google Shape;485;p2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¿Información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‘básica’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6" name="Google Shape;486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7" name="Google Shape;487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8" name="Google Shape;488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0" name="Google Shape;490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1" name="Google Shape;491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/>
          <p:nvPr>
            <p:ph idx="2" type="subTitle"/>
          </p:nvPr>
        </p:nvSpPr>
        <p:spPr>
          <a:xfrm>
            <a:off x="2240150" y="1151950"/>
            <a:ext cx="55182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Álgebra Superior I</a:t>
            </a:r>
            <a:r>
              <a:rPr lang="en" sz="1500"/>
              <a:t>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Matemáticas para las Ciencias Aplicadas I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Inglés I &gt;</a:t>
            </a:r>
            <a:endParaRPr sz="1500"/>
          </a:p>
        </p:txBody>
      </p:sp>
      <p:sp>
        <p:nvSpPr>
          <p:cNvPr id="497" name="Google Shape;497;p28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Estructuras Discretas </a:t>
            </a:r>
            <a:r>
              <a:rPr lang="en" sz="1500"/>
              <a:t>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Introducción a las Ciencias de la</a:t>
            </a:r>
            <a:br>
              <a:rPr lang="en" sz="1500"/>
            </a:br>
            <a:r>
              <a:rPr lang="en" sz="1500"/>
              <a:t>  Computación</a:t>
            </a:r>
            <a:r>
              <a:rPr lang="en" sz="1500"/>
              <a:t> &gt;</a:t>
            </a:r>
            <a:endParaRPr sz="1500"/>
          </a:p>
        </p:txBody>
      </p:sp>
      <p:sp>
        <p:nvSpPr>
          <p:cNvPr id="498" name="Google Shape;498;p28"/>
          <p:cNvSpPr txBox="1"/>
          <p:nvPr>
            <p:ph idx="3" type="subTitle"/>
          </p:nvPr>
        </p:nvSpPr>
        <p:spPr>
          <a:xfrm>
            <a:off x="1143250" y="2612625"/>
            <a:ext cx="53076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Propias de CC &lt; /1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99" name="Google Shape;499;p28"/>
          <p:cNvSpPr txBox="1"/>
          <p:nvPr>
            <p:ph type="title"/>
          </p:nvPr>
        </p:nvSpPr>
        <p:spPr>
          <a:xfrm>
            <a:off x="1143250" y="621250"/>
            <a:ext cx="46788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Tronco común</a:t>
            </a:r>
            <a:r>
              <a:rPr lang="en"/>
              <a:t>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00" name="Google Shape;500;p28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01" name="Google Shape;501;p28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8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17" name="Google Shape;517;p28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8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7" name="Google Shape;527;p28"/>
          <p:cNvSpPr txBox="1"/>
          <p:nvPr>
            <p:ph idx="2" type="subTitle"/>
          </p:nvPr>
        </p:nvSpPr>
        <p:spPr>
          <a:xfrm>
            <a:off x="0" y="514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primer_semestre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8" name="Google Shape;528;p28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29" name="Google Shape;529;p28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30" name="Google Shape;530;p28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28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33" name="Google Shape;533;p28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36" name="Google Shape;536;p2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7" name="Google Shape;537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38" name="Google Shape;538;p28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39" name="Google Shape;539;p2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0" name="Google Shape;540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9"/>
          <p:cNvSpPr txBox="1"/>
          <p:nvPr>
            <p:ph idx="2" type="subTitle"/>
          </p:nvPr>
        </p:nvSpPr>
        <p:spPr>
          <a:xfrm>
            <a:off x="2240150" y="1151950"/>
            <a:ext cx="55182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Álgebra Superior II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Matemáticas para las Ciencias Aplicadas II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Inglés II &gt;</a:t>
            </a:r>
            <a:endParaRPr sz="1500"/>
          </a:p>
        </p:txBody>
      </p:sp>
      <p:sp>
        <p:nvSpPr>
          <p:cNvPr id="546" name="Google Shape;546;p29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Estructuras de Datos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Gráficas y Juegos &gt;</a:t>
            </a:r>
            <a:endParaRPr sz="1500"/>
          </a:p>
        </p:txBody>
      </p:sp>
      <p:sp>
        <p:nvSpPr>
          <p:cNvPr id="547" name="Google Shape;547;p29"/>
          <p:cNvSpPr txBox="1"/>
          <p:nvPr>
            <p:ph idx="3" type="subTitle"/>
          </p:nvPr>
        </p:nvSpPr>
        <p:spPr>
          <a:xfrm>
            <a:off x="1143250" y="2612625"/>
            <a:ext cx="53076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Propias de CC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8" name="Google Shape;548;p29"/>
          <p:cNvSpPr txBox="1"/>
          <p:nvPr>
            <p:ph type="title"/>
          </p:nvPr>
        </p:nvSpPr>
        <p:spPr>
          <a:xfrm>
            <a:off x="1143250" y="621250"/>
            <a:ext cx="46788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Tronco común &lt; /2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49" name="Google Shape;549;p29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50" name="Google Shape;550;p29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9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66" name="Google Shape;566;p29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29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6" name="Google Shape;576;p29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segundo_semestre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7" name="Google Shape;577;p29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78" name="Google Shape;578;p29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79" name="Google Shape;579;p29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9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82" name="Google Shape;582;p29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9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85" name="Google Shape;585;p2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6" name="Google Shape;586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87" name="Google Shape;587;p29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88" name="Google Shape;588;p2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9" name="Google Shape;589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0"/>
          <p:cNvSpPr txBox="1"/>
          <p:nvPr>
            <p:ph idx="2" type="subTitle"/>
          </p:nvPr>
        </p:nvSpPr>
        <p:spPr>
          <a:xfrm>
            <a:off x="2240150" y="923350"/>
            <a:ext cx="58266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Álgebra Superior III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Matemáticas para las Ciencias Aplicadas III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Inglés III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Probabilidad &gt;</a:t>
            </a:r>
            <a:endParaRPr sz="1500"/>
          </a:p>
        </p:txBody>
      </p:sp>
      <p:sp>
        <p:nvSpPr>
          <p:cNvPr id="595" name="Google Shape;595;p30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Modelado y Programación &gt;</a:t>
            </a:r>
            <a:endParaRPr sz="1500"/>
          </a:p>
        </p:txBody>
      </p:sp>
      <p:sp>
        <p:nvSpPr>
          <p:cNvPr id="596" name="Google Shape;596;p30"/>
          <p:cNvSpPr txBox="1"/>
          <p:nvPr>
            <p:ph idx="3" type="subTitle"/>
          </p:nvPr>
        </p:nvSpPr>
        <p:spPr>
          <a:xfrm>
            <a:off x="1143250" y="2612625"/>
            <a:ext cx="53076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Propias de CC &lt; /3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7" name="Google Shape;597;p30"/>
          <p:cNvSpPr txBox="1"/>
          <p:nvPr>
            <p:ph type="title"/>
          </p:nvPr>
        </p:nvSpPr>
        <p:spPr>
          <a:xfrm>
            <a:off x="1143250" y="621250"/>
            <a:ext cx="46788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Tronco común &lt; /3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98" name="Google Shape;598;p30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99" name="Google Shape;599;p30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30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615" name="Google Shape;615;p30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30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5" name="Google Shape;625;p30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tercer_</a:t>
            </a:r>
            <a:r>
              <a:rPr lang="en"/>
              <a:t>semestre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6" name="Google Shape;626;p30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27" name="Google Shape;627;p30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628" name="Google Shape;628;p30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631" name="Google Shape;631;p30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0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634" name="Google Shape;634;p3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5" name="Google Shape;635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637" name="Google Shape;637;p3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8" name="Google Shape;638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1"/>
          <p:cNvSpPr txBox="1"/>
          <p:nvPr>
            <p:ph idx="2" type="subTitle"/>
          </p:nvPr>
        </p:nvSpPr>
        <p:spPr>
          <a:xfrm>
            <a:off x="2240150" y="1185488"/>
            <a:ext cx="55182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Matemáticas para las Ciencias Aplicadas IV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Inglés IV &gt;</a:t>
            </a:r>
            <a:endParaRPr sz="1500"/>
          </a:p>
        </p:txBody>
      </p:sp>
      <p:sp>
        <p:nvSpPr>
          <p:cNvPr id="644" name="Google Shape;644;p31"/>
          <p:cNvSpPr txBox="1"/>
          <p:nvPr>
            <p:ph idx="1" type="subTitle"/>
          </p:nvPr>
        </p:nvSpPr>
        <p:spPr>
          <a:xfrm>
            <a:off x="2240150" y="325487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Autómatas y Lenguajes Formales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Lógica Computacional &gt;</a:t>
            </a:r>
            <a:br>
              <a:rPr lang="en" sz="1500"/>
            </a:br>
            <a:r>
              <a:rPr lang="en" sz="1500"/>
              <a:t>&lt; Organización y Arquitectura de las  </a:t>
            </a:r>
            <a:br>
              <a:rPr lang="en" sz="1500"/>
            </a:br>
            <a:r>
              <a:rPr lang="en" sz="1500"/>
              <a:t>  Computadoras &gt;</a:t>
            </a:r>
            <a:endParaRPr sz="1500"/>
          </a:p>
        </p:txBody>
      </p:sp>
      <p:sp>
        <p:nvSpPr>
          <p:cNvPr id="645" name="Google Shape;645;p31"/>
          <p:cNvSpPr txBox="1"/>
          <p:nvPr>
            <p:ph idx="3" type="subTitle"/>
          </p:nvPr>
        </p:nvSpPr>
        <p:spPr>
          <a:xfrm>
            <a:off x="1143250" y="2612625"/>
            <a:ext cx="53076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Propias de CC &lt; /4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46" name="Google Shape;646;p31"/>
          <p:cNvSpPr txBox="1"/>
          <p:nvPr>
            <p:ph type="title"/>
          </p:nvPr>
        </p:nvSpPr>
        <p:spPr>
          <a:xfrm>
            <a:off x="1143250" y="621250"/>
            <a:ext cx="46788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Tronco común &lt; /4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47" name="Google Shape;647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648" name="Google Shape;648;p31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664" name="Google Shape;664;p31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1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4" name="Google Shape;674;p31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cuarto_</a:t>
            </a:r>
            <a:r>
              <a:rPr lang="en"/>
              <a:t>semestre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5" name="Google Shape;675;p31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76" name="Google Shape;676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677" name="Google Shape;677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680" name="Google Shape;680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683" name="Google Shape;683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4" name="Google Shape;684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685" name="Google Shape;685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686" name="Google Shape;686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7" name="Google Shape;687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2"/>
          <p:cNvSpPr txBox="1"/>
          <p:nvPr>
            <p:ph idx="2" type="subTitle"/>
          </p:nvPr>
        </p:nvSpPr>
        <p:spPr>
          <a:xfrm>
            <a:off x="2240150" y="1151950"/>
            <a:ext cx="55182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Inglés V &gt;</a:t>
            </a:r>
            <a:endParaRPr sz="1500"/>
          </a:p>
        </p:txBody>
      </p:sp>
      <p:sp>
        <p:nvSpPr>
          <p:cNvPr id="693" name="Google Shape;693;p32"/>
          <p:cNvSpPr txBox="1"/>
          <p:nvPr>
            <p:ph idx="1" type="subTitle"/>
          </p:nvPr>
        </p:nvSpPr>
        <p:spPr>
          <a:xfrm>
            <a:off x="2240150" y="2711825"/>
            <a:ext cx="5137500" cy="12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Lenguajes de Programación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Análisis de Algoritmos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Fundamento de Bases de Datos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Computación Distribuida &gt;</a:t>
            </a:r>
            <a:endParaRPr sz="1500"/>
          </a:p>
        </p:txBody>
      </p:sp>
      <p:sp>
        <p:nvSpPr>
          <p:cNvPr id="694" name="Google Shape;694;p32"/>
          <p:cNvSpPr txBox="1"/>
          <p:nvPr>
            <p:ph idx="3" type="subTitle"/>
          </p:nvPr>
        </p:nvSpPr>
        <p:spPr>
          <a:xfrm>
            <a:off x="1143250" y="2181125"/>
            <a:ext cx="53076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Propias de CC &lt; /5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95" name="Google Shape;695;p32"/>
          <p:cNvSpPr txBox="1"/>
          <p:nvPr>
            <p:ph type="title"/>
          </p:nvPr>
        </p:nvSpPr>
        <p:spPr>
          <a:xfrm>
            <a:off x="1143250" y="621250"/>
            <a:ext cx="46788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Tronco común &lt; /5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96" name="Google Shape;696;p32"/>
          <p:cNvGrpSpPr/>
          <p:nvPr/>
        </p:nvGrpSpPr>
        <p:grpSpPr>
          <a:xfrm>
            <a:off x="1707884" y="1189101"/>
            <a:ext cx="320076" cy="320076"/>
            <a:chOff x="1562938" y="4248450"/>
            <a:chExt cx="475950" cy="475950"/>
          </a:xfrm>
        </p:grpSpPr>
        <p:sp>
          <p:nvSpPr>
            <p:cNvPr id="697" name="Google Shape;697;p32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2"/>
          <p:cNvGrpSpPr/>
          <p:nvPr/>
        </p:nvGrpSpPr>
        <p:grpSpPr>
          <a:xfrm>
            <a:off x="1707846" y="3076249"/>
            <a:ext cx="320088" cy="293608"/>
            <a:chOff x="5899913" y="4248925"/>
            <a:chExt cx="639025" cy="524300"/>
          </a:xfrm>
        </p:grpSpPr>
        <p:sp>
          <p:nvSpPr>
            <p:cNvPr id="713" name="Google Shape;713;p32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32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3" name="Google Shape;723;p32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quinto_s</a:t>
            </a:r>
            <a:r>
              <a:rPr lang="en"/>
              <a:t>emestre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4" name="Google Shape;724;p32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25" name="Google Shape;725;p32"/>
          <p:cNvGrpSpPr/>
          <p:nvPr/>
        </p:nvGrpSpPr>
        <p:grpSpPr>
          <a:xfrm>
            <a:off x="1614876" y="1135834"/>
            <a:ext cx="506092" cy="426611"/>
            <a:chOff x="1665363" y="1706700"/>
            <a:chExt cx="578325" cy="487500"/>
          </a:xfrm>
        </p:grpSpPr>
        <p:sp>
          <p:nvSpPr>
            <p:cNvPr id="726" name="Google Shape;726;p32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2"/>
          <p:cNvGrpSpPr/>
          <p:nvPr/>
        </p:nvGrpSpPr>
        <p:grpSpPr>
          <a:xfrm>
            <a:off x="1614865" y="2982509"/>
            <a:ext cx="506092" cy="480431"/>
            <a:chOff x="1665363" y="1706700"/>
            <a:chExt cx="578325" cy="487500"/>
          </a:xfrm>
        </p:grpSpPr>
        <p:sp>
          <p:nvSpPr>
            <p:cNvPr id="729" name="Google Shape;729;p32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2"/>
          <p:cNvGrpSpPr/>
          <p:nvPr/>
        </p:nvGrpSpPr>
        <p:grpSpPr>
          <a:xfrm>
            <a:off x="1084825" y="2789605"/>
            <a:ext cx="506100" cy="1594219"/>
            <a:chOff x="1084825" y="3203163"/>
            <a:chExt cx="506100" cy="1224063"/>
          </a:xfrm>
        </p:grpSpPr>
        <p:cxnSp>
          <p:nvCxnSpPr>
            <p:cNvPr id="732" name="Google Shape;732;p3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3" name="Google Shape;733;p32"/>
            <p:cNvSpPr txBox="1"/>
            <p:nvPr/>
          </p:nvSpPr>
          <p:spPr>
            <a:xfrm>
              <a:off x="1084825" y="3954425"/>
              <a:ext cx="506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734" name="Google Shape;734;p32"/>
          <p:cNvGrpSpPr/>
          <p:nvPr/>
        </p:nvGrpSpPr>
        <p:grpSpPr>
          <a:xfrm>
            <a:off x="1084825" y="1135898"/>
            <a:ext cx="506100" cy="1045218"/>
            <a:chOff x="1084825" y="3203163"/>
            <a:chExt cx="506100" cy="1828263"/>
          </a:xfrm>
        </p:grpSpPr>
        <p:cxnSp>
          <p:nvCxnSpPr>
            <p:cNvPr id="735" name="Google Shape;735;p3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6" name="Google Shape;736;p32"/>
            <p:cNvSpPr txBox="1"/>
            <p:nvPr/>
          </p:nvSpPr>
          <p:spPr>
            <a:xfrm>
              <a:off x="1084825" y="3954425"/>
              <a:ext cx="506100" cy="10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/>
          <p:nvPr>
            <p:ph idx="2" type="subTitle"/>
          </p:nvPr>
        </p:nvSpPr>
        <p:spPr>
          <a:xfrm>
            <a:off x="2240150" y="1208050"/>
            <a:ext cx="58266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Se debe inscribir 2 materias optativas &gt;</a:t>
            </a:r>
            <a:endParaRPr sz="1500"/>
          </a:p>
        </p:txBody>
      </p:sp>
      <p:sp>
        <p:nvSpPr>
          <p:cNvPr id="742" name="Google Shape;742;p33"/>
          <p:cNvSpPr txBox="1"/>
          <p:nvPr>
            <p:ph idx="1" type="subTitle"/>
          </p:nvPr>
        </p:nvSpPr>
        <p:spPr>
          <a:xfrm>
            <a:off x="2240150" y="3143325"/>
            <a:ext cx="5137500" cy="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Inteligencia Artificial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Sistemas Operativos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Ingeniería de Software &gt;</a:t>
            </a:r>
            <a:endParaRPr sz="1500"/>
          </a:p>
        </p:txBody>
      </p:sp>
      <p:sp>
        <p:nvSpPr>
          <p:cNvPr id="743" name="Google Shape;743;p33"/>
          <p:cNvSpPr txBox="1"/>
          <p:nvPr>
            <p:ph idx="3" type="subTitle"/>
          </p:nvPr>
        </p:nvSpPr>
        <p:spPr>
          <a:xfrm>
            <a:off x="1143250" y="2612625"/>
            <a:ext cx="53076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Propias de CC &lt; /6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44" name="Google Shape;744;p33"/>
          <p:cNvSpPr txBox="1"/>
          <p:nvPr>
            <p:ph type="title"/>
          </p:nvPr>
        </p:nvSpPr>
        <p:spPr>
          <a:xfrm>
            <a:off x="1143250" y="621250"/>
            <a:ext cx="46788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Optativas</a:t>
            </a:r>
            <a:r>
              <a:rPr lang="en"/>
              <a:t> &lt; /6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745" name="Google Shape;745;p33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746" name="Google Shape;746;p33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33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762" name="Google Shape;762;p33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33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2" name="Google Shape;772;p33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sexto_</a:t>
            </a:r>
            <a:r>
              <a:rPr lang="en"/>
              <a:t>semestre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3" name="Google Shape;773;p33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74" name="Google Shape;774;p33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775" name="Google Shape;775;p33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3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778" name="Google Shape;778;p33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3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781" name="Google Shape;781;p33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2" name="Google Shape;782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783" name="Google Shape;783;p33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784" name="Google Shape;784;p33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5" name="Google Shape;785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