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3" r:id="rId4"/>
    <p:sldId id="269" r:id="rId5"/>
    <p:sldId id="270" r:id="rId6"/>
    <p:sldId id="271" r:id="rId7"/>
    <p:sldId id="272" r:id="rId8"/>
    <p:sldId id="259" r:id="rId9"/>
    <p:sldId id="266" r:id="rId10"/>
    <p:sldId id="273" r:id="rId11"/>
    <p:sldId id="274" r:id="rId12"/>
    <p:sldId id="276" r:id="rId13"/>
    <p:sldId id="267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 jw" initials="bj" lastIdx="1" clrIdx="0">
    <p:extLst>
      <p:ext uri="{19B8F6BF-5375-455C-9EA6-DF929625EA0E}">
        <p15:presenceInfo xmlns:p15="http://schemas.microsoft.com/office/powerpoint/2012/main" userId="62ec4b2030dd47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3F9"/>
    <a:srgbClr val="BACFFE"/>
    <a:srgbClr val="F1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0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69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60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88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8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16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74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0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14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80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45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58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44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3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CD63173A-16B8-2BD9-8881-FF30C034FE73}"/>
              </a:ext>
            </a:extLst>
          </p:cNvPr>
          <p:cNvSpPr/>
          <p:nvPr/>
        </p:nvSpPr>
        <p:spPr>
          <a:xfrm flipH="1">
            <a:off x="1030514" y="4051850"/>
            <a:ext cx="10130972" cy="2806149"/>
          </a:xfrm>
          <a:prstGeom prst="round2SameRect">
            <a:avLst>
              <a:gd name="adj1" fmla="val 5838"/>
              <a:gd name="adj2" fmla="val 0"/>
            </a:avLst>
          </a:prstGeom>
          <a:gradFill flip="none" rotWithShape="1">
            <a:gsLst>
              <a:gs pos="10000">
                <a:srgbClr val="BACFFE"/>
              </a:gs>
              <a:gs pos="10000">
                <a:srgbClr val="F1F3F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6172D3E-8683-FCBC-D693-E5F5A463EF55}"/>
              </a:ext>
            </a:extLst>
          </p:cNvPr>
          <p:cNvGrpSpPr/>
          <p:nvPr/>
        </p:nvGrpSpPr>
        <p:grpSpPr>
          <a:xfrm>
            <a:off x="1297101" y="4146550"/>
            <a:ext cx="486888" cy="111041"/>
            <a:chOff x="323850" y="256134"/>
            <a:chExt cx="473556" cy="108000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C7FDBC5-309E-AC1B-4846-79B82AA18593}"/>
                </a:ext>
              </a:extLst>
            </p:cNvPr>
            <p:cNvSpPr/>
            <p:nvPr/>
          </p:nvSpPr>
          <p:spPr>
            <a:xfrm>
              <a:off x="323850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D1E9C62-0B98-B9A4-B7F1-C5BF8FCA3B37}"/>
                </a:ext>
              </a:extLst>
            </p:cNvPr>
            <p:cNvSpPr/>
            <p:nvPr/>
          </p:nvSpPr>
          <p:spPr>
            <a:xfrm>
              <a:off x="506628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3B3ACF-3F43-E779-EA75-C23A32972181}"/>
                </a:ext>
              </a:extLst>
            </p:cNvPr>
            <p:cNvSpPr/>
            <p:nvPr/>
          </p:nvSpPr>
          <p:spPr>
            <a:xfrm>
              <a:off x="689406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F190B98-56F3-FAA8-408C-8137E28649BA}"/>
              </a:ext>
            </a:extLst>
          </p:cNvPr>
          <p:cNvSpPr txBox="1"/>
          <p:nvPr/>
        </p:nvSpPr>
        <p:spPr>
          <a:xfrm>
            <a:off x="1816517" y="1531343"/>
            <a:ext cx="8755067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 i="1" kern="0" dirty="0">
                <a:ln w="952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Section</a:t>
            </a:r>
            <a:r>
              <a:rPr lang="ko-KR" altLang="en-US" sz="5400" i="1" kern="0" dirty="0">
                <a:ln w="952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5400" i="1" kern="0" dirty="0">
                <a:ln w="952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</a:t>
            </a:r>
            <a:r>
              <a:rPr lang="ko-KR" altLang="en-US" sz="5400" i="1" kern="0" dirty="0">
                <a:ln w="952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5400" i="1" kern="0" dirty="0">
                <a:ln w="952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Project </a:t>
            </a:r>
            <a:r>
              <a:rPr lang="ko-KR" altLang="en-US" sz="5400" i="1" kern="0" dirty="0">
                <a:ln w="952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과제 발표</a:t>
            </a:r>
            <a:endParaRPr lang="en-US" altLang="ko-KR" sz="5400" i="1" kern="0" dirty="0">
              <a:ln w="9525"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defRPr/>
            </a:pPr>
            <a:endParaRPr lang="en-US" altLang="ko-KR" sz="1400" kern="0" dirty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AI_18_</a:t>
            </a:r>
            <a:r>
              <a:rPr lang="ko-KR" altLang="en-US" sz="1400" kern="0" dirty="0" err="1">
                <a:solidFill>
                  <a:prstClr val="white"/>
                </a:solidFill>
              </a:rPr>
              <a:t>부지환</a:t>
            </a:r>
            <a:endParaRPr lang="ko-KR" altLang="en-US" sz="4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92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3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CD63173A-16B8-2BD9-8881-FF30C034FE73}"/>
              </a:ext>
            </a:extLst>
          </p:cNvPr>
          <p:cNvSpPr/>
          <p:nvPr/>
        </p:nvSpPr>
        <p:spPr>
          <a:xfrm flipH="1">
            <a:off x="247649" y="248944"/>
            <a:ext cx="11944349" cy="6591300"/>
          </a:xfrm>
          <a:prstGeom prst="round1Rect">
            <a:avLst>
              <a:gd name="adj" fmla="val 1782"/>
            </a:avLst>
          </a:prstGeom>
          <a:gradFill flip="none" rotWithShape="1">
            <a:gsLst>
              <a:gs pos="3000">
                <a:srgbClr val="BACFFE"/>
              </a:gs>
              <a:gs pos="3000">
                <a:srgbClr val="F1F3F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6172D3E-8683-FCBC-D693-E5F5A463EF55}"/>
              </a:ext>
            </a:extLst>
          </p:cNvPr>
          <p:cNvGrpSpPr/>
          <p:nvPr/>
        </p:nvGrpSpPr>
        <p:grpSpPr>
          <a:xfrm>
            <a:off x="540543" y="325732"/>
            <a:ext cx="335443" cy="76502"/>
            <a:chOff x="323850" y="256134"/>
            <a:chExt cx="473556" cy="108000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C7FDBC5-309E-AC1B-4846-79B82AA18593}"/>
                </a:ext>
              </a:extLst>
            </p:cNvPr>
            <p:cNvSpPr/>
            <p:nvPr/>
          </p:nvSpPr>
          <p:spPr>
            <a:xfrm>
              <a:off x="323850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D1E9C62-0B98-B9A4-B7F1-C5BF8FCA3B37}"/>
                </a:ext>
              </a:extLst>
            </p:cNvPr>
            <p:cNvSpPr/>
            <p:nvPr/>
          </p:nvSpPr>
          <p:spPr>
            <a:xfrm>
              <a:off x="506628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3B3ACF-3F43-E779-EA75-C23A32972181}"/>
                </a:ext>
              </a:extLst>
            </p:cNvPr>
            <p:cNvSpPr/>
            <p:nvPr/>
          </p:nvSpPr>
          <p:spPr>
            <a:xfrm>
              <a:off x="689406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F15E28E-6A5D-D700-3D00-4E90E68C926A}"/>
              </a:ext>
            </a:extLst>
          </p:cNvPr>
          <p:cNvSpPr/>
          <p:nvPr/>
        </p:nvSpPr>
        <p:spPr>
          <a:xfrm>
            <a:off x="540543" y="562062"/>
            <a:ext cx="11254378" cy="829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진행 과정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연도별 출고량에 따른 트렌드 파악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CD5F8-E175-50FF-1D2C-3DD5343B5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6417"/>
            <a:ext cx="10694437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90</a:t>
            </a:r>
            <a:r>
              <a:rPr lang="ko-KR" altLang="en-US" sz="2000" dirty="0"/>
              <a:t>년대는 </a:t>
            </a:r>
            <a:r>
              <a:rPr lang="en-US" altLang="ko-KR" sz="2000" dirty="0"/>
              <a:t>Platform,</a:t>
            </a:r>
            <a:r>
              <a:rPr lang="ko-KR" altLang="en-US" sz="2000" dirty="0"/>
              <a:t>레이싱</a:t>
            </a:r>
            <a:r>
              <a:rPr lang="en-US" altLang="ko-KR" sz="2000" dirty="0"/>
              <a:t>, </a:t>
            </a:r>
            <a:r>
              <a:rPr lang="ko-KR" altLang="en-US" sz="2000" dirty="0"/>
              <a:t>롤플레잉 비율이</a:t>
            </a:r>
            <a:r>
              <a:rPr lang="en-US" altLang="ko-KR" sz="2000" dirty="0"/>
              <a:t> </a:t>
            </a:r>
            <a:r>
              <a:rPr lang="ko-KR" altLang="en-US" sz="2000" dirty="0"/>
              <a:t>많이 차지하고 있음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A37AA8-3C1D-0BDD-2335-E89D986D5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36"/>
          <a:stretch/>
        </p:blipFill>
        <p:spPr>
          <a:xfrm>
            <a:off x="382554" y="2146041"/>
            <a:ext cx="11712146" cy="460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52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3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CD63173A-16B8-2BD9-8881-FF30C034FE73}"/>
              </a:ext>
            </a:extLst>
          </p:cNvPr>
          <p:cNvSpPr/>
          <p:nvPr/>
        </p:nvSpPr>
        <p:spPr>
          <a:xfrm flipH="1">
            <a:off x="247649" y="248944"/>
            <a:ext cx="11944349" cy="6591300"/>
          </a:xfrm>
          <a:prstGeom prst="round1Rect">
            <a:avLst>
              <a:gd name="adj" fmla="val 1782"/>
            </a:avLst>
          </a:prstGeom>
          <a:gradFill flip="none" rotWithShape="1">
            <a:gsLst>
              <a:gs pos="3000">
                <a:srgbClr val="BACFFE"/>
              </a:gs>
              <a:gs pos="3000">
                <a:srgbClr val="F1F3F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6172D3E-8683-FCBC-D693-E5F5A463EF55}"/>
              </a:ext>
            </a:extLst>
          </p:cNvPr>
          <p:cNvGrpSpPr/>
          <p:nvPr/>
        </p:nvGrpSpPr>
        <p:grpSpPr>
          <a:xfrm>
            <a:off x="540543" y="325732"/>
            <a:ext cx="335443" cy="76502"/>
            <a:chOff x="323850" y="256134"/>
            <a:chExt cx="473556" cy="108000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C7FDBC5-309E-AC1B-4846-79B82AA18593}"/>
                </a:ext>
              </a:extLst>
            </p:cNvPr>
            <p:cNvSpPr/>
            <p:nvPr/>
          </p:nvSpPr>
          <p:spPr>
            <a:xfrm>
              <a:off x="323850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D1E9C62-0B98-B9A4-B7F1-C5BF8FCA3B37}"/>
                </a:ext>
              </a:extLst>
            </p:cNvPr>
            <p:cNvSpPr/>
            <p:nvPr/>
          </p:nvSpPr>
          <p:spPr>
            <a:xfrm>
              <a:off x="506628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3B3ACF-3F43-E779-EA75-C23A32972181}"/>
                </a:ext>
              </a:extLst>
            </p:cNvPr>
            <p:cNvSpPr/>
            <p:nvPr/>
          </p:nvSpPr>
          <p:spPr>
            <a:xfrm>
              <a:off x="689406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F15E28E-6A5D-D700-3D00-4E90E68C926A}"/>
              </a:ext>
            </a:extLst>
          </p:cNvPr>
          <p:cNvSpPr/>
          <p:nvPr/>
        </p:nvSpPr>
        <p:spPr>
          <a:xfrm>
            <a:off x="540543" y="562062"/>
            <a:ext cx="11254378" cy="829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진행 과정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연도별 출고량에 따른 트렌드 파악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CD5F8-E175-50FF-1D2C-3DD5343B5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41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2000</a:t>
            </a:r>
            <a:r>
              <a:rPr lang="ko-KR" altLang="en-US" sz="2000" dirty="0"/>
              <a:t>년대에 들어서는 거의 대부분에 장르가 고르게 차지하고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14B5BD-D2FA-6845-1BF6-8105BE2FBA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29"/>
          <a:stretch/>
        </p:blipFill>
        <p:spPr>
          <a:xfrm>
            <a:off x="397078" y="1996751"/>
            <a:ext cx="11637035" cy="472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8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3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CD63173A-16B8-2BD9-8881-FF30C034FE73}"/>
              </a:ext>
            </a:extLst>
          </p:cNvPr>
          <p:cNvSpPr/>
          <p:nvPr/>
        </p:nvSpPr>
        <p:spPr>
          <a:xfrm flipH="1">
            <a:off x="247649" y="248944"/>
            <a:ext cx="11944349" cy="6591300"/>
          </a:xfrm>
          <a:prstGeom prst="round1Rect">
            <a:avLst>
              <a:gd name="adj" fmla="val 1782"/>
            </a:avLst>
          </a:prstGeom>
          <a:gradFill flip="none" rotWithShape="1">
            <a:gsLst>
              <a:gs pos="3000">
                <a:srgbClr val="BACFFE"/>
              </a:gs>
              <a:gs pos="3000">
                <a:srgbClr val="F1F3F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6172D3E-8683-FCBC-D693-E5F5A463EF55}"/>
              </a:ext>
            </a:extLst>
          </p:cNvPr>
          <p:cNvGrpSpPr/>
          <p:nvPr/>
        </p:nvGrpSpPr>
        <p:grpSpPr>
          <a:xfrm>
            <a:off x="540543" y="325732"/>
            <a:ext cx="335443" cy="76502"/>
            <a:chOff x="323850" y="256134"/>
            <a:chExt cx="473556" cy="108000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C7FDBC5-309E-AC1B-4846-79B82AA18593}"/>
                </a:ext>
              </a:extLst>
            </p:cNvPr>
            <p:cNvSpPr/>
            <p:nvPr/>
          </p:nvSpPr>
          <p:spPr>
            <a:xfrm>
              <a:off x="323850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D1E9C62-0B98-B9A4-B7F1-C5BF8FCA3B37}"/>
                </a:ext>
              </a:extLst>
            </p:cNvPr>
            <p:cNvSpPr/>
            <p:nvPr/>
          </p:nvSpPr>
          <p:spPr>
            <a:xfrm>
              <a:off x="506628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3B3ACF-3F43-E779-EA75-C23A32972181}"/>
                </a:ext>
              </a:extLst>
            </p:cNvPr>
            <p:cNvSpPr/>
            <p:nvPr/>
          </p:nvSpPr>
          <p:spPr>
            <a:xfrm>
              <a:off x="689406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F15E28E-6A5D-D700-3D00-4E90E68C926A}"/>
              </a:ext>
            </a:extLst>
          </p:cNvPr>
          <p:cNvSpPr/>
          <p:nvPr/>
        </p:nvSpPr>
        <p:spPr>
          <a:xfrm>
            <a:off x="540543" y="562062"/>
            <a:ext cx="11254378" cy="829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진행 과정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연도별 출고량에 따른 트렌드 파악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CD5F8-E175-50FF-1D2C-3DD5343B5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6417"/>
            <a:ext cx="11179629" cy="4351338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17</a:t>
            </a:r>
            <a:r>
              <a:rPr lang="ko-KR" altLang="en-US" sz="1800" dirty="0"/>
              <a:t>년</a:t>
            </a:r>
            <a:r>
              <a:rPr lang="en-US" altLang="ko-KR" sz="1800" dirty="0"/>
              <a:t>, 20</a:t>
            </a:r>
            <a:r>
              <a:rPr lang="ko-KR" altLang="en-US" sz="1800" dirty="0"/>
              <a:t>년은 자료 수가 부족해 </a:t>
            </a:r>
            <a:r>
              <a:rPr lang="ko-KR" altLang="en-US" sz="1800" dirty="0" err="1"/>
              <a:t>제외해놓고</a:t>
            </a:r>
            <a:r>
              <a:rPr lang="ko-KR" altLang="en-US" sz="1800" dirty="0"/>
              <a:t> 봐야 함</a:t>
            </a:r>
            <a:endParaRPr lang="en-US" altLang="ko-KR" sz="1800" dirty="0"/>
          </a:p>
          <a:p>
            <a:r>
              <a:rPr lang="en-US" altLang="ko-KR" sz="1800" dirty="0"/>
              <a:t>10</a:t>
            </a:r>
            <a:r>
              <a:rPr lang="ko-KR" altLang="en-US" sz="1800" dirty="0"/>
              <a:t> </a:t>
            </a:r>
            <a:r>
              <a:rPr lang="en-US" altLang="ko-KR" sz="1800" dirty="0"/>
              <a:t>~</a:t>
            </a:r>
            <a:r>
              <a:rPr lang="ko-KR" altLang="en-US" sz="1800" dirty="0"/>
              <a:t> </a:t>
            </a:r>
            <a:r>
              <a:rPr lang="en-US" altLang="ko-KR" sz="1800" dirty="0"/>
              <a:t>16</a:t>
            </a:r>
            <a:r>
              <a:rPr lang="ko-KR" altLang="en-US" sz="1800" dirty="0"/>
              <a:t>년을 놓고 볼 때 </a:t>
            </a:r>
            <a:r>
              <a:rPr lang="en-US" altLang="ko-KR" sz="1800" dirty="0"/>
              <a:t>shooter, Platform</a:t>
            </a:r>
            <a:r>
              <a:rPr lang="ko-KR" altLang="en-US" sz="1800" dirty="0"/>
              <a:t> 비율이 거의 차지하고 연도가 지날수록 </a:t>
            </a:r>
            <a:r>
              <a:rPr lang="en-US" altLang="ko-KR" sz="1800" dirty="0"/>
              <a:t>shooter </a:t>
            </a:r>
            <a:r>
              <a:rPr lang="ko-KR" altLang="en-US" sz="1800" dirty="0"/>
              <a:t>비율이 높아짐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3F9C27-65EA-E8DF-C152-3CF9CCE1D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35" y="2229118"/>
            <a:ext cx="11101375" cy="455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4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3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CD63173A-16B8-2BD9-8881-FF30C034FE73}"/>
              </a:ext>
            </a:extLst>
          </p:cNvPr>
          <p:cNvSpPr/>
          <p:nvPr/>
        </p:nvSpPr>
        <p:spPr>
          <a:xfrm flipH="1">
            <a:off x="247649" y="266700"/>
            <a:ext cx="11944349" cy="6591300"/>
          </a:xfrm>
          <a:prstGeom prst="round1Rect">
            <a:avLst>
              <a:gd name="adj" fmla="val 1782"/>
            </a:avLst>
          </a:prstGeom>
          <a:gradFill flip="none" rotWithShape="1">
            <a:gsLst>
              <a:gs pos="3000">
                <a:srgbClr val="BACFFE"/>
              </a:gs>
              <a:gs pos="3000">
                <a:srgbClr val="F1F3F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6172D3E-8683-FCBC-D693-E5F5A463EF55}"/>
              </a:ext>
            </a:extLst>
          </p:cNvPr>
          <p:cNvGrpSpPr/>
          <p:nvPr/>
        </p:nvGrpSpPr>
        <p:grpSpPr>
          <a:xfrm>
            <a:off x="540543" y="325732"/>
            <a:ext cx="335443" cy="76502"/>
            <a:chOff x="323850" y="256134"/>
            <a:chExt cx="473556" cy="108000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C7FDBC5-309E-AC1B-4846-79B82AA18593}"/>
                </a:ext>
              </a:extLst>
            </p:cNvPr>
            <p:cNvSpPr/>
            <p:nvPr/>
          </p:nvSpPr>
          <p:spPr>
            <a:xfrm>
              <a:off x="323850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D1E9C62-0B98-B9A4-B7F1-C5BF8FCA3B37}"/>
                </a:ext>
              </a:extLst>
            </p:cNvPr>
            <p:cNvSpPr/>
            <p:nvPr/>
          </p:nvSpPr>
          <p:spPr>
            <a:xfrm>
              <a:off x="506628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3B3ACF-3F43-E779-EA75-C23A32972181}"/>
                </a:ext>
              </a:extLst>
            </p:cNvPr>
            <p:cNvSpPr/>
            <p:nvPr/>
          </p:nvSpPr>
          <p:spPr>
            <a:xfrm>
              <a:off x="689406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F15E28E-6A5D-D700-3D00-4E90E68C926A}"/>
              </a:ext>
            </a:extLst>
          </p:cNvPr>
          <p:cNvSpPr/>
          <p:nvPr/>
        </p:nvSpPr>
        <p:spPr>
          <a:xfrm>
            <a:off x="540543" y="562062"/>
            <a:ext cx="11254378" cy="829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진행 과정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인기가 많은 게임의 분석 및 시각화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0E29288-E1D0-1A35-42E0-706A7A140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739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8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해당 데이터의 출판사와 플랫폼을 기준으로 다른 데이터와의 </a:t>
            </a:r>
            <a:r>
              <a:rPr lang="en-US" altLang="ko-KR" sz="1800" dirty="0" err="1">
                <a:solidFill>
                  <a:srgbClr val="212121"/>
                </a:solidFill>
                <a:latin typeface="Roboto" panose="020B0604020202020204" pitchFamily="2" charset="0"/>
              </a:rPr>
              <a:t>Global_Sales</a:t>
            </a:r>
            <a:r>
              <a:rPr lang="ko-KR" altLang="en-US" sz="1800" dirty="0">
                <a:solidFill>
                  <a:srgbClr val="212121"/>
                </a:solidFill>
                <a:latin typeface="Roboto" panose="020B0604020202020204" pitchFamily="2" charset="0"/>
              </a:rPr>
              <a:t>의 평균을 비교해 놓고 봄</a:t>
            </a:r>
            <a:endParaRPr lang="en-US" altLang="ko-KR" sz="1800" dirty="0">
              <a:solidFill>
                <a:srgbClr val="212121"/>
              </a:solidFill>
              <a:latin typeface="Roboto" panose="020B0604020202020204" pitchFamily="2" charset="0"/>
            </a:endParaRPr>
          </a:p>
          <a:p>
            <a:r>
              <a:rPr lang="ko-KR" altLang="en-US" sz="1800" dirty="0">
                <a:solidFill>
                  <a:srgbClr val="212121"/>
                </a:solidFill>
                <a:latin typeface="Roboto" panose="02000000000000000000" pitchFamily="2" charset="0"/>
              </a:rPr>
              <a:t>해당 게임 출판사가 다른 플랫폼 간의 </a:t>
            </a:r>
            <a:r>
              <a:rPr lang="en-US" altLang="ko-KR" sz="1800" dirty="0" err="1">
                <a:solidFill>
                  <a:srgbClr val="212121"/>
                </a:solidFill>
                <a:latin typeface="Roboto" panose="02000000000000000000" pitchFamily="2" charset="0"/>
              </a:rPr>
              <a:t>Global_Sales</a:t>
            </a:r>
            <a:r>
              <a:rPr lang="ko-KR" altLang="en-US" sz="1800" dirty="0">
                <a:solidFill>
                  <a:srgbClr val="212121"/>
                </a:solidFill>
                <a:latin typeface="Roboto" panose="02000000000000000000" pitchFamily="2" charset="0"/>
              </a:rPr>
              <a:t> 간의 많은 차이를 보여서 비교해 봄</a:t>
            </a:r>
            <a:endParaRPr lang="en-US" altLang="ko-KR" sz="18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r>
              <a:rPr lang="ko-KR" alt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altLang="ko-KR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Nintendo, </a:t>
            </a:r>
            <a:r>
              <a:rPr lang="en-US" altLang="ko-KR" sz="18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wii</a:t>
            </a:r>
            <a:r>
              <a:rPr lang="en-US" altLang="ko-KR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데이터의 평균이 더 높은 것을 나타내고자 함</a:t>
            </a:r>
            <a:r>
              <a:rPr lang="en-US" altLang="ko-KR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ko-KR" alt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위 시각화로 </a:t>
            </a:r>
            <a:r>
              <a:rPr lang="en-US" altLang="ko-KR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p-value </a:t>
            </a:r>
            <a:r>
              <a:rPr lang="ko-KR" alt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값을 판단할 수 있고 실제로 코드로 구현해 </a:t>
            </a:r>
            <a:r>
              <a:rPr lang="en-US" altLang="ko-KR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p-value</a:t>
            </a:r>
            <a:r>
              <a:rPr lang="ko-KR" alt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가 낮은 값인지를 볼 수 있음</a:t>
            </a:r>
            <a:endParaRPr lang="en-US" altLang="ko-KR" sz="18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r>
              <a:rPr lang="ko-KR" alt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동일 플랫폼을 비교해봤을 때 닌텐도 부분의 </a:t>
            </a:r>
            <a:r>
              <a:rPr lang="en-US" altLang="ko-KR" sz="18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Global_Sales</a:t>
            </a:r>
            <a:r>
              <a:rPr lang="ko-KR" altLang="en-US" sz="1800" dirty="0">
                <a:solidFill>
                  <a:srgbClr val="212121"/>
                </a:solidFill>
                <a:latin typeface="Roboto" panose="02000000000000000000" pitchFamily="2" charset="0"/>
              </a:rPr>
              <a:t> 평균치가</a:t>
            </a:r>
            <a:r>
              <a:rPr lang="ko-KR" alt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높은 것을 볼 수 있음</a:t>
            </a:r>
            <a:endParaRPr lang="en-US" altLang="ko-KR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172DEDE-1FF9-9E42-68B0-08508892E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267" y="3559149"/>
            <a:ext cx="4769733" cy="291947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4C33EF6-BC87-FE13-45D9-FBBF383249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60" b="11969"/>
          <a:stretch/>
        </p:blipFill>
        <p:spPr>
          <a:xfrm>
            <a:off x="6219823" y="5424261"/>
            <a:ext cx="4533900" cy="105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8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3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CD63173A-16B8-2BD9-8881-FF30C034FE73}"/>
              </a:ext>
            </a:extLst>
          </p:cNvPr>
          <p:cNvSpPr/>
          <p:nvPr/>
        </p:nvSpPr>
        <p:spPr>
          <a:xfrm flipH="1">
            <a:off x="247649" y="266700"/>
            <a:ext cx="11944349" cy="6591300"/>
          </a:xfrm>
          <a:prstGeom prst="round1Rect">
            <a:avLst>
              <a:gd name="adj" fmla="val 1782"/>
            </a:avLst>
          </a:prstGeom>
          <a:gradFill flip="none" rotWithShape="1">
            <a:gsLst>
              <a:gs pos="3000">
                <a:srgbClr val="BACFFE"/>
              </a:gs>
              <a:gs pos="3000">
                <a:srgbClr val="F1F3F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6172D3E-8683-FCBC-D693-E5F5A463EF55}"/>
              </a:ext>
            </a:extLst>
          </p:cNvPr>
          <p:cNvGrpSpPr/>
          <p:nvPr/>
        </p:nvGrpSpPr>
        <p:grpSpPr>
          <a:xfrm>
            <a:off x="540543" y="325732"/>
            <a:ext cx="335443" cy="76502"/>
            <a:chOff x="323850" y="256134"/>
            <a:chExt cx="473556" cy="108000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C7FDBC5-309E-AC1B-4846-79B82AA18593}"/>
                </a:ext>
              </a:extLst>
            </p:cNvPr>
            <p:cNvSpPr/>
            <p:nvPr/>
          </p:nvSpPr>
          <p:spPr>
            <a:xfrm>
              <a:off x="323850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D1E9C62-0B98-B9A4-B7F1-C5BF8FCA3B37}"/>
                </a:ext>
              </a:extLst>
            </p:cNvPr>
            <p:cNvSpPr/>
            <p:nvPr/>
          </p:nvSpPr>
          <p:spPr>
            <a:xfrm>
              <a:off x="506628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3B3ACF-3F43-E779-EA75-C23A32972181}"/>
                </a:ext>
              </a:extLst>
            </p:cNvPr>
            <p:cNvSpPr/>
            <p:nvPr/>
          </p:nvSpPr>
          <p:spPr>
            <a:xfrm>
              <a:off x="689406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F15E28E-6A5D-D700-3D00-4E90E68C926A}"/>
              </a:ext>
            </a:extLst>
          </p:cNvPr>
          <p:cNvSpPr/>
          <p:nvPr/>
        </p:nvSpPr>
        <p:spPr>
          <a:xfrm>
            <a:off x="540543" y="562062"/>
            <a:ext cx="11254378" cy="829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결론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다음 분기 게임 설계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CD5F8-E175-50FF-1D2C-3DD5343B5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069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다음 분기 게임 설계를 볼 때 최근 </a:t>
            </a:r>
            <a:r>
              <a:rPr lang="en-US" altLang="ko-KR" sz="1800" dirty="0"/>
              <a:t>2010</a:t>
            </a:r>
            <a:r>
              <a:rPr lang="ko-KR" altLang="en-US" sz="1800" dirty="0"/>
              <a:t>년 이후의 트렌드나 각 지역 선호하는 장르를 볼 때 총</a:t>
            </a:r>
            <a:r>
              <a:rPr lang="en-US" altLang="ko-KR" sz="1800" dirty="0"/>
              <a:t>(shooter)</a:t>
            </a:r>
            <a:r>
              <a:rPr lang="ko-KR" altLang="en-US" sz="1800" dirty="0"/>
              <a:t>게임 비율 자치가 많고 스포츠 장르 게임 비율도 높아지고 있기 때문에 총 게임이나 스포츠 장르 중에서 선택해 게임을 만드는 것이 좋음</a:t>
            </a:r>
            <a:endParaRPr lang="en-US" altLang="ko-KR" sz="1800" dirty="0"/>
          </a:p>
          <a:p>
            <a:r>
              <a:rPr lang="ko-KR" altLang="en-US" sz="1800" dirty="0"/>
              <a:t>가장 많은 게임기를 출고를 한 곳은 닌텐도이기 때문에 게임을 만들 때 닌텐도 회사가 만드는 게임 방식을 참고하는 것이 좋음</a:t>
            </a:r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6808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3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CD63173A-16B8-2BD9-8881-FF30C034FE73}"/>
              </a:ext>
            </a:extLst>
          </p:cNvPr>
          <p:cNvSpPr/>
          <p:nvPr/>
        </p:nvSpPr>
        <p:spPr>
          <a:xfrm flipH="1">
            <a:off x="247649" y="258311"/>
            <a:ext cx="11944349" cy="6591300"/>
          </a:xfrm>
          <a:prstGeom prst="round1Rect">
            <a:avLst>
              <a:gd name="adj" fmla="val 1782"/>
            </a:avLst>
          </a:prstGeom>
          <a:gradFill flip="none" rotWithShape="1">
            <a:gsLst>
              <a:gs pos="3000">
                <a:srgbClr val="BACFFE"/>
              </a:gs>
              <a:gs pos="3000">
                <a:srgbClr val="F1F3F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6172D3E-8683-FCBC-D693-E5F5A463EF55}"/>
              </a:ext>
            </a:extLst>
          </p:cNvPr>
          <p:cNvGrpSpPr/>
          <p:nvPr/>
        </p:nvGrpSpPr>
        <p:grpSpPr>
          <a:xfrm>
            <a:off x="540543" y="325732"/>
            <a:ext cx="335443" cy="76502"/>
            <a:chOff x="323850" y="256134"/>
            <a:chExt cx="473556" cy="108000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C7FDBC5-309E-AC1B-4846-79B82AA18593}"/>
                </a:ext>
              </a:extLst>
            </p:cNvPr>
            <p:cNvSpPr/>
            <p:nvPr/>
          </p:nvSpPr>
          <p:spPr>
            <a:xfrm>
              <a:off x="323850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D1E9C62-0B98-B9A4-B7F1-C5BF8FCA3B37}"/>
                </a:ext>
              </a:extLst>
            </p:cNvPr>
            <p:cNvSpPr/>
            <p:nvPr/>
          </p:nvSpPr>
          <p:spPr>
            <a:xfrm>
              <a:off x="506628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3B3ACF-3F43-E779-EA75-C23A32972181}"/>
                </a:ext>
              </a:extLst>
            </p:cNvPr>
            <p:cNvSpPr/>
            <p:nvPr/>
          </p:nvSpPr>
          <p:spPr>
            <a:xfrm>
              <a:off x="689406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EFF6CC-396E-4062-DF3C-C69CD2CDA01D}"/>
              </a:ext>
            </a:extLst>
          </p:cNvPr>
          <p:cNvSpPr/>
          <p:nvPr/>
        </p:nvSpPr>
        <p:spPr>
          <a:xfrm>
            <a:off x="1409738" y="1166347"/>
            <a:ext cx="2616280" cy="1510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정제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="0" i="0" dirty="0">
                <a:solidFill>
                  <a:srgbClr val="24292E"/>
                </a:solidFill>
                <a:effectLst/>
                <a:latin typeface="SFMono-Regular"/>
              </a:rPr>
              <a:t>중복치</a:t>
            </a:r>
            <a:r>
              <a:rPr lang="en-US" altLang="ko-KR" sz="2000" b="0" i="0" dirty="0"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lang="ko-KR" altLang="en-US" sz="2000" b="0" i="0" dirty="0" err="1">
                <a:solidFill>
                  <a:srgbClr val="24292E"/>
                </a:solidFill>
                <a:effectLst/>
                <a:latin typeface="SFMono-Regular"/>
              </a:rPr>
              <a:t>결측치</a:t>
            </a:r>
            <a:r>
              <a:rPr lang="ko-KR" altLang="en-US" sz="2000" b="0" i="0" dirty="0">
                <a:solidFill>
                  <a:srgbClr val="24292E"/>
                </a:solidFill>
                <a:effectLst/>
                <a:latin typeface="SFMono-Regular"/>
              </a:rPr>
              <a:t> 데이터 제거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C26919-F90A-4EAD-76B8-BCF5F4456AB5}"/>
              </a:ext>
            </a:extLst>
          </p:cNvPr>
          <p:cNvSpPr/>
          <p:nvPr/>
        </p:nvSpPr>
        <p:spPr>
          <a:xfrm>
            <a:off x="4911683" y="1166347"/>
            <a:ext cx="2616280" cy="1510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진행 과정 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="0" i="0" dirty="0">
                <a:solidFill>
                  <a:srgbClr val="24292E"/>
                </a:solidFill>
                <a:effectLst/>
                <a:latin typeface="SFMono-Regular"/>
              </a:rPr>
              <a:t>지역에 따라서 선호하는 게임 장르</a:t>
            </a:r>
            <a:r>
              <a:rPr lang="en-US" altLang="ko-KR" sz="2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ko-KR" altLang="en-US" sz="2000" dirty="0">
                <a:solidFill>
                  <a:srgbClr val="24292E"/>
                </a:solidFill>
                <a:latin typeface="SFMono-Regular"/>
              </a:rPr>
              <a:t>파악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644786-A481-0F25-0BE6-1115A8A6A3F1}"/>
              </a:ext>
            </a:extLst>
          </p:cNvPr>
          <p:cNvSpPr/>
          <p:nvPr/>
        </p:nvSpPr>
        <p:spPr>
          <a:xfrm>
            <a:off x="8413628" y="1166346"/>
            <a:ext cx="2616280" cy="1048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진행 과정 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="0" i="0" dirty="0">
                <a:solidFill>
                  <a:srgbClr val="24292E"/>
                </a:solidFill>
                <a:effectLst/>
                <a:latin typeface="SFMono-Regular"/>
              </a:rPr>
              <a:t>연도별 게임의 트렌드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72EC99-6034-66DC-697A-B2EB071952E8}"/>
              </a:ext>
            </a:extLst>
          </p:cNvPr>
          <p:cNvSpPr/>
          <p:nvPr/>
        </p:nvSpPr>
        <p:spPr>
          <a:xfrm>
            <a:off x="2989715" y="3623404"/>
            <a:ext cx="2616280" cy="1971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진행 과정 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="0" i="0" dirty="0">
                <a:solidFill>
                  <a:srgbClr val="24292E"/>
                </a:solidFill>
                <a:effectLst/>
                <a:latin typeface="SFMono-Regular"/>
              </a:rPr>
              <a:t>인기가 많은 게임에 대한 분석 및 시각화 프로세스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6A0DDF-D45C-3030-8F22-A1ECEC58F30C}"/>
              </a:ext>
            </a:extLst>
          </p:cNvPr>
          <p:cNvSpPr/>
          <p:nvPr/>
        </p:nvSpPr>
        <p:spPr>
          <a:xfrm>
            <a:off x="6491660" y="3623404"/>
            <a:ext cx="2616280" cy="1057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결론</a:t>
            </a: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0" i="0" dirty="0">
                <a:solidFill>
                  <a:srgbClr val="24292E"/>
                </a:solidFill>
                <a:effectLst/>
                <a:latin typeface="SFMono-Regular"/>
              </a:rPr>
              <a:t>다음 분기 게임 설계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19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3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CD63173A-16B8-2BD9-8881-FF30C034FE73}"/>
              </a:ext>
            </a:extLst>
          </p:cNvPr>
          <p:cNvSpPr/>
          <p:nvPr/>
        </p:nvSpPr>
        <p:spPr>
          <a:xfrm flipH="1">
            <a:off x="247649" y="266700"/>
            <a:ext cx="11944349" cy="6591300"/>
          </a:xfrm>
          <a:prstGeom prst="round1Rect">
            <a:avLst>
              <a:gd name="adj" fmla="val 1782"/>
            </a:avLst>
          </a:prstGeom>
          <a:gradFill flip="none" rotWithShape="1">
            <a:gsLst>
              <a:gs pos="3000">
                <a:srgbClr val="BACFFE"/>
              </a:gs>
              <a:gs pos="3000">
                <a:srgbClr val="F1F3F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6172D3E-8683-FCBC-D693-E5F5A463EF55}"/>
              </a:ext>
            </a:extLst>
          </p:cNvPr>
          <p:cNvGrpSpPr/>
          <p:nvPr/>
        </p:nvGrpSpPr>
        <p:grpSpPr>
          <a:xfrm>
            <a:off x="540543" y="325732"/>
            <a:ext cx="335443" cy="76502"/>
            <a:chOff x="323850" y="256134"/>
            <a:chExt cx="473556" cy="108000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C7FDBC5-309E-AC1B-4846-79B82AA18593}"/>
                </a:ext>
              </a:extLst>
            </p:cNvPr>
            <p:cNvSpPr/>
            <p:nvPr/>
          </p:nvSpPr>
          <p:spPr>
            <a:xfrm>
              <a:off x="323850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D1E9C62-0B98-B9A4-B7F1-C5BF8FCA3B37}"/>
                </a:ext>
              </a:extLst>
            </p:cNvPr>
            <p:cNvSpPr/>
            <p:nvPr/>
          </p:nvSpPr>
          <p:spPr>
            <a:xfrm>
              <a:off x="506628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3B3ACF-3F43-E779-EA75-C23A32972181}"/>
                </a:ext>
              </a:extLst>
            </p:cNvPr>
            <p:cNvSpPr/>
            <p:nvPr/>
          </p:nvSpPr>
          <p:spPr>
            <a:xfrm>
              <a:off x="689406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F15E28E-6A5D-D700-3D00-4E90E68C926A}"/>
              </a:ext>
            </a:extLst>
          </p:cNvPr>
          <p:cNvSpPr/>
          <p:nvPr/>
        </p:nvSpPr>
        <p:spPr>
          <a:xfrm>
            <a:off x="540543" y="562062"/>
            <a:ext cx="11254378" cy="829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정제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필요 없는 데이터 제거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CD5F8-E175-50FF-1D2C-3DD5343B5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076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데이터</a:t>
            </a:r>
            <a:r>
              <a:rPr lang="en-US" altLang="ko-KR" sz="2000" dirty="0"/>
              <a:t>(Year, Genre, Publisher)</a:t>
            </a:r>
            <a:r>
              <a:rPr lang="ko-KR" altLang="en-US" sz="2000" dirty="0"/>
              <a:t>행 중에 없는 부분들이 존재함 </a:t>
            </a:r>
            <a:r>
              <a:rPr lang="en-US" altLang="ko-KR" sz="2000" dirty="0"/>
              <a:t>=&gt; </a:t>
            </a:r>
            <a:r>
              <a:rPr lang="ko-KR" altLang="en-US" sz="2000" dirty="0"/>
              <a:t>대체 값 존재 유무 판단</a:t>
            </a:r>
            <a:endParaRPr lang="en-US" altLang="ko-KR" sz="2000" dirty="0"/>
          </a:p>
          <a:p>
            <a:r>
              <a:rPr lang="ko-KR" altLang="en-US" sz="2000" dirty="0"/>
              <a:t>아래 없는 데이터들을 </a:t>
            </a:r>
            <a:r>
              <a:rPr lang="ko-KR" altLang="en-US" sz="2000" dirty="0" err="1"/>
              <a:t>일일히</a:t>
            </a:r>
            <a:r>
              <a:rPr lang="ko-KR" altLang="en-US" sz="2000" dirty="0"/>
              <a:t> 채우기엔 시간이 많이 걸리기 때문에 제거함</a:t>
            </a:r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B20678-6787-64C5-8483-097A79FAF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68" y="2564010"/>
            <a:ext cx="8901597" cy="274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9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3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CD63173A-16B8-2BD9-8881-FF30C034FE73}"/>
              </a:ext>
            </a:extLst>
          </p:cNvPr>
          <p:cNvSpPr/>
          <p:nvPr/>
        </p:nvSpPr>
        <p:spPr>
          <a:xfrm flipH="1">
            <a:off x="247649" y="266700"/>
            <a:ext cx="11944349" cy="6591300"/>
          </a:xfrm>
          <a:prstGeom prst="round1Rect">
            <a:avLst>
              <a:gd name="adj" fmla="val 1782"/>
            </a:avLst>
          </a:prstGeom>
          <a:gradFill flip="none" rotWithShape="1">
            <a:gsLst>
              <a:gs pos="3000">
                <a:srgbClr val="BACFFE"/>
              </a:gs>
              <a:gs pos="3000">
                <a:srgbClr val="F1F3F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6172D3E-8683-FCBC-D693-E5F5A463EF55}"/>
              </a:ext>
            </a:extLst>
          </p:cNvPr>
          <p:cNvGrpSpPr/>
          <p:nvPr/>
        </p:nvGrpSpPr>
        <p:grpSpPr>
          <a:xfrm>
            <a:off x="540543" y="325732"/>
            <a:ext cx="335443" cy="76502"/>
            <a:chOff x="323850" y="256134"/>
            <a:chExt cx="473556" cy="108000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C7FDBC5-309E-AC1B-4846-79B82AA18593}"/>
                </a:ext>
              </a:extLst>
            </p:cNvPr>
            <p:cNvSpPr/>
            <p:nvPr/>
          </p:nvSpPr>
          <p:spPr>
            <a:xfrm>
              <a:off x="323850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D1E9C62-0B98-B9A4-B7F1-C5BF8FCA3B37}"/>
                </a:ext>
              </a:extLst>
            </p:cNvPr>
            <p:cNvSpPr/>
            <p:nvPr/>
          </p:nvSpPr>
          <p:spPr>
            <a:xfrm>
              <a:off x="506628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3B3ACF-3F43-E779-EA75-C23A32972181}"/>
                </a:ext>
              </a:extLst>
            </p:cNvPr>
            <p:cNvSpPr/>
            <p:nvPr/>
          </p:nvSpPr>
          <p:spPr>
            <a:xfrm>
              <a:off x="689406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F15E28E-6A5D-D700-3D00-4E90E68C926A}"/>
              </a:ext>
            </a:extLst>
          </p:cNvPr>
          <p:cNvSpPr/>
          <p:nvPr/>
        </p:nvSpPr>
        <p:spPr>
          <a:xfrm>
            <a:off x="540543" y="562062"/>
            <a:ext cx="11254378" cy="829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정제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필요 없는 데이터 제거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CD5F8-E175-50FF-1D2C-3DD5343B5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076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결측치</a:t>
            </a:r>
            <a:r>
              <a:rPr lang="en-US" altLang="ko-KR" sz="2000" dirty="0"/>
              <a:t>, </a:t>
            </a:r>
            <a:r>
              <a:rPr lang="ko-KR" altLang="en-US" sz="2000" dirty="0"/>
              <a:t>중복 데이터를 보고 대체 할 수 있는 값을 파악함</a:t>
            </a:r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3AA8D0-74FE-B425-A415-98A23229A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091" y="2169616"/>
            <a:ext cx="8507464" cy="29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98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3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CD63173A-16B8-2BD9-8881-FF30C034FE73}"/>
              </a:ext>
            </a:extLst>
          </p:cNvPr>
          <p:cNvSpPr/>
          <p:nvPr/>
        </p:nvSpPr>
        <p:spPr>
          <a:xfrm flipH="1">
            <a:off x="247649" y="266700"/>
            <a:ext cx="11944349" cy="6591300"/>
          </a:xfrm>
          <a:prstGeom prst="round1Rect">
            <a:avLst>
              <a:gd name="adj" fmla="val 1782"/>
            </a:avLst>
          </a:prstGeom>
          <a:gradFill flip="none" rotWithShape="1">
            <a:gsLst>
              <a:gs pos="3000">
                <a:srgbClr val="BACFFE"/>
              </a:gs>
              <a:gs pos="3000">
                <a:srgbClr val="F1F3F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6172D3E-8683-FCBC-D693-E5F5A463EF55}"/>
              </a:ext>
            </a:extLst>
          </p:cNvPr>
          <p:cNvGrpSpPr/>
          <p:nvPr/>
        </p:nvGrpSpPr>
        <p:grpSpPr>
          <a:xfrm>
            <a:off x="540543" y="325732"/>
            <a:ext cx="335443" cy="76502"/>
            <a:chOff x="323850" y="256134"/>
            <a:chExt cx="473556" cy="108000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C7FDBC5-309E-AC1B-4846-79B82AA18593}"/>
                </a:ext>
              </a:extLst>
            </p:cNvPr>
            <p:cNvSpPr/>
            <p:nvPr/>
          </p:nvSpPr>
          <p:spPr>
            <a:xfrm>
              <a:off x="323850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D1E9C62-0B98-B9A4-B7F1-C5BF8FCA3B37}"/>
                </a:ext>
              </a:extLst>
            </p:cNvPr>
            <p:cNvSpPr/>
            <p:nvPr/>
          </p:nvSpPr>
          <p:spPr>
            <a:xfrm>
              <a:off x="506628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3B3ACF-3F43-E779-EA75-C23A32972181}"/>
                </a:ext>
              </a:extLst>
            </p:cNvPr>
            <p:cNvSpPr/>
            <p:nvPr/>
          </p:nvSpPr>
          <p:spPr>
            <a:xfrm>
              <a:off x="689406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F15E28E-6A5D-D700-3D00-4E90E68C926A}"/>
              </a:ext>
            </a:extLst>
          </p:cNvPr>
          <p:cNvSpPr/>
          <p:nvPr/>
        </p:nvSpPr>
        <p:spPr>
          <a:xfrm>
            <a:off x="540543" y="562062"/>
            <a:ext cx="11254378" cy="829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정제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필요 없는 데이터 제거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CD5F8-E175-50FF-1D2C-3DD5343B5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07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Publisher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부분중에서</a:t>
            </a:r>
            <a:r>
              <a:rPr lang="ko-KR" altLang="en-US" sz="2000" dirty="0"/>
              <a:t> </a:t>
            </a:r>
            <a:r>
              <a:rPr lang="en-US" altLang="ko-KR" sz="2000" dirty="0"/>
              <a:t>Unknown </a:t>
            </a:r>
            <a:r>
              <a:rPr lang="ko-KR" altLang="en-US" sz="2000" dirty="0"/>
              <a:t>데이터도 존재하는데 이는 제거하는 것이 낫다고 생각됨 </a:t>
            </a:r>
            <a:endParaRPr lang="en-US" altLang="ko-KR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BB46709-0420-8273-2CDF-5C5B1FEBF5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75" r="21366"/>
          <a:stretch/>
        </p:blipFill>
        <p:spPr>
          <a:xfrm>
            <a:off x="4105470" y="2335503"/>
            <a:ext cx="3694922" cy="351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8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3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CD63173A-16B8-2BD9-8881-FF30C034FE73}"/>
              </a:ext>
            </a:extLst>
          </p:cNvPr>
          <p:cNvSpPr/>
          <p:nvPr/>
        </p:nvSpPr>
        <p:spPr>
          <a:xfrm flipH="1">
            <a:off x="247649" y="266700"/>
            <a:ext cx="11944349" cy="6591300"/>
          </a:xfrm>
          <a:prstGeom prst="round1Rect">
            <a:avLst>
              <a:gd name="adj" fmla="val 1782"/>
            </a:avLst>
          </a:prstGeom>
          <a:gradFill flip="none" rotWithShape="1">
            <a:gsLst>
              <a:gs pos="3000">
                <a:srgbClr val="BACFFE"/>
              </a:gs>
              <a:gs pos="3000">
                <a:srgbClr val="F1F3F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6172D3E-8683-FCBC-D693-E5F5A463EF55}"/>
              </a:ext>
            </a:extLst>
          </p:cNvPr>
          <p:cNvGrpSpPr/>
          <p:nvPr/>
        </p:nvGrpSpPr>
        <p:grpSpPr>
          <a:xfrm>
            <a:off x="540543" y="325732"/>
            <a:ext cx="335443" cy="76502"/>
            <a:chOff x="323850" y="256134"/>
            <a:chExt cx="473556" cy="108000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C7FDBC5-309E-AC1B-4846-79B82AA18593}"/>
                </a:ext>
              </a:extLst>
            </p:cNvPr>
            <p:cNvSpPr/>
            <p:nvPr/>
          </p:nvSpPr>
          <p:spPr>
            <a:xfrm>
              <a:off x="323850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D1E9C62-0B98-B9A4-B7F1-C5BF8FCA3B37}"/>
                </a:ext>
              </a:extLst>
            </p:cNvPr>
            <p:cNvSpPr/>
            <p:nvPr/>
          </p:nvSpPr>
          <p:spPr>
            <a:xfrm>
              <a:off x="506628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3B3ACF-3F43-E779-EA75-C23A32972181}"/>
                </a:ext>
              </a:extLst>
            </p:cNvPr>
            <p:cNvSpPr/>
            <p:nvPr/>
          </p:nvSpPr>
          <p:spPr>
            <a:xfrm>
              <a:off x="689406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F15E28E-6A5D-D700-3D00-4E90E68C926A}"/>
              </a:ext>
            </a:extLst>
          </p:cNvPr>
          <p:cNvSpPr/>
          <p:nvPr/>
        </p:nvSpPr>
        <p:spPr>
          <a:xfrm>
            <a:off x="540543" y="562062"/>
            <a:ext cx="11254378" cy="829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정제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</a:t>
            </a:r>
            <a:r>
              <a:rPr lang="ko-KR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채워넣기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CD5F8-E175-50FF-1D2C-3DD5343B5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07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Year</a:t>
            </a:r>
            <a:r>
              <a:rPr lang="ko-KR" altLang="en-US" sz="2000" dirty="0"/>
              <a:t> 데이터에서 비어 있는 부분이 있음</a:t>
            </a:r>
            <a:r>
              <a:rPr lang="en-US" altLang="ko-KR" sz="2000" dirty="0"/>
              <a:t>(19, 20) =&gt; </a:t>
            </a:r>
            <a:r>
              <a:rPr lang="ko-KR" altLang="en-US" sz="2000" dirty="0"/>
              <a:t>실제 게임 발매 년도를 검색하면 저 부분이 빠져 있음</a:t>
            </a:r>
            <a:r>
              <a:rPr lang="en-US" altLang="ko-KR" sz="2000" dirty="0"/>
              <a:t>, </a:t>
            </a:r>
            <a:r>
              <a:rPr lang="ko-KR" altLang="en-US" sz="2000" dirty="0"/>
              <a:t>따라서 이 부분을 채워 넣음</a:t>
            </a:r>
            <a:endParaRPr lang="en-US" altLang="ko-KR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2CC2E42-87A7-1566-569C-63E0B13A95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73" r="45767"/>
          <a:stretch/>
        </p:blipFill>
        <p:spPr>
          <a:xfrm>
            <a:off x="799484" y="3278145"/>
            <a:ext cx="3247053" cy="23583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064F60-2B54-17BB-9793-7C02DD44DA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95" t="-6202" r="44806" b="6202"/>
          <a:stretch/>
        </p:blipFill>
        <p:spPr>
          <a:xfrm>
            <a:off x="4046537" y="3076649"/>
            <a:ext cx="3333160" cy="249931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2192E7-6342-D649-6E82-2705A1E29C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013" r="42080"/>
          <a:stretch/>
        </p:blipFill>
        <p:spPr>
          <a:xfrm>
            <a:off x="7457747" y="2861520"/>
            <a:ext cx="4216079" cy="275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3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CD63173A-16B8-2BD9-8881-FF30C034FE73}"/>
              </a:ext>
            </a:extLst>
          </p:cNvPr>
          <p:cNvSpPr/>
          <p:nvPr/>
        </p:nvSpPr>
        <p:spPr>
          <a:xfrm flipH="1">
            <a:off x="247649" y="266700"/>
            <a:ext cx="11944349" cy="6591300"/>
          </a:xfrm>
          <a:prstGeom prst="round1Rect">
            <a:avLst>
              <a:gd name="adj" fmla="val 1782"/>
            </a:avLst>
          </a:prstGeom>
          <a:gradFill flip="none" rotWithShape="1">
            <a:gsLst>
              <a:gs pos="3000">
                <a:srgbClr val="BACFFE"/>
              </a:gs>
              <a:gs pos="3000">
                <a:srgbClr val="F1F3F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6172D3E-8683-FCBC-D693-E5F5A463EF55}"/>
              </a:ext>
            </a:extLst>
          </p:cNvPr>
          <p:cNvGrpSpPr/>
          <p:nvPr/>
        </p:nvGrpSpPr>
        <p:grpSpPr>
          <a:xfrm>
            <a:off x="540543" y="325732"/>
            <a:ext cx="335443" cy="76502"/>
            <a:chOff x="323850" y="256134"/>
            <a:chExt cx="473556" cy="108000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C7FDBC5-309E-AC1B-4846-79B82AA18593}"/>
                </a:ext>
              </a:extLst>
            </p:cNvPr>
            <p:cNvSpPr/>
            <p:nvPr/>
          </p:nvSpPr>
          <p:spPr>
            <a:xfrm>
              <a:off x="323850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D1E9C62-0B98-B9A4-B7F1-C5BF8FCA3B37}"/>
                </a:ext>
              </a:extLst>
            </p:cNvPr>
            <p:cNvSpPr/>
            <p:nvPr/>
          </p:nvSpPr>
          <p:spPr>
            <a:xfrm>
              <a:off x="506628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3B3ACF-3F43-E779-EA75-C23A32972181}"/>
                </a:ext>
              </a:extLst>
            </p:cNvPr>
            <p:cNvSpPr/>
            <p:nvPr/>
          </p:nvSpPr>
          <p:spPr>
            <a:xfrm>
              <a:off x="689406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F15E28E-6A5D-D700-3D00-4E90E68C926A}"/>
              </a:ext>
            </a:extLst>
          </p:cNvPr>
          <p:cNvSpPr/>
          <p:nvPr/>
        </p:nvSpPr>
        <p:spPr>
          <a:xfrm>
            <a:off x="540543" y="562062"/>
            <a:ext cx="11254378" cy="829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정제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변경하기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CD5F8-E175-50FF-1D2C-3DD5343B5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40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Sales </a:t>
            </a:r>
            <a:r>
              <a:rPr lang="ko-KR" altLang="en-US" sz="2000" dirty="0"/>
              <a:t>부분들을 보면 문자들이 붙어 있고 통일이 되어 있지 않음</a:t>
            </a:r>
            <a:r>
              <a:rPr lang="en-US" altLang="ko-KR" sz="2000" dirty="0"/>
              <a:t> =&gt; </a:t>
            </a:r>
            <a:r>
              <a:rPr lang="ko-KR" altLang="en-US" sz="2000" dirty="0"/>
              <a:t>문자 부분을 빼고 소수 부분으로 고침</a:t>
            </a:r>
            <a:endParaRPr lang="en-US" altLang="ko-KR" sz="2000" dirty="0"/>
          </a:p>
          <a:p>
            <a:r>
              <a:rPr lang="ko-KR" altLang="en-US" sz="2000" dirty="0"/>
              <a:t>각 게임의 전 세계 판매량을 보기 위해 새 칼럼 </a:t>
            </a:r>
            <a:r>
              <a:rPr lang="en-US" altLang="ko-KR" sz="2000" dirty="0" err="1"/>
              <a:t>Global_Sales</a:t>
            </a:r>
            <a:r>
              <a:rPr lang="ko-KR" altLang="en-US" sz="2000" dirty="0"/>
              <a:t>를 만듦</a:t>
            </a:r>
            <a:endParaRPr lang="en-US" altLang="ko-KR" sz="20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15A497F-33E3-DF0E-EF83-650FBBF05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443" r="-1"/>
          <a:stretch/>
        </p:blipFill>
        <p:spPr>
          <a:xfrm>
            <a:off x="1931436" y="2901692"/>
            <a:ext cx="4539977" cy="184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82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3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CD63173A-16B8-2BD9-8881-FF30C034FE73}"/>
              </a:ext>
            </a:extLst>
          </p:cNvPr>
          <p:cNvSpPr/>
          <p:nvPr/>
        </p:nvSpPr>
        <p:spPr>
          <a:xfrm flipH="1">
            <a:off x="247651" y="275125"/>
            <a:ext cx="11944349" cy="6591300"/>
          </a:xfrm>
          <a:prstGeom prst="round1Rect">
            <a:avLst>
              <a:gd name="adj" fmla="val 1782"/>
            </a:avLst>
          </a:prstGeom>
          <a:gradFill flip="none" rotWithShape="1">
            <a:gsLst>
              <a:gs pos="3000">
                <a:srgbClr val="BACFFE"/>
              </a:gs>
              <a:gs pos="3000">
                <a:srgbClr val="F1F3F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6172D3E-8683-FCBC-D693-E5F5A463EF55}"/>
              </a:ext>
            </a:extLst>
          </p:cNvPr>
          <p:cNvGrpSpPr/>
          <p:nvPr/>
        </p:nvGrpSpPr>
        <p:grpSpPr>
          <a:xfrm>
            <a:off x="540543" y="325732"/>
            <a:ext cx="335443" cy="76502"/>
            <a:chOff x="323850" y="256134"/>
            <a:chExt cx="473556" cy="108000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C7FDBC5-309E-AC1B-4846-79B82AA18593}"/>
                </a:ext>
              </a:extLst>
            </p:cNvPr>
            <p:cNvSpPr/>
            <p:nvPr/>
          </p:nvSpPr>
          <p:spPr>
            <a:xfrm>
              <a:off x="323850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D1E9C62-0B98-B9A4-B7F1-C5BF8FCA3B37}"/>
                </a:ext>
              </a:extLst>
            </p:cNvPr>
            <p:cNvSpPr/>
            <p:nvPr/>
          </p:nvSpPr>
          <p:spPr>
            <a:xfrm>
              <a:off x="506628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3B3ACF-3F43-E779-EA75-C23A32972181}"/>
                </a:ext>
              </a:extLst>
            </p:cNvPr>
            <p:cNvSpPr/>
            <p:nvPr/>
          </p:nvSpPr>
          <p:spPr>
            <a:xfrm>
              <a:off x="689406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F15E28E-6A5D-D700-3D00-4E90E68C926A}"/>
              </a:ext>
            </a:extLst>
          </p:cNvPr>
          <p:cNvSpPr/>
          <p:nvPr/>
        </p:nvSpPr>
        <p:spPr>
          <a:xfrm>
            <a:off x="540543" y="562062"/>
            <a:ext cx="11254378" cy="829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진행 과정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지역에 따른 선호 게임 장르 파악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CD5F8-E175-50FF-1D2C-3DD5343B5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746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각 지역에 따른 출고량을 기준으로 지역을 구분함</a:t>
            </a:r>
            <a:endParaRPr lang="en-US" altLang="ko-KR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지역별로 선호하는 장르를 출고량에 </a:t>
            </a:r>
            <a:r>
              <a:rPr lang="ko-KR" alt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퍼센테이지로</a:t>
            </a:r>
            <a:r>
              <a:rPr lang="ko-KR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정함</a:t>
            </a:r>
            <a:endParaRPr lang="ko-KR" alt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미국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플랫폼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유럽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shooter, </a:t>
            </a:r>
            <a: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일본 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Role-Playing, </a:t>
            </a:r>
            <a: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다른 여타 국가 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shooter</a:t>
            </a:r>
          </a:p>
          <a:p>
            <a: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각 나라 별로 비율로 </a:t>
            </a:r>
            <a:r>
              <a:rPr lang="ko-KR" alt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봤었을</a:t>
            </a:r>
            <a: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때 각 선호 장르 별로 </a:t>
            </a:r>
            <a:r>
              <a:rPr lang="ko-KR" alt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퍼선테이지가</a:t>
            </a:r>
            <a: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다르게 나타남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4728D1C-C7D0-6771-8641-6486892D3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1" y="3453304"/>
            <a:ext cx="2978344" cy="290998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9B19B40-4615-1AC6-4D25-30F6BCF1F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355" y="3491651"/>
            <a:ext cx="3043084" cy="287164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1135156-8DF4-A255-95D0-64AA8D130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375" y="3475948"/>
            <a:ext cx="2978344" cy="287164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2203C1E-DB90-C2CB-2D5F-3BF709FA5F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0508" y="3457285"/>
            <a:ext cx="3127952" cy="287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35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3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CD63173A-16B8-2BD9-8881-FF30C034FE73}"/>
              </a:ext>
            </a:extLst>
          </p:cNvPr>
          <p:cNvSpPr/>
          <p:nvPr/>
        </p:nvSpPr>
        <p:spPr>
          <a:xfrm flipH="1">
            <a:off x="247649" y="248944"/>
            <a:ext cx="11944349" cy="6591300"/>
          </a:xfrm>
          <a:prstGeom prst="round1Rect">
            <a:avLst>
              <a:gd name="adj" fmla="val 1782"/>
            </a:avLst>
          </a:prstGeom>
          <a:gradFill flip="none" rotWithShape="1">
            <a:gsLst>
              <a:gs pos="3000">
                <a:srgbClr val="BACFFE"/>
              </a:gs>
              <a:gs pos="3000">
                <a:srgbClr val="F1F3F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6172D3E-8683-FCBC-D693-E5F5A463EF55}"/>
              </a:ext>
            </a:extLst>
          </p:cNvPr>
          <p:cNvGrpSpPr/>
          <p:nvPr/>
        </p:nvGrpSpPr>
        <p:grpSpPr>
          <a:xfrm>
            <a:off x="540543" y="325732"/>
            <a:ext cx="335443" cy="76502"/>
            <a:chOff x="323850" y="256134"/>
            <a:chExt cx="473556" cy="108000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C7FDBC5-309E-AC1B-4846-79B82AA18593}"/>
                </a:ext>
              </a:extLst>
            </p:cNvPr>
            <p:cNvSpPr/>
            <p:nvPr/>
          </p:nvSpPr>
          <p:spPr>
            <a:xfrm>
              <a:off x="323850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D1E9C62-0B98-B9A4-B7F1-C5BF8FCA3B37}"/>
                </a:ext>
              </a:extLst>
            </p:cNvPr>
            <p:cNvSpPr/>
            <p:nvPr/>
          </p:nvSpPr>
          <p:spPr>
            <a:xfrm>
              <a:off x="506628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3B3ACF-3F43-E779-EA75-C23A32972181}"/>
                </a:ext>
              </a:extLst>
            </p:cNvPr>
            <p:cNvSpPr/>
            <p:nvPr/>
          </p:nvSpPr>
          <p:spPr>
            <a:xfrm>
              <a:off x="689406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F15E28E-6A5D-D700-3D00-4E90E68C926A}"/>
              </a:ext>
            </a:extLst>
          </p:cNvPr>
          <p:cNvSpPr/>
          <p:nvPr/>
        </p:nvSpPr>
        <p:spPr>
          <a:xfrm>
            <a:off x="540543" y="562062"/>
            <a:ext cx="11254378" cy="829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진행 과정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연도별 출고량에 따른 트렌드 파악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CD5F8-E175-50FF-1D2C-3DD5343B5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417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연도는 각 </a:t>
            </a:r>
            <a:r>
              <a:rPr lang="en-US" altLang="ko-KR" sz="2000" dirty="0"/>
              <a:t>10</a:t>
            </a:r>
            <a:r>
              <a:rPr lang="ko-KR" altLang="en-US" sz="2000" dirty="0"/>
              <a:t>년 별로 나눠서 파악함</a:t>
            </a:r>
            <a:endParaRPr lang="en-US" altLang="ko-KR" sz="2000" dirty="0"/>
          </a:p>
          <a:p>
            <a:r>
              <a:rPr lang="en-US" altLang="ko-KR" sz="2000" dirty="0"/>
              <a:t>80 ~ 90 </a:t>
            </a:r>
            <a:r>
              <a:rPr lang="ko-KR" altLang="en-US" sz="2000" dirty="0"/>
              <a:t>년대는 거의 </a:t>
            </a:r>
            <a:r>
              <a:rPr lang="en-US" altLang="ko-KR" sz="2000" dirty="0"/>
              <a:t>Platform, Puzzle </a:t>
            </a:r>
            <a:r>
              <a:rPr lang="ko-KR" altLang="en-US" sz="2000" dirty="0"/>
              <a:t>장르가 유행함</a:t>
            </a:r>
            <a:endParaRPr lang="en-US" altLang="ko-KR" sz="2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BA2AA42-F324-DEFC-501B-6E1F152ED4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67"/>
          <a:stretch/>
        </p:blipFill>
        <p:spPr>
          <a:xfrm>
            <a:off x="394432" y="2171032"/>
            <a:ext cx="11650781" cy="459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4798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480</Words>
  <Application>Microsoft Office PowerPoint</Application>
  <PresentationFormat>와이드스크린</PresentationFormat>
  <Paragraphs>60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SFMono-Regular</vt:lpstr>
      <vt:lpstr>Tmon몬소리 Black</vt:lpstr>
      <vt:lpstr>맑은 고딕</vt:lpstr>
      <vt:lpstr>Arial</vt:lpstr>
      <vt:lpstr>Courier New</vt:lpstr>
      <vt:lpstr>Roboto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b jw</cp:lastModifiedBy>
  <cp:revision>7</cp:revision>
  <dcterms:created xsi:type="dcterms:W3CDTF">2022-09-21T02:57:01Z</dcterms:created>
  <dcterms:modified xsi:type="dcterms:W3CDTF">2023-03-13T08:54:47Z</dcterms:modified>
</cp:coreProperties>
</file>