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258" r:id="rId5"/>
    <p:sldId id="264" r:id="rId6"/>
    <p:sldId id="261" r:id="rId7"/>
    <p:sldId id="262" r:id="rId8"/>
    <p:sldId id="265" r:id="rId9"/>
    <p:sldId id="266" r:id="rId10"/>
    <p:sldId id="268" r:id="rId11"/>
    <p:sldId id="267" r:id="rId12"/>
    <p:sldId id="269" r:id="rId13"/>
    <p:sldId id="271" r:id="rId14"/>
    <p:sldId id="270" r:id="rId15"/>
    <p:sldId id="272" r:id="rId16"/>
    <p:sldId id="273"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02" y="-2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9"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90"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9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92"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693"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94"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48587"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9"/>
          <p:cNvGrpSpPr>
            <a:grpSpLocks noChangeAspect="1"/>
          </p:cNvGrpSpPr>
          <p:nvPr/>
        </p:nvGrpSpPr>
        <p:grpSpPr bwMode="hidden">
          <a:xfrm>
            <a:off x="211665" y="5353963"/>
            <a:ext cx="8723376" cy="1331580"/>
            <a:chOff x="-3905250" y="4294188"/>
            <a:chExt cx="13011150" cy="1892300"/>
          </a:xfrm>
        </p:grpSpPr>
        <p:sp>
          <p:nvSpPr>
            <p:cNvPr id="1048588"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48589"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048590"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48591"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048592"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1048593"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1048594"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048595"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48596" name="Footer Placeholder 4"/>
          <p:cNvSpPr>
            <a:spLocks noGrp="1"/>
          </p:cNvSpPr>
          <p:nvPr>
            <p:ph type="ftr" sz="quarter" idx="11"/>
          </p:nvPr>
        </p:nvSpPr>
        <p:spPr/>
        <p:txBody>
          <a:bodyPr/>
          <a:lstStyle/>
          <a:p>
            <a:endParaRPr lang="zh-CN" altLang="en-US"/>
          </a:p>
        </p:txBody>
      </p:sp>
      <p:sp>
        <p:nvSpPr>
          <p:cNvPr id="1048597"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zh-CN" altLang="en-US" smtClean="0"/>
              <a:t>单击此处编辑母版标题样式</a:t>
            </a:r>
            <a:endParaRPr lang="en-US"/>
          </a:p>
        </p:txBody>
      </p:sp>
      <p:sp>
        <p:nvSpPr>
          <p:cNvPr id="1048639" name="Vertical Text Placeholder 2"/>
          <p:cNvSpPr>
            <a:spLocks noGrp="1"/>
          </p:cNvSpPr>
          <p:nvPr>
            <p:ph type="body" orient="vert" idx="1"/>
          </p:nvPr>
        </p:nvSpPr>
        <p:spPr/>
        <p:txBody>
          <a:bodyPr vert="eaVert" anchor="ctr"/>
          <a:lstStyle>
            <a:lvl1pPr algn="l"/>
            <a:lvl2pPr algn="l"/>
            <a:lvl3pPr algn="l"/>
            <a:lvl4pPr algn="l"/>
            <a:lvl5pPr algn="l"/>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48640"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48641" name="Footer Placeholder 4"/>
          <p:cNvSpPr>
            <a:spLocks noGrp="1"/>
          </p:cNvSpPr>
          <p:nvPr>
            <p:ph type="ftr" sz="quarter" idx="11"/>
          </p:nvPr>
        </p:nvSpPr>
        <p:spPr/>
        <p:txBody>
          <a:bodyPr/>
          <a:lstStyle/>
          <a:p>
            <a:endParaRPr lang="zh-CN" altLang="en-US"/>
          </a:p>
        </p:txBody>
      </p:sp>
      <p:sp>
        <p:nvSpPr>
          <p:cNvPr id="1048642"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1048615"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6"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48617" name="Footer Placeholder 4"/>
          <p:cNvSpPr>
            <a:spLocks noGrp="1"/>
          </p:cNvSpPr>
          <p:nvPr>
            <p:ph type="ftr" sz="quarter" idx="11"/>
          </p:nvPr>
        </p:nvSpPr>
        <p:spPr/>
        <p:txBody>
          <a:bodyPr/>
          <a:lstStyle/>
          <a:p>
            <a:endParaRPr lang="zh-CN" altLang="en-US"/>
          </a:p>
        </p:txBody>
      </p:sp>
      <p:sp>
        <p:nvSpPr>
          <p:cNvPr id="1048618"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27" name="Group 14"/>
          <p:cNvGrpSpPr>
            <a:grpSpLocks noChangeAspect="1"/>
          </p:cNvGrpSpPr>
          <p:nvPr/>
        </p:nvGrpSpPr>
        <p:grpSpPr bwMode="hidden">
          <a:xfrm>
            <a:off x="211665" y="714191"/>
            <a:ext cx="8723376" cy="1331580"/>
            <a:chOff x="-3905250" y="4294188"/>
            <a:chExt cx="13011150" cy="1892300"/>
          </a:xfrm>
        </p:grpSpPr>
        <p:sp>
          <p:nvSpPr>
            <p:cNvPr id="1048619"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48620"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048621"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48622"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048623"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1048624"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1048625" name="Vertical Text Placeholder 2"/>
          <p:cNvSpPr>
            <a:spLocks noGrp="1"/>
          </p:cNvSpPr>
          <p:nvPr>
            <p:ph type="body" orient="vert" idx="1"/>
          </p:nvPr>
        </p:nvSpPr>
        <p:spPr>
          <a:xfrm>
            <a:off x="457200" y="1447800"/>
            <a:ext cx="6019800" cy="4487334"/>
          </a:xfrm>
        </p:spPr>
        <p:txBody>
          <a:bodyPr vert="eaVert"/>
          <a:lstStyle>
            <a:lvl1pPr>
              <a:buClr>
                <a:schemeClr val="accent1"/>
              </a:buClr>
            </a:lvl1pPr>
            <a:lvl2pPr>
              <a:buClr>
                <a:schemeClr val="accent1"/>
              </a:buClr>
            </a:lvl2pPr>
            <a:lvl3pPr>
              <a:buClr>
                <a:schemeClr val="accent1"/>
              </a:buClr>
            </a:lvl3pPr>
            <a:lvl4pPr>
              <a:buClr>
                <a:schemeClr val="accent1"/>
              </a:buClr>
            </a:lvl4pPr>
            <a:lvl5pPr>
              <a:buClr>
                <a:schemeClr val="accent1"/>
              </a:buCl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00"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48601"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48602" name="Footer Placeholder 4"/>
          <p:cNvSpPr>
            <a:spLocks noGrp="1"/>
          </p:cNvSpPr>
          <p:nvPr>
            <p:ph type="ftr" sz="quarter" idx="11"/>
          </p:nvPr>
        </p:nvSpPr>
        <p:spPr/>
        <p:txBody>
          <a:bodyPr/>
          <a:lstStyle/>
          <a:p>
            <a:endParaRPr lang="zh-CN" altLang="en-US"/>
          </a:p>
        </p:txBody>
      </p:sp>
      <p:sp>
        <p:nvSpPr>
          <p:cNvPr id="1048603"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048604"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048643"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4"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48645"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048646"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48647"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048648"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1048649"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1048650"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048651"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48652" name="Footer Placeholder 4"/>
          <p:cNvSpPr>
            <a:spLocks noGrp="1"/>
          </p:cNvSpPr>
          <p:nvPr>
            <p:ph type="ftr" sz="quarter" idx="11"/>
          </p:nvPr>
        </p:nvSpPr>
        <p:spPr/>
        <p:txBody>
          <a:bodyPr/>
          <a:lstStyle/>
          <a:p>
            <a:endParaRPr lang="zh-CN" altLang="en-US"/>
          </a:p>
        </p:txBody>
      </p:sp>
      <p:sp>
        <p:nvSpPr>
          <p:cNvPr id="1048653"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lang="zh-CN" altLang="en-US" smtClean="0"/>
              <a:t>单击此处编辑母版标题样式</a:t>
            </a:r>
            <a:endParaRPr lang="en-US"/>
          </a:p>
        </p:txBody>
      </p:sp>
      <p:sp>
        <p:nvSpPr>
          <p:cNvPr id="104865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48656" name="Footer Placeholder 5"/>
          <p:cNvSpPr>
            <a:spLocks noGrp="1"/>
          </p:cNvSpPr>
          <p:nvPr>
            <p:ph type="ftr" sz="quarter" idx="11"/>
          </p:nvPr>
        </p:nvSpPr>
        <p:spPr/>
        <p:txBody>
          <a:bodyPr/>
          <a:lstStyle/>
          <a:p>
            <a:endParaRPr lang="zh-CN" altLang="en-US"/>
          </a:p>
        </p:txBody>
      </p:sp>
      <p:sp>
        <p:nvSpPr>
          <p:cNvPr id="104865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048658"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048659"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zh-CN" altLang="en-US" smtClean="0"/>
              <a:t>单击此处编辑母版标题样式</a:t>
            </a:r>
            <a:endParaRPr lang="en-US"/>
          </a:p>
        </p:txBody>
      </p:sp>
      <p:sp>
        <p:nvSpPr>
          <p:cNvPr id="1048661"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048662"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048663"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048664"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048665"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48666" name="Footer Placeholder 7"/>
          <p:cNvSpPr>
            <a:spLocks noGrp="1"/>
          </p:cNvSpPr>
          <p:nvPr>
            <p:ph type="ftr" sz="quarter" idx="11"/>
          </p:nvPr>
        </p:nvSpPr>
        <p:spPr/>
        <p:txBody>
          <a:bodyPr/>
          <a:lstStyle/>
          <a:p>
            <a:endParaRPr lang="zh-CN" altLang="en-US"/>
          </a:p>
        </p:txBody>
      </p:sp>
      <p:sp>
        <p:nvSpPr>
          <p:cNvPr id="1048667"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zh-CN" altLang="en-US" smtClean="0"/>
              <a:t>单击此处编辑母版标题样式</a:t>
            </a:r>
            <a:endParaRPr lang="en-US"/>
          </a:p>
        </p:txBody>
      </p:sp>
      <p:sp>
        <p:nvSpPr>
          <p:cNvPr id="1048612"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48613" name="Footer Placeholder 3"/>
          <p:cNvSpPr>
            <a:spLocks noGrp="1"/>
          </p:cNvSpPr>
          <p:nvPr>
            <p:ph type="ftr" sz="quarter" idx="11"/>
          </p:nvPr>
        </p:nvSpPr>
        <p:spPr/>
        <p:txBody>
          <a:bodyPr/>
          <a:lstStyle/>
          <a:p>
            <a:endParaRPr lang="zh-CN" altLang="en-US"/>
          </a:p>
        </p:txBody>
      </p:sp>
      <p:sp>
        <p:nvSpPr>
          <p:cNvPr id="1048614"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048668"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5"/>
          <p:cNvGrpSpPr>
            <a:grpSpLocks noChangeAspect="1"/>
          </p:cNvGrpSpPr>
          <p:nvPr/>
        </p:nvGrpSpPr>
        <p:grpSpPr bwMode="hidden">
          <a:xfrm>
            <a:off x="211665" y="714191"/>
            <a:ext cx="8723376" cy="1329874"/>
            <a:chOff x="-3905251" y="4294188"/>
            <a:chExt cx="13027839" cy="1892300"/>
          </a:xfrm>
        </p:grpSpPr>
        <p:sp>
          <p:nvSpPr>
            <p:cNvPr id="1048669"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48670"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048671"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48672"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048673"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1048674"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48675" name="Footer Placeholder 2"/>
          <p:cNvSpPr>
            <a:spLocks noGrp="1"/>
          </p:cNvSpPr>
          <p:nvPr>
            <p:ph type="ftr" sz="quarter" idx="11"/>
          </p:nvPr>
        </p:nvSpPr>
        <p:spPr/>
        <p:txBody>
          <a:bodyPr/>
          <a:lstStyle/>
          <a:p>
            <a:endParaRPr lang="zh-CN" altLang="en-US"/>
          </a:p>
        </p:txBody>
      </p:sp>
      <p:sp>
        <p:nvSpPr>
          <p:cNvPr id="1048676"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048677"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78"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48679" name="Footer Placeholder 5"/>
          <p:cNvSpPr>
            <a:spLocks noGrp="1"/>
          </p:cNvSpPr>
          <p:nvPr>
            <p:ph type="ftr" sz="quarter" idx="11"/>
          </p:nvPr>
        </p:nvSpPr>
        <p:spPr/>
        <p:txBody>
          <a:bodyPr/>
          <a:lstStyle/>
          <a:p>
            <a:endParaRPr lang="zh-CN" altLang="en-US"/>
          </a:p>
        </p:txBody>
      </p:sp>
      <p:sp>
        <p:nvSpPr>
          <p:cNvPr id="1048680"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048681"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37" name="Group 23"/>
          <p:cNvGrpSpPr>
            <a:grpSpLocks noChangeAspect="1"/>
          </p:cNvGrpSpPr>
          <p:nvPr/>
        </p:nvGrpSpPr>
        <p:grpSpPr bwMode="hidden">
          <a:xfrm>
            <a:off x="211665" y="714191"/>
            <a:ext cx="8723376" cy="1331580"/>
            <a:chOff x="-3905250" y="4294188"/>
            <a:chExt cx="13011150" cy="1892300"/>
          </a:xfrm>
        </p:grpSpPr>
        <p:sp>
          <p:nvSpPr>
            <p:cNvPr id="1048682"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48683"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048684"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48685"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048686"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1048687"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1048688"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048626"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8"/>
          <p:cNvGrpSpPr>
            <a:grpSpLocks noChangeAspect="1"/>
          </p:cNvGrpSpPr>
          <p:nvPr/>
        </p:nvGrpSpPr>
        <p:grpSpPr bwMode="hidden">
          <a:xfrm>
            <a:off x="211665" y="5353963"/>
            <a:ext cx="8723376" cy="1331580"/>
            <a:chOff x="-3905250" y="4294188"/>
            <a:chExt cx="13011150" cy="1892300"/>
          </a:xfrm>
        </p:grpSpPr>
        <p:sp>
          <p:nvSpPr>
            <p:cNvPr id="104862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4862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04862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4863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048631"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104863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1048633"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048634"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48635" name="Footer Placeholder 5"/>
          <p:cNvSpPr>
            <a:spLocks noGrp="1"/>
          </p:cNvSpPr>
          <p:nvPr>
            <p:ph type="ftr" sz="quarter" idx="11"/>
          </p:nvPr>
        </p:nvSpPr>
        <p:spPr/>
        <p:txBody>
          <a:bodyPr/>
          <a:lstStyle/>
          <a:p>
            <a:endParaRPr lang="zh-CN" altLang="en-US"/>
          </a:p>
        </p:txBody>
      </p:sp>
      <p:sp>
        <p:nvSpPr>
          <p:cNvPr id="1048636"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048637"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15"/>
          <p:cNvGrpSpPr>
            <a:grpSpLocks noChangeAspect="1"/>
          </p:cNvGrpSpPr>
          <p:nvPr/>
        </p:nvGrpSpPr>
        <p:grpSpPr bwMode="hidden">
          <a:xfrm>
            <a:off x="211665" y="1679429"/>
            <a:ext cx="8723376" cy="1329874"/>
            <a:chOff x="-3905251" y="4294188"/>
            <a:chExt cx="13027839" cy="1892300"/>
          </a:xfrm>
        </p:grpSpPr>
        <p:sp>
          <p:nvSpPr>
            <p:cNvPr id="104857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4857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04857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4858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04858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104858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1048583"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1048584"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1048585"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1048586"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8.pn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标题 1"/>
          <p:cNvSpPr>
            <a:spLocks noGrp="1"/>
          </p:cNvSpPr>
          <p:nvPr>
            <p:ph type="ctrTitle"/>
          </p:nvPr>
        </p:nvSpPr>
        <p:spPr>
          <a:xfrm>
            <a:off x="755576" y="2132856"/>
            <a:ext cx="7632848" cy="2016224"/>
          </a:xfrm>
        </p:spPr>
        <p:txBody>
          <a:bodyPr>
            <a:normAutofit fontScale="90000"/>
          </a:bodyPr>
          <a:lstStyle/>
          <a:p>
            <a:r>
              <a:rPr lang="zh-CN" altLang="zh-CN" b="1" dirty="0" smtClean="0"/>
              <a:t>《</a:t>
            </a:r>
            <a:r>
              <a:rPr lang="zh-CN" altLang="zh-CN" b="1" dirty="0"/>
              <a:t>蓝牙打印机</a:t>
            </a:r>
            <a:r>
              <a:rPr lang="en-US" altLang="zh-CN" b="1" dirty="0" err="1"/>
              <a:t>APP+Python</a:t>
            </a:r>
            <a:r>
              <a:rPr lang="zh-CN" altLang="zh-CN" b="1" dirty="0" smtClean="0"/>
              <a:t>爬虫》</a:t>
            </a:r>
            <a:br>
              <a:rPr lang="zh-CN" altLang="zh-CN" dirty="0" smtClean="0"/>
            </a:br>
            <a:r>
              <a:rPr lang="zh-CN" altLang="zh-CN" b="1" dirty="0" smtClean="0"/>
              <a:t>课程</a:t>
            </a:r>
            <a:r>
              <a:rPr lang="zh-CN" altLang="zh-CN" b="1" dirty="0"/>
              <a:t>设计报告</a:t>
            </a:r>
            <a:br>
              <a:rPr lang="zh-CN" altLang="zh-CN" dirty="0"/>
            </a:br>
            <a:endParaRPr lang="zh-CN" altLang="en-US" dirty="0"/>
          </a:p>
        </p:txBody>
      </p:sp>
      <p:sp>
        <p:nvSpPr>
          <p:cNvPr id="1048599" name="副标题 2"/>
          <p:cNvSpPr>
            <a:spLocks noGrp="1"/>
          </p:cNvSpPr>
          <p:nvPr>
            <p:ph type="subTitle" idx="1"/>
          </p:nvPr>
        </p:nvSpPr>
        <p:spPr>
          <a:xfrm>
            <a:off x="4427984" y="3933056"/>
            <a:ext cx="3962400" cy="2133600"/>
          </a:xfrm>
        </p:spPr>
        <p:txBody>
          <a:bodyPr/>
          <a:lstStyle/>
          <a:p>
            <a:pPr algn="r"/>
            <a:r>
              <a:rPr lang="en-US" altLang="zh-CN" b="1" dirty="0" smtClean="0"/>
              <a:t>                        </a:t>
            </a:r>
            <a:endParaRPr lang="en-US" altLang="zh-CN" b="1" dirty="0" smtClean="0"/>
          </a:p>
          <a:p>
            <a:pPr algn="r"/>
            <a:r>
              <a:rPr lang="en-US" altLang="zh-CN" b="1" dirty="0" smtClean="0"/>
              <a:t>       </a:t>
            </a:r>
            <a:r>
              <a:rPr lang="zh-CN" altLang="zh-CN" b="1" dirty="0" smtClean="0"/>
              <a:t> </a:t>
            </a:r>
            <a:r>
              <a:rPr lang="en-US" altLang="zh-CN" b="1" dirty="0"/>
              <a:t>---</a:t>
            </a:r>
            <a:r>
              <a:rPr lang="zh-CN" altLang="zh-CN" b="1" dirty="0"/>
              <a:t>信盈达联合指导</a:t>
            </a:r>
            <a:endParaRPr lang="zh-CN" altLang="en-US" dirty="0"/>
          </a:p>
        </p:txBody>
      </p:sp>
      <p:pic>
        <p:nvPicPr>
          <p:cNvPr id="2097152" name="图片 1" descr="微信图片_20190523203023"/>
          <p:cNvPicPr>
            <a:picLocks noChangeAspect="1" noChangeArrowheads="1"/>
          </p:cNvPicPr>
          <p:nvPr/>
        </p:nvPicPr>
        <p:blipFill>
          <a:blip r:embed="rId1"/>
          <a:srcRect/>
          <a:stretch>
            <a:fillRect/>
          </a:stretch>
        </p:blipFill>
        <p:spPr bwMode="auto">
          <a:xfrm>
            <a:off x="179512" y="5704712"/>
            <a:ext cx="3737054" cy="1045565"/>
          </a:xfrm>
          <a:prstGeom prst="rect">
            <a:avLst/>
          </a:prstGeom>
          <a:noFill/>
          <a:ln>
            <a:noFill/>
          </a:ln>
        </p:spPr>
      </p:pic>
      <p:sp>
        <p:nvSpPr>
          <p:cNvPr id="3" name="文本框 2"/>
          <p:cNvSpPr txBox="1"/>
          <p:nvPr/>
        </p:nvSpPr>
        <p:spPr>
          <a:xfrm>
            <a:off x="358775" y="4149090"/>
            <a:ext cx="4069080" cy="368300"/>
          </a:xfrm>
          <a:prstGeom prst="rect">
            <a:avLst/>
          </a:prstGeom>
          <a:noFill/>
        </p:spPr>
        <p:txBody>
          <a:bodyPr wrap="none" rtlCol="0">
            <a:spAutoFit/>
          </a:bodyPr>
          <a:p>
            <a:r>
              <a:rPr lang="zh-CN" altLang="zh-CN">
                <a:ln/>
                <a:solidFill>
                  <a:schemeClr val="bg1"/>
                </a:solidFill>
                <a:effectLst>
                  <a:outerShdw blurRad="38100" dist="19050" dir="2700000" algn="tl" rotWithShape="0">
                    <a:schemeClr val="dk1">
                      <a:alpha val="40000"/>
                    </a:schemeClr>
                  </a:outerShdw>
                </a:effectLst>
              </a:rPr>
              <a:t>导师：杜林恒、方坚、任元吉、韩焰林</a:t>
            </a:r>
            <a:endParaRPr lang="zh-CN" altLang="zh-CN">
              <a:ln/>
              <a:solidFill>
                <a:schemeClr val="bg1"/>
              </a:solidFill>
              <a:effectLst>
                <a:outerShdw blurRad="38100" dist="19050" dir="2700000" algn="tl" rotWithShape="0">
                  <a:schemeClr val="dk1">
                    <a:alpha val="40000"/>
                  </a:schemeClr>
                </a:outerShdw>
              </a:effectLst>
            </a:endParaRPr>
          </a:p>
        </p:txBody>
      </p:sp>
      <p:sp>
        <p:nvSpPr>
          <p:cNvPr id="5" name="文本框 4"/>
          <p:cNvSpPr txBox="1"/>
          <p:nvPr/>
        </p:nvSpPr>
        <p:spPr>
          <a:xfrm>
            <a:off x="358775" y="4517390"/>
            <a:ext cx="2468880" cy="645160"/>
          </a:xfrm>
          <a:prstGeom prst="rect">
            <a:avLst/>
          </a:prstGeom>
          <a:noFill/>
        </p:spPr>
        <p:txBody>
          <a:bodyPr wrap="none" rtlCol="0">
            <a:spAutoFit/>
          </a:bodyPr>
          <a:p>
            <a:r>
              <a:rPr lang="zh-CN" altLang="en-US">
                <a:ln/>
                <a:solidFill>
                  <a:schemeClr val="bg1"/>
                </a:solidFill>
                <a:effectLst>
                  <a:outerShdw blurRad="38100" dist="19050" dir="2700000" algn="tl" rotWithShape="0">
                    <a:schemeClr val="dk1">
                      <a:alpha val="40000"/>
                    </a:schemeClr>
                  </a:outerShdw>
                </a:effectLst>
              </a:rPr>
              <a:t>小组：今晚打老虎</a:t>
            </a:r>
            <a:endParaRPr lang="zh-CN" altLang="en-US">
              <a:ln/>
              <a:solidFill>
                <a:schemeClr val="bg1"/>
              </a:solidFill>
              <a:effectLst>
                <a:outerShdw blurRad="38100" dist="19050" dir="2700000" algn="tl" rotWithShape="0">
                  <a:schemeClr val="dk1">
                    <a:alpha val="40000"/>
                  </a:schemeClr>
                </a:outerShdw>
              </a:effectLst>
            </a:endParaRPr>
          </a:p>
          <a:p>
            <a:r>
              <a:rPr lang="zh-CN" altLang="en-US">
                <a:ln/>
                <a:solidFill>
                  <a:schemeClr val="bg1"/>
                </a:solidFill>
                <a:effectLst>
                  <a:outerShdw blurRad="38100" dist="19050" dir="2700000" algn="tl" rotWithShape="0">
                    <a:schemeClr val="dk1">
                      <a:alpha val="40000"/>
                    </a:schemeClr>
                  </a:outerShdw>
                </a:effectLst>
              </a:rPr>
              <a:t>成员：邓伟球、郑佳涛</a:t>
            </a:r>
            <a:endParaRPr lang="zh-CN" altLang="en-US">
              <a:ln/>
              <a:solidFill>
                <a:schemeClr val="bg1"/>
              </a:solidFill>
              <a:effectLst>
                <a:outerShdw blurRad="38100" dist="19050" dir="2700000" algn="tl" rotWithShape="0">
                  <a:schemeClr val="dk1">
                    <a:alpha val="40000"/>
                  </a:scheme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598"/>
                                        </p:tgtEl>
                                        <p:attrNameLst>
                                          <p:attrName>style.visibility</p:attrName>
                                        </p:attrNameLst>
                                      </p:cBhvr>
                                      <p:to>
                                        <p:strVal val="visible"/>
                                      </p:to>
                                    </p:set>
                                    <p:animEffect transition="in" filter="fade">
                                      <p:cBhvr>
                                        <p:cTn id="7" dur="500"/>
                                        <p:tgtEl>
                                          <p:spTgt spid="104859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48599">
                                            <p:txEl>
                                              <p:pRg st="1" end="1"/>
                                            </p:txEl>
                                          </p:spTgt>
                                        </p:tgtEl>
                                        <p:attrNameLst>
                                          <p:attrName>style.visibility</p:attrName>
                                        </p:attrNameLst>
                                      </p:cBhvr>
                                      <p:to>
                                        <p:strVal val="visible"/>
                                      </p:to>
                                    </p:set>
                                    <p:animEffect transition="in" filter="fade">
                                      <p:cBhvr>
                                        <p:cTn id="12" dur="1000"/>
                                        <p:tgtEl>
                                          <p:spTgt spid="1048599">
                                            <p:txEl>
                                              <p:pRg st="1" end="1"/>
                                            </p:txEl>
                                          </p:spTgt>
                                        </p:tgtEl>
                                      </p:cBhvr>
                                    </p:animEffect>
                                    <p:anim calcmode="lin" valueType="num">
                                      <p:cBhvr>
                                        <p:cTn id="13" dur="1000" fill="hold"/>
                                        <p:tgtEl>
                                          <p:spTgt spid="104859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4859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20772" y="2780928"/>
            <a:ext cx="6840759" cy="1872208"/>
          </a:xfrm>
        </p:spPr>
        <p:txBody>
          <a:bodyPr>
            <a:normAutofit fontScale="92500" lnSpcReduction="20000"/>
          </a:bodyPr>
          <a:lstStyle/>
          <a:p>
            <a:r>
              <a:rPr lang="en-US" altLang="zh-CN" dirty="0" smtClean="0"/>
              <a:t>1</a:t>
            </a:r>
            <a:r>
              <a:rPr lang="en-US" altLang="zh-CN" dirty="0"/>
              <a:t>. </a:t>
            </a:r>
            <a:r>
              <a:rPr lang="zh-CN" altLang="zh-CN" dirty="0"/>
              <a:t>通用爬虫</a:t>
            </a:r>
            <a:endParaRPr lang="zh-CN" altLang="zh-CN" dirty="0"/>
          </a:p>
          <a:p>
            <a:r>
              <a:rPr lang="zh-CN" altLang="zh-CN" dirty="0"/>
              <a:t>通用网络爬虫</a:t>
            </a:r>
            <a:r>
              <a:rPr lang="en-US" altLang="zh-CN" dirty="0"/>
              <a:t>(General Purpose Web Crawler)</a:t>
            </a:r>
            <a:r>
              <a:rPr lang="zh-CN" altLang="zh-CN" dirty="0"/>
              <a:t>又称全网爬虫</a:t>
            </a:r>
            <a:r>
              <a:rPr lang="en-US" altLang="zh-CN" dirty="0"/>
              <a:t>(Scalable Web Crawler)</a:t>
            </a:r>
            <a:r>
              <a:rPr lang="zh-CN" altLang="zh-CN" dirty="0"/>
              <a:t>，爬行对象从一些种子</a:t>
            </a:r>
            <a:r>
              <a:rPr lang="en-US" altLang="zh-CN" dirty="0"/>
              <a:t> URL</a:t>
            </a:r>
            <a:r>
              <a:rPr lang="zh-CN" altLang="zh-CN" dirty="0"/>
              <a:t>扩充到整个</a:t>
            </a:r>
            <a:r>
              <a:rPr lang="en-US" altLang="zh-CN" dirty="0"/>
              <a:t> Web </a:t>
            </a:r>
            <a:r>
              <a:rPr lang="zh-CN" altLang="zh-CN" dirty="0"/>
              <a:t>网站，主要为门户站点搜索引擎</a:t>
            </a:r>
            <a:r>
              <a:rPr lang="en-US" altLang="zh-CN" dirty="0"/>
              <a:t>(</a:t>
            </a:r>
            <a:r>
              <a:rPr lang="zh-CN" altLang="zh-CN" dirty="0"/>
              <a:t>例如百度、</a:t>
            </a:r>
            <a:r>
              <a:rPr lang="en-US" altLang="zh-CN" dirty="0"/>
              <a:t>Google</a:t>
            </a:r>
            <a:r>
              <a:rPr lang="zh-CN" altLang="zh-CN" dirty="0"/>
              <a:t>、</a:t>
            </a:r>
            <a:r>
              <a:rPr lang="en-US" altLang="zh-CN" dirty="0"/>
              <a:t>Yahoo </a:t>
            </a:r>
            <a:r>
              <a:rPr lang="zh-CN" altLang="zh-CN" dirty="0"/>
              <a:t>等</a:t>
            </a:r>
            <a:r>
              <a:rPr lang="en-US" altLang="zh-CN" dirty="0"/>
              <a:t>)</a:t>
            </a:r>
            <a:r>
              <a:rPr lang="zh-CN" altLang="zh-CN" dirty="0"/>
              <a:t>和大型</a:t>
            </a:r>
            <a:r>
              <a:rPr lang="en-US" altLang="zh-CN" dirty="0"/>
              <a:t> Web </a:t>
            </a:r>
            <a:r>
              <a:rPr lang="zh-CN" altLang="zh-CN" dirty="0"/>
              <a:t>服务提供商采集数据。</a:t>
            </a:r>
            <a:endParaRPr lang="zh-CN" altLang="zh-CN" dirty="0"/>
          </a:p>
          <a:p>
            <a:endParaRPr lang="zh-CN" altLang="en-US" dirty="0"/>
          </a:p>
        </p:txBody>
      </p:sp>
      <p:sp>
        <p:nvSpPr>
          <p:cNvPr id="3" name="标题 2"/>
          <p:cNvSpPr>
            <a:spLocks noGrp="1"/>
          </p:cNvSpPr>
          <p:nvPr>
            <p:ph type="title"/>
          </p:nvPr>
        </p:nvSpPr>
        <p:spPr>
          <a:xfrm>
            <a:off x="-1476672" y="332656"/>
            <a:ext cx="8229600" cy="1252728"/>
          </a:xfrm>
        </p:spPr>
        <p:txBody>
          <a:bodyPr/>
          <a:lstStyle/>
          <a:p>
            <a:pPr lvl="1" algn="ctr" rtl="0">
              <a:spcBef>
                <a:spcPct val="0"/>
              </a:spcBef>
            </a:pPr>
            <a:r>
              <a:rPr lang="en-US" altLang="zh-CN" sz="4400" b="1" dirty="0">
                <a:solidFill>
                  <a:schemeClr val="bg1"/>
                </a:solidFill>
              </a:rPr>
              <a:t>Python</a:t>
            </a:r>
            <a:r>
              <a:rPr lang="zh-CN" altLang="zh-CN" sz="4400" b="1" dirty="0">
                <a:solidFill>
                  <a:schemeClr val="bg1"/>
                </a:solidFill>
              </a:rPr>
              <a:t>爬虫技术</a:t>
            </a:r>
            <a:br>
              <a:rPr lang="en-US" altLang="zh-CN" sz="4000" b="1" dirty="0"/>
            </a:br>
            <a:endParaRPr lang="zh-CN" altLang="en-US" dirty="0"/>
          </a:p>
        </p:txBody>
      </p:sp>
      <p:sp>
        <p:nvSpPr>
          <p:cNvPr id="4" name="TextBox 3"/>
          <p:cNvSpPr txBox="1"/>
          <p:nvPr/>
        </p:nvSpPr>
        <p:spPr>
          <a:xfrm>
            <a:off x="6300192" y="1215506"/>
            <a:ext cx="1210588" cy="707886"/>
          </a:xfrm>
          <a:prstGeom prst="rect">
            <a:avLst/>
          </a:prstGeom>
          <a:noFill/>
        </p:spPr>
        <p:txBody>
          <a:bodyPr wrap="none" rtlCol="0">
            <a:spAutoFit/>
          </a:bodyPr>
          <a:lstStyle/>
          <a:p>
            <a:r>
              <a:rPr lang="zh-CN" altLang="en-US" sz="4000" dirty="0" smtClean="0">
                <a:solidFill>
                  <a:schemeClr val="bg1"/>
                </a:solidFill>
              </a:rPr>
              <a:t>概念</a:t>
            </a:r>
            <a:endParaRPr lang="zh-CN" altLang="en-US" sz="4000" dirty="0">
              <a:solidFill>
                <a:schemeClr val="bg1"/>
              </a:solidFill>
            </a:endParaRPr>
          </a:p>
        </p:txBody>
      </p:sp>
      <p:sp>
        <p:nvSpPr>
          <p:cNvPr id="5" name="TextBox 4"/>
          <p:cNvSpPr txBox="1"/>
          <p:nvPr/>
        </p:nvSpPr>
        <p:spPr>
          <a:xfrm>
            <a:off x="251520" y="2073440"/>
            <a:ext cx="4824536" cy="923330"/>
          </a:xfrm>
          <a:prstGeom prst="rect">
            <a:avLst/>
          </a:prstGeom>
          <a:noFill/>
        </p:spPr>
        <p:txBody>
          <a:bodyPr wrap="square" rtlCol="0">
            <a:spAutoFit/>
          </a:bodyPr>
          <a:lstStyle/>
          <a:p>
            <a:r>
              <a:rPr lang="zh-CN" altLang="zh-CN" dirty="0">
                <a:solidFill>
                  <a:srgbClr val="C00000"/>
                </a:solidFill>
              </a:rPr>
              <a:t>根据使用场景的不同，网络爬虫可分两类，分别是通用网络爬虫和聚焦网络爬虫。</a:t>
            </a:r>
            <a:endParaRPr lang="zh-CN" altLang="zh-CN" dirty="0">
              <a:solidFill>
                <a:srgbClr val="C00000"/>
              </a:solidFill>
            </a:endParaRPr>
          </a:p>
          <a:p>
            <a:endParaRPr lang="zh-CN" altLang="en-US" dirty="0"/>
          </a:p>
        </p:txBody>
      </p:sp>
      <p:sp>
        <p:nvSpPr>
          <p:cNvPr id="6" name="内容占位符 1"/>
          <p:cNvSpPr txBox="1"/>
          <p:nvPr/>
        </p:nvSpPr>
        <p:spPr>
          <a:xfrm>
            <a:off x="1020772" y="4531584"/>
            <a:ext cx="7236803" cy="2232632"/>
          </a:xfrm>
          <a:prstGeom prst="rect">
            <a:avLst/>
          </a:prstGeom>
        </p:spPr>
        <p:txBody>
          <a:bodyPr vert="horz" lIns="91440" tIns="45720" rIns="91440" bIns="45720" rtlCol="0">
            <a:normAutofit fontScale="92500" lnSpcReduction="20000"/>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r>
              <a:rPr lang="en-US" altLang="zh-CN" dirty="0"/>
              <a:t>2. </a:t>
            </a:r>
            <a:r>
              <a:rPr lang="zh-CN" altLang="zh-CN" dirty="0"/>
              <a:t>聚焦爬虫</a:t>
            </a:r>
            <a:endParaRPr lang="zh-CN" altLang="zh-CN" dirty="0"/>
          </a:p>
          <a:p>
            <a:r>
              <a:rPr lang="zh-CN" altLang="zh-CN" dirty="0"/>
              <a:t>聚焦网络爬虫</a:t>
            </a:r>
            <a:r>
              <a:rPr lang="en-US" altLang="zh-CN" dirty="0"/>
              <a:t>(Focused Crawler)</a:t>
            </a:r>
            <a:r>
              <a:rPr lang="zh-CN" altLang="zh-CN" dirty="0"/>
              <a:t>，又称主题网络爬虫</a:t>
            </a:r>
            <a:r>
              <a:rPr lang="en-US" altLang="zh-CN" dirty="0"/>
              <a:t>(Topical Crawler)</a:t>
            </a:r>
            <a:r>
              <a:rPr lang="zh-CN" altLang="zh-CN" dirty="0"/>
              <a:t>，是指选择性地爬行那些与预先定义好的主题相关页面的网络爬虫。和通用网络爬虫相比，聚焦爬虫只需要爬取与主题相关的页面，极大地节省了硬件和网络资源，保存的页面也由于数量少且更新快，还可以很好地满足一些特定人群对特定领域信息的需求。</a:t>
            </a:r>
            <a:endParaRPr lang="zh-CN"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wipe(down)">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wipe(down)">
                                      <p:cBhvr>
                                        <p:cTn id="22" dur="500"/>
                                        <p:tgtEl>
                                          <p:spTgt spid="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9" y="1904638"/>
            <a:ext cx="3456384" cy="516250"/>
          </a:xfrm>
        </p:spPr>
        <p:txBody>
          <a:bodyPr>
            <a:normAutofit fontScale="92500"/>
          </a:bodyPr>
          <a:lstStyle/>
          <a:p>
            <a:r>
              <a:rPr lang="zh-CN" altLang="zh-CN" dirty="0"/>
              <a:t>提取校花</a:t>
            </a:r>
            <a:r>
              <a:rPr lang="zh-CN" altLang="zh-CN" dirty="0" smtClean="0"/>
              <a:t>数据</a:t>
            </a:r>
            <a:r>
              <a:rPr lang="zh-CN" altLang="en-US" dirty="0" smtClean="0"/>
              <a:t>代码思路</a:t>
            </a:r>
            <a:endParaRPr lang="zh-CN" altLang="en-US" dirty="0"/>
          </a:p>
        </p:txBody>
      </p:sp>
      <p:sp>
        <p:nvSpPr>
          <p:cNvPr id="3" name="标题 2"/>
          <p:cNvSpPr>
            <a:spLocks noGrp="1"/>
          </p:cNvSpPr>
          <p:nvPr>
            <p:ph type="title"/>
          </p:nvPr>
        </p:nvSpPr>
        <p:spPr>
          <a:xfrm>
            <a:off x="-1548680" y="260648"/>
            <a:ext cx="8229600" cy="1252728"/>
          </a:xfrm>
        </p:spPr>
        <p:txBody>
          <a:bodyPr/>
          <a:lstStyle/>
          <a:p>
            <a:r>
              <a:rPr lang="en-US" altLang="zh-CN" b="1" dirty="0" smtClean="0">
                <a:solidFill>
                  <a:schemeClr val="bg1"/>
                </a:solidFill>
              </a:rPr>
              <a:t>Python</a:t>
            </a:r>
            <a:r>
              <a:rPr lang="zh-CN" altLang="zh-CN" b="1" dirty="0" smtClean="0">
                <a:solidFill>
                  <a:schemeClr val="bg1"/>
                </a:solidFill>
              </a:rPr>
              <a:t>爬虫技术</a:t>
            </a:r>
            <a:endParaRPr lang="zh-CN" altLang="en-US" dirty="0"/>
          </a:p>
        </p:txBody>
      </p:sp>
      <p:sp>
        <p:nvSpPr>
          <p:cNvPr id="4" name="TextBox 3"/>
          <p:cNvSpPr txBox="1"/>
          <p:nvPr/>
        </p:nvSpPr>
        <p:spPr>
          <a:xfrm>
            <a:off x="5076056" y="1196752"/>
            <a:ext cx="3168352" cy="707886"/>
          </a:xfrm>
          <a:prstGeom prst="rect">
            <a:avLst/>
          </a:prstGeom>
          <a:noFill/>
        </p:spPr>
        <p:txBody>
          <a:bodyPr wrap="square" rtlCol="0">
            <a:spAutoFit/>
          </a:bodyPr>
          <a:lstStyle/>
          <a:p>
            <a:r>
              <a:rPr lang="zh-CN" altLang="zh-CN" sz="4000" dirty="0">
                <a:solidFill>
                  <a:schemeClr val="bg1"/>
                </a:solidFill>
              </a:rPr>
              <a:t>校花网爬虫</a:t>
            </a:r>
            <a:endParaRPr lang="zh-CN" altLang="en-US" sz="4000" dirty="0">
              <a:solidFill>
                <a:schemeClr val="bg1"/>
              </a:solidFill>
            </a:endParaRPr>
          </a:p>
        </p:txBody>
      </p:sp>
      <p:sp>
        <p:nvSpPr>
          <p:cNvPr id="6" name="TextBox 5"/>
          <p:cNvSpPr txBox="1"/>
          <p:nvPr/>
        </p:nvSpPr>
        <p:spPr>
          <a:xfrm>
            <a:off x="755576" y="2142584"/>
            <a:ext cx="6510040" cy="4678204"/>
          </a:xfrm>
          <a:prstGeom prst="rect">
            <a:avLst/>
          </a:prstGeom>
          <a:noFill/>
        </p:spPr>
        <p:txBody>
          <a:bodyPr wrap="square" rtlCol="0">
            <a:spAutoFit/>
          </a:bodyPr>
          <a:lstStyle/>
          <a:p>
            <a:r>
              <a:rPr lang="en-US" altLang="zh-CN" sz="2800" kern="0" dirty="0">
                <a:latin typeface="宋体" panose="02010600030101010101" pitchFamily="2" charset="-122"/>
                <a:ea typeface="宋体" panose="02010600030101010101" pitchFamily="2" charset="-122"/>
                <a:cs typeface="宋体" panose="02010600030101010101" pitchFamily="2" charset="-122"/>
              </a:rPr>
              <a:t> </a:t>
            </a:r>
            <a:r>
              <a:rPr lang="en-US" altLang="zh-CN" kern="0" dirty="0">
                <a:solidFill>
                  <a:srgbClr val="000000"/>
                </a:solidFill>
                <a:latin typeface="Calibri" panose="020F0502020204030204"/>
                <a:ea typeface="宋体" panose="02010600030101010101" pitchFamily="2" charset="-122"/>
              </a:rPr>
              <a:t># coding:utf-8 </a:t>
            </a:r>
            <a:endParaRPr lang="zh-CN" altLang="zh-CN" sz="2000" kern="100" dirty="0">
              <a:latin typeface="Times New Roman" panose="02020603050405020304"/>
              <a:ea typeface="宋体" panose="02010600030101010101" pitchFamily="2" charset="-122"/>
            </a:endParaRPr>
          </a:p>
          <a:p>
            <a:r>
              <a:rPr lang="en-US" altLang="zh-CN" kern="0" dirty="0">
                <a:solidFill>
                  <a:srgbClr val="000000"/>
                </a:solidFill>
                <a:latin typeface="Calibri" panose="020F0502020204030204"/>
                <a:ea typeface="宋体" panose="02010600030101010101" pitchFamily="2" charset="-122"/>
              </a:rPr>
              <a:t>import </a:t>
            </a:r>
            <a:r>
              <a:rPr lang="en-US" altLang="zh-CN" kern="0" dirty="0" err="1">
                <a:solidFill>
                  <a:srgbClr val="000000"/>
                </a:solidFill>
                <a:latin typeface="Calibri" panose="020F0502020204030204"/>
                <a:ea typeface="宋体" panose="02010600030101010101" pitchFamily="2" charset="-122"/>
              </a:rPr>
              <a:t>json</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a:solidFill>
                  <a:srgbClr val="000000"/>
                </a:solidFill>
                <a:latin typeface="Calibri" panose="020F0502020204030204"/>
                <a:ea typeface="宋体" panose="02010600030101010101" pitchFamily="2" charset="-122"/>
              </a:rPr>
              <a:t>import requests </a:t>
            </a:r>
            <a:endParaRPr lang="zh-CN" altLang="zh-CN" sz="2000" kern="100" dirty="0">
              <a:latin typeface="Times New Roman" panose="02020603050405020304"/>
              <a:ea typeface="宋体" panose="02010600030101010101" pitchFamily="2" charset="-122"/>
            </a:endParaRPr>
          </a:p>
          <a:p>
            <a:r>
              <a:rPr lang="en-US" altLang="zh-CN" kern="0" dirty="0">
                <a:solidFill>
                  <a:srgbClr val="000000"/>
                </a:solidFill>
                <a:latin typeface="Calibri" panose="020F0502020204030204"/>
                <a:ea typeface="宋体" panose="02010600030101010101" pitchFamily="2" charset="-122"/>
              </a:rPr>
              <a:t>import </a:t>
            </a:r>
            <a:r>
              <a:rPr lang="en-US" altLang="zh-CN" kern="0" dirty="0" err="1">
                <a:solidFill>
                  <a:srgbClr val="000000"/>
                </a:solidFill>
                <a:latin typeface="Calibri" panose="020F0502020204030204"/>
                <a:ea typeface="宋体" panose="02010600030101010101" pitchFamily="2" charset="-122"/>
              </a:rPr>
              <a:t>os</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def</a:t>
            </a:r>
            <a:r>
              <a:rPr lang="en-US" altLang="zh-CN" kern="0" dirty="0">
                <a:solidFill>
                  <a:srgbClr val="000000"/>
                </a:solidFill>
                <a:latin typeface="Calibri" panose="020F0502020204030204"/>
                <a:ea typeface="宋体" panose="02010600030101010101" pitchFamily="2" charset="-122"/>
              </a:rPr>
              <a:t> </a:t>
            </a:r>
            <a:r>
              <a:rPr lang="en-US" altLang="zh-CN" kern="0" dirty="0" err="1">
                <a:solidFill>
                  <a:srgbClr val="000000"/>
                </a:solidFill>
                <a:latin typeface="Calibri" panose="020F0502020204030204"/>
                <a:ea typeface="宋体" panose="02010600030101010101" pitchFamily="2" charset="-122"/>
              </a:rPr>
              <a:t>read_girl_datas_by_file</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girl_file_name</a:t>
            </a:r>
            <a:r>
              <a:rPr lang="en-US" altLang="zh-CN" kern="0" dirty="0">
                <a:solidFill>
                  <a:srgbClr val="000000"/>
                </a:solidFill>
                <a:latin typeface="Calibri" panose="020F0502020204030204"/>
                <a:ea typeface="宋体" panose="02010600030101010101" pitchFamily="2" charset="-122"/>
              </a:rPr>
              <a:t> = "./girls/</a:t>
            </a:r>
            <a:r>
              <a:rPr lang="en-US" altLang="zh-CN" kern="0" dirty="0" err="1">
                <a:solidFill>
                  <a:srgbClr val="000000"/>
                </a:solidFill>
                <a:latin typeface="Calibri" panose="020F0502020204030204"/>
                <a:ea typeface="宋体" panose="02010600030101010101" pitchFamily="2" charset="-122"/>
              </a:rPr>
              <a:t>xiaohuar.json</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girl_file</a:t>
            </a:r>
            <a:r>
              <a:rPr lang="en-US" altLang="zh-CN" kern="0" dirty="0">
                <a:solidFill>
                  <a:srgbClr val="000000"/>
                </a:solidFill>
                <a:latin typeface="Calibri" panose="020F0502020204030204"/>
                <a:ea typeface="宋体" panose="02010600030101010101" pitchFamily="2" charset="-122"/>
              </a:rPr>
              <a:t> = open(</a:t>
            </a:r>
            <a:r>
              <a:rPr lang="en-US" altLang="zh-CN" kern="0" dirty="0" err="1">
                <a:solidFill>
                  <a:srgbClr val="000000"/>
                </a:solidFill>
                <a:latin typeface="Calibri" panose="020F0502020204030204"/>
                <a:ea typeface="宋体" panose="02010600030101010101" pitchFamily="2" charset="-122"/>
              </a:rPr>
              <a:t>girl_file_name</a:t>
            </a:r>
            <a:r>
              <a:rPr lang="en-US" altLang="zh-CN" kern="0" dirty="0">
                <a:solidFill>
                  <a:srgbClr val="000000"/>
                </a:solidFill>
                <a:latin typeface="Calibri" panose="020F0502020204030204"/>
                <a:ea typeface="宋体" panose="02010600030101010101" pitchFamily="2" charset="-122"/>
              </a:rPr>
              <a:t>, "r", encoding="utf-8")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girl_content</a:t>
            </a:r>
            <a:r>
              <a:rPr lang="en-US" altLang="zh-CN" kern="0" dirty="0">
                <a:solidFill>
                  <a:srgbClr val="000000"/>
                </a:solidFill>
                <a:latin typeface="Calibri" panose="020F0502020204030204"/>
                <a:ea typeface="宋体" panose="02010600030101010101" pitchFamily="2" charset="-122"/>
              </a:rPr>
              <a:t> = </a:t>
            </a:r>
            <a:r>
              <a:rPr lang="en-US" altLang="zh-CN" kern="0" dirty="0" err="1">
                <a:solidFill>
                  <a:srgbClr val="000000"/>
                </a:solidFill>
                <a:latin typeface="Calibri" panose="020F0502020204030204"/>
                <a:ea typeface="宋体" panose="02010600030101010101" pitchFamily="2" charset="-122"/>
              </a:rPr>
              <a:t>girl_file.read</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girl_file.close</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girl_py_datas</a:t>
            </a:r>
            <a:r>
              <a:rPr lang="en-US" altLang="zh-CN" kern="0" dirty="0">
                <a:solidFill>
                  <a:srgbClr val="000000"/>
                </a:solidFill>
                <a:latin typeface="Calibri" panose="020F0502020204030204"/>
                <a:ea typeface="宋体" panose="02010600030101010101" pitchFamily="2" charset="-122"/>
              </a:rPr>
              <a:t> = </a:t>
            </a:r>
            <a:r>
              <a:rPr lang="en-US" altLang="zh-CN" kern="0" dirty="0" err="1">
                <a:solidFill>
                  <a:srgbClr val="000000"/>
                </a:solidFill>
                <a:latin typeface="Calibri" panose="020F0502020204030204"/>
                <a:ea typeface="宋体" panose="02010600030101010101" pitchFamily="2" charset="-122"/>
              </a:rPr>
              <a:t>json.loads</a:t>
            </a:r>
            <a:r>
              <a:rPr lang="en-US" altLang="zh-CN" kern="0" dirty="0">
                <a:solidFill>
                  <a:srgbClr val="000000"/>
                </a:solidFill>
                <a:latin typeface="Calibri" panose="020F0502020204030204"/>
                <a:ea typeface="宋体" panose="02010600030101010101" pitchFamily="2" charset="-122"/>
              </a:rPr>
              <a:t>(</a:t>
            </a:r>
            <a:r>
              <a:rPr lang="en-US" altLang="zh-CN" kern="0" dirty="0" err="1">
                <a:solidFill>
                  <a:srgbClr val="000000"/>
                </a:solidFill>
                <a:latin typeface="Calibri" panose="020F0502020204030204"/>
                <a:ea typeface="宋体" panose="02010600030101010101" pitchFamily="2" charset="-122"/>
              </a:rPr>
              <a:t>girl_content</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a:solidFill>
                  <a:srgbClr val="000000"/>
                </a:solidFill>
                <a:latin typeface="Calibri" panose="020F0502020204030204"/>
                <a:ea typeface="宋体" panose="02010600030101010101" pitchFamily="2" charset="-122"/>
              </a:rPr>
              <a:t>return </a:t>
            </a:r>
            <a:r>
              <a:rPr lang="en-US" altLang="zh-CN" kern="0" dirty="0" err="1">
                <a:solidFill>
                  <a:srgbClr val="000000"/>
                </a:solidFill>
                <a:latin typeface="Calibri" panose="020F0502020204030204"/>
                <a:ea typeface="宋体" panose="02010600030101010101" pitchFamily="2" charset="-122"/>
              </a:rPr>
              <a:t>girl_py_datas</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def</a:t>
            </a:r>
            <a:r>
              <a:rPr lang="en-US" altLang="zh-CN" kern="0" dirty="0">
                <a:solidFill>
                  <a:srgbClr val="000000"/>
                </a:solidFill>
                <a:latin typeface="Calibri" panose="020F0502020204030204"/>
                <a:ea typeface="宋体" panose="02010600030101010101" pitchFamily="2" charset="-122"/>
              </a:rPr>
              <a:t> </a:t>
            </a:r>
            <a:r>
              <a:rPr lang="en-US" altLang="zh-CN" kern="0" dirty="0" err="1">
                <a:solidFill>
                  <a:srgbClr val="000000"/>
                </a:solidFill>
                <a:latin typeface="Calibri" panose="020F0502020204030204"/>
                <a:ea typeface="宋体" panose="02010600030101010101" pitchFamily="2" charset="-122"/>
              </a:rPr>
              <a:t>download_and_save_pic_file</a:t>
            </a:r>
            <a:r>
              <a:rPr lang="en-US" altLang="zh-CN" kern="0" dirty="0">
                <a:solidFill>
                  <a:srgbClr val="000000"/>
                </a:solidFill>
                <a:latin typeface="Calibri" panose="020F0502020204030204"/>
                <a:ea typeface="宋体" panose="02010600030101010101" pitchFamily="2" charset="-122"/>
              </a:rPr>
              <a:t>(name, </a:t>
            </a:r>
            <a:r>
              <a:rPr lang="en-US" altLang="zh-CN" kern="0" dirty="0" err="1">
                <a:solidFill>
                  <a:srgbClr val="000000"/>
                </a:solidFill>
                <a:latin typeface="Calibri" panose="020F0502020204030204"/>
                <a:ea typeface="宋体" panose="02010600030101010101" pitchFamily="2" charset="-122"/>
              </a:rPr>
              <a:t>image_url</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a:solidFill>
                  <a:srgbClr val="000000"/>
                </a:solidFill>
                <a:latin typeface="Calibri" panose="020F0502020204030204"/>
                <a:ea typeface="宋体" panose="02010600030101010101" pitchFamily="2" charset="-122"/>
              </a:rPr>
              <a:t>headers = { </a:t>
            </a:r>
            <a:endParaRPr lang="zh-CN" altLang="zh-CN" sz="2000" kern="100" dirty="0">
              <a:latin typeface="Times New Roman" panose="02020603050405020304"/>
              <a:ea typeface="宋体" panose="02010600030101010101" pitchFamily="2" charset="-122"/>
            </a:endParaRPr>
          </a:p>
          <a:p>
            <a:r>
              <a:rPr lang="en-US" altLang="zh-CN" kern="0" dirty="0">
                <a:solidFill>
                  <a:srgbClr val="000000"/>
                </a:solidFill>
                <a:latin typeface="Calibri" panose="020F0502020204030204"/>
                <a:ea typeface="宋体" panose="02010600030101010101" pitchFamily="2" charset="-122"/>
              </a:rPr>
              <a:t>"User-Agent": "Mozilla/5.0 (Windows NT 10.0; Win64; x64) </a:t>
            </a:r>
            <a:r>
              <a:rPr lang="en-US" altLang="zh-CN" kern="0" dirty="0" err="1">
                <a:solidFill>
                  <a:srgbClr val="000000"/>
                </a:solidFill>
                <a:latin typeface="Calibri" panose="020F0502020204030204"/>
                <a:ea typeface="宋体" panose="02010600030101010101" pitchFamily="2" charset="-122"/>
              </a:rPr>
              <a:t>AppleWebKit</a:t>
            </a:r>
            <a:r>
              <a:rPr lang="en-US" altLang="zh-CN" kern="0" dirty="0">
                <a:solidFill>
                  <a:srgbClr val="000000"/>
                </a:solidFill>
                <a:latin typeface="Calibri" panose="020F0502020204030204"/>
                <a:ea typeface="宋体" panose="02010600030101010101" pitchFamily="2" charset="-122"/>
              </a:rPr>
              <a:t>/537.36 (KHTML, like Gecko) </a:t>
            </a:r>
            <a:endParaRPr lang="zh-CN" altLang="zh-CN" sz="2000" kern="100" dirty="0">
              <a:latin typeface="Times New Roman" panose="02020603050405020304"/>
              <a:ea typeface="宋体" panose="02010600030101010101" pitchFamily="2" charset="-122"/>
            </a:endParaRPr>
          </a:p>
          <a:p>
            <a:r>
              <a:rPr lang="en-US" altLang="zh-CN" kern="0" dirty="0">
                <a:solidFill>
                  <a:srgbClr val="000000"/>
                </a:solidFill>
                <a:latin typeface="Calibri" panose="020F0502020204030204"/>
                <a:ea typeface="宋体" panose="02010600030101010101" pitchFamily="2" charset="-122"/>
              </a:rPr>
              <a:t>Chrome/72.0.3626.121 Safari/537.36"} </a:t>
            </a:r>
            <a:endParaRPr lang="zh-CN" altLang="zh-CN" sz="2000" kern="100" dirty="0">
              <a:latin typeface="Times New Roman" panose="020206030504050203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9872" y="2492896"/>
            <a:ext cx="184731" cy="369332"/>
          </a:xfrm>
          <a:prstGeom prst="rect">
            <a:avLst/>
          </a:prstGeom>
          <a:noFill/>
        </p:spPr>
        <p:txBody>
          <a:bodyPr wrap="none" rtlCol="0">
            <a:spAutoFit/>
          </a:bodyPr>
          <a:lstStyle/>
          <a:p>
            <a:endParaRPr lang="zh-CN" altLang="en-US" dirty="0"/>
          </a:p>
        </p:txBody>
      </p:sp>
      <p:sp>
        <p:nvSpPr>
          <p:cNvPr id="7" name="TextBox 6"/>
          <p:cNvSpPr txBox="1"/>
          <p:nvPr/>
        </p:nvSpPr>
        <p:spPr>
          <a:xfrm>
            <a:off x="486408" y="1268760"/>
            <a:ext cx="7541976" cy="5909310"/>
          </a:xfrm>
          <a:prstGeom prst="rect">
            <a:avLst/>
          </a:prstGeom>
          <a:noFill/>
        </p:spPr>
        <p:txBody>
          <a:bodyPr wrap="square" rtlCol="0">
            <a:spAutoFit/>
          </a:bodyPr>
          <a:lstStyle/>
          <a:p>
            <a:r>
              <a:rPr lang="en-US" altLang="zh-CN" kern="0" dirty="0">
                <a:solidFill>
                  <a:srgbClr val="000000"/>
                </a:solidFill>
                <a:latin typeface="Calibri" panose="020F0502020204030204"/>
                <a:ea typeface="宋体" panose="02010600030101010101" pitchFamily="2" charset="-122"/>
              </a:rPr>
              <a:t>response = </a:t>
            </a:r>
            <a:r>
              <a:rPr lang="en-US" altLang="zh-CN" kern="0" dirty="0" err="1">
                <a:solidFill>
                  <a:srgbClr val="000000"/>
                </a:solidFill>
                <a:latin typeface="Calibri" panose="020F0502020204030204"/>
                <a:ea typeface="宋体" panose="02010600030101010101" pitchFamily="2" charset="-122"/>
              </a:rPr>
              <a:t>requests.get</a:t>
            </a:r>
            <a:r>
              <a:rPr lang="en-US" altLang="zh-CN" kern="0" dirty="0">
                <a:solidFill>
                  <a:srgbClr val="000000"/>
                </a:solidFill>
                <a:latin typeface="Calibri" panose="020F0502020204030204"/>
                <a:ea typeface="宋体" panose="02010600030101010101" pitchFamily="2" charset="-122"/>
              </a:rPr>
              <a:t>(</a:t>
            </a:r>
            <a:r>
              <a:rPr lang="en-US" altLang="zh-CN" kern="0" dirty="0" err="1">
                <a:solidFill>
                  <a:srgbClr val="000000"/>
                </a:solidFill>
                <a:latin typeface="Calibri" panose="020F0502020204030204"/>
                <a:ea typeface="宋体" panose="02010600030101010101" pitchFamily="2" charset="-122"/>
              </a:rPr>
              <a:t>image_url</a:t>
            </a:r>
            <a:r>
              <a:rPr lang="en-US" altLang="zh-CN" kern="0" dirty="0">
                <a:solidFill>
                  <a:srgbClr val="000000"/>
                </a:solidFill>
                <a:latin typeface="Calibri" panose="020F0502020204030204"/>
                <a:ea typeface="宋体" panose="02010600030101010101" pitchFamily="2" charset="-122"/>
              </a:rPr>
              <a:t>, headers=headers)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image_content</a:t>
            </a:r>
            <a:r>
              <a:rPr lang="en-US" altLang="zh-CN" kern="0" dirty="0">
                <a:solidFill>
                  <a:srgbClr val="000000"/>
                </a:solidFill>
                <a:latin typeface="Calibri" panose="020F0502020204030204"/>
                <a:ea typeface="宋体" panose="02010600030101010101" pitchFamily="2" charset="-122"/>
              </a:rPr>
              <a:t> = </a:t>
            </a:r>
            <a:r>
              <a:rPr lang="en-US" altLang="zh-CN" kern="0" dirty="0" err="1">
                <a:solidFill>
                  <a:srgbClr val="000000"/>
                </a:solidFill>
                <a:latin typeface="Calibri" panose="020F0502020204030204"/>
                <a:ea typeface="宋体" panose="02010600030101010101" pitchFamily="2" charset="-122"/>
              </a:rPr>
              <a:t>response.content</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picture_dir_name</a:t>
            </a:r>
            <a:r>
              <a:rPr lang="en-US" altLang="zh-CN" kern="0" dirty="0">
                <a:solidFill>
                  <a:srgbClr val="000000"/>
                </a:solidFill>
                <a:latin typeface="Calibri" panose="020F0502020204030204"/>
                <a:ea typeface="宋体" panose="02010600030101010101" pitchFamily="2" charset="-122"/>
              </a:rPr>
              <a:t> = "./girls/pictures" </a:t>
            </a:r>
            <a:endParaRPr lang="zh-CN" altLang="zh-CN" sz="2000" kern="100" dirty="0">
              <a:latin typeface="Times New Roman" panose="02020603050405020304"/>
              <a:ea typeface="宋体" panose="02010600030101010101" pitchFamily="2" charset="-122"/>
            </a:endParaRPr>
          </a:p>
          <a:p>
            <a:r>
              <a:rPr lang="en-US" altLang="zh-CN" kern="0" dirty="0">
                <a:solidFill>
                  <a:srgbClr val="000000"/>
                </a:solidFill>
                <a:latin typeface="Calibri" panose="020F0502020204030204"/>
                <a:ea typeface="宋体" panose="02010600030101010101" pitchFamily="2" charset="-122"/>
              </a:rPr>
              <a:t>if not </a:t>
            </a:r>
            <a:r>
              <a:rPr lang="en-US" altLang="zh-CN" kern="0" dirty="0" err="1">
                <a:solidFill>
                  <a:srgbClr val="000000"/>
                </a:solidFill>
                <a:latin typeface="Calibri" panose="020F0502020204030204"/>
                <a:ea typeface="宋体" panose="02010600030101010101" pitchFamily="2" charset="-122"/>
              </a:rPr>
              <a:t>os.path.exists</a:t>
            </a:r>
            <a:r>
              <a:rPr lang="en-US" altLang="zh-CN" kern="0" dirty="0">
                <a:solidFill>
                  <a:srgbClr val="000000"/>
                </a:solidFill>
                <a:latin typeface="Calibri" panose="020F0502020204030204"/>
                <a:ea typeface="宋体" panose="02010600030101010101" pitchFamily="2" charset="-122"/>
              </a:rPr>
              <a:t>(</a:t>
            </a:r>
            <a:r>
              <a:rPr lang="en-US" altLang="zh-CN" kern="0" dirty="0" err="1">
                <a:solidFill>
                  <a:srgbClr val="000000"/>
                </a:solidFill>
                <a:latin typeface="Calibri" panose="020F0502020204030204"/>
                <a:ea typeface="宋体" panose="02010600030101010101" pitchFamily="2" charset="-122"/>
              </a:rPr>
              <a:t>picture_dir_name</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os.makedirs</a:t>
            </a:r>
            <a:r>
              <a:rPr lang="en-US" altLang="zh-CN" kern="0" dirty="0">
                <a:solidFill>
                  <a:srgbClr val="000000"/>
                </a:solidFill>
                <a:latin typeface="Calibri" panose="020F0502020204030204"/>
                <a:ea typeface="宋体" panose="02010600030101010101" pitchFamily="2" charset="-122"/>
              </a:rPr>
              <a:t>(</a:t>
            </a:r>
            <a:r>
              <a:rPr lang="en-US" altLang="zh-CN" kern="0" dirty="0" err="1">
                <a:solidFill>
                  <a:srgbClr val="000000"/>
                </a:solidFill>
                <a:latin typeface="Calibri" panose="020F0502020204030204"/>
                <a:ea typeface="宋体" panose="02010600030101010101" pitchFamily="2" charset="-122"/>
              </a:rPr>
              <a:t>picture_dir_name</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girl_file</a:t>
            </a:r>
            <a:r>
              <a:rPr lang="en-US" altLang="zh-CN" kern="0" dirty="0">
                <a:solidFill>
                  <a:srgbClr val="000000"/>
                </a:solidFill>
                <a:latin typeface="Calibri" panose="020F0502020204030204"/>
                <a:ea typeface="宋体" panose="02010600030101010101" pitchFamily="2" charset="-122"/>
              </a:rPr>
              <a:t> = open(</a:t>
            </a:r>
            <a:r>
              <a:rPr lang="en-US" altLang="zh-CN" kern="0" dirty="0" err="1">
                <a:solidFill>
                  <a:srgbClr val="000000"/>
                </a:solidFill>
                <a:latin typeface="Calibri" panose="020F0502020204030204"/>
                <a:ea typeface="宋体" panose="02010600030101010101" pitchFamily="2" charset="-122"/>
              </a:rPr>
              <a:t>picture_dir_name</a:t>
            </a:r>
            <a:r>
              <a:rPr lang="en-US" altLang="zh-CN" kern="0" dirty="0">
                <a:solidFill>
                  <a:srgbClr val="000000"/>
                </a:solidFill>
                <a:latin typeface="Calibri" panose="020F0502020204030204"/>
                <a:ea typeface="宋体" panose="02010600030101010101" pitchFamily="2" charset="-122"/>
              </a:rPr>
              <a:t> + "/" + name + ".jpg", "</a:t>
            </a:r>
            <a:r>
              <a:rPr lang="en-US" altLang="zh-CN" kern="0" dirty="0" err="1">
                <a:solidFill>
                  <a:srgbClr val="000000"/>
                </a:solidFill>
                <a:latin typeface="Calibri" panose="020F0502020204030204"/>
                <a:ea typeface="宋体" panose="02010600030101010101" pitchFamily="2" charset="-122"/>
              </a:rPr>
              <a:t>wb</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girl_file.write</a:t>
            </a:r>
            <a:r>
              <a:rPr lang="en-US" altLang="zh-CN" kern="0" dirty="0">
                <a:solidFill>
                  <a:srgbClr val="000000"/>
                </a:solidFill>
                <a:latin typeface="Calibri" panose="020F0502020204030204"/>
                <a:ea typeface="宋体" panose="02010600030101010101" pitchFamily="2" charset="-122"/>
              </a:rPr>
              <a:t>(</a:t>
            </a:r>
            <a:r>
              <a:rPr lang="en-US" altLang="zh-CN" kern="0" dirty="0" err="1">
                <a:solidFill>
                  <a:srgbClr val="000000"/>
                </a:solidFill>
                <a:latin typeface="Calibri" panose="020F0502020204030204"/>
                <a:ea typeface="宋体" panose="02010600030101010101" pitchFamily="2" charset="-122"/>
              </a:rPr>
              <a:t>image_content</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girl_file.close</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a:solidFill>
                  <a:srgbClr val="000000"/>
                </a:solidFill>
                <a:latin typeface="Calibri" panose="020F0502020204030204"/>
                <a:ea typeface="宋体" panose="02010600030101010101" pitchFamily="2" charset="-122"/>
              </a:rPr>
              <a:t>print("</a:t>
            </a:r>
            <a:r>
              <a:rPr lang="zh-CN" altLang="zh-CN" kern="0" dirty="0">
                <a:solidFill>
                  <a:srgbClr val="000000"/>
                </a:solidFill>
                <a:latin typeface="Times New Roman" panose="02020603050405020304"/>
                <a:ea typeface="宋体" panose="02010600030101010101" pitchFamily="2" charset="-122"/>
                <a:cs typeface="宋体" panose="02010600030101010101" pitchFamily="2" charset="-122"/>
              </a:rPr>
              <a:t>美女</a:t>
            </a:r>
            <a:r>
              <a:rPr lang="en-US" altLang="zh-CN" kern="0" dirty="0">
                <a:solidFill>
                  <a:srgbClr val="000000"/>
                </a:solidFill>
                <a:latin typeface="Calibri" panose="020F0502020204030204"/>
                <a:ea typeface="宋体" panose="02010600030101010101" pitchFamily="2" charset="-122"/>
              </a:rPr>
              <a:t>(%s)</a:t>
            </a:r>
            <a:r>
              <a:rPr lang="zh-CN" altLang="zh-CN" kern="0" dirty="0">
                <a:solidFill>
                  <a:srgbClr val="000000"/>
                </a:solidFill>
                <a:latin typeface="Times New Roman" panose="02020603050405020304"/>
                <a:ea typeface="宋体" panose="02010600030101010101" pitchFamily="2" charset="-122"/>
                <a:cs typeface="宋体" panose="02010600030101010101" pitchFamily="2" charset="-122"/>
              </a:rPr>
              <a:t>图片已成功下载</a:t>
            </a:r>
            <a:r>
              <a:rPr lang="en-US" altLang="zh-CN" kern="0" dirty="0">
                <a:solidFill>
                  <a:srgbClr val="000000"/>
                </a:solidFill>
                <a:latin typeface="Calibri" panose="020F0502020204030204"/>
                <a:ea typeface="宋体" panose="02010600030101010101" pitchFamily="2" charset="-122"/>
              </a:rPr>
              <a:t>..." % name)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def</a:t>
            </a:r>
            <a:r>
              <a:rPr lang="en-US" altLang="zh-CN" kern="0" dirty="0">
                <a:solidFill>
                  <a:srgbClr val="000000"/>
                </a:solidFill>
                <a:latin typeface="Calibri" panose="020F0502020204030204"/>
                <a:ea typeface="宋体" panose="02010600030101010101" pitchFamily="2" charset="-122"/>
              </a:rPr>
              <a:t> main():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girl_datas</a:t>
            </a:r>
            <a:r>
              <a:rPr lang="en-US" altLang="zh-CN" kern="0" dirty="0">
                <a:solidFill>
                  <a:srgbClr val="000000"/>
                </a:solidFill>
                <a:latin typeface="Calibri" panose="020F0502020204030204"/>
                <a:ea typeface="宋体" panose="02010600030101010101" pitchFamily="2" charset="-122"/>
              </a:rPr>
              <a:t> = </a:t>
            </a:r>
            <a:r>
              <a:rPr lang="en-US" altLang="zh-CN" kern="0" dirty="0" err="1">
                <a:solidFill>
                  <a:srgbClr val="000000"/>
                </a:solidFill>
                <a:latin typeface="Calibri" panose="020F0502020204030204"/>
                <a:ea typeface="宋体" panose="02010600030101010101" pitchFamily="2" charset="-122"/>
              </a:rPr>
              <a:t>read_girl_datas_by_file</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a:solidFill>
                  <a:srgbClr val="000000"/>
                </a:solidFill>
                <a:latin typeface="Calibri" panose="020F0502020204030204"/>
                <a:ea typeface="宋体" panose="02010600030101010101" pitchFamily="2" charset="-122"/>
              </a:rPr>
              <a:t># print(</a:t>
            </a:r>
            <a:r>
              <a:rPr lang="en-US" altLang="zh-CN" kern="0" dirty="0" err="1">
                <a:solidFill>
                  <a:srgbClr val="000000"/>
                </a:solidFill>
                <a:latin typeface="Calibri" panose="020F0502020204030204"/>
                <a:ea typeface="宋体" panose="02010600030101010101" pitchFamily="2" charset="-122"/>
              </a:rPr>
              <a:t>girl_datas</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a:solidFill>
                  <a:srgbClr val="000000"/>
                </a:solidFill>
                <a:latin typeface="Calibri" panose="020F0502020204030204"/>
                <a:ea typeface="宋体" panose="02010600030101010101" pitchFamily="2" charset="-122"/>
              </a:rPr>
              <a:t>for </a:t>
            </a:r>
            <a:r>
              <a:rPr lang="en-US" altLang="zh-CN" kern="0" dirty="0" err="1">
                <a:solidFill>
                  <a:srgbClr val="000000"/>
                </a:solidFill>
                <a:latin typeface="Calibri" panose="020F0502020204030204"/>
                <a:ea typeface="宋体" panose="02010600030101010101" pitchFamily="2" charset="-122"/>
              </a:rPr>
              <a:t>girl_element</a:t>
            </a:r>
            <a:r>
              <a:rPr lang="en-US" altLang="zh-CN" kern="0" dirty="0">
                <a:solidFill>
                  <a:srgbClr val="000000"/>
                </a:solidFill>
                <a:latin typeface="Calibri" panose="020F0502020204030204"/>
                <a:ea typeface="宋体" panose="02010600030101010101" pitchFamily="2" charset="-122"/>
              </a:rPr>
              <a:t> in </a:t>
            </a:r>
            <a:r>
              <a:rPr lang="en-US" altLang="zh-CN" kern="0" dirty="0" err="1">
                <a:solidFill>
                  <a:srgbClr val="000000"/>
                </a:solidFill>
                <a:latin typeface="Calibri" panose="020F0502020204030204"/>
                <a:ea typeface="宋体" panose="02010600030101010101" pitchFamily="2" charset="-122"/>
              </a:rPr>
              <a:t>girl_datas</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a:solidFill>
                  <a:srgbClr val="000000"/>
                </a:solidFill>
                <a:latin typeface="Calibri" panose="020F0502020204030204"/>
                <a:ea typeface="宋体" panose="02010600030101010101" pitchFamily="2" charset="-122"/>
              </a:rPr>
              <a:t># print(</a:t>
            </a:r>
            <a:r>
              <a:rPr lang="en-US" altLang="zh-CN" kern="0" dirty="0" err="1">
                <a:solidFill>
                  <a:srgbClr val="000000"/>
                </a:solidFill>
                <a:latin typeface="Calibri" panose="020F0502020204030204"/>
                <a:ea typeface="宋体" panose="02010600030101010101" pitchFamily="2" charset="-122"/>
              </a:rPr>
              <a:t>girl_element</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girl_name</a:t>
            </a:r>
            <a:r>
              <a:rPr lang="en-US" altLang="zh-CN" kern="0" dirty="0">
                <a:solidFill>
                  <a:srgbClr val="000000"/>
                </a:solidFill>
                <a:latin typeface="Calibri" panose="020F0502020204030204"/>
                <a:ea typeface="宋体" panose="02010600030101010101" pitchFamily="2" charset="-122"/>
              </a:rPr>
              <a:t> = </a:t>
            </a:r>
            <a:r>
              <a:rPr lang="en-US" altLang="zh-CN" kern="0" dirty="0" err="1">
                <a:solidFill>
                  <a:srgbClr val="000000"/>
                </a:solidFill>
                <a:latin typeface="Calibri" panose="020F0502020204030204"/>
                <a:ea typeface="宋体" panose="02010600030101010101" pitchFamily="2" charset="-122"/>
              </a:rPr>
              <a:t>girl_element</a:t>
            </a:r>
            <a:r>
              <a:rPr lang="en-US" altLang="zh-CN" kern="0" dirty="0">
                <a:solidFill>
                  <a:srgbClr val="000000"/>
                </a:solidFill>
                <a:latin typeface="Calibri" panose="020F0502020204030204"/>
                <a:ea typeface="宋体" panose="02010600030101010101" pitchFamily="2" charset="-122"/>
              </a:rPr>
              <a:t>["</a:t>
            </a:r>
            <a:r>
              <a:rPr lang="en-US" altLang="zh-CN" kern="0" dirty="0" err="1">
                <a:solidFill>
                  <a:srgbClr val="000000"/>
                </a:solidFill>
                <a:latin typeface="Calibri" panose="020F0502020204030204"/>
                <a:ea typeface="宋体" panose="02010600030101010101" pitchFamily="2" charset="-122"/>
              </a:rPr>
              <a:t>girl_name</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girl_image_url</a:t>
            </a:r>
            <a:r>
              <a:rPr lang="en-US" altLang="zh-CN" kern="0" dirty="0">
                <a:solidFill>
                  <a:srgbClr val="000000"/>
                </a:solidFill>
                <a:latin typeface="Calibri" panose="020F0502020204030204"/>
                <a:ea typeface="宋体" panose="02010600030101010101" pitchFamily="2" charset="-122"/>
              </a:rPr>
              <a:t> = </a:t>
            </a:r>
            <a:r>
              <a:rPr lang="en-US" altLang="zh-CN" kern="0" dirty="0" err="1">
                <a:solidFill>
                  <a:srgbClr val="000000"/>
                </a:solidFill>
                <a:latin typeface="Calibri" panose="020F0502020204030204"/>
                <a:ea typeface="宋体" panose="02010600030101010101" pitchFamily="2" charset="-122"/>
              </a:rPr>
              <a:t>girl_element</a:t>
            </a:r>
            <a:r>
              <a:rPr lang="en-US" altLang="zh-CN" kern="0" dirty="0">
                <a:solidFill>
                  <a:srgbClr val="000000"/>
                </a:solidFill>
                <a:latin typeface="Calibri" panose="020F0502020204030204"/>
                <a:ea typeface="宋体" panose="02010600030101010101" pitchFamily="2" charset="-122"/>
              </a:rPr>
              <a:t>["</a:t>
            </a:r>
            <a:r>
              <a:rPr lang="en-US" altLang="zh-CN" kern="0" dirty="0" err="1">
                <a:solidFill>
                  <a:srgbClr val="000000"/>
                </a:solidFill>
                <a:latin typeface="Calibri" panose="020F0502020204030204"/>
                <a:ea typeface="宋体" panose="02010600030101010101" pitchFamily="2" charset="-122"/>
              </a:rPr>
              <a:t>girl_image_url</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err="1">
                <a:solidFill>
                  <a:srgbClr val="000000"/>
                </a:solidFill>
                <a:latin typeface="Calibri" panose="020F0502020204030204"/>
                <a:ea typeface="宋体" panose="02010600030101010101" pitchFamily="2" charset="-122"/>
              </a:rPr>
              <a:t>download_and_save_pic_file</a:t>
            </a:r>
            <a:r>
              <a:rPr lang="en-US" altLang="zh-CN" kern="0" dirty="0">
                <a:solidFill>
                  <a:srgbClr val="000000"/>
                </a:solidFill>
                <a:latin typeface="Calibri" panose="020F0502020204030204"/>
                <a:ea typeface="宋体" panose="02010600030101010101" pitchFamily="2" charset="-122"/>
              </a:rPr>
              <a:t>(</a:t>
            </a:r>
            <a:r>
              <a:rPr lang="en-US" altLang="zh-CN" kern="0" dirty="0" err="1">
                <a:solidFill>
                  <a:srgbClr val="000000"/>
                </a:solidFill>
                <a:latin typeface="Calibri" panose="020F0502020204030204"/>
                <a:ea typeface="宋体" panose="02010600030101010101" pitchFamily="2" charset="-122"/>
              </a:rPr>
              <a:t>girl_name</a:t>
            </a:r>
            <a:r>
              <a:rPr lang="en-US" altLang="zh-CN" kern="0" dirty="0">
                <a:solidFill>
                  <a:srgbClr val="000000"/>
                </a:solidFill>
                <a:latin typeface="Calibri" panose="020F0502020204030204"/>
                <a:ea typeface="宋体" panose="02010600030101010101" pitchFamily="2" charset="-122"/>
              </a:rPr>
              <a:t>, </a:t>
            </a:r>
            <a:r>
              <a:rPr lang="en-US" altLang="zh-CN" kern="0" dirty="0" err="1">
                <a:solidFill>
                  <a:srgbClr val="000000"/>
                </a:solidFill>
                <a:latin typeface="Calibri" panose="020F0502020204030204"/>
                <a:ea typeface="宋体" panose="02010600030101010101" pitchFamily="2" charset="-122"/>
              </a:rPr>
              <a:t>girl_image_url</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a:solidFill>
                  <a:srgbClr val="000000"/>
                </a:solidFill>
                <a:latin typeface="Calibri" panose="020F0502020204030204"/>
                <a:ea typeface="宋体" panose="02010600030101010101" pitchFamily="2" charset="-122"/>
              </a:rPr>
              <a:t>print("</a:t>
            </a:r>
            <a:r>
              <a:rPr lang="zh-CN" altLang="zh-CN" kern="0" dirty="0">
                <a:solidFill>
                  <a:srgbClr val="000000"/>
                </a:solidFill>
                <a:latin typeface="Times New Roman" panose="02020603050405020304"/>
                <a:ea typeface="宋体" panose="02010600030101010101" pitchFamily="2" charset="-122"/>
                <a:cs typeface="宋体" panose="02010600030101010101" pitchFamily="2" charset="-122"/>
              </a:rPr>
              <a:t>所有美女图片信息已下载成功</a:t>
            </a:r>
            <a:r>
              <a:rPr lang="en-US" altLang="zh-CN" kern="0" dirty="0">
                <a:solidFill>
                  <a:srgbClr val="000000"/>
                </a:solidFill>
                <a:latin typeface="Calibri" panose="020F0502020204030204"/>
                <a:ea typeface="宋体" panose="02010600030101010101" pitchFamily="2" charset="-122"/>
              </a:rPr>
              <a:t>,</a:t>
            </a:r>
            <a:r>
              <a:rPr lang="zh-CN" altLang="zh-CN" kern="0" dirty="0">
                <a:solidFill>
                  <a:srgbClr val="000000"/>
                </a:solidFill>
                <a:latin typeface="Times New Roman" panose="02020603050405020304"/>
                <a:ea typeface="宋体" panose="02010600030101010101" pitchFamily="2" charset="-122"/>
                <a:cs typeface="宋体" panose="02010600030101010101" pitchFamily="2" charset="-122"/>
              </a:rPr>
              <a:t>谢谢</a:t>
            </a:r>
            <a:r>
              <a:rPr lang="en-US" altLang="zh-CN" kern="0" dirty="0">
                <a:solidFill>
                  <a:srgbClr val="000000"/>
                </a:solidFill>
                <a:latin typeface="Calibri" panose="020F0502020204030204"/>
                <a:ea typeface="宋体" panose="02010600030101010101" pitchFamily="2" charset="-122"/>
              </a:rPr>
              <a:t>!") </a:t>
            </a:r>
            <a:endParaRPr lang="zh-CN" altLang="zh-CN" sz="2000" kern="100" dirty="0">
              <a:latin typeface="Times New Roman" panose="02020603050405020304"/>
              <a:ea typeface="宋体" panose="02010600030101010101" pitchFamily="2" charset="-122"/>
            </a:endParaRPr>
          </a:p>
          <a:p>
            <a:r>
              <a:rPr lang="en-US" altLang="zh-CN" kern="0" dirty="0">
                <a:solidFill>
                  <a:srgbClr val="000000"/>
                </a:solidFill>
                <a:latin typeface="Calibri" panose="020F0502020204030204"/>
                <a:ea typeface="宋体" panose="02010600030101010101" pitchFamily="2" charset="-122"/>
              </a:rPr>
              <a:t>if __name__ == '__main__': </a:t>
            </a:r>
            <a:endParaRPr lang="zh-CN" altLang="zh-CN" sz="2000" kern="100" dirty="0">
              <a:latin typeface="Times New Roman" panose="02020603050405020304"/>
              <a:ea typeface="宋体" panose="02010600030101010101" pitchFamily="2" charset="-122"/>
            </a:endParaRPr>
          </a:p>
          <a:p>
            <a:r>
              <a:rPr lang="en-US" altLang="zh-CN" kern="0" dirty="0">
                <a:solidFill>
                  <a:srgbClr val="000000"/>
                </a:solidFill>
                <a:latin typeface="Calibri" panose="020F0502020204030204"/>
                <a:ea typeface="宋体" panose="02010600030101010101" pitchFamily="2" charset="-122"/>
              </a:rPr>
              <a:t>main() # </a:t>
            </a:r>
            <a:r>
              <a:rPr lang="en-US" altLang="zh-CN" kern="0" dirty="0" err="1">
                <a:solidFill>
                  <a:srgbClr val="000000"/>
                </a:solidFill>
                <a:latin typeface="Calibri" panose="020F0502020204030204"/>
                <a:ea typeface="宋体" panose="02010600030101010101" pitchFamily="2" charset="-122"/>
              </a:rPr>
              <a:t>alt+Enter</a:t>
            </a:r>
            <a:endParaRPr lang="zh-CN" altLang="en-US" dirty="0"/>
          </a:p>
          <a:p>
            <a:endParaRPr lang="zh-CN" altLang="en-US" dirty="0"/>
          </a:p>
        </p:txBody>
      </p:sp>
      <p:sp>
        <p:nvSpPr>
          <p:cNvPr id="8" name="内容占位符 1"/>
          <p:cNvSpPr txBox="1"/>
          <p:nvPr/>
        </p:nvSpPr>
        <p:spPr>
          <a:xfrm>
            <a:off x="306433" y="827640"/>
            <a:ext cx="3456384" cy="516250"/>
          </a:xfrm>
          <a:prstGeom prst="rect">
            <a:avLst/>
          </a:prstGeom>
        </p:spPr>
        <p:txBody>
          <a:bodyPr>
            <a:normAutofit fontScale="92500"/>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r>
              <a:rPr lang="zh-CN" altLang="zh-CN" dirty="0" smtClean="0"/>
              <a:t>提取校花数据</a:t>
            </a:r>
            <a:r>
              <a:rPr lang="zh-CN" altLang="en-US" dirty="0" smtClean="0"/>
              <a:t>代码思路</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标题 1048697"/>
          <p:cNvSpPr>
            <a:spLocks noGrp="1"/>
          </p:cNvSpPr>
          <p:nvPr>
            <p:ph type="title"/>
          </p:nvPr>
        </p:nvSpPr>
        <p:spPr>
          <a:xfrm>
            <a:off x="460375" y="-1359430"/>
            <a:ext cx="3812645" cy="2429934"/>
          </a:xfrm>
        </p:spPr>
        <p:txBody>
          <a:bodyPr>
            <a:normAutofit/>
          </a:bodyPr>
          <a:lstStyle/>
          <a:p>
            <a:r>
              <a:rPr lang="en-US" altLang="zh-CN" sz="3600" b="1" dirty="0">
                <a:solidFill>
                  <a:schemeClr val="bg1"/>
                </a:solidFill>
              </a:rPr>
              <a:t>Python</a:t>
            </a:r>
            <a:r>
              <a:rPr lang="zh-CN" altLang="zh-CN" sz="3600" b="1" dirty="0">
                <a:solidFill>
                  <a:schemeClr val="bg1"/>
                </a:solidFill>
              </a:rPr>
              <a:t>爬虫技术</a:t>
            </a:r>
            <a:endParaRPr lang="zh-CN" sz="3600" dirty="0"/>
          </a:p>
        </p:txBody>
      </p:sp>
      <p:sp>
        <p:nvSpPr>
          <p:cNvPr id="1048699" name="文本占位符 1048698"/>
          <p:cNvSpPr>
            <a:spLocks noGrp="1"/>
          </p:cNvSpPr>
          <p:nvPr>
            <p:ph type="body" sz="half" idx="2"/>
          </p:nvPr>
        </p:nvSpPr>
        <p:spPr>
          <a:xfrm>
            <a:off x="5940152" y="5000432"/>
            <a:ext cx="3818467" cy="2421467"/>
          </a:xfrm>
        </p:spPr>
        <p:txBody>
          <a:bodyPr>
            <a:normAutofit/>
          </a:bodyPr>
          <a:lstStyle/>
          <a:p>
            <a:r>
              <a:rPr lang="zh-CN" altLang="en-US" sz="3600" dirty="0" smtClean="0"/>
              <a:t>成果展示</a:t>
            </a:r>
            <a:endParaRPr lang="zh-CN" sz="3600" dirty="0"/>
          </a:p>
        </p:txBody>
      </p:sp>
      <p:sp>
        <p:nvSpPr>
          <p:cNvPr id="7" name="AutoShape 4" descr="https://wx2.qq.com/cgi-bin/mmwebwx-bin/webwxgetmsgimg?&amp;MsgID=3272857936378984866&amp;skey=%40crypt_4079fb27_543c32f4c791bb0055ccb6b15e1abbb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3568" y="1268760"/>
            <a:ext cx="7128792" cy="339324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8699">
                                            <p:txEl>
                                              <p:pRg st="0" end="0"/>
                                            </p:txEl>
                                          </p:spTgt>
                                        </p:tgtEl>
                                        <p:attrNameLst>
                                          <p:attrName>style.visibility</p:attrName>
                                        </p:attrNameLst>
                                      </p:cBhvr>
                                      <p:to>
                                        <p:strVal val="visible"/>
                                      </p:to>
                                    </p:set>
                                    <p:animEffect transition="in" filter="fade">
                                      <p:cBhvr>
                                        <p:cTn id="7" dur="500"/>
                                        <p:tgtEl>
                                          <p:spTgt spid="1048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标题 1"/>
          <p:cNvSpPr>
            <a:spLocks noGrp="1"/>
          </p:cNvSpPr>
          <p:nvPr>
            <p:ph type="ctrTitle"/>
          </p:nvPr>
        </p:nvSpPr>
        <p:spPr>
          <a:xfrm>
            <a:off x="-1908720" y="6904"/>
            <a:ext cx="7772400" cy="1780108"/>
          </a:xfrm>
        </p:spPr>
        <p:txBody>
          <a:bodyPr>
            <a:normAutofit/>
          </a:bodyPr>
          <a:lstStyle/>
          <a:p>
            <a:pPr lvl="1" algn="ctr" rtl="0">
              <a:spcBef>
                <a:spcPct val="0"/>
              </a:spcBef>
            </a:pPr>
            <a:r>
              <a:rPr lang="zh-CN" altLang="en-US" sz="4400" b="1" dirty="0" smtClean="0">
                <a:solidFill>
                  <a:schemeClr val="bg1"/>
                </a:solidFill>
              </a:rPr>
              <a:t>心得与体会</a:t>
            </a:r>
            <a:br>
              <a:rPr lang="zh-CN" altLang="zh-CN" dirty="0"/>
            </a:br>
            <a:endParaRPr lang="zh-CN" altLang="en-US" dirty="0"/>
          </a:p>
        </p:txBody>
      </p:sp>
      <p:sp>
        <p:nvSpPr>
          <p:cNvPr id="1048605" name="内容占位符 2"/>
          <p:cNvSpPr>
            <a:spLocks noGrp="1"/>
          </p:cNvSpPr>
          <p:nvPr>
            <p:ph type="subTitle" idx="1"/>
          </p:nvPr>
        </p:nvSpPr>
        <p:spPr>
          <a:xfrm>
            <a:off x="755576" y="1844824"/>
            <a:ext cx="7776864" cy="3528392"/>
          </a:xfrm>
        </p:spPr>
        <p:txBody>
          <a:bodyPr>
            <a:normAutofit fontScale="99167"/>
          </a:bodyPr>
          <a:lstStyle/>
          <a:p>
            <a:r>
              <a:rPr lang="zh-CN" altLang="zh-CN" dirty="0"/>
              <a:t>此次课程设计的实训的是由信盈达科技公司的方老师和杜老师带我们完成的。方老师看上去比较年轻，给我们很有亲和力，技术上也很强，而且讲解的比较详细，操作上相当娴熟。让我们感觉到了计算机科学技术学习的趣味性，计算机技术的实用性。此次课程设计给老师选择项目是</a:t>
            </a:r>
            <a:r>
              <a:rPr lang="en-US" altLang="zh-CN" dirty="0"/>
              <a:t>Python</a:t>
            </a:r>
            <a:r>
              <a:rPr lang="zh-CN" altLang="zh-CN" dirty="0"/>
              <a:t>开发一个爬虫爬取校花数据和基于</a:t>
            </a:r>
            <a:r>
              <a:rPr lang="en-US" altLang="zh-CN" dirty="0"/>
              <a:t>stm32</a:t>
            </a:r>
            <a:r>
              <a:rPr lang="zh-CN" altLang="zh-CN" dirty="0"/>
              <a:t>蓝牙热敏打印机。项目的实施方式是团队分组合作，共同完成，让我们体验了一下公司开发项目的氛围。我们一人一机，老师边讲边练。每当自己成功调试一段代码或者通过自己的努力克服一个技术困难，都颇有收获感。这次实训让我们体验了软件开发的全过程，发现自己的不足，了解了当前流行技术的软件开发，增加了一定的项目开发经验，增强了一定的就业竞争力。 </a:t>
            </a:r>
            <a:endParaRPr lang="en-US" altLang="zh-CN" dirty="0" smtClean="0"/>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8605">
                                            <p:txEl>
                                              <p:pRg st="0" end="0"/>
                                            </p:txEl>
                                          </p:spTgt>
                                        </p:tgtEl>
                                        <p:attrNameLst>
                                          <p:attrName>style.visibility</p:attrName>
                                        </p:attrNameLst>
                                      </p:cBhvr>
                                      <p:to>
                                        <p:strVal val="visible"/>
                                      </p:to>
                                    </p:set>
                                    <p:animEffect transition="in" filter="wipe(down)">
                                      <p:cBhvr>
                                        <p:cTn id="7" dur="500"/>
                                        <p:tgtEl>
                                          <p:spTgt spid="10486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48606"/>
                                        </p:tgtEl>
                                        <p:attrNameLst>
                                          <p:attrName>style.visibility</p:attrName>
                                        </p:attrNameLst>
                                      </p:cBhvr>
                                      <p:to>
                                        <p:strVal val="visible"/>
                                      </p:to>
                                    </p:set>
                                    <p:animEffect transition="in" filter="fade">
                                      <p:cBhvr>
                                        <p:cTn id="12" dur="1000"/>
                                        <p:tgtEl>
                                          <p:spTgt spid="1048606"/>
                                        </p:tgtEl>
                                      </p:cBhvr>
                                    </p:animEffect>
                                    <p:anim calcmode="lin" valueType="num">
                                      <p:cBhvr>
                                        <p:cTn id="13" dur="1000" fill="hold"/>
                                        <p:tgtEl>
                                          <p:spTgt spid="1048606"/>
                                        </p:tgtEl>
                                        <p:attrNameLst>
                                          <p:attrName>ppt_x</p:attrName>
                                        </p:attrNameLst>
                                      </p:cBhvr>
                                      <p:tavLst>
                                        <p:tav tm="0">
                                          <p:val>
                                            <p:strVal val="#ppt_x"/>
                                          </p:val>
                                        </p:tav>
                                        <p:tav tm="100000">
                                          <p:val>
                                            <p:strVal val="#ppt_x"/>
                                          </p:val>
                                        </p:tav>
                                      </p:tavLst>
                                    </p:anim>
                                    <p:anim calcmode="lin" valueType="num">
                                      <p:cBhvr>
                                        <p:cTn id="14" dur="1000" fill="hold"/>
                                        <p:tgtEl>
                                          <p:spTgt spid="10486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6" grpId="0"/>
      <p:bldP spid="104860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755576" y="2060848"/>
            <a:ext cx="7772400" cy="1780108"/>
          </a:xfrm>
        </p:spPr>
        <p:txBody>
          <a:bodyPr>
            <a:normAutofit/>
          </a:bodyPr>
          <a:lstStyle/>
          <a:p>
            <a:r>
              <a:rPr lang="zh-CN" altLang="en-US" sz="5400" dirty="0" smtClean="0"/>
              <a:t>谢谢各位的观看！</a:t>
            </a:r>
            <a:endParaRPr lang="zh-CN" altLang="en-US" sz="5400"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内容占位符 2"/>
          <p:cNvSpPr>
            <a:spLocks noGrp="1"/>
          </p:cNvSpPr>
          <p:nvPr>
            <p:ph idx="1"/>
          </p:nvPr>
        </p:nvSpPr>
        <p:spPr/>
        <p:txBody>
          <a:bodyPr>
            <a:normAutofit fontScale="91667" lnSpcReduction="20000"/>
          </a:bodyPr>
          <a:lstStyle/>
          <a:p>
            <a:r>
              <a:rPr lang="en-US" altLang="zh-CN" dirty="0"/>
              <a:t>    </a:t>
            </a:r>
            <a:r>
              <a:rPr lang="zh-CN" altLang="en-US" dirty="0"/>
              <a:t>经过了</a:t>
            </a:r>
            <a:r>
              <a:rPr lang="zh-CN" altLang="zh-CN" dirty="0"/>
              <a:t>为期两周的实训，实训内容为第</a:t>
            </a:r>
            <a:r>
              <a:rPr lang="en-US" altLang="zh-CN" dirty="0"/>
              <a:t>1</a:t>
            </a:r>
            <a:r>
              <a:rPr lang="zh-CN" altLang="zh-CN" dirty="0"/>
              <a:t>周的蓝牙打印机和第二周的蓝牙打印机</a:t>
            </a:r>
            <a:r>
              <a:rPr lang="en-US" altLang="zh-CN" dirty="0"/>
              <a:t>APP</a:t>
            </a:r>
            <a:r>
              <a:rPr lang="zh-CN" altLang="zh-CN" dirty="0"/>
              <a:t>的运用及</a:t>
            </a:r>
            <a:r>
              <a:rPr lang="en-US" altLang="zh-CN" dirty="0"/>
              <a:t>Python</a:t>
            </a:r>
            <a:r>
              <a:rPr lang="zh-CN" altLang="zh-CN" dirty="0"/>
              <a:t>爬虫。蓝牙打印机运用十分宽广，例如在生活中的小票，门票的打印都随处可见，由此看出蓝牙打印机的重要性。而</a:t>
            </a:r>
            <a:r>
              <a:rPr lang="en-US" altLang="zh-CN" dirty="0"/>
              <a:t>Python</a:t>
            </a:r>
            <a:r>
              <a:rPr lang="zh-CN" altLang="zh-CN" dirty="0"/>
              <a:t>爬虫是用</a:t>
            </a:r>
            <a:r>
              <a:rPr lang="en-US" altLang="zh-CN" dirty="0"/>
              <a:t>Python</a:t>
            </a:r>
            <a:r>
              <a:rPr lang="zh-CN" altLang="zh-CN" dirty="0"/>
              <a:t>编程语言实现的网络爬虫，主要用于网络数据的抓取和处理，相比于其他语言，</a:t>
            </a:r>
            <a:r>
              <a:rPr lang="en-US" altLang="zh-CN" dirty="0"/>
              <a:t>Python</a:t>
            </a:r>
            <a:r>
              <a:rPr lang="zh-CN" altLang="zh-CN" dirty="0"/>
              <a:t>是一门非常适合开发网络爬虫的编程语言，大量内置包，可以轻松实现网络爬虫功能。</a:t>
            </a:r>
            <a:r>
              <a:rPr lang="en-US" altLang="zh-CN" dirty="0"/>
              <a:t>Python</a:t>
            </a:r>
            <a:r>
              <a:rPr lang="zh-CN" altLang="zh-CN" dirty="0"/>
              <a:t>爬虫可以做的事情很多，如搜索引擎、采集数据、广告过滤等，</a:t>
            </a:r>
            <a:r>
              <a:rPr lang="en-US" altLang="zh-CN" dirty="0"/>
              <a:t>Python</a:t>
            </a:r>
            <a:r>
              <a:rPr lang="zh-CN" altLang="zh-CN" dirty="0"/>
              <a:t>爬虫还可以用于数据分析，在数据的抓取方面可以作用巨大！</a:t>
            </a:r>
            <a:endParaRPr lang="zh-CN" altLang="en-US"/>
          </a:p>
          <a:p>
            <a:r>
              <a:rPr lang="zh-CN" altLang="zh-CN" dirty="0"/>
              <a:t>关键词</a:t>
            </a:r>
            <a:r>
              <a:rPr lang="en-US" altLang="zh-CN" dirty="0"/>
              <a:t>  </a:t>
            </a:r>
            <a:r>
              <a:rPr lang="zh-CN" altLang="zh-CN" dirty="0"/>
              <a:t>：</a:t>
            </a:r>
            <a:r>
              <a:rPr lang="en-US" altLang="zh-CN" dirty="0"/>
              <a:t>1</a:t>
            </a:r>
            <a:r>
              <a:rPr lang="zh-CN" altLang="zh-CN" dirty="0"/>
              <a:t>；蓝牙打印机</a:t>
            </a:r>
            <a:r>
              <a:rPr lang="en-US" altLang="zh-CN" dirty="0"/>
              <a:t> 2</a:t>
            </a:r>
            <a:r>
              <a:rPr lang="zh-CN" altLang="zh-CN" dirty="0"/>
              <a:t>；</a:t>
            </a:r>
            <a:r>
              <a:rPr lang="en-US" altLang="zh-CN" dirty="0"/>
              <a:t>Python</a:t>
            </a:r>
            <a:r>
              <a:rPr lang="zh-CN" altLang="zh-CN" dirty="0"/>
              <a:t>爬虫</a:t>
            </a:r>
            <a:r>
              <a:rPr lang="en-US" altLang="zh-CN" dirty="0"/>
              <a:t> 3</a:t>
            </a:r>
            <a:r>
              <a:rPr lang="zh-CN" altLang="zh-CN" dirty="0"/>
              <a:t>；数据</a:t>
            </a:r>
            <a:endParaRPr lang="zh-CN" altLang="en-US" dirty="0"/>
          </a:p>
        </p:txBody>
      </p:sp>
      <p:sp>
        <p:nvSpPr>
          <p:cNvPr id="1048606" name="标题 1"/>
          <p:cNvSpPr>
            <a:spLocks noGrp="1"/>
          </p:cNvSpPr>
          <p:nvPr>
            <p:ph type="title"/>
          </p:nvPr>
        </p:nvSpPr>
        <p:spPr>
          <a:xfrm>
            <a:off x="457199" y="720172"/>
            <a:ext cx="8229600" cy="1252728"/>
          </a:xfrm>
        </p:spPr>
        <p:txBody>
          <a:bodyPr>
            <a:normAutofit fontScale="90000"/>
          </a:bodyPr>
          <a:lstStyle/>
          <a:p>
            <a:br>
              <a:rPr lang="en-US" altLang="zh-CN" dirty="0" smtClean="0"/>
            </a:br>
            <a:r>
              <a:rPr lang="zh-CN" altLang="zh-CN" dirty="0" smtClean="0"/>
              <a:t>摘要</a:t>
            </a:r>
            <a:br>
              <a:rPr lang="zh-CN" altLang="zh-CN" dirty="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48605">
                                            <p:txEl>
                                              <p:pRg st="0" end="0"/>
                                            </p:txEl>
                                          </p:spTgt>
                                        </p:tgtEl>
                                        <p:attrNameLst>
                                          <p:attrName>style.visibility</p:attrName>
                                        </p:attrNameLst>
                                      </p:cBhvr>
                                      <p:to>
                                        <p:strVal val="visible"/>
                                      </p:to>
                                    </p:set>
                                    <p:animEffect transition="in" filter="wipe(down)">
                                      <p:cBhvr>
                                        <p:cTn id="7" dur="500"/>
                                        <p:tgtEl>
                                          <p:spTgt spid="104860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48605">
                                            <p:txEl>
                                              <p:pRg st="1" end="1"/>
                                            </p:txEl>
                                          </p:spTgt>
                                        </p:tgtEl>
                                        <p:attrNameLst>
                                          <p:attrName>style.visibility</p:attrName>
                                        </p:attrNameLst>
                                      </p:cBhvr>
                                      <p:to>
                                        <p:strVal val="visible"/>
                                      </p:to>
                                    </p:set>
                                    <p:animEffect transition="in" filter="wipe(down)">
                                      <p:cBhvr>
                                        <p:cTn id="10" dur="500"/>
                                        <p:tgtEl>
                                          <p:spTgt spid="10486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内容占位符 1"/>
          <p:cNvSpPr>
            <a:spLocks noGrp="1"/>
          </p:cNvSpPr>
          <p:nvPr>
            <p:ph idx="1"/>
          </p:nvPr>
        </p:nvSpPr>
        <p:spPr>
          <a:xfrm>
            <a:off x="755576" y="2708920"/>
            <a:ext cx="7408333" cy="3450696"/>
          </a:xfrm>
        </p:spPr>
        <p:txBody>
          <a:bodyPr>
            <a:normAutofit fontScale="55000" lnSpcReduction="20000"/>
          </a:bodyPr>
          <a:lstStyle/>
          <a:p>
            <a:pPr lvl="1"/>
            <a:r>
              <a:rPr lang="zh-CN" altLang="en-US" sz="4000" b="1" dirty="0" smtClean="0"/>
              <a:t>蓝牙热敏打印机</a:t>
            </a:r>
            <a:endParaRPr lang="en-US" altLang="zh-CN" sz="4000" b="1" dirty="0" smtClean="0"/>
          </a:p>
          <a:p>
            <a:pPr lvl="2"/>
            <a:r>
              <a:rPr lang="zh-CN" altLang="en-US" sz="2500" dirty="0" smtClean="0"/>
              <a:t>蓝牙打印机的原理及应用</a:t>
            </a:r>
            <a:endParaRPr lang="en-US" altLang="zh-CN" sz="2500" dirty="0"/>
          </a:p>
          <a:p>
            <a:pPr lvl="2"/>
            <a:r>
              <a:rPr lang="zh-CN" altLang="en-US" sz="2500" dirty="0" smtClean="0"/>
              <a:t>蓝牙打印机的代码思路</a:t>
            </a:r>
            <a:endParaRPr lang="en-US" altLang="zh-CN" sz="2500" dirty="0" smtClean="0"/>
          </a:p>
          <a:p>
            <a:pPr lvl="2"/>
            <a:r>
              <a:rPr lang="zh-CN" altLang="en-US" sz="2500" dirty="0" smtClean="0"/>
              <a:t>成果展示</a:t>
            </a:r>
            <a:endParaRPr lang="zh-CN" altLang="en-US" sz="2500" dirty="0" smtClean="0"/>
          </a:p>
          <a:p>
            <a:pPr lvl="1"/>
            <a:r>
              <a:rPr lang="en-US" altLang="zh-CN" sz="4000" b="1" dirty="0" smtClean="0"/>
              <a:t>APP</a:t>
            </a:r>
            <a:r>
              <a:rPr lang="zh-CN" altLang="en-US" sz="4000" b="1" dirty="0"/>
              <a:t>模块</a:t>
            </a:r>
            <a:r>
              <a:rPr lang="zh-CN" altLang="en-US" sz="4000" b="1" dirty="0" smtClean="0"/>
              <a:t>设计</a:t>
            </a:r>
            <a:endParaRPr lang="en-US" altLang="zh-CN" sz="4000" b="1" dirty="0" smtClean="0"/>
          </a:p>
          <a:p>
            <a:pPr lvl="2"/>
            <a:r>
              <a:rPr lang="zh-CN" altLang="en-US" sz="2500" dirty="0"/>
              <a:t>模块</a:t>
            </a:r>
            <a:r>
              <a:rPr lang="zh-CN" altLang="en-US" sz="2500" dirty="0" smtClean="0"/>
              <a:t>设计的设计思路</a:t>
            </a:r>
            <a:endParaRPr lang="en-US" altLang="zh-CN" sz="2500" dirty="0" smtClean="0"/>
          </a:p>
          <a:p>
            <a:pPr lvl="2"/>
            <a:r>
              <a:rPr lang="zh-CN" altLang="en-US" sz="2500" dirty="0" smtClean="0"/>
              <a:t>模块设计的代码思路</a:t>
            </a:r>
            <a:endParaRPr lang="en-US" altLang="zh-CN" sz="2500" dirty="0" smtClean="0"/>
          </a:p>
          <a:p>
            <a:pPr lvl="2"/>
            <a:r>
              <a:rPr lang="zh-CN" altLang="en-US" sz="2500" dirty="0" smtClean="0"/>
              <a:t>成果展示</a:t>
            </a:r>
            <a:endParaRPr lang="zh-CN" altLang="en-US" sz="2500" dirty="0" smtClean="0"/>
          </a:p>
          <a:p>
            <a:pPr lvl="1"/>
            <a:r>
              <a:rPr lang="en-US" altLang="zh-CN" sz="4000" b="1" dirty="0" smtClean="0"/>
              <a:t>Python</a:t>
            </a:r>
            <a:r>
              <a:rPr lang="zh-CN" altLang="zh-CN" sz="4000" b="1" dirty="0"/>
              <a:t>爬虫</a:t>
            </a:r>
            <a:r>
              <a:rPr lang="zh-CN" altLang="zh-CN" sz="4000" b="1" dirty="0" smtClean="0"/>
              <a:t>技术</a:t>
            </a:r>
            <a:endParaRPr lang="en-US" altLang="zh-CN" sz="4000" b="1" dirty="0" smtClean="0"/>
          </a:p>
          <a:p>
            <a:pPr lvl="2"/>
            <a:r>
              <a:rPr lang="zh-CN" altLang="en-US" sz="2500" dirty="0" smtClean="0"/>
              <a:t>爬虫技术的原理及</a:t>
            </a:r>
            <a:r>
              <a:rPr lang="zh-CN" altLang="en-US" sz="2500" dirty="0"/>
              <a:t>应用</a:t>
            </a:r>
            <a:endParaRPr lang="en-US" altLang="zh-CN" sz="2500" dirty="0"/>
          </a:p>
          <a:p>
            <a:pPr lvl="2"/>
            <a:r>
              <a:rPr lang="zh-CN" altLang="en-US" sz="2500" dirty="0" smtClean="0"/>
              <a:t>爬虫技术的代码思路</a:t>
            </a:r>
            <a:endParaRPr lang="en-US" altLang="zh-CN" sz="2500" dirty="0"/>
          </a:p>
          <a:p>
            <a:pPr lvl="2"/>
            <a:r>
              <a:rPr lang="zh-CN" altLang="en-US" sz="2500" dirty="0"/>
              <a:t>成果</a:t>
            </a:r>
            <a:r>
              <a:rPr lang="zh-CN" altLang="en-US" sz="2500" dirty="0" smtClean="0"/>
              <a:t>展示</a:t>
            </a:r>
            <a:endParaRPr lang="zh-CN" altLang="en-US" sz="2500" dirty="0"/>
          </a:p>
          <a:p>
            <a:pPr lvl="1"/>
            <a:r>
              <a:rPr lang="zh-CN" altLang="en-US" sz="4000" b="1" dirty="0"/>
              <a:t>心得与体会</a:t>
            </a:r>
            <a:endParaRPr lang="zh-CN" altLang="en-US" sz="4000" b="1" dirty="0"/>
          </a:p>
        </p:txBody>
      </p:sp>
      <p:sp>
        <p:nvSpPr>
          <p:cNvPr id="1048608" name="标题 2"/>
          <p:cNvSpPr>
            <a:spLocks noGrp="1"/>
          </p:cNvSpPr>
          <p:nvPr>
            <p:ph type="title"/>
          </p:nvPr>
        </p:nvSpPr>
        <p:spPr>
          <a:xfrm>
            <a:off x="318781" y="567516"/>
            <a:ext cx="8229600" cy="1252728"/>
          </a:xfrm>
        </p:spPr>
        <p:txBody>
          <a:bodyPr/>
          <a:lstStyle/>
          <a:p>
            <a:r>
              <a:rPr lang="zh-CN" altLang="en-US" dirty="0"/>
              <a:t>目录</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48608"/>
                                        </p:tgtEl>
                                        <p:attrNameLst>
                                          <p:attrName>style.visibility</p:attrName>
                                        </p:attrNameLst>
                                      </p:cBhvr>
                                      <p:to>
                                        <p:strVal val="visible"/>
                                      </p:to>
                                    </p:set>
                                    <p:animEffect transition="in" filter="wheel(1)">
                                      <p:cBhvr>
                                        <p:cTn id="7" dur="2000"/>
                                        <p:tgtEl>
                                          <p:spTgt spid="104860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48607">
                                            <p:txEl>
                                              <p:pRg st="12" end="12"/>
                                            </p:txEl>
                                          </p:spTgt>
                                        </p:tgtEl>
                                        <p:attrNameLst>
                                          <p:attrName>style.visibility</p:attrName>
                                        </p:attrNameLst>
                                      </p:cBhvr>
                                      <p:to>
                                        <p:strVal val="visible"/>
                                      </p:to>
                                    </p:set>
                                    <p:animEffect transition="in" filter="fade">
                                      <p:cBhvr>
                                        <p:cTn id="12" dur="1000"/>
                                        <p:tgtEl>
                                          <p:spTgt spid="1048607">
                                            <p:txEl>
                                              <p:pRg st="12" end="12"/>
                                            </p:txEl>
                                          </p:spTgt>
                                        </p:tgtEl>
                                      </p:cBhvr>
                                    </p:animEffect>
                                    <p:anim calcmode="lin" valueType="num">
                                      <p:cBhvr>
                                        <p:cTn id="13" dur="1000" fill="hold"/>
                                        <p:tgtEl>
                                          <p:spTgt spid="1048607">
                                            <p:txEl>
                                              <p:pRg st="12" end="12"/>
                                            </p:txEl>
                                          </p:spTgt>
                                        </p:tgtEl>
                                        <p:attrNameLst>
                                          <p:attrName>ppt_x</p:attrName>
                                        </p:attrNameLst>
                                      </p:cBhvr>
                                      <p:tavLst>
                                        <p:tav tm="0">
                                          <p:val>
                                            <p:strVal val="#ppt_x"/>
                                          </p:val>
                                        </p:tav>
                                        <p:tav tm="100000">
                                          <p:val>
                                            <p:strVal val="#ppt_x"/>
                                          </p:val>
                                        </p:tav>
                                      </p:tavLst>
                                    </p:anim>
                                    <p:anim calcmode="lin" valueType="num">
                                      <p:cBhvr>
                                        <p:cTn id="14" dur="1000" fill="hold"/>
                                        <p:tgtEl>
                                          <p:spTgt spid="1048607">
                                            <p:txEl>
                                              <p:pRg st="12" end="1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48607">
                                            <p:txEl>
                                              <p:pRg st="8" end="8"/>
                                            </p:txEl>
                                          </p:spTgt>
                                        </p:tgtEl>
                                        <p:attrNameLst>
                                          <p:attrName>style.visibility</p:attrName>
                                        </p:attrNameLst>
                                      </p:cBhvr>
                                      <p:to>
                                        <p:strVal val="visible"/>
                                      </p:to>
                                    </p:set>
                                    <p:animEffect transition="in" filter="fade">
                                      <p:cBhvr>
                                        <p:cTn id="17" dur="1000"/>
                                        <p:tgtEl>
                                          <p:spTgt spid="1048607">
                                            <p:txEl>
                                              <p:pRg st="8" end="8"/>
                                            </p:txEl>
                                          </p:spTgt>
                                        </p:tgtEl>
                                      </p:cBhvr>
                                    </p:animEffect>
                                    <p:anim calcmode="lin" valueType="num">
                                      <p:cBhvr>
                                        <p:cTn id="18" dur="1000" fill="hold"/>
                                        <p:tgtEl>
                                          <p:spTgt spid="1048607">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1048607">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48607">
                                            <p:txEl>
                                              <p:pRg st="4" end="4"/>
                                            </p:txEl>
                                          </p:spTgt>
                                        </p:tgtEl>
                                        <p:attrNameLst>
                                          <p:attrName>style.visibility</p:attrName>
                                        </p:attrNameLst>
                                      </p:cBhvr>
                                      <p:to>
                                        <p:strVal val="visible"/>
                                      </p:to>
                                    </p:set>
                                    <p:animEffect transition="in" filter="fade">
                                      <p:cBhvr>
                                        <p:cTn id="22" dur="1000"/>
                                        <p:tgtEl>
                                          <p:spTgt spid="1048607">
                                            <p:txEl>
                                              <p:pRg st="4" end="4"/>
                                            </p:txEl>
                                          </p:spTgt>
                                        </p:tgtEl>
                                      </p:cBhvr>
                                    </p:animEffect>
                                    <p:anim calcmode="lin" valueType="num">
                                      <p:cBhvr>
                                        <p:cTn id="23" dur="1000" fill="hold"/>
                                        <p:tgtEl>
                                          <p:spTgt spid="1048607">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048607">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48607">
                                            <p:txEl>
                                              <p:pRg st="0" end="0"/>
                                            </p:txEl>
                                          </p:spTgt>
                                        </p:tgtEl>
                                        <p:attrNameLst>
                                          <p:attrName>style.visibility</p:attrName>
                                        </p:attrNameLst>
                                      </p:cBhvr>
                                      <p:to>
                                        <p:strVal val="visible"/>
                                      </p:to>
                                    </p:set>
                                    <p:animEffect transition="in" filter="fade">
                                      <p:cBhvr>
                                        <p:cTn id="27" dur="1000"/>
                                        <p:tgtEl>
                                          <p:spTgt spid="1048607">
                                            <p:txEl>
                                              <p:pRg st="0" end="0"/>
                                            </p:txEl>
                                          </p:spTgt>
                                        </p:tgtEl>
                                      </p:cBhvr>
                                    </p:animEffect>
                                    <p:anim calcmode="lin" valueType="num">
                                      <p:cBhvr>
                                        <p:cTn id="28" dur="1000" fill="hold"/>
                                        <p:tgtEl>
                                          <p:spTgt spid="1048607">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10486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048607">
                                            <p:txEl>
                                              <p:pRg st="1" end="1"/>
                                            </p:txEl>
                                          </p:spTgt>
                                        </p:tgtEl>
                                        <p:attrNameLst>
                                          <p:attrName>style.visibility</p:attrName>
                                        </p:attrNameLst>
                                      </p:cBhvr>
                                      <p:to>
                                        <p:strVal val="visible"/>
                                      </p:to>
                                    </p:set>
                                    <p:animEffect transition="in" filter="wipe(down)">
                                      <p:cBhvr>
                                        <p:cTn id="34" dur="500"/>
                                        <p:tgtEl>
                                          <p:spTgt spid="1048607">
                                            <p:txEl>
                                              <p:pRg st="1" end="1"/>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1048607">
                                            <p:txEl>
                                              <p:pRg st="2" end="2"/>
                                            </p:txEl>
                                          </p:spTgt>
                                        </p:tgtEl>
                                        <p:attrNameLst>
                                          <p:attrName>style.visibility</p:attrName>
                                        </p:attrNameLst>
                                      </p:cBhvr>
                                      <p:to>
                                        <p:strVal val="visible"/>
                                      </p:to>
                                    </p:set>
                                    <p:animEffect transition="in" filter="wipe(down)">
                                      <p:cBhvr>
                                        <p:cTn id="37" dur="500"/>
                                        <p:tgtEl>
                                          <p:spTgt spid="1048607">
                                            <p:txEl>
                                              <p:pRg st="2" end="2"/>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1048607">
                                            <p:txEl>
                                              <p:pRg st="3" end="3"/>
                                            </p:txEl>
                                          </p:spTgt>
                                        </p:tgtEl>
                                        <p:attrNameLst>
                                          <p:attrName>style.visibility</p:attrName>
                                        </p:attrNameLst>
                                      </p:cBhvr>
                                      <p:to>
                                        <p:strVal val="visible"/>
                                      </p:to>
                                    </p:set>
                                    <p:animEffect transition="in" filter="wipe(down)">
                                      <p:cBhvr>
                                        <p:cTn id="40" dur="500"/>
                                        <p:tgtEl>
                                          <p:spTgt spid="1048607">
                                            <p:txEl>
                                              <p:pRg st="3" end="3"/>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1048607">
                                            <p:txEl>
                                              <p:pRg st="5" end="5"/>
                                            </p:txEl>
                                          </p:spTgt>
                                        </p:tgtEl>
                                        <p:attrNameLst>
                                          <p:attrName>style.visibility</p:attrName>
                                        </p:attrNameLst>
                                      </p:cBhvr>
                                      <p:to>
                                        <p:strVal val="visible"/>
                                      </p:to>
                                    </p:set>
                                    <p:animEffect transition="in" filter="wipe(down)">
                                      <p:cBhvr>
                                        <p:cTn id="43" dur="500"/>
                                        <p:tgtEl>
                                          <p:spTgt spid="1048607">
                                            <p:txEl>
                                              <p:pRg st="5" end="5"/>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1048607">
                                            <p:txEl>
                                              <p:pRg st="6" end="6"/>
                                            </p:txEl>
                                          </p:spTgt>
                                        </p:tgtEl>
                                        <p:attrNameLst>
                                          <p:attrName>style.visibility</p:attrName>
                                        </p:attrNameLst>
                                      </p:cBhvr>
                                      <p:to>
                                        <p:strVal val="visible"/>
                                      </p:to>
                                    </p:set>
                                    <p:animEffect transition="in" filter="wipe(down)">
                                      <p:cBhvr>
                                        <p:cTn id="46" dur="500"/>
                                        <p:tgtEl>
                                          <p:spTgt spid="1048607">
                                            <p:txEl>
                                              <p:pRg st="6" end="6"/>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1048607">
                                            <p:txEl>
                                              <p:pRg st="7" end="7"/>
                                            </p:txEl>
                                          </p:spTgt>
                                        </p:tgtEl>
                                        <p:attrNameLst>
                                          <p:attrName>style.visibility</p:attrName>
                                        </p:attrNameLst>
                                      </p:cBhvr>
                                      <p:to>
                                        <p:strVal val="visible"/>
                                      </p:to>
                                    </p:set>
                                    <p:animEffect transition="in" filter="wipe(down)">
                                      <p:cBhvr>
                                        <p:cTn id="49" dur="500"/>
                                        <p:tgtEl>
                                          <p:spTgt spid="1048607">
                                            <p:txEl>
                                              <p:pRg st="7" end="7"/>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1048607">
                                            <p:txEl>
                                              <p:pRg st="9" end="9"/>
                                            </p:txEl>
                                          </p:spTgt>
                                        </p:tgtEl>
                                        <p:attrNameLst>
                                          <p:attrName>style.visibility</p:attrName>
                                        </p:attrNameLst>
                                      </p:cBhvr>
                                      <p:to>
                                        <p:strVal val="visible"/>
                                      </p:to>
                                    </p:set>
                                    <p:animEffect transition="in" filter="wipe(down)">
                                      <p:cBhvr>
                                        <p:cTn id="52" dur="500"/>
                                        <p:tgtEl>
                                          <p:spTgt spid="1048607">
                                            <p:txEl>
                                              <p:pRg st="9" end="9"/>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1048607">
                                            <p:txEl>
                                              <p:pRg st="10" end="10"/>
                                            </p:txEl>
                                          </p:spTgt>
                                        </p:tgtEl>
                                        <p:attrNameLst>
                                          <p:attrName>style.visibility</p:attrName>
                                        </p:attrNameLst>
                                      </p:cBhvr>
                                      <p:to>
                                        <p:strVal val="visible"/>
                                      </p:to>
                                    </p:set>
                                    <p:animEffect transition="in" filter="wipe(down)">
                                      <p:cBhvr>
                                        <p:cTn id="55" dur="500"/>
                                        <p:tgtEl>
                                          <p:spTgt spid="1048607">
                                            <p:txEl>
                                              <p:pRg st="10" end="10"/>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1048607">
                                            <p:txEl>
                                              <p:pRg st="11" end="11"/>
                                            </p:txEl>
                                          </p:spTgt>
                                        </p:tgtEl>
                                        <p:attrNameLst>
                                          <p:attrName>style.visibility</p:attrName>
                                        </p:attrNameLst>
                                      </p:cBhvr>
                                      <p:to>
                                        <p:strVal val="visible"/>
                                      </p:to>
                                    </p:set>
                                    <p:animEffect transition="in" filter="wipe(down)">
                                      <p:cBhvr>
                                        <p:cTn id="58" dur="500"/>
                                        <p:tgtEl>
                                          <p:spTgt spid="10486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620688" y="225959"/>
            <a:ext cx="8229600" cy="1252728"/>
          </a:xfrm>
        </p:spPr>
        <p:txBody>
          <a:bodyPr/>
          <a:lstStyle/>
          <a:p>
            <a:r>
              <a:rPr lang="zh-CN" altLang="zh-CN" dirty="0"/>
              <a:t>蓝</a:t>
            </a:r>
            <a:r>
              <a:rPr lang="zh-CN" altLang="zh-CN" dirty="0" smtClean="0"/>
              <a:t>牙</a:t>
            </a:r>
            <a:r>
              <a:rPr lang="zh-CN" altLang="en-US" dirty="0" smtClean="0"/>
              <a:t>热敏</a:t>
            </a:r>
            <a:r>
              <a:rPr lang="zh-CN" altLang="zh-CN" dirty="0" smtClean="0"/>
              <a:t>打印机</a:t>
            </a:r>
            <a:endParaRPr lang="zh-CN" altLang="en-US" dirty="0"/>
          </a:p>
        </p:txBody>
      </p:sp>
      <p:sp>
        <p:nvSpPr>
          <p:cNvPr id="5" name="内容占位符 4"/>
          <p:cNvSpPr>
            <a:spLocks noGrp="1"/>
          </p:cNvSpPr>
          <p:nvPr>
            <p:ph sz="quarter" idx="13"/>
          </p:nvPr>
        </p:nvSpPr>
        <p:spPr>
          <a:xfrm>
            <a:off x="179512" y="2348880"/>
            <a:ext cx="3822192" cy="3447288"/>
          </a:xfrm>
        </p:spPr>
        <p:txBody>
          <a:bodyPr>
            <a:normAutofit fontScale="85000" lnSpcReduction="10000"/>
          </a:bodyPr>
          <a:lstStyle/>
          <a:p>
            <a:r>
              <a:rPr lang="zh-CN" altLang="zh-CN" b="1" dirty="0">
                <a:solidFill>
                  <a:srgbClr val="FF0000"/>
                </a:solidFill>
              </a:rPr>
              <a:t>机芯数据传输</a:t>
            </a:r>
            <a:r>
              <a:rPr lang="zh-CN" altLang="zh-CN" b="1" dirty="0" smtClean="0">
                <a:solidFill>
                  <a:srgbClr val="FF0000"/>
                </a:solidFill>
              </a:rPr>
              <a:t>原理</a:t>
            </a:r>
            <a:endParaRPr lang="zh-CN" altLang="zh-CN" dirty="0">
              <a:solidFill>
                <a:srgbClr val="FF0000"/>
              </a:solidFill>
            </a:endParaRPr>
          </a:p>
          <a:p>
            <a:r>
              <a:rPr lang="en-US" altLang="zh-CN" dirty="0"/>
              <a:t>1.Android </a:t>
            </a:r>
            <a:r>
              <a:rPr lang="zh-CN" altLang="zh-CN" dirty="0"/>
              <a:t>智能手机蓝牙打印； </a:t>
            </a:r>
            <a:endParaRPr lang="zh-CN" altLang="zh-CN" dirty="0"/>
          </a:p>
          <a:p>
            <a:r>
              <a:rPr lang="en-US" altLang="zh-CN" dirty="0"/>
              <a:t>2.</a:t>
            </a:r>
            <a:r>
              <a:rPr lang="zh-CN" altLang="zh-CN" dirty="0"/>
              <a:t>可以高速打印，打印速度高达</a:t>
            </a:r>
            <a:r>
              <a:rPr lang="en-US" altLang="zh-CN" dirty="0"/>
              <a:t> 80mm/s</a:t>
            </a:r>
            <a:r>
              <a:rPr lang="zh-CN" altLang="zh-CN" dirty="0"/>
              <a:t>； </a:t>
            </a:r>
            <a:endParaRPr lang="zh-CN" altLang="zh-CN" dirty="0"/>
          </a:p>
          <a:p>
            <a:r>
              <a:rPr lang="en-US" altLang="zh-CN" dirty="0"/>
              <a:t>3.</a:t>
            </a:r>
            <a:r>
              <a:rPr lang="zh-CN" altLang="zh-CN" dirty="0"/>
              <a:t>高清晰度打印，</a:t>
            </a:r>
            <a:r>
              <a:rPr lang="en-US" altLang="zh-CN" dirty="0"/>
              <a:t>8 </a:t>
            </a:r>
            <a:r>
              <a:rPr lang="zh-CN" altLang="zh-CN" dirty="0"/>
              <a:t>个像素点</a:t>
            </a:r>
            <a:r>
              <a:rPr lang="en-US" altLang="zh-CN" dirty="0"/>
              <a:t>/mm</a:t>
            </a:r>
            <a:r>
              <a:rPr lang="zh-CN" altLang="zh-CN" dirty="0"/>
              <a:t>，</a:t>
            </a:r>
            <a:r>
              <a:rPr lang="en-US" altLang="zh-CN" dirty="0"/>
              <a:t>384 </a:t>
            </a:r>
            <a:r>
              <a:rPr lang="zh-CN" altLang="zh-CN" dirty="0"/>
              <a:t>个像素点</a:t>
            </a:r>
            <a:r>
              <a:rPr lang="en-US" altLang="zh-CN" dirty="0"/>
              <a:t>/</a:t>
            </a:r>
            <a:r>
              <a:rPr lang="zh-CN" altLang="zh-CN" dirty="0"/>
              <a:t>行； </a:t>
            </a:r>
            <a:endParaRPr lang="zh-CN" altLang="zh-CN" dirty="0"/>
          </a:p>
          <a:p>
            <a:r>
              <a:rPr lang="en-US" altLang="zh-CN" dirty="0"/>
              <a:t>4.</a:t>
            </a:r>
            <a:r>
              <a:rPr lang="zh-CN" altLang="zh-CN" dirty="0"/>
              <a:t>可打印内容包括汉字（支持</a:t>
            </a:r>
            <a:r>
              <a:rPr lang="en-US" altLang="zh-CN" dirty="0"/>
              <a:t> GB2312 </a:t>
            </a:r>
            <a:r>
              <a:rPr lang="zh-CN" altLang="zh-CN" dirty="0"/>
              <a:t>编码格式的所有汉字）、字符集、</a:t>
            </a:r>
            <a:r>
              <a:rPr lang="en-US" altLang="zh-CN" dirty="0"/>
              <a:t>ASCII </a:t>
            </a:r>
            <a:r>
              <a:rPr lang="zh-CN" altLang="zh-CN" dirty="0"/>
              <a:t>字符、条形码、二维码等图 形打印； </a:t>
            </a:r>
            <a:endParaRPr lang="zh-CN" altLang="zh-CN" dirty="0"/>
          </a:p>
          <a:p>
            <a:r>
              <a:rPr lang="en-US" altLang="zh-CN" dirty="0"/>
              <a:t>5.</a:t>
            </a:r>
            <a:r>
              <a:rPr lang="zh-CN" altLang="zh-CN" dirty="0"/>
              <a:t>采用</a:t>
            </a:r>
            <a:r>
              <a:rPr lang="en-US" altLang="zh-CN" dirty="0"/>
              <a:t> 12V/2A </a:t>
            </a:r>
            <a:r>
              <a:rPr lang="zh-CN" altLang="zh-CN" dirty="0"/>
              <a:t>电源供电</a:t>
            </a:r>
            <a:endParaRPr lang="zh-CN" altLang="zh-CN" dirty="0"/>
          </a:p>
          <a:p>
            <a:endParaRPr lang="zh-CN" altLang="en-US" dirty="0"/>
          </a:p>
        </p:txBody>
      </p:sp>
      <p:sp>
        <p:nvSpPr>
          <p:cNvPr id="6" name="内容占位符 5"/>
          <p:cNvSpPr>
            <a:spLocks noGrp="1"/>
          </p:cNvSpPr>
          <p:nvPr>
            <p:ph sz="quarter" idx="14"/>
          </p:nvPr>
        </p:nvSpPr>
        <p:spPr>
          <a:xfrm>
            <a:off x="4401883" y="2996952"/>
            <a:ext cx="3822192" cy="3447288"/>
          </a:xfrm>
        </p:spPr>
        <p:txBody>
          <a:bodyPr>
            <a:normAutofit/>
          </a:bodyPr>
          <a:lstStyle/>
          <a:p>
            <a:r>
              <a:rPr lang="zh-CN" altLang="zh-CN" sz="2000" b="1" dirty="0">
                <a:solidFill>
                  <a:srgbClr val="FF0000"/>
                </a:solidFill>
              </a:rPr>
              <a:t>驱动电机原理</a:t>
            </a:r>
            <a:r>
              <a:rPr lang="en-US" altLang="zh-CN" sz="2000" b="1" dirty="0">
                <a:solidFill>
                  <a:srgbClr val="FF0000"/>
                </a:solidFill>
              </a:rPr>
              <a:t> </a:t>
            </a:r>
            <a:endParaRPr lang="en-US" altLang="zh-CN" sz="2000" b="1" dirty="0" smtClean="0">
              <a:solidFill>
                <a:srgbClr val="FF0000"/>
              </a:solidFill>
            </a:endParaRPr>
          </a:p>
          <a:p>
            <a:endParaRPr lang="zh-CN" altLang="en-US" sz="2000" b="1" dirty="0"/>
          </a:p>
        </p:txBody>
      </p:sp>
      <p:sp>
        <p:nvSpPr>
          <p:cNvPr id="8" name="TextBox 7"/>
          <p:cNvSpPr txBox="1"/>
          <p:nvPr/>
        </p:nvSpPr>
        <p:spPr>
          <a:xfrm>
            <a:off x="5076056" y="1173042"/>
            <a:ext cx="3240360" cy="707886"/>
          </a:xfrm>
          <a:prstGeom prst="rect">
            <a:avLst/>
          </a:prstGeom>
          <a:noFill/>
        </p:spPr>
        <p:txBody>
          <a:bodyPr wrap="square" rtlCol="0">
            <a:spAutoFit/>
          </a:bodyPr>
          <a:lstStyle/>
          <a:p>
            <a:pPr algn="r"/>
            <a:r>
              <a:rPr lang="zh-CN" altLang="en-US" sz="4000" dirty="0">
                <a:solidFill>
                  <a:schemeClr val="bg1"/>
                </a:solidFill>
              </a:rPr>
              <a:t>原理</a:t>
            </a:r>
            <a:r>
              <a:rPr lang="zh-CN" altLang="en-US" sz="4000" dirty="0" smtClean="0">
                <a:solidFill>
                  <a:schemeClr val="bg1"/>
                </a:solidFill>
              </a:rPr>
              <a:t>及应用</a:t>
            </a:r>
            <a:endParaRPr lang="zh-CN" altLang="en-US" sz="4000" dirty="0">
              <a:solidFill>
                <a:schemeClr val="bg1"/>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84428" y="3429000"/>
            <a:ext cx="5223616" cy="2343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down)">
                                      <p:cBhvr>
                                        <p:cTn id="19" dur="500"/>
                                        <p:tgtEl>
                                          <p:spTgt spid="5">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down)">
                                      <p:cBhvr>
                                        <p:cTn id="25" dur="500"/>
                                        <p:tgtEl>
                                          <p:spTgt spid="5">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wipe(down)">
                                      <p:cBhvr>
                                        <p:cTn id="28" dur="500"/>
                                        <p:tgtEl>
                                          <p:spTgt spid="5">
                                            <p:txEl>
                                              <p:pRg st="4" end="4"/>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wipe(down)">
                                      <p:cBhvr>
                                        <p:cTn id="31" dur="500"/>
                                        <p:tgtEl>
                                          <p:spTgt spid="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500"/>
                                        <p:tgtEl>
                                          <p:spTgt spid="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wipe(down)">
                                      <p:cBhvr>
                                        <p:cTn id="4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标题 1048694"/>
          <p:cNvSpPr>
            <a:spLocks noGrp="1"/>
          </p:cNvSpPr>
          <p:nvPr>
            <p:ph type="title"/>
          </p:nvPr>
        </p:nvSpPr>
        <p:spPr>
          <a:xfrm>
            <a:off x="302840" y="188640"/>
            <a:ext cx="8229600" cy="1252728"/>
          </a:xfrm>
        </p:spPr>
        <p:txBody>
          <a:bodyPr/>
          <a:lstStyle/>
          <a:p>
            <a:pPr algn="l"/>
            <a:r>
              <a:rPr lang="zh-CN" altLang="zh-CN" dirty="0"/>
              <a:t>蓝牙</a:t>
            </a:r>
            <a:r>
              <a:rPr lang="zh-CN" altLang="en-US" dirty="0"/>
              <a:t>热敏</a:t>
            </a:r>
            <a:r>
              <a:rPr lang="zh-CN" altLang="zh-CN" dirty="0"/>
              <a:t>打印机</a:t>
            </a:r>
            <a:endParaRPr lang="zh-CN" dirty="0"/>
          </a:p>
        </p:txBody>
      </p:sp>
      <p:sp>
        <p:nvSpPr>
          <p:cNvPr id="1048697" name="内容占位符 1048696"/>
          <p:cNvSpPr>
            <a:spLocks noGrp="1"/>
          </p:cNvSpPr>
          <p:nvPr>
            <p:ph sz="quarter" idx="14"/>
          </p:nvPr>
        </p:nvSpPr>
        <p:spPr>
          <a:xfrm>
            <a:off x="899592" y="1988840"/>
            <a:ext cx="5976758" cy="4494647"/>
          </a:xfrm>
        </p:spPr>
        <p:txBody>
          <a:bodyPr>
            <a:normAutofit fontScale="55000" lnSpcReduction="20000"/>
          </a:bodyPr>
          <a:lstStyle/>
          <a:p>
            <a:r>
              <a:rPr lang="zh-CN" altLang="zh-CN" sz="3800" b="1" dirty="0">
                <a:solidFill>
                  <a:srgbClr val="0070C0"/>
                </a:solidFill>
              </a:rPr>
              <a:t>打印条纹 </a:t>
            </a:r>
            <a:endParaRPr lang="zh-CN" altLang="zh-CN" sz="3800" b="1" dirty="0">
              <a:solidFill>
                <a:srgbClr val="0070C0"/>
              </a:solidFill>
            </a:endParaRPr>
          </a:p>
          <a:p>
            <a:r>
              <a:rPr lang="en-US" altLang="zh-CN" dirty="0"/>
              <a:t>void printer(void);</a:t>
            </a:r>
            <a:endParaRPr lang="zh-CN" altLang="zh-CN" sz="1800" dirty="0"/>
          </a:p>
          <a:p>
            <a:r>
              <a:rPr lang="en-US" altLang="zh-CN" dirty="0" err="1"/>
              <a:t>int</a:t>
            </a:r>
            <a:r>
              <a:rPr lang="en-US" altLang="zh-CN" dirty="0"/>
              <a:t> main()</a:t>
            </a:r>
            <a:endParaRPr lang="zh-CN" altLang="zh-CN" sz="1800" dirty="0"/>
          </a:p>
          <a:p>
            <a:r>
              <a:rPr lang="en-US" altLang="zh-CN" dirty="0"/>
              <a:t>{   u8 i;</a:t>
            </a:r>
            <a:endParaRPr lang="zh-CN" altLang="zh-CN" sz="1800" dirty="0"/>
          </a:p>
          <a:p>
            <a:r>
              <a:rPr lang="en-US" altLang="zh-CN" dirty="0"/>
              <a:t>	</a:t>
            </a:r>
            <a:r>
              <a:rPr lang="en-US" altLang="zh-CN" dirty="0" err="1"/>
              <a:t>key_init</a:t>
            </a:r>
            <a:r>
              <a:rPr lang="en-US" altLang="zh-CN" dirty="0"/>
              <a:t>();</a:t>
            </a:r>
            <a:endParaRPr lang="zh-CN" altLang="zh-CN" sz="1800" dirty="0"/>
          </a:p>
          <a:p>
            <a:r>
              <a:rPr lang="en-US" altLang="zh-CN" dirty="0"/>
              <a:t>	</a:t>
            </a:r>
            <a:r>
              <a:rPr lang="en-US" altLang="zh-CN" dirty="0" err="1"/>
              <a:t>init_motor_gpio</a:t>
            </a:r>
            <a:r>
              <a:rPr lang="en-US" altLang="zh-CN" dirty="0"/>
              <a:t>();</a:t>
            </a:r>
            <a:endParaRPr lang="zh-CN" altLang="zh-CN" sz="1800" dirty="0"/>
          </a:p>
          <a:p>
            <a:r>
              <a:rPr lang="en-US" altLang="zh-CN" dirty="0"/>
              <a:t>	init_timer3();</a:t>
            </a:r>
            <a:endParaRPr lang="zh-CN" altLang="zh-CN" sz="1800" dirty="0"/>
          </a:p>
          <a:p>
            <a:r>
              <a:rPr lang="en-US" altLang="zh-CN" dirty="0"/>
              <a:t>	</a:t>
            </a:r>
            <a:r>
              <a:rPr lang="en-US" altLang="zh-CN" dirty="0" err="1"/>
              <a:t>init_printer_gpio</a:t>
            </a:r>
            <a:r>
              <a:rPr lang="en-US" altLang="zh-CN" dirty="0"/>
              <a:t>(); </a:t>
            </a:r>
            <a:endParaRPr lang="zh-CN" altLang="zh-CN" sz="1800" dirty="0"/>
          </a:p>
          <a:p>
            <a:r>
              <a:rPr lang="en-US" altLang="zh-CN" dirty="0"/>
              <a:t>	printer();</a:t>
            </a:r>
            <a:endParaRPr lang="zh-CN" altLang="zh-CN" sz="1800" dirty="0"/>
          </a:p>
          <a:p>
            <a:r>
              <a:rPr lang="en-US" altLang="zh-CN" dirty="0"/>
              <a:t>	LAT_H;</a:t>
            </a:r>
            <a:endParaRPr lang="zh-CN" altLang="zh-CN" sz="1800" dirty="0"/>
          </a:p>
          <a:p>
            <a:r>
              <a:rPr lang="en-US" altLang="zh-CN" dirty="0"/>
              <a:t>	LAT_L;</a:t>
            </a:r>
            <a:endParaRPr lang="zh-CN" altLang="zh-CN" sz="1800" dirty="0"/>
          </a:p>
          <a:p>
            <a:r>
              <a:rPr lang="en-US" altLang="zh-CN" dirty="0"/>
              <a:t>	LAT_H;</a:t>
            </a:r>
            <a:endParaRPr lang="zh-CN" altLang="zh-CN" sz="1800" dirty="0"/>
          </a:p>
          <a:p>
            <a:r>
              <a:rPr lang="en-US" altLang="zh-CN" dirty="0"/>
              <a:t>	while (1)</a:t>
            </a:r>
            <a:endParaRPr lang="zh-CN" altLang="zh-CN" sz="1800" dirty="0"/>
          </a:p>
          <a:p>
            <a:r>
              <a:rPr lang="en-US" altLang="zh-CN" dirty="0"/>
              <a:t>	{if ( </a:t>
            </a:r>
            <a:r>
              <a:rPr lang="en-US" altLang="zh-CN" dirty="0" err="1"/>
              <a:t>key_scan</a:t>
            </a:r>
            <a:r>
              <a:rPr lang="en-US" altLang="zh-CN" dirty="0"/>
              <a:t>() == 1 )</a:t>
            </a:r>
            <a:endParaRPr lang="zh-CN" altLang="zh-CN" sz="1800" dirty="0"/>
          </a:p>
          <a:p>
            <a:r>
              <a:rPr lang="en-US" altLang="zh-CN" dirty="0"/>
              <a:t>		{TIM3-&gt;CR1 = 1;}}}</a:t>
            </a:r>
            <a:endParaRPr lang="zh-CN" altLang="zh-CN" sz="1800" dirty="0"/>
          </a:p>
          <a:p>
            <a:r>
              <a:rPr lang="en-US" altLang="zh-CN" dirty="0"/>
              <a:t>void printer(void)</a:t>
            </a:r>
            <a:endParaRPr lang="zh-CN" altLang="zh-CN" sz="1800" dirty="0"/>
          </a:p>
          <a:p>
            <a:r>
              <a:rPr lang="en-US" altLang="zh-CN" dirty="0"/>
              <a:t>{u8 i =0;</a:t>
            </a:r>
            <a:endParaRPr lang="zh-CN" altLang="zh-CN" sz="1800" dirty="0"/>
          </a:p>
          <a:p>
            <a:r>
              <a:rPr lang="en-US" altLang="zh-CN" dirty="0"/>
              <a:t>	for(i=0; i&lt;48;i++)</a:t>
            </a:r>
            <a:endParaRPr lang="zh-CN" altLang="zh-CN" sz="1800" dirty="0"/>
          </a:p>
          <a:p>
            <a:r>
              <a:rPr lang="en-US" altLang="zh-CN" dirty="0"/>
              <a:t>	{write_data_8bit(0xf0);}}</a:t>
            </a:r>
            <a:endParaRPr lang="zh-CN" altLang="zh-CN" sz="1800" dirty="0"/>
          </a:p>
        </p:txBody>
      </p:sp>
      <p:sp>
        <p:nvSpPr>
          <p:cNvPr id="2" name="TextBox 1"/>
          <p:cNvSpPr txBox="1"/>
          <p:nvPr/>
        </p:nvSpPr>
        <p:spPr>
          <a:xfrm>
            <a:off x="5796136" y="1196752"/>
            <a:ext cx="2736304" cy="707886"/>
          </a:xfrm>
          <a:prstGeom prst="rect">
            <a:avLst/>
          </a:prstGeom>
          <a:noFill/>
        </p:spPr>
        <p:txBody>
          <a:bodyPr wrap="square" rtlCol="0">
            <a:spAutoFit/>
          </a:bodyPr>
          <a:lstStyle/>
          <a:p>
            <a:r>
              <a:rPr lang="zh-CN" altLang="en-US" sz="4000" dirty="0" smtClean="0">
                <a:solidFill>
                  <a:schemeClr val="bg1"/>
                </a:solidFill>
              </a:rPr>
              <a:t>代码思路</a:t>
            </a:r>
            <a:endParaRPr lang="zh-CN" altLang="en-US" sz="4000" dirty="0">
              <a:solidFill>
                <a:schemeClr val="bg1"/>
              </a:solidFill>
            </a:endParaRPr>
          </a:p>
        </p:txBody>
      </p:sp>
      <p:sp>
        <p:nvSpPr>
          <p:cNvPr id="7" name="内容占位符 1048696"/>
          <p:cNvSpPr>
            <a:spLocks noGrp="1"/>
          </p:cNvSpPr>
          <p:nvPr>
            <p:ph sz="quarter" idx="14"/>
          </p:nvPr>
        </p:nvSpPr>
        <p:spPr>
          <a:xfrm>
            <a:off x="5004048" y="2708920"/>
            <a:ext cx="2952328" cy="3888432"/>
          </a:xfrm>
        </p:spPr>
        <p:txBody>
          <a:bodyPr>
            <a:normAutofit fontScale="70000" lnSpcReduction="20000"/>
          </a:bodyPr>
          <a:lstStyle/>
          <a:p>
            <a:pPr lvl="1" algn="ctr"/>
            <a:r>
              <a:rPr lang="zh-CN" altLang="zh-CN" sz="2900" b="1" dirty="0">
                <a:solidFill>
                  <a:srgbClr val="0070C0"/>
                </a:solidFill>
              </a:rPr>
              <a:t>点灯及按键</a:t>
            </a:r>
            <a:r>
              <a:rPr lang="zh-CN" altLang="zh-CN" sz="2900" b="1" dirty="0" smtClean="0">
                <a:solidFill>
                  <a:srgbClr val="0070C0"/>
                </a:solidFill>
              </a:rPr>
              <a:t>控制</a:t>
            </a:r>
            <a:endParaRPr lang="en-US" altLang="zh-CN" sz="2900" b="1" dirty="0" smtClean="0">
              <a:solidFill>
                <a:srgbClr val="0070C0"/>
              </a:solidFill>
            </a:endParaRPr>
          </a:p>
          <a:p>
            <a:pPr lvl="1"/>
            <a:endParaRPr lang="zh-CN" altLang="zh-CN" sz="2400" b="1" dirty="0">
              <a:solidFill>
                <a:srgbClr val="FF0000"/>
              </a:solidFill>
            </a:endParaRPr>
          </a:p>
          <a:p>
            <a:r>
              <a:rPr lang="en-US" altLang="zh-CN" dirty="0"/>
              <a:t>#include "stm32f10x.h"                  </a:t>
            </a:r>
            <a:endParaRPr lang="zh-CN" altLang="zh-CN" sz="1800" dirty="0"/>
          </a:p>
          <a:p>
            <a:r>
              <a:rPr lang="en-US" altLang="zh-CN" dirty="0"/>
              <a:t>// Device header</a:t>
            </a:r>
            <a:endParaRPr lang="zh-CN" altLang="zh-CN" sz="1800" dirty="0"/>
          </a:p>
          <a:p>
            <a:r>
              <a:rPr lang="en-US" altLang="zh-CN" dirty="0"/>
              <a:t>void </a:t>
            </a:r>
            <a:r>
              <a:rPr lang="en-US" altLang="zh-CN" dirty="0" err="1"/>
              <a:t>led_init</a:t>
            </a:r>
            <a:r>
              <a:rPr lang="en-US" altLang="zh-CN" dirty="0"/>
              <a:t>(void)</a:t>
            </a:r>
            <a:endParaRPr lang="zh-CN" altLang="zh-CN" sz="1800" dirty="0"/>
          </a:p>
          <a:p>
            <a:r>
              <a:rPr lang="en-US" altLang="zh-CN" dirty="0"/>
              <a:t>{</a:t>
            </a:r>
            <a:endParaRPr lang="zh-CN" altLang="zh-CN" sz="1800" dirty="0"/>
          </a:p>
          <a:p>
            <a:r>
              <a:rPr lang="en-US" altLang="zh-CN" dirty="0"/>
              <a:t>	RCC-&gt;APB2ENR |= 1 &lt;&lt; 2;</a:t>
            </a:r>
            <a:endParaRPr lang="zh-CN" altLang="zh-CN" sz="1800" dirty="0"/>
          </a:p>
          <a:p>
            <a:r>
              <a:rPr lang="en-US" altLang="zh-CN" dirty="0"/>
              <a:t>	GPIOA-&gt;CRL &amp;= ~(0xf&lt;&lt;4);</a:t>
            </a:r>
            <a:endParaRPr lang="zh-CN" altLang="zh-CN" sz="1800" dirty="0"/>
          </a:p>
          <a:p>
            <a:r>
              <a:rPr lang="en-US" altLang="zh-CN" dirty="0"/>
              <a:t>	GPIOA-&gt;CRL |= 3 &lt;&lt; 4;</a:t>
            </a:r>
            <a:endParaRPr lang="zh-CN" altLang="zh-CN" sz="1800" dirty="0"/>
          </a:p>
          <a:p>
            <a:r>
              <a:rPr lang="en-US" altLang="zh-CN" dirty="0"/>
              <a:t>	GPIOA-&gt;ODR |= 1 &lt;&lt; 4;</a:t>
            </a:r>
            <a:endParaRPr lang="zh-CN" altLang="zh-CN" sz="1800" dirty="0"/>
          </a:p>
          <a:p>
            <a:r>
              <a:rPr lang="en-US" altLang="zh-CN" dirty="0"/>
              <a:t>} </a:t>
            </a:r>
            <a:endParaRPr lang="zh-CN" altLang="zh-CN" sz="1800" dirty="0"/>
          </a:p>
          <a:p>
            <a:endParaRPr lang="zh-CN"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8697">
                                            <p:txEl>
                                              <p:pRg st="0" end="0"/>
                                            </p:txEl>
                                          </p:spTgt>
                                        </p:tgtEl>
                                        <p:attrNameLst>
                                          <p:attrName>style.visibility</p:attrName>
                                        </p:attrNameLst>
                                      </p:cBhvr>
                                      <p:to>
                                        <p:strVal val="visible"/>
                                      </p:to>
                                    </p:set>
                                    <p:animEffect transition="in" filter="fade">
                                      <p:cBhvr>
                                        <p:cTn id="12" dur="500"/>
                                        <p:tgtEl>
                                          <p:spTgt spid="10486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48697">
                                            <p:txEl>
                                              <p:pRg st="1" end="1"/>
                                            </p:txEl>
                                          </p:spTgt>
                                        </p:tgtEl>
                                        <p:attrNameLst>
                                          <p:attrName>style.visibility</p:attrName>
                                        </p:attrNameLst>
                                      </p:cBhvr>
                                      <p:to>
                                        <p:strVal val="visible"/>
                                      </p:to>
                                    </p:set>
                                    <p:animEffect transition="in" filter="randombar(horizontal)">
                                      <p:cBhvr>
                                        <p:cTn id="17" dur="500"/>
                                        <p:tgtEl>
                                          <p:spTgt spid="1048697">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1048697">
                                            <p:txEl>
                                              <p:pRg st="2" end="2"/>
                                            </p:txEl>
                                          </p:spTgt>
                                        </p:tgtEl>
                                        <p:attrNameLst>
                                          <p:attrName>style.visibility</p:attrName>
                                        </p:attrNameLst>
                                      </p:cBhvr>
                                      <p:to>
                                        <p:strVal val="visible"/>
                                      </p:to>
                                    </p:set>
                                    <p:animEffect transition="in" filter="randombar(horizontal)">
                                      <p:cBhvr>
                                        <p:cTn id="20" dur="500"/>
                                        <p:tgtEl>
                                          <p:spTgt spid="1048697">
                                            <p:txEl>
                                              <p:pRg st="2" end="2"/>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1048697">
                                            <p:txEl>
                                              <p:pRg st="3" end="3"/>
                                            </p:txEl>
                                          </p:spTgt>
                                        </p:tgtEl>
                                        <p:attrNameLst>
                                          <p:attrName>style.visibility</p:attrName>
                                        </p:attrNameLst>
                                      </p:cBhvr>
                                      <p:to>
                                        <p:strVal val="visible"/>
                                      </p:to>
                                    </p:set>
                                    <p:animEffect transition="in" filter="randombar(horizontal)">
                                      <p:cBhvr>
                                        <p:cTn id="23" dur="500"/>
                                        <p:tgtEl>
                                          <p:spTgt spid="1048697">
                                            <p:txEl>
                                              <p:pRg st="3" end="3"/>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1048697">
                                            <p:txEl>
                                              <p:pRg st="4" end="4"/>
                                            </p:txEl>
                                          </p:spTgt>
                                        </p:tgtEl>
                                        <p:attrNameLst>
                                          <p:attrName>style.visibility</p:attrName>
                                        </p:attrNameLst>
                                      </p:cBhvr>
                                      <p:to>
                                        <p:strVal val="visible"/>
                                      </p:to>
                                    </p:set>
                                    <p:animEffect transition="in" filter="randombar(horizontal)">
                                      <p:cBhvr>
                                        <p:cTn id="26" dur="500"/>
                                        <p:tgtEl>
                                          <p:spTgt spid="1048697">
                                            <p:txEl>
                                              <p:pRg st="4" end="4"/>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1048697">
                                            <p:txEl>
                                              <p:pRg st="5" end="5"/>
                                            </p:txEl>
                                          </p:spTgt>
                                        </p:tgtEl>
                                        <p:attrNameLst>
                                          <p:attrName>style.visibility</p:attrName>
                                        </p:attrNameLst>
                                      </p:cBhvr>
                                      <p:to>
                                        <p:strVal val="visible"/>
                                      </p:to>
                                    </p:set>
                                    <p:animEffect transition="in" filter="randombar(horizontal)">
                                      <p:cBhvr>
                                        <p:cTn id="29" dur="500"/>
                                        <p:tgtEl>
                                          <p:spTgt spid="1048697">
                                            <p:txEl>
                                              <p:pRg st="5" end="5"/>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1048697">
                                            <p:txEl>
                                              <p:pRg st="6" end="6"/>
                                            </p:txEl>
                                          </p:spTgt>
                                        </p:tgtEl>
                                        <p:attrNameLst>
                                          <p:attrName>style.visibility</p:attrName>
                                        </p:attrNameLst>
                                      </p:cBhvr>
                                      <p:to>
                                        <p:strVal val="visible"/>
                                      </p:to>
                                    </p:set>
                                    <p:animEffect transition="in" filter="randombar(horizontal)">
                                      <p:cBhvr>
                                        <p:cTn id="32" dur="500"/>
                                        <p:tgtEl>
                                          <p:spTgt spid="1048697">
                                            <p:txEl>
                                              <p:pRg st="6" end="6"/>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1048697">
                                            <p:txEl>
                                              <p:pRg st="7" end="7"/>
                                            </p:txEl>
                                          </p:spTgt>
                                        </p:tgtEl>
                                        <p:attrNameLst>
                                          <p:attrName>style.visibility</p:attrName>
                                        </p:attrNameLst>
                                      </p:cBhvr>
                                      <p:to>
                                        <p:strVal val="visible"/>
                                      </p:to>
                                    </p:set>
                                    <p:animEffect transition="in" filter="randombar(horizontal)">
                                      <p:cBhvr>
                                        <p:cTn id="35" dur="500"/>
                                        <p:tgtEl>
                                          <p:spTgt spid="1048697">
                                            <p:txEl>
                                              <p:pRg st="7" end="7"/>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1048697">
                                            <p:txEl>
                                              <p:pRg st="8" end="8"/>
                                            </p:txEl>
                                          </p:spTgt>
                                        </p:tgtEl>
                                        <p:attrNameLst>
                                          <p:attrName>style.visibility</p:attrName>
                                        </p:attrNameLst>
                                      </p:cBhvr>
                                      <p:to>
                                        <p:strVal val="visible"/>
                                      </p:to>
                                    </p:set>
                                    <p:animEffect transition="in" filter="randombar(horizontal)">
                                      <p:cBhvr>
                                        <p:cTn id="38" dur="500"/>
                                        <p:tgtEl>
                                          <p:spTgt spid="1048697">
                                            <p:txEl>
                                              <p:pRg st="8" end="8"/>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1048697">
                                            <p:txEl>
                                              <p:pRg st="9" end="9"/>
                                            </p:txEl>
                                          </p:spTgt>
                                        </p:tgtEl>
                                        <p:attrNameLst>
                                          <p:attrName>style.visibility</p:attrName>
                                        </p:attrNameLst>
                                      </p:cBhvr>
                                      <p:to>
                                        <p:strVal val="visible"/>
                                      </p:to>
                                    </p:set>
                                    <p:animEffect transition="in" filter="randombar(horizontal)">
                                      <p:cBhvr>
                                        <p:cTn id="41" dur="500"/>
                                        <p:tgtEl>
                                          <p:spTgt spid="1048697">
                                            <p:txEl>
                                              <p:pRg st="9" end="9"/>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1048697">
                                            <p:txEl>
                                              <p:pRg st="10" end="10"/>
                                            </p:txEl>
                                          </p:spTgt>
                                        </p:tgtEl>
                                        <p:attrNameLst>
                                          <p:attrName>style.visibility</p:attrName>
                                        </p:attrNameLst>
                                      </p:cBhvr>
                                      <p:to>
                                        <p:strVal val="visible"/>
                                      </p:to>
                                    </p:set>
                                    <p:animEffect transition="in" filter="randombar(horizontal)">
                                      <p:cBhvr>
                                        <p:cTn id="44" dur="500"/>
                                        <p:tgtEl>
                                          <p:spTgt spid="1048697">
                                            <p:txEl>
                                              <p:pRg st="10" end="10"/>
                                            </p:txEl>
                                          </p:spTgt>
                                        </p:tgtEl>
                                      </p:cBhvr>
                                    </p:animEffect>
                                  </p:childTnLst>
                                </p:cTn>
                              </p:par>
                              <p:par>
                                <p:cTn id="45" presetID="14" presetClass="entr" presetSubtype="10" fill="hold" nodeType="withEffect">
                                  <p:stCondLst>
                                    <p:cond delay="0"/>
                                  </p:stCondLst>
                                  <p:childTnLst>
                                    <p:set>
                                      <p:cBhvr>
                                        <p:cTn id="46" dur="1" fill="hold">
                                          <p:stCondLst>
                                            <p:cond delay="0"/>
                                          </p:stCondLst>
                                        </p:cTn>
                                        <p:tgtEl>
                                          <p:spTgt spid="1048697">
                                            <p:txEl>
                                              <p:pRg st="11" end="11"/>
                                            </p:txEl>
                                          </p:spTgt>
                                        </p:tgtEl>
                                        <p:attrNameLst>
                                          <p:attrName>style.visibility</p:attrName>
                                        </p:attrNameLst>
                                      </p:cBhvr>
                                      <p:to>
                                        <p:strVal val="visible"/>
                                      </p:to>
                                    </p:set>
                                    <p:animEffect transition="in" filter="randombar(horizontal)">
                                      <p:cBhvr>
                                        <p:cTn id="47" dur="500"/>
                                        <p:tgtEl>
                                          <p:spTgt spid="1048697">
                                            <p:txEl>
                                              <p:pRg st="11" end="11"/>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1048697">
                                            <p:txEl>
                                              <p:pRg st="12" end="12"/>
                                            </p:txEl>
                                          </p:spTgt>
                                        </p:tgtEl>
                                        <p:attrNameLst>
                                          <p:attrName>style.visibility</p:attrName>
                                        </p:attrNameLst>
                                      </p:cBhvr>
                                      <p:to>
                                        <p:strVal val="visible"/>
                                      </p:to>
                                    </p:set>
                                    <p:animEffect transition="in" filter="randombar(horizontal)">
                                      <p:cBhvr>
                                        <p:cTn id="50" dur="500"/>
                                        <p:tgtEl>
                                          <p:spTgt spid="1048697">
                                            <p:txEl>
                                              <p:pRg st="12" end="12"/>
                                            </p:txEl>
                                          </p:spTgt>
                                        </p:tgtEl>
                                      </p:cBhvr>
                                    </p:animEffect>
                                  </p:childTnLst>
                                </p:cTn>
                              </p:par>
                              <p:par>
                                <p:cTn id="51" presetID="14" presetClass="entr" presetSubtype="10" fill="hold" nodeType="withEffect">
                                  <p:stCondLst>
                                    <p:cond delay="0"/>
                                  </p:stCondLst>
                                  <p:childTnLst>
                                    <p:set>
                                      <p:cBhvr>
                                        <p:cTn id="52" dur="1" fill="hold">
                                          <p:stCondLst>
                                            <p:cond delay="0"/>
                                          </p:stCondLst>
                                        </p:cTn>
                                        <p:tgtEl>
                                          <p:spTgt spid="1048697">
                                            <p:txEl>
                                              <p:pRg st="13" end="13"/>
                                            </p:txEl>
                                          </p:spTgt>
                                        </p:tgtEl>
                                        <p:attrNameLst>
                                          <p:attrName>style.visibility</p:attrName>
                                        </p:attrNameLst>
                                      </p:cBhvr>
                                      <p:to>
                                        <p:strVal val="visible"/>
                                      </p:to>
                                    </p:set>
                                    <p:animEffect transition="in" filter="randombar(horizontal)">
                                      <p:cBhvr>
                                        <p:cTn id="53" dur="500"/>
                                        <p:tgtEl>
                                          <p:spTgt spid="1048697">
                                            <p:txEl>
                                              <p:pRg st="13" end="13"/>
                                            </p:txEl>
                                          </p:spTgt>
                                        </p:tgtEl>
                                      </p:cBhvr>
                                    </p:animEffect>
                                  </p:childTnLst>
                                </p:cTn>
                              </p:par>
                              <p:par>
                                <p:cTn id="54" presetID="14" presetClass="entr" presetSubtype="10" fill="hold" nodeType="withEffect">
                                  <p:stCondLst>
                                    <p:cond delay="0"/>
                                  </p:stCondLst>
                                  <p:childTnLst>
                                    <p:set>
                                      <p:cBhvr>
                                        <p:cTn id="55" dur="1" fill="hold">
                                          <p:stCondLst>
                                            <p:cond delay="0"/>
                                          </p:stCondLst>
                                        </p:cTn>
                                        <p:tgtEl>
                                          <p:spTgt spid="1048697">
                                            <p:txEl>
                                              <p:pRg st="14" end="14"/>
                                            </p:txEl>
                                          </p:spTgt>
                                        </p:tgtEl>
                                        <p:attrNameLst>
                                          <p:attrName>style.visibility</p:attrName>
                                        </p:attrNameLst>
                                      </p:cBhvr>
                                      <p:to>
                                        <p:strVal val="visible"/>
                                      </p:to>
                                    </p:set>
                                    <p:animEffect transition="in" filter="randombar(horizontal)">
                                      <p:cBhvr>
                                        <p:cTn id="56" dur="500"/>
                                        <p:tgtEl>
                                          <p:spTgt spid="1048697">
                                            <p:txEl>
                                              <p:pRg st="14" end="14"/>
                                            </p:txEl>
                                          </p:spTgt>
                                        </p:tgtEl>
                                      </p:cBhvr>
                                    </p:animEffect>
                                  </p:childTnLst>
                                </p:cTn>
                              </p:par>
                              <p:par>
                                <p:cTn id="57" presetID="14" presetClass="entr" presetSubtype="10" fill="hold" nodeType="withEffect">
                                  <p:stCondLst>
                                    <p:cond delay="0"/>
                                  </p:stCondLst>
                                  <p:childTnLst>
                                    <p:set>
                                      <p:cBhvr>
                                        <p:cTn id="58" dur="1" fill="hold">
                                          <p:stCondLst>
                                            <p:cond delay="0"/>
                                          </p:stCondLst>
                                        </p:cTn>
                                        <p:tgtEl>
                                          <p:spTgt spid="1048697">
                                            <p:txEl>
                                              <p:pRg st="15" end="15"/>
                                            </p:txEl>
                                          </p:spTgt>
                                        </p:tgtEl>
                                        <p:attrNameLst>
                                          <p:attrName>style.visibility</p:attrName>
                                        </p:attrNameLst>
                                      </p:cBhvr>
                                      <p:to>
                                        <p:strVal val="visible"/>
                                      </p:to>
                                    </p:set>
                                    <p:animEffect transition="in" filter="randombar(horizontal)">
                                      <p:cBhvr>
                                        <p:cTn id="59" dur="500"/>
                                        <p:tgtEl>
                                          <p:spTgt spid="1048697">
                                            <p:txEl>
                                              <p:pRg st="15" end="15"/>
                                            </p:txEl>
                                          </p:spTgt>
                                        </p:tgtEl>
                                      </p:cBhvr>
                                    </p:animEffect>
                                  </p:childTnLst>
                                </p:cTn>
                              </p:par>
                              <p:par>
                                <p:cTn id="60" presetID="14" presetClass="entr" presetSubtype="10" fill="hold" nodeType="withEffect">
                                  <p:stCondLst>
                                    <p:cond delay="0"/>
                                  </p:stCondLst>
                                  <p:childTnLst>
                                    <p:set>
                                      <p:cBhvr>
                                        <p:cTn id="61" dur="1" fill="hold">
                                          <p:stCondLst>
                                            <p:cond delay="0"/>
                                          </p:stCondLst>
                                        </p:cTn>
                                        <p:tgtEl>
                                          <p:spTgt spid="1048697">
                                            <p:txEl>
                                              <p:pRg st="16" end="16"/>
                                            </p:txEl>
                                          </p:spTgt>
                                        </p:tgtEl>
                                        <p:attrNameLst>
                                          <p:attrName>style.visibility</p:attrName>
                                        </p:attrNameLst>
                                      </p:cBhvr>
                                      <p:to>
                                        <p:strVal val="visible"/>
                                      </p:to>
                                    </p:set>
                                    <p:animEffect transition="in" filter="randombar(horizontal)">
                                      <p:cBhvr>
                                        <p:cTn id="62" dur="500"/>
                                        <p:tgtEl>
                                          <p:spTgt spid="1048697">
                                            <p:txEl>
                                              <p:pRg st="16" end="16"/>
                                            </p:txEl>
                                          </p:spTgt>
                                        </p:tgtEl>
                                      </p:cBhvr>
                                    </p:animEffect>
                                  </p:childTnLst>
                                </p:cTn>
                              </p:par>
                              <p:par>
                                <p:cTn id="63" presetID="14" presetClass="entr" presetSubtype="10" fill="hold" nodeType="withEffect">
                                  <p:stCondLst>
                                    <p:cond delay="0"/>
                                  </p:stCondLst>
                                  <p:childTnLst>
                                    <p:set>
                                      <p:cBhvr>
                                        <p:cTn id="64" dur="1" fill="hold">
                                          <p:stCondLst>
                                            <p:cond delay="0"/>
                                          </p:stCondLst>
                                        </p:cTn>
                                        <p:tgtEl>
                                          <p:spTgt spid="1048697">
                                            <p:txEl>
                                              <p:pRg st="17" end="17"/>
                                            </p:txEl>
                                          </p:spTgt>
                                        </p:tgtEl>
                                        <p:attrNameLst>
                                          <p:attrName>style.visibility</p:attrName>
                                        </p:attrNameLst>
                                      </p:cBhvr>
                                      <p:to>
                                        <p:strVal val="visible"/>
                                      </p:to>
                                    </p:set>
                                    <p:animEffect transition="in" filter="randombar(horizontal)">
                                      <p:cBhvr>
                                        <p:cTn id="65" dur="500"/>
                                        <p:tgtEl>
                                          <p:spTgt spid="1048697">
                                            <p:txEl>
                                              <p:pRg st="17" end="17"/>
                                            </p:txEl>
                                          </p:spTgt>
                                        </p:tgtEl>
                                      </p:cBhvr>
                                    </p:animEffect>
                                  </p:childTnLst>
                                </p:cTn>
                              </p:par>
                              <p:par>
                                <p:cTn id="66" presetID="14" presetClass="entr" presetSubtype="10" fill="hold" nodeType="withEffect">
                                  <p:stCondLst>
                                    <p:cond delay="0"/>
                                  </p:stCondLst>
                                  <p:childTnLst>
                                    <p:set>
                                      <p:cBhvr>
                                        <p:cTn id="67" dur="1" fill="hold">
                                          <p:stCondLst>
                                            <p:cond delay="0"/>
                                          </p:stCondLst>
                                        </p:cTn>
                                        <p:tgtEl>
                                          <p:spTgt spid="1048697">
                                            <p:txEl>
                                              <p:pRg st="18" end="18"/>
                                            </p:txEl>
                                          </p:spTgt>
                                        </p:tgtEl>
                                        <p:attrNameLst>
                                          <p:attrName>style.visibility</p:attrName>
                                        </p:attrNameLst>
                                      </p:cBhvr>
                                      <p:to>
                                        <p:strVal val="visible"/>
                                      </p:to>
                                    </p:set>
                                    <p:animEffect transition="in" filter="randombar(horizontal)">
                                      <p:cBhvr>
                                        <p:cTn id="68" dur="500"/>
                                        <p:tgtEl>
                                          <p:spTgt spid="1048697">
                                            <p:txEl>
                                              <p:pRg st="18" end="1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
                                            <p:txEl>
                                              <p:pRg st="0" end="0"/>
                                            </p:txEl>
                                          </p:spTgt>
                                        </p:tgtEl>
                                        <p:attrNameLst>
                                          <p:attrName>style.visibility</p:attrName>
                                        </p:attrNameLst>
                                      </p:cBhvr>
                                      <p:to>
                                        <p:strVal val="visible"/>
                                      </p:to>
                                    </p:set>
                                    <p:animEffect transition="in" filter="fade">
                                      <p:cBhvr>
                                        <p:cTn id="73" dur="500"/>
                                        <p:tgtEl>
                                          <p:spTgt spid="7">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nodeType="clickEffect">
                                  <p:stCondLst>
                                    <p:cond delay="0"/>
                                  </p:stCondLst>
                                  <p:childTnLst>
                                    <p:set>
                                      <p:cBhvr>
                                        <p:cTn id="77" dur="1" fill="hold">
                                          <p:stCondLst>
                                            <p:cond delay="0"/>
                                          </p:stCondLst>
                                        </p:cTn>
                                        <p:tgtEl>
                                          <p:spTgt spid="7">
                                            <p:txEl>
                                              <p:pRg st="2" end="2"/>
                                            </p:txEl>
                                          </p:spTgt>
                                        </p:tgtEl>
                                        <p:attrNameLst>
                                          <p:attrName>style.visibility</p:attrName>
                                        </p:attrNameLst>
                                      </p:cBhvr>
                                      <p:to>
                                        <p:strVal val="visible"/>
                                      </p:to>
                                    </p:set>
                                    <p:animEffect transition="in" filter="randombar(horizontal)">
                                      <p:cBhvr>
                                        <p:cTn id="78" dur="500"/>
                                        <p:tgtEl>
                                          <p:spTgt spid="7">
                                            <p:txEl>
                                              <p:pRg st="2" end="2"/>
                                            </p:txEl>
                                          </p:spTgt>
                                        </p:tgtEl>
                                      </p:cBhvr>
                                    </p:animEffect>
                                  </p:childTnLst>
                                </p:cTn>
                              </p:par>
                              <p:par>
                                <p:cTn id="79" presetID="14" presetClass="entr" presetSubtype="10" fill="hold" nodeType="withEffect">
                                  <p:stCondLst>
                                    <p:cond delay="0"/>
                                  </p:stCondLst>
                                  <p:childTnLst>
                                    <p:set>
                                      <p:cBhvr>
                                        <p:cTn id="80" dur="1" fill="hold">
                                          <p:stCondLst>
                                            <p:cond delay="0"/>
                                          </p:stCondLst>
                                        </p:cTn>
                                        <p:tgtEl>
                                          <p:spTgt spid="7">
                                            <p:txEl>
                                              <p:pRg st="3" end="3"/>
                                            </p:txEl>
                                          </p:spTgt>
                                        </p:tgtEl>
                                        <p:attrNameLst>
                                          <p:attrName>style.visibility</p:attrName>
                                        </p:attrNameLst>
                                      </p:cBhvr>
                                      <p:to>
                                        <p:strVal val="visible"/>
                                      </p:to>
                                    </p:set>
                                    <p:animEffect transition="in" filter="randombar(horizontal)">
                                      <p:cBhvr>
                                        <p:cTn id="81" dur="500"/>
                                        <p:tgtEl>
                                          <p:spTgt spid="7">
                                            <p:txEl>
                                              <p:pRg st="3" end="3"/>
                                            </p:txEl>
                                          </p:spTgt>
                                        </p:tgtEl>
                                      </p:cBhvr>
                                    </p:animEffect>
                                  </p:childTnLst>
                                </p:cTn>
                              </p:par>
                              <p:par>
                                <p:cTn id="82" presetID="14" presetClass="entr" presetSubtype="10" fill="hold" nodeType="withEffect">
                                  <p:stCondLst>
                                    <p:cond delay="0"/>
                                  </p:stCondLst>
                                  <p:childTnLst>
                                    <p:set>
                                      <p:cBhvr>
                                        <p:cTn id="83" dur="1" fill="hold">
                                          <p:stCondLst>
                                            <p:cond delay="0"/>
                                          </p:stCondLst>
                                        </p:cTn>
                                        <p:tgtEl>
                                          <p:spTgt spid="7">
                                            <p:txEl>
                                              <p:pRg st="4" end="4"/>
                                            </p:txEl>
                                          </p:spTgt>
                                        </p:tgtEl>
                                        <p:attrNameLst>
                                          <p:attrName>style.visibility</p:attrName>
                                        </p:attrNameLst>
                                      </p:cBhvr>
                                      <p:to>
                                        <p:strVal val="visible"/>
                                      </p:to>
                                    </p:set>
                                    <p:animEffect transition="in" filter="randombar(horizontal)">
                                      <p:cBhvr>
                                        <p:cTn id="84" dur="500"/>
                                        <p:tgtEl>
                                          <p:spTgt spid="7">
                                            <p:txEl>
                                              <p:pRg st="4" end="4"/>
                                            </p:txEl>
                                          </p:spTgt>
                                        </p:tgtEl>
                                      </p:cBhvr>
                                    </p:animEffect>
                                  </p:childTnLst>
                                </p:cTn>
                              </p:par>
                              <p:par>
                                <p:cTn id="85" presetID="14" presetClass="entr" presetSubtype="10" fill="hold" nodeType="withEffect">
                                  <p:stCondLst>
                                    <p:cond delay="0"/>
                                  </p:stCondLst>
                                  <p:childTnLst>
                                    <p:set>
                                      <p:cBhvr>
                                        <p:cTn id="86" dur="1" fill="hold">
                                          <p:stCondLst>
                                            <p:cond delay="0"/>
                                          </p:stCondLst>
                                        </p:cTn>
                                        <p:tgtEl>
                                          <p:spTgt spid="7">
                                            <p:txEl>
                                              <p:pRg st="5" end="5"/>
                                            </p:txEl>
                                          </p:spTgt>
                                        </p:tgtEl>
                                        <p:attrNameLst>
                                          <p:attrName>style.visibility</p:attrName>
                                        </p:attrNameLst>
                                      </p:cBhvr>
                                      <p:to>
                                        <p:strVal val="visible"/>
                                      </p:to>
                                    </p:set>
                                    <p:animEffect transition="in" filter="randombar(horizontal)">
                                      <p:cBhvr>
                                        <p:cTn id="87" dur="500"/>
                                        <p:tgtEl>
                                          <p:spTgt spid="7">
                                            <p:txEl>
                                              <p:pRg st="5" end="5"/>
                                            </p:txEl>
                                          </p:spTgt>
                                        </p:tgtEl>
                                      </p:cBhvr>
                                    </p:animEffect>
                                  </p:childTnLst>
                                </p:cTn>
                              </p:par>
                              <p:par>
                                <p:cTn id="88" presetID="14" presetClass="entr" presetSubtype="10" fill="hold" nodeType="withEffect">
                                  <p:stCondLst>
                                    <p:cond delay="0"/>
                                  </p:stCondLst>
                                  <p:childTnLst>
                                    <p:set>
                                      <p:cBhvr>
                                        <p:cTn id="89" dur="1" fill="hold">
                                          <p:stCondLst>
                                            <p:cond delay="0"/>
                                          </p:stCondLst>
                                        </p:cTn>
                                        <p:tgtEl>
                                          <p:spTgt spid="7">
                                            <p:txEl>
                                              <p:pRg st="6" end="6"/>
                                            </p:txEl>
                                          </p:spTgt>
                                        </p:tgtEl>
                                        <p:attrNameLst>
                                          <p:attrName>style.visibility</p:attrName>
                                        </p:attrNameLst>
                                      </p:cBhvr>
                                      <p:to>
                                        <p:strVal val="visible"/>
                                      </p:to>
                                    </p:set>
                                    <p:animEffect transition="in" filter="randombar(horizontal)">
                                      <p:cBhvr>
                                        <p:cTn id="90" dur="500"/>
                                        <p:tgtEl>
                                          <p:spTgt spid="7">
                                            <p:txEl>
                                              <p:pRg st="6" end="6"/>
                                            </p:txEl>
                                          </p:spTgt>
                                        </p:tgtEl>
                                      </p:cBhvr>
                                    </p:animEffect>
                                  </p:childTnLst>
                                </p:cTn>
                              </p:par>
                              <p:par>
                                <p:cTn id="91" presetID="14" presetClass="entr" presetSubtype="10" fill="hold" nodeType="withEffect">
                                  <p:stCondLst>
                                    <p:cond delay="0"/>
                                  </p:stCondLst>
                                  <p:childTnLst>
                                    <p:set>
                                      <p:cBhvr>
                                        <p:cTn id="92" dur="1" fill="hold">
                                          <p:stCondLst>
                                            <p:cond delay="0"/>
                                          </p:stCondLst>
                                        </p:cTn>
                                        <p:tgtEl>
                                          <p:spTgt spid="7">
                                            <p:txEl>
                                              <p:pRg st="7" end="7"/>
                                            </p:txEl>
                                          </p:spTgt>
                                        </p:tgtEl>
                                        <p:attrNameLst>
                                          <p:attrName>style.visibility</p:attrName>
                                        </p:attrNameLst>
                                      </p:cBhvr>
                                      <p:to>
                                        <p:strVal val="visible"/>
                                      </p:to>
                                    </p:set>
                                    <p:animEffect transition="in" filter="randombar(horizontal)">
                                      <p:cBhvr>
                                        <p:cTn id="93" dur="500"/>
                                        <p:tgtEl>
                                          <p:spTgt spid="7">
                                            <p:txEl>
                                              <p:pRg st="7" end="7"/>
                                            </p:txEl>
                                          </p:spTgt>
                                        </p:tgtEl>
                                      </p:cBhvr>
                                    </p:animEffect>
                                  </p:childTnLst>
                                </p:cTn>
                              </p:par>
                              <p:par>
                                <p:cTn id="94" presetID="14" presetClass="entr" presetSubtype="10" fill="hold" nodeType="withEffect">
                                  <p:stCondLst>
                                    <p:cond delay="0"/>
                                  </p:stCondLst>
                                  <p:childTnLst>
                                    <p:set>
                                      <p:cBhvr>
                                        <p:cTn id="95" dur="1" fill="hold">
                                          <p:stCondLst>
                                            <p:cond delay="0"/>
                                          </p:stCondLst>
                                        </p:cTn>
                                        <p:tgtEl>
                                          <p:spTgt spid="7">
                                            <p:txEl>
                                              <p:pRg st="8" end="8"/>
                                            </p:txEl>
                                          </p:spTgt>
                                        </p:tgtEl>
                                        <p:attrNameLst>
                                          <p:attrName>style.visibility</p:attrName>
                                        </p:attrNameLst>
                                      </p:cBhvr>
                                      <p:to>
                                        <p:strVal val="visible"/>
                                      </p:to>
                                    </p:set>
                                    <p:animEffect transition="in" filter="randombar(horizontal)">
                                      <p:cBhvr>
                                        <p:cTn id="96" dur="500"/>
                                        <p:tgtEl>
                                          <p:spTgt spid="7">
                                            <p:txEl>
                                              <p:pRg st="8" end="8"/>
                                            </p:txEl>
                                          </p:spTgt>
                                        </p:tgtEl>
                                      </p:cBhvr>
                                    </p:animEffect>
                                  </p:childTnLst>
                                </p:cTn>
                              </p:par>
                              <p:par>
                                <p:cTn id="97" presetID="14" presetClass="entr" presetSubtype="10" fill="hold" nodeType="withEffect">
                                  <p:stCondLst>
                                    <p:cond delay="0"/>
                                  </p:stCondLst>
                                  <p:childTnLst>
                                    <p:set>
                                      <p:cBhvr>
                                        <p:cTn id="98" dur="1" fill="hold">
                                          <p:stCondLst>
                                            <p:cond delay="0"/>
                                          </p:stCondLst>
                                        </p:cTn>
                                        <p:tgtEl>
                                          <p:spTgt spid="7">
                                            <p:txEl>
                                              <p:pRg st="9" end="9"/>
                                            </p:txEl>
                                          </p:spTgt>
                                        </p:tgtEl>
                                        <p:attrNameLst>
                                          <p:attrName>style.visibility</p:attrName>
                                        </p:attrNameLst>
                                      </p:cBhvr>
                                      <p:to>
                                        <p:strVal val="visible"/>
                                      </p:to>
                                    </p:set>
                                    <p:animEffect transition="in" filter="randombar(horizontal)">
                                      <p:cBhvr>
                                        <p:cTn id="99" dur="500"/>
                                        <p:tgtEl>
                                          <p:spTgt spid="7">
                                            <p:txEl>
                                              <p:pRg st="9" end="9"/>
                                            </p:txEl>
                                          </p:spTgt>
                                        </p:tgtEl>
                                      </p:cBhvr>
                                    </p:animEffect>
                                  </p:childTnLst>
                                </p:cTn>
                              </p:par>
                              <p:par>
                                <p:cTn id="100" presetID="14" presetClass="entr" presetSubtype="10" fill="hold" nodeType="withEffect">
                                  <p:stCondLst>
                                    <p:cond delay="0"/>
                                  </p:stCondLst>
                                  <p:childTnLst>
                                    <p:set>
                                      <p:cBhvr>
                                        <p:cTn id="101" dur="1" fill="hold">
                                          <p:stCondLst>
                                            <p:cond delay="0"/>
                                          </p:stCondLst>
                                        </p:cTn>
                                        <p:tgtEl>
                                          <p:spTgt spid="7">
                                            <p:txEl>
                                              <p:pRg st="10" end="10"/>
                                            </p:txEl>
                                          </p:spTgt>
                                        </p:tgtEl>
                                        <p:attrNameLst>
                                          <p:attrName>style.visibility</p:attrName>
                                        </p:attrNameLst>
                                      </p:cBhvr>
                                      <p:to>
                                        <p:strVal val="visible"/>
                                      </p:to>
                                    </p:set>
                                    <p:animEffect transition="in" filter="randombar(horizontal)">
                                      <p:cBhvr>
                                        <p:cTn id="10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标题 1048697"/>
          <p:cNvSpPr>
            <a:spLocks noGrp="1"/>
          </p:cNvSpPr>
          <p:nvPr>
            <p:ph type="title"/>
          </p:nvPr>
        </p:nvSpPr>
        <p:spPr>
          <a:xfrm>
            <a:off x="460375" y="-1359430"/>
            <a:ext cx="3812645" cy="2429934"/>
          </a:xfrm>
        </p:spPr>
        <p:txBody>
          <a:bodyPr>
            <a:normAutofit/>
          </a:bodyPr>
          <a:lstStyle/>
          <a:p>
            <a:r>
              <a:rPr lang="zh-CN" altLang="zh-CN" sz="3600" dirty="0"/>
              <a:t>蓝牙</a:t>
            </a:r>
            <a:r>
              <a:rPr lang="zh-CN" altLang="en-US" sz="3600" dirty="0"/>
              <a:t>热敏</a:t>
            </a:r>
            <a:r>
              <a:rPr lang="zh-CN" altLang="zh-CN" sz="3600" dirty="0"/>
              <a:t>打印机</a:t>
            </a:r>
            <a:endParaRPr lang="zh-CN" sz="3600" dirty="0"/>
          </a:p>
        </p:txBody>
      </p:sp>
      <p:sp>
        <p:nvSpPr>
          <p:cNvPr id="1048699" name="文本占位符 1048698"/>
          <p:cNvSpPr>
            <a:spLocks noGrp="1"/>
          </p:cNvSpPr>
          <p:nvPr>
            <p:ph type="body" sz="half" idx="2"/>
          </p:nvPr>
        </p:nvSpPr>
        <p:spPr>
          <a:xfrm>
            <a:off x="5940152" y="5000432"/>
            <a:ext cx="3818467" cy="2421467"/>
          </a:xfrm>
        </p:spPr>
        <p:txBody>
          <a:bodyPr>
            <a:normAutofit/>
          </a:bodyPr>
          <a:lstStyle/>
          <a:p>
            <a:r>
              <a:rPr lang="zh-CN" altLang="en-US" sz="3600" dirty="0" smtClean="0"/>
              <a:t>成果展示</a:t>
            </a:r>
            <a:endParaRPr lang="zh-CN" sz="3600" dirty="0"/>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1083143">
            <a:off x="702679" y="1399080"/>
            <a:ext cx="2247179" cy="300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4" descr="https://wx2.qq.com/cgi-bin/mmwebwx-bin/webwxgetmsgimg?&amp;MsgID=3272857936378984866&amp;skey=%40crypt_4079fb27_543c32f4c791bb0055ccb6b15e1abbb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371093">
            <a:off x="3477153" y="2636637"/>
            <a:ext cx="2067722" cy="2758877"/>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464324">
            <a:off x="6004906" y="977226"/>
            <a:ext cx="2348571" cy="313360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8699">
                                            <p:txEl>
                                              <p:pRg st="0" end="0"/>
                                            </p:txEl>
                                          </p:spTgt>
                                        </p:tgtEl>
                                        <p:attrNameLst>
                                          <p:attrName>style.visibility</p:attrName>
                                        </p:attrNameLst>
                                      </p:cBhvr>
                                      <p:to>
                                        <p:strVal val="visible"/>
                                      </p:to>
                                    </p:set>
                                    <p:animEffect transition="in" filter="fade">
                                      <p:cBhvr>
                                        <p:cTn id="7" dur="500"/>
                                        <p:tgtEl>
                                          <p:spTgt spid="1048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circle(in)">
                                      <p:cBhvr>
                                        <p:cTn id="12" dur="2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内容占位符 2"/>
          <p:cNvSpPr>
            <a:spLocks noGrp="1"/>
          </p:cNvSpPr>
          <p:nvPr>
            <p:ph idx="1"/>
          </p:nvPr>
        </p:nvSpPr>
        <p:spPr/>
        <p:txBody>
          <a:bodyPr>
            <a:normAutofit fontScale="91667" lnSpcReduction="20000"/>
          </a:bodyPr>
          <a:lstStyle/>
          <a:p>
            <a:r>
              <a:rPr lang="en-US" altLang="zh-CN" dirty="0" smtClean="0"/>
              <a:t>1.</a:t>
            </a:r>
            <a:r>
              <a:rPr lang="zh-CN" altLang="en-US" dirty="0" smtClean="0"/>
              <a:t>蓝</a:t>
            </a:r>
            <a:r>
              <a:rPr lang="zh-CN" altLang="en-US" dirty="0"/>
              <a:t>牙列表的</a:t>
            </a:r>
            <a:r>
              <a:rPr lang="zh-CN" altLang="en-US" dirty="0" smtClean="0"/>
              <a:t>显示</a:t>
            </a:r>
            <a:endParaRPr lang="en-US" altLang="zh-CN" dirty="0" smtClean="0"/>
          </a:p>
          <a:p>
            <a:r>
              <a:rPr lang="en-US" altLang="zh-CN" dirty="0" smtClean="0"/>
              <a:t>2.</a:t>
            </a:r>
            <a:r>
              <a:rPr lang="zh-CN" altLang="en-US" dirty="0" smtClean="0"/>
              <a:t>代码编写</a:t>
            </a:r>
            <a:endParaRPr lang="en-US" altLang="zh-CN" dirty="0" smtClean="0"/>
          </a:p>
          <a:p>
            <a:pPr lvl="1"/>
            <a:r>
              <a:rPr lang="en-US" altLang="zh-CN" dirty="0" smtClean="0"/>
              <a:t>2.1Ui </a:t>
            </a:r>
            <a:r>
              <a:rPr lang="zh-CN" altLang="en-US" dirty="0"/>
              <a:t>布局</a:t>
            </a:r>
            <a:r>
              <a:rPr lang="zh-CN" altLang="en-US" dirty="0" smtClean="0"/>
              <a:t>美化</a:t>
            </a:r>
            <a:endParaRPr lang="en-US" altLang="zh-CN" dirty="0" smtClean="0"/>
          </a:p>
          <a:p>
            <a:pPr lvl="1"/>
            <a:r>
              <a:rPr lang="en-US" altLang="zh-CN" dirty="0" smtClean="0"/>
              <a:t>2.2</a:t>
            </a:r>
            <a:r>
              <a:rPr lang="zh-CN" altLang="en-US" dirty="0" smtClean="0"/>
              <a:t>显示</a:t>
            </a:r>
            <a:r>
              <a:rPr lang="zh-CN" altLang="en-US" dirty="0"/>
              <a:t>蓝牙</a:t>
            </a:r>
            <a:r>
              <a:rPr lang="zh-CN" altLang="en-US" dirty="0" smtClean="0"/>
              <a:t>列表</a:t>
            </a:r>
            <a:endParaRPr lang="en-US" altLang="zh-CN" dirty="0" smtClean="0"/>
          </a:p>
          <a:p>
            <a:pPr lvl="2"/>
            <a:r>
              <a:rPr lang="en-US" altLang="zh-CN" dirty="0" smtClean="0"/>
              <a:t>2.2.</a:t>
            </a:r>
            <a:r>
              <a:rPr lang="zh-CN" altLang="en-US" dirty="0" smtClean="0"/>
              <a:t> </a:t>
            </a:r>
            <a:r>
              <a:rPr lang="en-US" altLang="zh-CN" dirty="0" smtClean="0"/>
              <a:t>1  </a:t>
            </a:r>
            <a:r>
              <a:rPr lang="zh-CN" altLang="en-US" dirty="0" smtClean="0"/>
              <a:t>初始化</a:t>
            </a:r>
            <a:r>
              <a:rPr lang="zh-CN" altLang="en-US" dirty="0"/>
              <a:t>蓝牙</a:t>
            </a:r>
            <a:r>
              <a:rPr lang="zh-CN" altLang="en-US" dirty="0" smtClean="0"/>
              <a:t>设备</a:t>
            </a:r>
            <a:endParaRPr lang="en-US" altLang="zh-CN" dirty="0" smtClean="0"/>
          </a:p>
          <a:p>
            <a:pPr lvl="2"/>
            <a:r>
              <a:rPr lang="en-US" altLang="zh-CN" dirty="0" smtClean="0"/>
              <a:t>2.2.</a:t>
            </a:r>
            <a:r>
              <a:rPr lang="zh-CN" altLang="en-US" dirty="0" smtClean="0"/>
              <a:t> </a:t>
            </a:r>
            <a:r>
              <a:rPr lang="en-US" altLang="zh-CN" dirty="0" smtClean="0"/>
              <a:t>2 </a:t>
            </a:r>
            <a:r>
              <a:rPr lang="zh-CN" altLang="en-US" dirty="0" smtClean="0"/>
              <a:t>获得 </a:t>
            </a:r>
            <a:r>
              <a:rPr lang="en-US" altLang="zh-CN" dirty="0" err="1" smtClean="0"/>
              <a:t>ListView</a:t>
            </a:r>
            <a:r>
              <a:rPr lang="en-US" altLang="zh-CN" dirty="0" smtClean="0"/>
              <a:t> </a:t>
            </a:r>
            <a:r>
              <a:rPr lang="zh-CN" altLang="en-US" dirty="0" smtClean="0"/>
              <a:t>控件</a:t>
            </a:r>
            <a:endParaRPr lang="en-US" altLang="zh-CN" dirty="0" smtClean="0"/>
          </a:p>
          <a:p>
            <a:pPr lvl="2"/>
            <a:r>
              <a:rPr lang="zh-CN" altLang="en-US" dirty="0" smtClean="0"/>
              <a:t> </a:t>
            </a:r>
            <a:r>
              <a:rPr lang="en-US" altLang="zh-CN" dirty="0" smtClean="0"/>
              <a:t>2.2.3 </a:t>
            </a:r>
            <a:r>
              <a:rPr lang="zh-CN" altLang="en-US" dirty="0" smtClean="0"/>
              <a:t>设置</a:t>
            </a:r>
            <a:r>
              <a:rPr lang="zh-CN" altLang="en-US" dirty="0"/>
              <a:t>适配器；</a:t>
            </a:r>
            <a:r>
              <a:rPr lang="en-US" altLang="zh-CN" dirty="0"/>
              <a:t>--</a:t>
            </a:r>
            <a:r>
              <a:rPr lang="zh-CN" altLang="en-US" dirty="0"/>
              <a:t>蓝牙</a:t>
            </a:r>
            <a:r>
              <a:rPr lang="zh-CN" altLang="en-US" dirty="0" smtClean="0"/>
              <a:t>数据</a:t>
            </a:r>
            <a:endParaRPr lang="en-US" altLang="zh-CN" dirty="0" smtClean="0"/>
          </a:p>
          <a:p>
            <a:pPr lvl="2"/>
            <a:r>
              <a:rPr lang="zh-CN" altLang="en-US" dirty="0" smtClean="0"/>
              <a:t> </a:t>
            </a:r>
            <a:r>
              <a:rPr lang="en-US" altLang="zh-CN" dirty="0" smtClean="0"/>
              <a:t>2.2.4 </a:t>
            </a:r>
            <a:r>
              <a:rPr lang="zh-CN" altLang="en-US" dirty="0" smtClean="0"/>
              <a:t>通过</a:t>
            </a:r>
            <a:r>
              <a:rPr lang="zh-CN" altLang="en-US" dirty="0"/>
              <a:t>手机扫描周边蓝牙并</a:t>
            </a:r>
            <a:r>
              <a:rPr lang="zh-CN" altLang="en-US" dirty="0" smtClean="0"/>
              <a:t>显示</a:t>
            </a:r>
            <a:endParaRPr lang="en-US" altLang="zh-CN" dirty="0" smtClean="0"/>
          </a:p>
          <a:p>
            <a:pPr lvl="2"/>
            <a:r>
              <a:rPr lang="zh-CN" altLang="en-US" dirty="0" smtClean="0"/>
              <a:t> </a:t>
            </a:r>
            <a:r>
              <a:rPr lang="en-US" altLang="zh-CN" dirty="0" smtClean="0"/>
              <a:t>2.2.5 </a:t>
            </a:r>
            <a:r>
              <a:rPr lang="zh-CN" altLang="en-US" dirty="0" smtClean="0"/>
              <a:t>停止</a:t>
            </a:r>
            <a:r>
              <a:rPr lang="zh-CN" altLang="en-US" dirty="0"/>
              <a:t>和断开</a:t>
            </a:r>
            <a:r>
              <a:rPr lang="zh-CN" altLang="en-US" dirty="0" smtClean="0"/>
              <a:t>扫描</a:t>
            </a:r>
            <a:endParaRPr lang="en-US" altLang="zh-CN" dirty="0" smtClean="0"/>
          </a:p>
          <a:p>
            <a:pPr lvl="2"/>
            <a:r>
              <a:rPr lang="zh-CN" altLang="en-US" dirty="0" smtClean="0"/>
              <a:t> </a:t>
            </a:r>
            <a:r>
              <a:rPr lang="en-US" altLang="zh-CN" dirty="0" smtClean="0"/>
              <a:t>2.2.6 </a:t>
            </a:r>
            <a:r>
              <a:rPr lang="zh-CN" altLang="en-US" dirty="0" smtClean="0"/>
              <a:t>对于</a:t>
            </a:r>
            <a:r>
              <a:rPr lang="zh-CN" altLang="en-US" dirty="0"/>
              <a:t>蓝牙列表可以</a:t>
            </a:r>
            <a:r>
              <a:rPr lang="zh-CN" altLang="en-US" dirty="0" smtClean="0"/>
              <a:t>点击</a:t>
            </a:r>
            <a:endParaRPr lang="en-US" altLang="zh-CN" dirty="0" smtClean="0"/>
          </a:p>
          <a:p>
            <a:pPr lvl="2"/>
            <a:r>
              <a:rPr lang="zh-CN" altLang="en-US" dirty="0" smtClean="0"/>
              <a:t> </a:t>
            </a:r>
            <a:r>
              <a:rPr lang="en-US" altLang="zh-CN" dirty="0" smtClean="0"/>
              <a:t>2.2.7 </a:t>
            </a:r>
            <a:r>
              <a:rPr lang="zh-CN" altLang="en-US" dirty="0" smtClean="0"/>
              <a:t>解决</a:t>
            </a:r>
            <a:r>
              <a:rPr lang="zh-CN" altLang="en-US" dirty="0"/>
              <a:t>适配的问题：</a:t>
            </a:r>
            <a:r>
              <a:rPr lang="en-US" altLang="zh-CN" dirty="0"/>
              <a:t>Android </a:t>
            </a:r>
            <a:r>
              <a:rPr lang="en-US" altLang="zh-CN" dirty="0" smtClean="0"/>
              <a:t>6.0</a:t>
            </a:r>
            <a:endParaRPr lang="en-US" altLang="zh-CN" dirty="0" smtClean="0"/>
          </a:p>
        </p:txBody>
      </p:sp>
      <p:sp>
        <p:nvSpPr>
          <p:cNvPr id="1048606" name="标题 1"/>
          <p:cNvSpPr>
            <a:spLocks noGrp="1"/>
          </p:cNvSpPr>
          <p:nvPr>
            <p:ph type="title"/>
          </p:nvPr>
        </p:nvSpPr>
        <p:spPr>
          <a:xfrm>
            <a:off x="-1908720" y="260648"/>
            <a:ext cx="8229600" cy="1252728"/>
          </a:xfrm>
        </p:spPr>
        <p:txBody>
          <a:bodyPr>
            <a:normAutofit fontScale="90000"/>
          </a:bodyPr>
          <a:lstStyle/>
          <a:p>
            <a:pPr lvl="1" algn="ctr" rtl="0">
              <a:spcBef>
                <a:spcPct val="0"/>
              </a:spcBef>
            </a:pPr>
            <a:br>
              <a:rPr lang="en-US" altLang="zh-CN" dirty="0" smtClean="0"/>
            </a:br>
            <a:r>
              <a:rPr lang="en-US" altLang="zh-CN" sz="4800" b="1" dirty="0">
                <a:solidFill>
                  <a:schemeClr val="bg1"/>
                </a:solidFill>
              </a:rPr>
              <a:t>APP</a:t>
            </a:r>
            <a:r>
              <a:rPr lang="zh-CN" altLang="en-US" sz="4800" b="1" dirty="0">
                <a:solidFill>
                  <a:schemeClr val="bg1"/>
                </a:solidFill>
              </a:rPr>
              <a:t>模块设计</a:t>
            </a:r>
            <a:br>
              <a:rPr lang="en-US" altLang="zh-CN" sz="4000" b="1" dirty="0"/>
            </a:br>
            <a:br>
              <a:rPr lang="zh-CN" altLang="zh-CN" dirty="0"/>
            </a:br>
            <a:endParaRPr lang="zh-CN" altLang="en-US" dirty="0"/>
          </a:p>
        </p:txBody>
      </p:sp>
      <p:sp>
        <p:nvSpPr>
          <p:cNvPr id="3" name="TextBox 2"/>
          <p:cNvSpPr txBox="1"/>
          <p:nvPr/>
        </p:nvSpPr>
        <p:spPr>
          <a:xfrm>
            <a:off x="5508104" y="1196752"/>
            <a:ext cx="3384376" cy="1077218"/>
          </a:xfrm>
          <a:prstGeom prst="rect">
            <a:avLst/>
          </a:prstGeom>
          <a:noFill/>
        </p:spPr>
        <p:txBody>
          <a:bodyPr wrap="square" rtlCol="0">
            <a:spAutoFit/>
          </a:bodyPr>
          <a:lstStyle/>
          <a:p>
            <a:r>
              <a:rPr lang="zh-CN" altLang="en-US" sz="4000" dirty="0" smtClean="0">
                <a:solidFill>
                  <a:schemeClr val="bg1"/>
                </a:solidFill>
              </a:rPr>
              <a:t>设计流程</a:t>
            </a:r>
            <a:endParaRPr lang="zh-CN" altLang="en-US" sz="4000" dirty="0">
              <a:solidFill>
                <a:schemeClr val="bg1"/>
              </a:solidFill>
            </a:endParaRPr>
          </a:p>
          <a:p>
            <a:endParaRPr lang="zh-CN" altLang="en-US" sz="2400" dirty="0"/>
          </a:p>
        </p:txBody>
      </p:sp>
      <p:sp>
        <p:nvSpPr>
          <p:cNvPr id="4" name="TextBox 3"/>
          <p:cNvSpPr txBox="1"/>
          <p:nvPr/>
        </p:nvSpPr>
        <p:spPr>
          <a:xfrm>
            <a:off x="5614188" y="3861048"/>
            <a:ext cx="3172208" cy="1477328"/>
          </a:xfrm>
          <a:prstGeom prst="rect">
            <a:avLst/>
          </a:prstGeom>
          <a:noFill/>
        </p:spPr>
        <p:txBody>
          <a:bodyPr wrap="square" rtlCol="0">
            <a:spAutoFit/>
          </a:bodyPr>
          <a:lstStyle/>
          <a:p>
            <a:r>
              <a:rPr lang="zh-CN" altLang="en-US" b="1" dirty="0" smtClean="0">
                <a:solidFill>
                  <a:srgbClr val="0070C0"/>
                </a:solidFill>
              </a:rPr>
              <a:t>涉及工具：</a:t>
            </a:r>
            <a:endParaRPr lang="en-US" altLang="zh-CN" b="1" dirty="0" smtClean="0">
              <a:solidFill>
                <a:srgbClr val="0070C0"/>
              </a:solidFill>
            </a:endParaRPr>
          </a:p>
          <a:p>
            <a:r>
              <a:rPr lang="en-US" altLang="zh-CN" dirty="0" smtClean="0"/>
              <a:t>	</a:t>
            </a:r>
            <a:r>
              <a:rPr lang="en-US" altLang="zh-CN" dirty="0" err="1" smtClean="0">
                <a:solidFill>
                  <a:srgbClr val="00B0F0"/>
                </a:solidFill>
              </a:rPr>
              <a:t>BluetoothAdapter</a:t>
            </a:r>
            <a:endParaRPr lang="en-US" altLang="zh-CN" dirty="0" smtClean="0">
              <a:solidFill>
                <a:srgbClr val="00B0F0"/>
              </a:solidFill>
            </a:endParaRPr>
          </a:p>
          <a:p>
            <a:r>
              <a:rPr lang="en-US" altLang="zh-CN" dirty="0" smtClean="0">
                <a:solidFill>
                  <a:srgbClr val="00B0F0"/>
                </a:solidFill>
              </a:rPr>
              <a:t>	</a:t>
            </a:r>
            <a:r>
              <a:rPr lang="en-US" altLang="zh-CN" dirty="0" err="1" smtClean="0">
                <a:solidFill>
                  <a:srgbClr val="00B0F0"/>
                </a:solidFill>
              </a:rPr>
              <a:t>ListView</a:t>
            </a:r>
            <a:endParaRPr lang="en-US" altLang="zh-CN" dirty="0" smtClean="0">
              <a:solidFill>
                <a:srgbClr val="00B0F0"/>
              </a:solidFill>
            </a:endParaRPr>
          </a:p>
          <a:p>
            <a:r>
              <a:rPr lang="en-US" altLang="zh-CN" dirty="0" smtClean="0">
                <a:solidFill>
                  <a:srgbClr val="00B0F0"/>
                </a:solidFill>
              </a:rPr>
              <a:t>	</a:t>
            </a:r>
            <a:r>
              <a:rPr lang="en-US" altLang="zh-CN" dirty="0" err="1" smtClean="0">
                <a:solidFill>
                  <a:srgbClr val="00B0F0"/>
                </a:solidFill>
              </a:rPr>
              <a:t>BroadcastReceiver</a:t>
            </a:r>
            <a:endParaRPr lang="en-US" altLang="zh-CN" dirty="0" smtClean="0">
              <a:solidFill>
                <a:srgbClr val="00B0F0"/>
              </a:solidFill>
            </a:endParaRPr>
          </a:p>
          <a:p>
            <a:r>
              <a:rPr lang="en-US" altLang="zh-CN" dirty="0" smtClean="0">
                <a:solidFill>
                  <a:srgbClr val="00B0F0"/>
                </a:solidFill>
              </a:rPr>
              <a:t>	Android </a:t>
            </a:r>
            <a:r>
              <a:rPr lang="en-US" altLang="zh-CN" dirty="0">
                <a:solidFill>
                  <a:srgbClr val="00B0F0"/>
                </a:solidFill>
              </a:rPr>
              <a:t>6.0</a:t>
            </a:r>
            <a:endParaRPr lang="zh-CN" altLang="en-US" dirty="0">
              <a:solidFill>
                <a:srgbClr val="00B0F0"/>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8605">
                                            <p:txEl>
                                              <p:pRg st="0" end="0"/>
                                            </p:txEl>
                                          </p:spTgt>
                                        </p:tgtEl>
                                        <p:attrNameLst>
                                          <p:attrName>style.visibility</p:attrName>
                                        </p:attrNameLst>
                                      </p:cBhvr>
                                      <p:to>
                                        <p:strVal val="visible"/>
                                      </p:to>
                                    </p:set>
                                    <p:animEffect transition="in" filter="fade">
                                      <p:cBhvr>
                                        <p:cTn id="7" dur="500"/>
                                        <p:tgtEl>
                                          <p:spTgt spid="10486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8605">
                                            <p:txEl>
                                              <p:pRg st="1" end="1"/>
                                            </p:txEl>
                                          </p:spTgt>
                                        </p:tgtEl>
                                        <p:attrNameLst>
                                          <p:attrName>style.visibility</p:attrName>
                                        </p:attrNameLst>
                                      </p:cBhvr>
                                      <p:to>
                                        <p:strVal val="visible"/>
                                      </p:to>
                                    </p:set>
                                    <p:animEffect transition="in" filter="fade">
                                      <p:cBhvr>
                                        <p:cTn id="12" dur="500"/>
                                        <p:tgtEl>
                                          <p:spTgt spid="10486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8605">
                                            <p:txEl>
                                              <p:pRg st="2" end="2"/>
                                            </p:txEl>
                                          </p:spTgt>
                                        </p:tgtEl>
                                        <p:attrNameLst>
                                          <p:attrName>style.visibility</p:attrName>
                                        </p:attrNameLst>
                                      </p:cBhvr>
                                      <p:to>
                                        <p:strVal val="visible"/>
                                      </p:to>
                                    </p:set>
                                    <p:animEffect transition="in" filter="fade">
                                      <p:cBhvr>
                                        <p:cTn id="17" dur="500"/>
                                        <p:tgtEl>
                                          <p:spTgt spid="10486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8605">
                                            <p:txEl>
                                              <p:pRg st="3" end="3"/>
                                            </p:txEl>
                                          </p:spTgt>
                                        </p:tgtEl>
                                        <p:attrNameLst>
                                          <p:attrName>style.visibility</p:attrName>
                                        </p:attrNameLst>
                                      </p:cBhvr>
                                      <p:to>
                                        <p:strVal val="visible"/>
                                      </p:to>
                                    </p:set>
                                    <p:animEffect transition="in" filter="fade">
                                      <p:cBhvr>
                                        <p:cTn id="22" dur="500"/>
                                        <p:tgtEl>
                                          <p:spTgt spid="104860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48605">
                                            <p:txEl>
                                              <p:pRg st="4" end="4"/>
                                            </p:txEl>
                                          </p:spTgt>
                                        </p:tgtEl>
                                        <p:attrNameLst>
                                          <p:attrName>style.visibility</p:attrName>
                                        </p:attrNameLst>
                                      </p:cBhvr>
                                      <p:to>
                                        <p:strVal val="visible"/>
                                      </p:to>
                                    </p:set>
                                    <p:animEffect transition="in" filter="fade">
                                      <p:cBhvr>
                                        <p:cTn id="27" dur="500"/>
                                        <p:tgtEl>
                                          <p:spTgt spid="1048605">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48605">
                                            <p:txEl>
                                              <p:pRg st="5" end="5"/>
                                            </p:txEl>
                                          </p:spTgt>
                                        </p:tgtEl>
                                        <p:attrNameLst>
                                          <p:attrName>style.visibility</p:attrName>
                                        </p:attrNameLst>
                                      </p:cBhvr>
                                      <p:to>
                                        <p:strVal val="visible"/>
                                      </p:to>
                                    </p:set>
                                    <p:animEffect transition="in" filter="fade">
                                      <p:cBhvr>
                                        <p:cTn id="30" dur="500"/>
                                        <p:tgtEl>
                                          <p:spTgt spid="1048605">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048605">
                                            <p:txEl>
                                              <p:pRg st="6" end="6"/>
                                            </p:txEl>
                                          </p:spTgt>
                                        </p:tgtEl>
                                        <p:attrNameLst>
                                          <p:attrName>style.visibility</p:attrName>
                                        </p:attrNameLst>
                                      </p:cBhvr>
                                      <p:to>
                                        <p:strVal val="visible"/>
                                      </p:to>
                                    </p:set>
                                    <p:animEffect transition="in" filter="fade">
                                      <p:cBhvr>
                                        <p:cTn id="33" dur="500"/>
                                        <p:tgtEl>
                                          <p:spTgt spid="1048605">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048605">
                                            <p:txEl>
                                              <p:pRg st="7" end="7"/>
                                            </p:txEl>
                                          </p:spTgt>
                                        </p:tgtEl>
                                        <p:attrNameLst>
                                          <p:attrName>style.visibility</p:attrName>
                                        </p:attrNameLst>
                                      </p:cBhvr>
                                      <p:to>
                                        <p:strVal val="visible"/>
                                      </p:to>
                                    </p:set>
                                    <p:animEffect transition="in" filter="fade">
                                      <p:cBhvr>
                                        <p:cTn id="36" dur="500"/>
                                        <p:tgtEl>
                                          <p:spTgt spid="1048605">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048605">
                                            <p:txEl>
                                              <p:pRg st="8" end="8"/>
                                            </p:txEl>
                                          </p:spTgt>
                                        </p:tgtEl>
                                        <p:attrNameLst>
                                          <p:attrName>style.visibility</p:attrName>
                                        </p:attrNameLst>
                                      </p:cBhvr>
                                      <p:to>
                                        <p:strVal val="visible"/>
                                      </p:to>
                                    </p:set>
                                    <p:animEffect transition="in" filter="fade">
                                      <p:cBhvr>
                                        <p:cTn id="39" dur="500"/>
                                        <p:tgtEl>
                                          <p:spTgt spid="1048605">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048605">
                                            <p:txEl>
                                              <p:pRg st="9" end="9"/>
                                            </p:txEl>
                                          </p:spTgt>
                                        </p:tgtEl>
                                        <p:attrNameLst>
                                          <p:attrName>style.visibility</p:attrName>
                                        </p:attrNameLst>
                                      </p:cBhvr>
                                      <p:to>
                                        <p:strVal val="visible"/>
                                      </p:to>
                                    </p:set>
                                    <p:animEffect transition="in" filter="fade">
                                      <p:cBhvr>
                                        <p:cTn id="42" dur="500"/>
                                        <p:tgtEl>
                                          <p:spTgt spid="1048605">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048605">
                                            <p:txEl>
                                              <p:pRg st="10" end="10"/>
                                            </p:txEl>
                                          </p:spTgt>
                                        </p:tgtEl>
                                        <p:attrNameLst>
                                          <p:attrName>style.visibility</p:attrName>
                                        </p:attrNameLst>
                                      </p:cBhvr>
                                      <p:to>
                                        <p:strVal val="visible"/>
                                      </p:to>
                                    </p:set>
                                    <p:animEffect transition="in" filter="fade">
                                      <p:cBhvr>
                                        <p:cTn id="45" dur="500"/>
                                        <p:tgtEl>
                                          <p:spTgt spid="1048605">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0" end="0"/>
                                            </p:txEl>
                                          </p:spTgt>
                                        </p:tgtEl>
                                        <p:attrNameLst>
                                          <p:attrName>style.visibility</p:attrName>
                                        </p:attrNameLst>
                                      </p:cBhvr>
                                      <p:to>
                                        <p:strVal val="visible"/>
                                      </p:to>
                                    </p:set>
                                    <p:animEffect transition="in" filter="fade">
                                      <p:cBhvr>
                                        <p:cTn id="50" dur="500"/>
                                        <p:tgtEl>
                                          <p:spTgt spid="4">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animEffect transition="in" filter="barn(inVertical)">
                                      <p:cBhvr>
                                        <p:cTn id="55" dur="500"/>
                                        <p:tgtEl>
                                          <p:spTgt spid="4">
                                            <p:txEl>
                                              <p:pRg st="1" end="1"/>
                                            </p:txEl>
                                          </p:spTgt>
                                        </p:tgtEl>
                                      </p:cBhvr>
                                    </p:animEffect>
                                  </p:childTnLst>
                                </p:cTn>
                              </p:par>
                              <p:par>
                                <p:cTn id="56" presetID="16" presetClass="entr" presetSubtype="21" fill="hold" nodeType="withEffect">
                                  <p:stCondLst>
                                    <p:cond delay="0"/>
                                  </p:stCondLst>
                                  <p:childTnLst>
                                    <p:set>
                                      <p:cBhvr>
                                        <p:cTn id="57" dur="1" fill="hold">
                                          <p:stCondLst>
                                            <p:cond delay="0"/>
                                          </p:stCondLst>
                                        </p:cTn>
                                        <p:tgtEl>
                                          <p:spTgt spid="4">
                                            <p:txEl>
                                              <p:pRg st="2" end="2"/>
                                            </p:txEl>
                                          </p:spTgt>
                                        </p:tgtEl>
                                        <p:attrNameLst>
                                          <p:attrName>style.visibility</p:attrName>
                                        </p:attrNameLst>
                                      </p:cBhvr>
                                      <p:to>
                                        <p:strVal val="visible"/>
                                      </p:to>
                                    </p:set>
                                    <p:animEffect transition="in" filter="barn(inVertical)">
                                      <p:cBhvr>
                                        <p:cTn id="58" dur="500"/>
                                        <p:tgtEl>
                                          <p:spTgt spid="4">
                                            <p:txEl>
                                              <p:pRg st="2" end="2"/>
                                            </p:txEl>
                                          </p:spTgt>
                                        </p:tgtEl>
                                      </p:cBhvr>
                                    </p:animEffect>
                                  </p:childTnLst>
                                </p:cTn>
                              </p:par>
                              <p:par>
                                <p:cTn id="59" presetID="16" presetClass="entr" presetSubtype="21" fill="hold" nodeType="with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barn(inVertical)">
                                      <p:cBhvr>
                                        <p:cTn id="61" dur="500"/>
                                        <p:tgtEl>
                                          <p:spTgt spid="4">
                                            <p:txEl>
                                              <p:pRg st="3" end="3"/>
                                            </p:txEl>
                                          </p:spTgt>
                                        </p:tgtEl>
                                      </p:cBhvr>
                                    </p:animEffect>
                                  </p:childTnLst>
                                </p:cTn>
                              </p:par>
                              <p:par>
                                <p:cTn id="62" presetID="16" presetClass="entr" presetSubtype="21" fill="hold" nodeType="withEffect">
                                  <p:stCondLst>
                                    <p:cond delay="0"/>
                                  </p:stCondLst>
                                  <p:childTnLst>
                                    <p:set>
                                      <p:cBhvr>
                                        <p:cTn id="63" dur="1" fill="hold">
                                          <p:stCondLst>
                                            <p:cond delay="0"/>
                                          </p:stCondLst>
                                        </p:cTn>
                                        <p:tgtEl>
                                          <p:spTgt spid="4">
                                            <p:txEl>
                                              <p:pRg st="4" end="4"/>
                                            </p:txEl>
                                          </p:spTgt>
                                        </p:tgtEl>
                                        <p:attrNameLst>
                                          <p:attrName>style.visibility</p:attrName>
                                        </p:attrNameLst>
                                      </p:cBhvr>
                                      <p:to>
                                        <p:strVal val="visible"/>
                                      </p:to>
                                    </p:set>
                                    <p:animEffect transition="in" filter="barn(inVertical)">
                                      <p:cBhvr>
                                        <p:cTn id="64"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64088" y="4725144"/>
            <a:ext cx="3080725" cy="3129211"/>
          </a:xfrm>
        </p:spPr>
        <p:txBody>
          <a:bodyPr>
            <a:normAutofit/>
          </a:bodyPr>
          <a:lstStyle/>
          <a:p>
            <a:r>
              <a:rPr lang="zh-CN" altLang="en-US" dirty="0" smtClean="0"/>
              <a:t>初始化设备工具：</a:t>
            </a:r>
            <a:endParaRPr lang="en-US" altLang="zh-CN" dirty="0" smtClean="0"/>
          </a:p>
          <a:p>
            <a:pPr lvl="1"/>
            <a:r>
              <a:rPr lang="en-US" altLang="zh-CN" dirty="0" err="1" smtClean="0"/>
              <a:t>BluetoothAdapter</a:t>
            </a:r>
            <a:endParaRPr lang="zh-CN" altLang="en-US" dirty="0"/>
          </a:p>
        </p:txBody>
      </p:sp>
      <p:sp>
        <p:nvSpPr>
          <p:cNvPr id="3" name="标题 2"/>
          <p:cNvSpPr>
            <a:spLocks noGrp="1"/>
          </p:cNvSpPr>
          <p:nvPr>
            <p:ph type="title"/>
          </p:nvPr>
        </p:nvSpPr>
        <p:spPr>
          <a:xfrm>
            <a:off x="-1764704" y="188640"/>
            <a:ext cx="8229600" cy="1252728"/>
          </a:xfrm>
        </p:spPr>
        <p:txBody>
          <a:bodyPr/>
          <a:lstStyle/>
          <a:p>
            <a:r>
              <a:rPr lang="en-US" altLang="zh-CN" b="1" dirty="0">
                <a:solidFill>
                  <a:schemeClr val="bg1"/>
                </a:solidFill>
              </a:rPr>
              <a:t>APP</a:t>
            </a:r>
            <a:r>
              <a:rPr lang="zh-CN" altLang="en-US" b="1" dirty="0">
                <a:solidFill>
                  <a:schemeClr val="bg1"/>
                </a:solidFill>
              </a:rPr>
              <a:t>模块设计</a:t>
            </a:r>
            <a:endParaRPr lang="zh-CN" altLang="en-US" dirty="0"/>
          </a:p>
        </p:txBody>
      </p:sp>
      <p:sp>
        <p:nvSpPr>
          <p:cNvPr id="4" name="TextBox 3"/>
          <p:cNvSpPr txBox="1"/>
          <p:nvPr/>
        </p:nvSpPr>
        <p:spPr>
          <a:xfrm>
            <a:off x="323528" y="1772816"/>
            <a:ext cx="4427984" cy="4893647"/>
          </a:xfrm>
          <a:prstGeom prst="rect">
            <a:avLst/>
          </a:prstGeom>
          <a:noFill/>
        </p:spPr>
        <p:txBody>
          <a:bodyPr wrap="square" rtlCol="0">
            <a:spAutoFit/>
          </a:bodyPr>
          <a:lstStyle/>
          <a:p>
            <a:r>
              <a:rPr lang="zh-CN" altLang="en-US" sz="2400" b="1" dirty="0">
                <a:solidFill>
                  <a:srgbClr val="0070C0"/>
                </a:solidFill>
              </a:rPr>
              <a:t>初始化蓝牙设备</a:t>
            </a:r>
            <a:endParaRPr lang="en-US" altLang="zh-CN" sz="2400" b="1" dirty="0">
              <a:solidFill>
                <a:srgbClr val="0070C0"/>
              </a:solidFill>
            </a:endParaRPr>
          </a:p>
          <a:p>
            <a:r>
              <a:rPr lang="en-US" altLang="zh-CN" dirty="0"/>
              <a:t>private void </a:t>
            </a:r>
            <a:r>
              <a:rPr lang="en-US" altLang="zh-CN" dirty="0" err="1"/>
              <a:t>initBluetoothAdapter</a:t>
            </a:r>
            <a:r>
              <a:rPr lang="en-US" altLang="zh-CN" dirty="0"/>
              <a:t>() { </a:t>
            </a:r>
            <a:r>
              <a:rPr lang="en-US" altLang="zh-CN" dirty="0" err="1"/>
              <a:t>mBluetoothAdapter</a:t>
            </a:r>
            <a:r>
              <a:rPr lang="en-US" altLang="zh-CN" dirty="0"/>
              <a:t> = </a:t>
            </a:r>
            <a:r>
              <a:rPr lang="en-US" altLang="zh-CN" dirty="0" err="1"/>
              <a:t>BluetoothAdapter.getDefaultAdapter</a:t>
            </a:r>
            <a:r>
              <a:rPr lang="en-US" altLang="zh-CN" dirty="0"/>
              <a:t>(); if(!</a:t>
            </a:r>
            <a:r>
              <a:rPr lang="en-US" altLang="zh-CN" dirty="0" err="1"/>
              <a:t>mBluetoothAdapter.isEnabled</a:t>
            </a:r>
            <a:r>
              <a:rPr lang="en-US" altLang="zh-CN" dirty="0"/>
              <a:t>())</a:t>
            </a:r>
            <a:endParaRPr lang="en-US" altLang="zh-CN" dirty="0"/>
          </a:p>
          <a:p>
            <a:r>
              <a:rPr lang="en-US" altLang="zh-CN" dirty="0"/>
              <a:t>{Intent </a:t>
            </a:r>
            <a:r>
              <a:rPr lang="en-US" altLang="zh-CN" dirty="0" err="1"/>
              <a:t>enableIntent</a:t>
            </a:r>
            <a:r>
              <a:rPr lang="en-US" altLang="zh-CN" dirty="0"/>
              <a:t> = new Intent(</a:t>
            </a:r>
            <a:r>
              <a:rPr lang="en-US" altLang="zh-CN" dirty="0" err="1"/>
              <a:t>BluetoothAdapter.ACTION_REQUEST_ENABLE</a:t>
            </a:r>
            <a:r>
              <a:rPr lang="en-US" altLang="zh-CN" dirty="0"/>
              <a:t>); </a:t>
            </a:r>
            <a:r>
              <a:rPr lang="en-US" altLang="zh-CN" dirty="0" err="1" smtClean="0"/>
              <a:t>startActivityForResult</a:t>
            </a:r>
            <a:r>
              <a:rPr lang="en-US" altLang="zh-CN" dirty="0" smtClean="0"/>
              <a:t>(</a:t>
            </a:r>
            <a:r>
              <a:rPr lang="en-US" altLang="zh-CN" dirty="0" err="1" smtClean="0"/>
              <a:t>enableIntent</a:t>
            </a:r>
            <a:r>
              <a:rPr lang="en-US" altLang="zh-CN" dirty="0"/>
              <a:t>, REQUEST_ENABLE_BT); </a:t>
            </a:r>
            <a:endParaRPr lang="en-US" altLang="zh-CN" dirty="0"/>
          </a:p>
          <a:p>
            <a:r>
              <a:rPr lang="en-US" altLang="zh-CN" dirty="0"/>
              <a:t>if (</a:t>
            </a:r>
            <a:r>
              <a:rPr lang="en-US" altLang="zh-CN" dirty="0" err="1"/>
              <a:t>mBluetoothAdapter</a:t>
            </a:r>
            <a:r>
              <a:rPr lang="en-US" altLang="zh-CN" dirty="0"/>
              <a:t> == null) { </a:t>
            </a:r>
            <a:endParaRPr lang="en-US" altLang="zh-CN" dirty="0"/>
          </a:p>
          <a:p>
            <a:pPr lvl="1"/>
            <a:r>
              <a:rPr lang="en-US" altLang="zh-CN" dirty="0" err="1"/>
              <a:t>Toast.makeText</a:t>
            </a:r>
            <a:r>
              <a:rPr lang="en-US" altLang="zh-CN" dirty="0"/>
              <a:t>(this, "</a:t>
            </a:r>
            <a:r>
              <a:rPr lang="zh-CN" altLang="en-US" dirty="0"/>
              <a:t>本设备不支持蓝牙功能</a:t>
            </a:r>
            <a:r>
              <a:rPr lang="en-US" altLang="zh-CN" dirty="0"/>
              <a:t>", </a:t>
            </a:r>
            <a:r>
              <a:rPr lang="en-US" altLang="zh-CN" dirty="0" err="1"/>
              <a:t>Toast.LENGTH_SHORT</a:t>
            </a:r>
            <a:r>
              <a:rPr lang="en-US" altLang="zh-CN" dirty="0"/>
              <a:t>).show(); </a:t>
            </a:r>
            <a:endParaRPr lang="en-US" altLang="zh-CN" dirty="0"/>
          </a:p>
          <a:p>
            <a:pPr lvl="1"/>
            <a:r>
              <a:rPr lang="en-US" altLang="zh-CN" dirty="0"/>
              <a:t>finish(); }</a:t>
            </a:r>
            <a:endParaRPr lang="en-US" altLang="zh-CN" dirty="0"/>
          </a:p>
          <a:p>
            <a:pPr marL="302260" lvl="1" indent="0">
              <a:buNone/>
            </a:pPr>
            <a:r>
              <a:rPr lang="en-US" altLang="zh-CN" dirty="0"/>
              <a:t> </a:t>
            </a:r>
            <a:r>
              <a:rPr lang="en-US" altLang="zh-CN" dirty="0" err="1"/>
              <a:t>mBluetoothAdapter.startDiscovery</a:t>
            </a:r>
            <a:r>
              <a:rPr lang="en-US" altLang="zh-CN" dirty="0"/>
              <a:t>();</a:t>
            </a:r>
            <a:endParaRPr lang="en-US" altLang="zh-CN" dirty="0"/>
          </a:p>
          <a:p>
            <a:pPr marL="302260" lvl="1" indent="0">
              <a:buNone/>
            </a:pPr>
            <a:r>
              <a:rPr lang="en-US" altLang="zh-CN" dirty="0"/>
              <a:t> } </a:t>
            </a:r>
            <a:endParaRPr lang="zh-CN" altLang="en-US" dirty="0"/>
          </a:p>
        </p:txBody>
      </p:sp>
      <p:sp>
        <p:nvSpPr>
          <p:cNvPr id="6" name="TextBox 5"/>
          <p:cNvSpPr txBox="1"/>
          <p:nvPr/>
        </p:nvSpPr>
        <p:spPr>
          <a:xfrm>
            <a:off x="5652120" y="1280373"/>
            <a:ext cx="2448272" cy="984885"/>
          </a:xfrm>
          <a:prstGeom prst="rect">
            <a:avLst/>
          </a:prstGeom>
          <a:noFill/>
        </p:spPr>
        <p:txBody>
          <a:bodyPr wrap="square" rtlCol="0">
            <a:spAutoFit/>
          </a:bodyPr>
          <a:lstStyle/>
          <a:p>
            <a:pPr marL="0" lvl="2"/>
            <a:r>
              <a:rPr lang="zh-CN" altLang="en-US" sz="4000" dirty="0">
                <a:solidFill>
                  <a:schemeClr val="bg1"/>
                </a:solidFill>
              </a:rPr>
              <a:t>代码思路</a:t>
            </a:r>
            <a:endParaRPr lang="en-US" altLang="zh-CN" sz="4000" dirty="0">
              <a:solidFill>
                <a:schemeClr val="bg1"/>
              </a:solidFill>
            </a:endParaRPr>
          </a:p>
          <a:p>
            <a:endParaRPr lang="zh-CN" altLang="en-US" dirty="0">
              <a:solidFill>
                <a:schemeClr val="bg1"/>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down)">
                                      <p:cBhvr>
                                        <p:cTn id="18" dur="500"/>
                                        <p:tgtEl>
                                          <p:spTgt spid="4">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down)">
                                      <p:cBhvr>
                                        <p:cTn id="21" dur="500"/>
                                        <p:tgtEl>
                                          <p:spTgt spid="4">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wipe(down)">
                                      <p:cBhvr>
                                        <p:cTn id="24" dur="500"/>
                                        <p:tgtEl>
                                          <p:spTgt spid="4">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wipe(down)">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animEffect transition="in" filter="fade">
                                      <p:cBhvr>
                                        <p:cTn id="35" dur="500"/>
                                        <p:tgtEl>
                                          <p:spTgt spid="2">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barn(inVertical)">
                                      <p:cBhvr>
                                        <p:cTn id="4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标题 1048697"/>
          <p:cNvSpPr>
            <a:spLocks noGrp="1"/>
          </p:cNvSpPr>
          <p:nvPr>
            <p:ph type="title"/>
          </p:nvPr>
        </p:nvSpPr>
        <p:spPr>
          <a:xfrm>
            <a:off x="460375" y="-1359430"/>
            <a:ext cx="3812645" cy="2429934"/>
          </a:xfrm>
        </p:spPr>
        <p:txBody>
          <a:bodyPr>
            <a:normAutofit/>
          </a:bodyPr>
          <a:lstStyle/>
          <a:p>
            <a:r>
              <a:rPr lang="en-US" altLang="zh-CN" sz="3600" b="1" dirty="0">
                <a:solidFill>
                  <a:schemeClr val="bg1"/>
                </a:solidFill>
              </a:rPr>
              <a:t>APP</a:t>
            </a:r>
            <a:r>
              <a:rPr lang="zh-CN" altLang="en-US" sz="3600" b="1" dirty="0">
                <a:solidFill>
                  <a:schemeClr val="bg1"/>
                </a:solidFill>
              </a:rPr>
              <a:t>模块设计</a:t>
            </a:r>
            <a:endParaRPr lang="zh-CN" sz="3600" dirty="0"/>
          </a:p>
        </p:txBody>
      </p:sp>
      <p:sp>
        <p:nvSpPr>
          <p:cNvPr id="1048699" name="文本占位符 1048698"/>
          <p:cNvSpPr>
            <a:spLocks noGrp="1"/>
          </p:cNvSpPr>
          <p:nvPr>
            <p:ph type="body" sz="half" idx="2"/>
          </p:nvPr>
        </p:nvSpPr>
        <p:spPr>
          <a:xfrm>
            <a:off x="5940152" y="5000432"/>
            <a:ext cx="3818467" cy="2421467"/>
          </a:xfrm>
        </p:spPr>
        <p:txBody>
          <a:bodyPr>
            <a:normAutofit/>
          </a:bodyPr>
          <a:lstStyle/>
          <a:p>
            <a:r>
              <a:rPr lang="zh-CN" altLang="en-US" sz="3600" dirty="0" smtClean="0"/>
              <a:t>成果展示</a:t>
            </a:r>
            <a:endParaRPr lang="zh-CN" sz="3600" dirty="0"/>
          </a:p>
        </p:txBody>
      </p:sp>
      <p:sp>
        <p:nvSpPr>
          <p:cNvPr id="7" name="AutoShape 4" descr="https://wx2.qq.com/cgi-bin/mmwebwx-bin/webwxgetmsgimg?&amp;MsgID=3272857936378984866&amp;skey=%40crypt_4079fb27_543c32f4c791bb0055ccb6b15e1abbb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123728" y="1376464"/>
            <a:ext cx="2016224" cy="3584398"/>
          </a:xfrm>
          <a:prstGeom prst="rect">
            <a:avLst/>
          </a:prstGeom>
        </p:spPr>
      </p:pic>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2080" y="1395889"/>
            <a:ext cx="2016224" cy="358439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8699">
                                            <p:txEl>
                                              <p:pRg st="0" end="0"/>
                                            </p:txEl>
                                          </p:spTgt>
                                        </p:tgtEl>
                                        <p:attrNameLst>
                                          <p:attrName>style.visibility</p:attrName>
                                        </p:attrNameLst>
                                      </p:cBhvr>
                                      <p:to>
                                        <p:strVal val="visible"/>
                                      </p:to>
                                    </p:set>
                                    <p:animEffect transition="in" filter="fade">
                                      <p:cBhvr>
                                        <p:cTn id="7" dur="500"/>
                                        <p:tgtEl>
                                          <p:spTgt spid="1048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3760</Words>
  <Application>WPS 演示</Application>
  <PresentationFormat>全屏显示(4:3)</PresentationFormat>
  <Paragraphs>202</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Symbol</vt:lpstr>
      <vt:lpstr>Calibri</vt:lpstr>
      <vt:lpstr>Times New Roman</vt:lpstr>
      <vt:lpstr>Candara</vt:lpstr>
      <vt:lpstr>华文新魏</vt:lpstr>
      <vt:lpstr>华文楷体</vt:lpstr>
      <vt:lpstr>微软雅黑</vt:lpstr>
      <vt:lpstr>Arial Unicode MS</vt:lpstr>
      <vt:lpstr>波形</vt:lpstr>
      <vt:lpstr>《蓝牙打印机APP+Python爬虫》 课程设计报告 </vt:lpstr>
      <vt:lpstr> 摘要 </vt:lpstr>
      <vt:lpstr>目录</vt:lpstr>
      <vt:lpstr>蓝牙热敏打印机</vt:lpstr>
      <vt:lpstr>蓝牙热敏打印机</vt:lpstr>
      <vt:lpstr>蓝牙热敏打印机</vt:lpstr>
      <vt:lpstr> APP模块设计  </vt:lpstr>
      <vt:lpstr>APP模块设计</vt:lpstr>
      <vt:lpstr>APP模块设计</vt:lpstr>
      <vt:lpstr>Python爬虫技术 </vt:lpstr>
      <vt:lpstr>Python爬虫技术</vt:lpstr>
      <vt:lpstr>PowerPoint 演示文稿</vt:lpstr>
      <vt:lpstr>Python爬虫技术</vt:lpstr>
      <vt:lpstr>心得与体会 </vt:lpstr>
      <vt:lpstr>谢谢各位的观看！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《蓝牙打印机APP+Python爬虫》 课程设计报告</dc:title>
  <dc:creator>Administrator</dc:creator>
  <cp:lastModifiedBy>Kaito^</cp:lastModifiedBy>
  <cp:revision>15</cp:revision>
  <dcterms:created xsi:type="dcterms:W3CDTF">2008-12-31T00:19:00Z</dcterms:created>
  <dcterms:modified xsi:type="dcterms:W3CDTF">2019-05-31T06:45:26Z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ies>
</file>