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3" r:id="rId1"/>
  </p:sldMasterIdLst>
  <p:notesMasterIdLst>
    <p:notesMasterId r:id="rId8"/>
  </p:notesMasterIdLst>
  <p:handoutMasterIdLst>
    <p:handoutMasterId r:id="rId9"/>
  </p:handoutMasterIdLst>
  <p:sldIdLst>
    <p:sldId id="307" r:id="rId2"/>
    <p:sldId id="308" r:id="rId3"/>
    <p:sldId id="309" r:id="rId4"/>
    <p:sldId id="313" r:id="rId5"/>
    <p:sldId id="312" r:id="rId6"/>
    <p:sldId id="295" r:id="rId7"/>
  </p:sldIdLst>
  <p:sldSz cx="12192000" cy="6858000"/>
  <p:notesSz cx="6858000" cy="9144000"/>
  <p:defaultTextStyle>
    <a:defPPr>
      <a:defRPr lang="en-US"/>
    </a:defPPr>
    <a:lvl1pPr marL="0" algn="l" defTabSz="4570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70" algn="l" defTabSz="4570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53" algn="l" defTabSz="4570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26" algn="l" defTabSz="4570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04" algn="l" defTabSz="4570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73" algn="l" defTabSz="4570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443" algn="l" defTabSz="4570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520" algn="l" defTabSz="4570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594" algn="l" defTabSz="4570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s Swartwout" initials="RS" lastIdx="6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FF5050"/>
    <a:srgbClr val="33CC33"/>
    <a:srgbClr val="7F7F7F"/>
    <a:srgbClr val="959595"/>
    <a:srgbClr val="F0B239"/>
    <a:srgbClr val="CCFF66"/>
    <a:srgbClr val="0E264D"/>
    <a:srgbClr val="0D1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7" autoAdjust="0"/>
    <p:restoredTop sz="95501" autoAdjust="0"/>
  </p:normalViewPr>
  <p:slideViewPr>
    <p:cSldViewPr snapToGrid="0" snapToObjects="1">
      <p:cViewPr varScale="1">
        <p:scale>
          <a:sx n="84" d="100"/>
          <a:sy n="84" d="100"/>
        </p:scale>
        <p:origin x="780" y="96"/>
      </p:cViewPr>
      <p:guideLst>
        <p:guide orient="horz" pos="220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0" d="100"/>
          <a:sy n="80" d="100"/>
        </p:scale>
        <p:origin x="33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D1074-0A14-4226-B01F-97C857065F9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30110-746B-470C-AFE3-B72875C7B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21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1666E-21CF-A845-9424-13036783E08C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6B16A-E266-D14A-9354-F0D17242C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0" algn="l" defTabSz="457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53" algn="l" defTabSz="457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26" algn="l" defTabSz="457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04" algn="l" defTabSz="457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73" algn="l" defTabSz="457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43" algn="l" defTabSz="457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20" algn="l" defTabSz="457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94" algn="l" defTabSz="457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6B16A-E266-D14A-9354-F0D17242C8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28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We took the example of a non-professional rental apartment owner that wants to list his property on Expedia</a:t>
            </a:r>
          </a:p>
          <a:p>
            <a:r>
              <a:rPr lang="en-US" dirty="0" smtClean="0"/>
              <a:t>- All he has to do is give it’s property name and address and upload its pictures</a:t>
            </a:r>
          </a:p>
          <a:p>
            <a:r>
              <a:rPr lang="en-US" dirty="0" smtClean="0"/>
              <a:t>- We first grab information from several sources:</a:t>
            </a:r>
          </a:p>
          <a:p>
            <a:r>
              <a:rPr lang="en-US" dirty="0" smtClean="0"/>
              <a:t>   - Expedia TCS and Google places for </a:t>
            </a:r>
            <a:r>
              <a:rPr lang="en-US" dirty="0" err="1" smtClean="0"/>
              <a:t>geoloc</a:t>
            </a:r>
            <a:r>
              <a:rPr lang="en-US" dirty="0" smtClean="0"/>
              <a:t> data</a:t>
            </a:r>
          </a:p>
          <a:p>
            <a:r>
              <a:rPr lang="en-US" dirty="0" smtClean="0"/>
              <a:t>   - Reviews from Google and Airbnb are processed through Expedia’s NLP</a:t>
            </a:r>
          </a:p>
          <a:p>
            <a:r>
              <a:rPr lang="en-US" dirty="0" smtClean="0"/>
              <a:t>   - Uploaded images are sent to Expedia’s MTS to get information from them</a:t>
            </a:r>
          </a:p>
          <a:p>
            <a:r>
              <a:rPr lang="en-US" dirty="0" smtClean="0"/>
              <a:t>- All this information is then aggregated to generate</a:t>
            </a:r>
          </a:p>
          <a:p>
            <a:r>
              <a:rPr lang="en-US" dirty="0" smtClean="0"/>
              <a:t>   - The amenities lists</a:t>
            </a:r>
          </a:p>
          <a:p>
            <a:r>
              <a:rPr lang="en-US" dirty="0" smtClean="0"/>
              <a:t>   - The property description</a:t>
            </a:r>
          </a:p>
          <a:p>
            <a:r>
              <a:rPr lang="en-US" dirty="0" smtClean="0"/>
              <a:t>   - The property images order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The generated content can be reviewed by the user before being used to create a property on Expedia through the Property and Product APIs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6B16A-E266-D14A-9354-F0D17242C8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2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ayou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l="5153" r="19882"/>
          <a:stretch/>
        </p:blipFill>
        <p:spPr>
          <a:xfrm>
            <a:off x="2" y="-9626"/>
            <a:ext cx="12211661" cy="6890415"/>
          </a:xfrm>
          <a:prstGeom prst="rect">
            <a:avLst/>
          </a:prstGeom>
        </p:spPr>
      </p:pic>
      <p:sp>
        <p:nvSpPr>
          <p:cNvPr id="18" name="Rectangle 17" hidden="1"/>
          <p:cNvSpPr/>
          <p:nvPr userDrawn="1"/>
        </p:nvSpPr>
        <p:spPr>
          <a:xfrm>
            <a:off x="0" y="-3"/>
            <a:ext cx="12211664" cy="6858003"/>
          </a:xfrm>
          <a:prstGeom prst="rect">
            <a:avLst/>
          </a:prstGeom>
          <a:gradFill>
            <a:gsLst>
              <a:gs pos="0">
                <a:schemeClr val="bg1">
                  <a:alpha val="90000"/>
                </a:schemeClr>
              </a:gs>
              <a:gs pos="100000">
                <a:schemeClr val="bg1">
                  <a:alpha val="2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 hidden="1"/>
          <p:cNvSpPr/>
          <p:nvPr userDrawn="1"/>
        </p:nvSpPr>
        <p:spPr>
          <a:xfrm>
            <a:off x="-201331" y="-2"/>
            <a:ext cx="12192000" cy="6492876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685800">
              <a:defRPr/>
            </a:pPr>
            <a:endParaRPr lang="en-US" sz="1400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5045197" y="3393831"/>
            <a:ext cx="7188679" cy="28423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Title 1"/>
          <p:cNvSpPr>
            <a:spLocks noGrp="1"/>
          </p:cNvSpPr>
          <p:nvPr>
            <p:ph type="ctrTitle"/>
          </p:nvPr>
        </p:nvSpPr>
        <p:spPr>
          <a:xfrm>
            <a:off x="5690341" y="3885208"/>
            <a:ext cx="5216304" cy="1177245"/>
          </a:xfrm>
        </p:spPr>
        <p:txBody>
          <a:bodyPr wrap="square" anchor="t" anchorCtr="0">
            <a:spAutoFit/>
          </a:bodyPr>
          <a:lstStyle>
            <a:lvl1pPr marL="0" algn="l" defTabSz="685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4000" b="0" i="0" kern="1200" spc="-150" baseline="0" noProof="0" dirty="0">
                <a:solidFill>
                  <a:schemeClr val="bg1"/>
                </a:solidFill>
                <a:latin typeface="+mj-lt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" y="-9624"/>
            <a:ext cx="12192000" cy="1212782"/>
          </a:xfrm>
          <a:prstGeom prst="rect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5690341" y="5590597"/>
            <a:ext cx="5216304" cy="252377"/>
          </a:xfrm>
        </p:spPr>
        <p:txBody>
          <a:bodyPr vert="horz" wrap="square" lIns="68580" tIns="34290" rIns="68580" bIns="34290" rtlCol="0" anchor="b" anchorCtr="0">
            <a:spAutoFit/>
          </a:bodyPr>
          <a:lstStyle>
            <a:lvl1pPr>
              <a:defRPr lang="en-US" sz="1400" b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lnSpc>
                <a:spcPct val="85000"/>
              </a:lnSpc>
              <a:spcBef>
                <a:spcPts val="6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859" y="324910"/>
            <a:ext cx="3732941" cy="616458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845651" y="1092200"/>
            <a:ext cx="1134634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84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9813" userDrawn="1">
          <p15:clr>
            <a:srgbClr val="FBAE40"/>
          </p15:clr>
        </p15:guide>
        <p15:guide id="2" pos="10039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orient="horz" pos="398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5750" indent="-285750">
              <a:buClr>
                <a:schemeClr val="tx2"/>
              </a:buClr>
              <a:buFont typeface="Arial" panose="020B0604020202020204" pitchFamily="34" charset="0"/>
              <a:buChar char="•"/>
              <a:defRPr/>
            </a:lvl1pPr>
            <a:lvl2pPr marL="627062" indent="-285750"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633413" algn="l"/>
              </a:tabLst>
              <a:defRPr/>
            </a:lvl2pPr>
            <a:lvl3pPr marL="969963" indent="-285750">
              <a:buClr>
                <a:schemeClr val="tx2"/>
              </a:buClr>
              <a:buFont typeface="Arial" panose="020B0604020202020204" pitchFamily="34" charset="0"/>
              <a:buChar char="•"/>
              <a:defRPr/>
            </a:lvl3pPr>
            <a:lvl4pPr marL="1312862" indent="-285750">
              <a:buClr>
                <a:schemeClr val="tx2"/>
              </a:buClr>
              <a:buFont typeface="Arial" panose="020B0604020202020204" pitchFamily="34" charset="0"/>
              <a:buChar char="•"/>
              <a:defRPr/>
            </a:lvl4pPr>
            <a:lvl5pPr marL="1655762" indent="-285750">
              <a:buClr>
                <a:schemeClr val="tx2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7721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4955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ith foote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08877"/>
            <a:ext cx="12192000" cy="5491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6219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151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5846" y="4865411"/>
            <a:ext cx="4709229" cy="1066446"/>
          </a:xfrm>
          <a:prstGeom prst="rect">
            <a:avLst/>
          </a:prstGeom>
        </p:spPr>
        <p:txBody>
          <a:bodyPr vert="horz" wrap="square" lIns="68580" tIns="34290" rIns="68580" bIns="3429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0" y="5931861"/>
            <a:ext cx="4945075" cy="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 hidden="1"/>
          <p:cNvSpPr/>
          <p:nvPr userDrawn="1"/>
        </p:nvSpPr>
        <p:spPr>
          <a:xfrm>
            <a:off x="5335219" y="1"/>
            <a:ext cx="6856781" cy="68567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336117" y="0"/>
            <a:ext cx="6855883" cy="6858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Box 8" hidden="1"/>
          <p:cNvSpPr txBox="1"/>
          <p:nvPr userDrawn="1"/>
        </p:nvSpPr>
        <p:spPr>
          <a:xfrm>
            <a:off x="5988713" y="2672485"/>
            <a:ext cx="5618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IMAGE </a:t>
            </a:r>
            <a:br>
              <a:rPr lang="en-US" sz="1800" dirty="0"/>
            </a:br>
            <a:r>
              <a:rPr lang="en-US" sz="1800" dirty="0"/>
              <a:t>TO BE PLACED </a:t>
            </a:r>
            <a:br>
              <a:rPr lang="en-US" sz="1800" dirty="0"/>
            </a:br>
            <a:r>
              <a:rPr lang="en-US" sz="1800" dirty="0"/>
              <a:t>WITHIN THIS</a:t>
            </a:r>
            <a:r>
              <a:rPr lang="en-US" sz="1800" baseline="0" dirty="0"/>
              <a:t> SPACE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4141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 with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026" y="1635512"/>
            <a:ext cx="11070513" cy="900246"/>
          </a:xfrm>
        </p:spPr>
        <p:txBody>
          <a:bodyPr anchor="t" anchorCtr="0"/>
          <a:lstStyle>
            <a:lvl1pPr>
              <a:defRPr sz="6000" b="0" spc="-150" baseline="0">
                <a:gradFill>
                  <a:gsLst>
                    <a:gs pos="0">
                      <a:schemeClr val="accent5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5543325"/>
            <a:ext cx="12192000" cy="13146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0050" y="5936099"/>
            <a:ext cx="3381375" cy="548922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0" y="5540660"/>
            <a:ext cx="1219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02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no logo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 userDrawn="1"/>
        </p:nvCxnSpPr>
        <p:spPr>
          <a:xfrm>
            <a:off x="845651" y="4303005"/>
            <a:ext cx="1134634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6303964"/>
            <a:ext cx="12211664" cy="5540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Text Box 3"/>
          <p:cNvSpPr txBox="1">
            <a:spLocks noChangeArrowheads="1"/>
          </p:cNvSpPr>
          <p:nvPr userDrawn="1"/>
        </p:nvSpPr>
        <p:spPr bwMode="blackWhite">
          <a:xfrm>
            <a:off x="559902" y="5858262"/>
            <a:ext cx="11651764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cs typeface="Segoe UI" pitchFamily="34" charset="0"/>
              </a:rPr>
              <a:t>© 2016 Expedia. All rights reserved. 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5652" y="3416970"/>
            <a:ext cx="4478823" cy="78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5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9813" userDrawn="1">
          <p15:clr>
            <a:srgbClr val="FBAE40"/>
          </p15:clr>
        </p15:guide>
        <p15:guide id="2" pos="10039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orient="horz" pos="398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4922" y="156133"/>
            <a:ext cx="11498956" cy="512448"/>
          </a:xfrm>
          <a:prstGeom prst="rect">
            <a:avLst/>
          </a:prstGeom>
        </p:spPr>
        <p:txBody>
          <a:bodyPr vert="horz" wrap="square" lIns="68580" tIns="34290" rIns="68580" bIns="3429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4000" y="847774"/>
            <a:ext cx="11480800" cy="532849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282460" y="758177"/>
            <a:ext cx="1190954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 userDrawn="1"/>
        </p:nvSpPr>
        <p:spPr>
          <a:xfrm>
            <a:off x="0" y="6308877"/>
            <a:ext cx="12192000" cy="5491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5949" y="6410230"/>
            <a:ext cx="2038351" cy="31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93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2" r:id="rId1"/>
    <p:sldLayoutId id="2147484266" r:id="rId2"/>
    <p:sldLayoutId id="2147484235" r:id="rId3"/>
    <p:sldLayoutId id="2147484240" r:id="rId4"/>
    <p:sldLayoutId id="2147484230" r:id="rId5"/>
    <p:sldLayoutId id="2147484247" r:id="rId6"/>
    <p:sldLayoutId id="2147484231" r:id="rId7"/>
    <p:sldLayoutId id="2147484268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marL="0" algn="l" defTabSz="685765" rtl="0" eaLnBrk="1" latinLnBrk="0" hangingPunct="1">
        <a:lnSpc>
          <a:spcPct val="90000"/>
        </a:lnSpc>
        <a:spcBef>
          <a:spcPct val="0"/>
        </a:spcBef>
        <a:buNone/>
        <a:defRPr lang="en-US" sz="3200" b="0" i="0" kern="1200" spc="-70" baseline="0" dirty="0">
          <a:gradFill>
            <a:gsLst>
              <a:gs pos="0">
                <a:schemeClr val="accent6"/>
              </a:gs>
              <a:gs pos="100000">
                <a:schemeClr val="accent6"/>
              </a:gs>
            </a:gsLst>
            <a:lin ang="5400000" scaled="1"/>
          </a:gradFill>
          <a:latin typeface="+mj-lt"/>
          <a:ea typeface="+mj-ea"/>
          <a:cs typeface="Calibri" panose="020F0502020204030204" pitchFamily="34" charset="0"/>
        </a:defRPr>
      </a:lvl1pPr>
    </p:titleStyle>
    <p:bodyStyle>
      <a:lvl1pPr marL="0" indent="0" algn="l" defTabSz="685765" rtl="0" eaLnBrk="1" latinLnBrk="0" hangingPunct="1">
        <a:lnSpc>
          <a:spcPct val="90000"/>
        </a:lnSpc>
        <a:spcBef>
          <a:spcPts val="750"/>
        </a:spcBef>
        <a:buClr>
          <a:schemeClr val="accent1">
            <a:lumMod val="60000"/>
            <a:lumOff val="40000"/>
          </a:schemeClr>
        </a:buClr>
        <a:buFontTx/>
        <a:buNone/>
        <a:defRPr sz="18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+mn-lt"/>
          <a:ea typeface="+mn-ea"/>
          <a:cs typeface="+mn-cs"/>
        </a:defRPr>
      </a:lvl1pPr>
      <a:lvl2pPr marL="341312" indent="0" algn="l" defTabSz="685765" rtl="0" eaLnBrk="1" latinLnBrk="0" hangingPunct="1">
        <a:lnSpc>
          <a:spcPct val="90000"/>
        </a:lnSpc>
        <a:spcBef>
          <a:spcPts val="375"/>
        </a:spcBef>
        <a:buClr>
          <a:schemeClr val="accent1">
            <a:lumMod val="60000"/>
            <a:lumOff val="40000"/>
          </a:schemeClr>
        </a:buClr>
        <a:buFontTx/>
        <a:buNone/>
        <a:defRPr sz="18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+mn-lt"/>
          <a:ea typeface="+mn-ea"/>
          <a:cs typeface="+mn-cs"/>
        </a:defRPr>
      </a:lvl2pPr>
      <a:lvl3pPr marL="684213" indent="0" algn="l" defTabSz="685765" rtl="0" eaLnBrk="1" latinLnBrk="0" hangingPunct="1">
        <a:lnSpc>
          <a:spcPct val="90000"/>
        </a:lnSpc>
        <a:spcBef>
          <a:spcPts val="375"/>
        </a:spcBef>
        <a:buClr>
          <a:schemeClr val="accent1">
            <a:lumMod val="60000"/>
            <a:lumOff val="40000"/>
          </a:schemeClr>
        </a:buClr>
        <a:buFontTx/>
        <a:buNone/>
        <a:defRPr sz="18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+mn-lt"/>
          <a:ea typeface="+mn-ea"/>
          <a:cs typeface="+mn-cs"/>
        </a:defRPr>
      </a:lvl3pPr>
      <a:lvl4pPr marL="1027112" indent="0" algn="l" defTabSz="685765" rtl="0" eaLnBrk="1" latinLnBrk="0" hangingPunct="1">
        <a:lnSpc>
          <a:spcPct val="90000"/>
        </a:lnSpc>
        <a:spcBef>
          <a:spcPts val="375"/>
        </a:spcBef>
        <a:buClr>
          <a:schemeClr val="accent1">
            <a:lumMod val="60000"/>
            <a:lumOff val="40000"/>
          </a:schemeClr>
        </a:buClr>
        <a:buFontTx/>
        <a:buNone/>
        <a:defRPr sz="18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+mn-lt"/>
          <a:ea typeface="+mn-ea"/>
          <a:cs typeface="+mn-cs"/>
        </a:defRPr>
      </a:lvl4pPr>
      <a:lvl5pPr marL="1370012" indent="0" algn="l" defTabSz="685765" rtl="0" eaLnBrk="1" latinLnBrk="0" hangingPunct="1">
        <a:lnSpc>
          <a:spcPct val="90000"/>
        </a:lnSpc>
        <a:spcBef>
          <a:spcPts val="375"/>
        </a:spcBef>
        <a:buClr>
          <a:schemeClr val="accent1">
            <a:lumMod val="60000"/>
            <a:lumOff val="40000"/>
          </a:schemeClr>
        </a:buClr>
        <a:buFontTx/>
        <a:buNone/>
        <a:defRPr sz="18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+mn-lt"/>
          <a:ea typeface="+mn-ea"/>
          <a:cs typeface="+mn-cs"/>
        </a:defRPr>
      </a:lvl5pPr>
      <a:lvl6pPr marL="1885853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6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19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1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3" algn="l" defTabSz="6857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5" algn="l" defTabSz="6857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8" algn="l" defTabSz="6857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0" algn="l" defTabSz="6857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2" algn="l" defTabSz="6857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5" algn="l" defTabSz="6857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77" algn="l" defTabSz="6857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0" algn="l" defTabSz="6857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72" userDrawn="1">
          <p15:clr>
            <a:srgbClr val="F26B43"/>
          </p15:clr>
        </p15:guide>
        <p15:guide id="2" pos="224" userDrawn="1">
          <p15:clr>
            <a:srgbClr val="F26B43"/>
          </p15:clr>
        </p15:guide>
        <p15:guide id="3" pos="7392" userDrawn="1">
          <p15:clr>
            <a:srgbClr val="F26B43"/>
          </p15:clr>
        </p15:guide>
        <p15:guide id="4" orient="horz" pos="6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9026" y="1635512"/>
            <a:ext cx="11070513" cy="900246"/>
          </a:xfrm>
        </p:spPr>
        <p:txBody>
          <a:bodyPr/>
          <a:lstStyle/>
          <a:p>
            <a:r>
              <a:rPr lang="en-US" dirty="0" smtClean="0"/>
              <a:t>VROOM </a:t>
            </a:r>
            <a:r>
              <a:rPr lang="en-US" sz="4400" dirty="0" smtClean="0"/>
              <a:t>by Hotel-Spider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23917" y="3822462"/>
            <a:ext cx="3912228" cy="263149"/>
          </a:xfrm>
          <a:prstGeom prst="rect">
            <a:avLst/>
          </a:prstGeom>
        </p:spPr>
        <p:txBody>
          <a:bodyPr/>
          <a:lstStyle>
            <a:lvl1pPr marL="0" indent="0" algn="l" defTabSz="685765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180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341312" indent="0" algn="l" defTabSz="685765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180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2pPr>
            <a:lvl3pPr marL="684213" indent="0" algn="l" defTabSz="685765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180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3pPr>
            <a:lvl4pPr marL="1027112" indent="0" algn="l" defTabSz="685765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180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4pPr>
            <a:lvl5pPr marL="1370012" indent="0" algn="l" defTabSz="685765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180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5pPr>
            <a:lvl6pPr marL="1885853" indent="-171441" algn="l" defTabSz="68576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6" indent="-171441" algn="l" defTabSz="68576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19" indent="-171441" algn="l" defTabSz="68576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1" indent="-171441" algn="l" defTabSz="68576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Fabio </a:t>
            </a:r>
            <a:r>
              <a:rPr lang="en-US" dirty="0" err="1" smtClean="0">
                <a:solidFill>
                  <a:schemeClr val="tx1"/>
                </a:solidFill>
              </a:rPr>
              <a:t>Crescenzio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Christopher Meignier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Yannick Blondeau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www.hotel-spider.com/template/img/Logo-HotelSpid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74" y="3757612"/>
            <a:ext cx="24384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3331" y="2592687"/>
            <a:ext cx="7641962" cy="457048"/>
          </a:xfrm>
          <a:prstGeom prst="rect">
            <a:avLst/>
          </a:prstGeom>
        </p:spPr>
        <p:txBody>
          <a:bodyPr vert="horz" wrap="square" lIns="68580" tIns="34290" rIns="68580" bIns="34290" rtlCol="0" anchor="t" anchorCtr="0">
            <a:spAutoFit/>
          </a:bodyPr>
          <a:lstStyle>
            <a:lvl1pPr defTabSz="685765">
              <a:lnSpc>
                <a:spcPct val="90000"/>
              </a:lnSpc>
              <a:spcBef>
                <a:spcPct val="0"/>
              </a:spcBef>
              <a:buNone/>
              <a:defRPr lang="en-US" sz="6000" b="0" i="0" spc="-150" baseline="0">
                <a:gradFill>
                  <a:gsLst>
                    <a:gs pos="0">
                      <a:schemeClr val="accent5"/>
                    </a:gs>
                    <a:gs pos="100000">
                      <a:schemeClr val="accent5"/>
                    </a:gs>
                  </a:gsLst>
                  <a:lin ang="5400000" scaled="1"/>
                </a:gradFill>
                <a:latin typeface="+mj-lt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sz="2800" dirty="0">
                <a:solidFill>
                  <a:srgbClr val="7F7F7F"/>
                </a:solidFill>
              </a:rPr>
              <a:t>Vacation Rental Optimized Onboarding Mechanism</a:t>
            </a:r>
          </a:p>
        </p:txBody>
      </p:sp>
    </p:spTree>
    <p:extLst>
      <p:ext uri="{BB962C8B-B14F-4D97-AF65-F5344CB8AC3E}">
        <p14:creationId xmlns:p14="http://schemas.microsoft.com/office/powerpoint/2010/main" val="115935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14788" y="4299086"/>
            <a:ext cx="5659494" cy="1620444"/>
          </a:xfrm>
          <a:prstGeom prst="rect">
            <a:avLst/>
          </a:prstGeom>
        </p:spPr>
        <p:txBody>
          <a:bodyPr vert="horz" wrap="square" lIns="68580" tIns="34290" rIns="68580" bIns="34290" rtlCol="0" anchor="t" anchorCtr="0">
            <a:spAutoFit/>
          </a:bodyPr>
          <a:lstStyle>
            <a:defPPr>
              <a:defRPr lang="en-US"/>
            </a:defPPr>
            <a:lvl1pPr defTabSz="685765">
              <a:lnSpc>
                <a:spcPct val="90000"/>
              </a:lnSpc>
              <a:spcBef>
                <a:spcPct val="0"/>
              </a:spcBef>
              <a:buNone/>
              <a:defRPr sz="2800" b="0" i="0" spc="-150" baseline="0">
                <a:solidFill>
                  <a:srgbClr val="7F7F7F"/>
                </a:solidFill>
                <a:latin typeface="+mj-lt"/>
                <a:ea typeface="+mj-ea"/>
                <a:cs typeface="Calibri" panose="020F0502020204030204" pitchFamily="34" charset="0"/>
              </a:defRPr>
            </a:lvl1pPr>
          </a:lstStyle>
          <a:p>
            <a:pPr algn="just"/>
            <a:r>
              <a:rPr lang="en-US" dirty="0"/>
              <a:t>Actually all information is already available out there on the </a:t>
            </a:r>
            <a:r>
              <a:rPr lang="en-US" dirty="0" smtClean="0"/>
              <a:t>internet. What </a:t>
            </a:r>
            <a:r>
              <a:rPr lang="en-US" dirty="0"/>
              <a:t>if we could crowdsource the content?</a:t>
            </a:r>
          </a:p>
        </p:txBody>
      </p:sp>
      <p:pic>
        <p:nvPicPr>
          <p:cNvPr id="7" name="Picture 6" descr="http://i.istockimg.com/file_thumbview_approve/18163922/3/stock-illustration-18163922-happy-and-sad-guy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03"/>
          <a:stretch/>
        </p:blipFill>
        <p:spPr bwMode="auto">
          <a:xfrm>
            <a:off x="9788037" y="2658789"/>
            <a:ext cx="1955841" cy="318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85949" y="1272804"/>
            <a:ext cx="4329113" cy="1232645"/>
          </a:xfrm>
          <a:prstGeom prst="rect">
            <a:avLst/>
          </a:prstGeom>
        </p:spPr>
        <p:txBody>
          <a:bodyPr vert="horz" wrap="square" lIns="68580" tIns="34290" rIns="68580" bIns="34290" rtlCol="0" anchor="t" anchorCtr="0">
            <a:spAutoFit/>
          </a:bodyPr>
          <a:lstStyle>
            <a:defPPr>
              <a:defRPr lang="en-US"/>
            </a:defPPr>
            <a:lvl1pPr defTabSz="685765">
              <a:lnSpc>
                <a:spcPct val="90000"/>
              </a:lnSpc>
              <a:spcBef>
                <a:spcPct val="0"/>
              </a:spcBef>
              <a:buNone/>
              <a:defRPr sz="2800" b="0" i="0" spc="-150" baseline="0">
                <a:solidFill>
                  <a:srgbClr val="7F7F7F"/>
                </a:solidFill>
                <a:latin typeface="+mj-lt"/>
                <a:ea typeface="+mj-ea"/>
                <a:cs typeface="Calibri" panose="020F0502020204030204" pitchFamily="34" charset="0"/>
              </a:defRPr>
            </a:lvl1pPr>
          </a:lstStyle>
          <a:p>
            <a:pPr algn="just"/>
            <a:r>
              <a:rPr lang="en-US" dirty="0"/>
              <a:t>Content </a:t>
            </a:r>
            <a:r>
              <a:rPr lang="en-US" dirty="0" smtClean="0"/>
              <a:t>production is </a:t>
            </a:r>
            <a:r>
              <a:rPr lang="en-US" dirty="0"/>
              <a:t>hard and 99% of people in the world don’t know how to do it.</a:t>
            </a:r>
          </a:p>
        </p:txBody>
      </p:sp>
      <p:pic>
        <p:nvPicPr>
          <p:cNvPr id="8" name="Picture 7" descr="http://i.istockimg.com/file_thumbview_approve/18163922/3/stock-illustration-18163922-happy-and-sad-guy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737"/>
          <a:stretch/>
        </p:blipFill>
        <p:spPr bwMode="auto">
          <a:xfrm>
            <a:off x="360472" y="1217607"/>
            <a:ext cx="1341384" cy="333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hotel-spider.com/template/img/Logo-HotelSpider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5801" y="151942"/>
            <a:ext cx="1058077" cy="51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96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3074" name="Picture 2" descr="http://kamilkopaczyk.github.io/php7-docker-presentation/img/demotim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8" y="1164818"/>
            <a:ext cx="5737224" cy="477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www.hotel-spider.com/template/img/Logo-HotelSpider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5801" y="151942"/>
            <a:ext cx="1058077" cy="51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73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description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9661" y="1128713"/>
            <a:ext cx="1082947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Comantik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Appartement</a:t>
            </a:r>
            <a:r>
              <a:rPr lang="en-US" sz="2000" dirty="0">
                <a:solidFill>
                  <a:srgbClr val="7F7F7F"/>
                </a:solidFill>
              </a:rPr>
              <a:t> sits in the heart </a:t>
            </a:r>
            <a:r>
              <a:rPr lang="en-US" sz="2000" dirty="0" smtClean="0">
                <a:solidFill>
                  <a:srgbClr val="7F7F7F"/>
                </a:solidFill>
              </a:rPr>
              <a:t>of </a:t>
            </a:r>
            <a:r>
              <a:rPr lang="en-US" sz="2000" b="1" dirty="0" smtClean="0">
                <a:solidFill>
                  <a:srgbClr val="0000FF"/>
                </a:solidFill>
              </a:rPr>
              <a:t>16</a:t>
            </a:r>
            <a:r>
              <a:rPr lang="en-US" sz="2000" b="1" baseline="30000" dirty="0" smtClean="0">
                <a:solidFill>
                  <a:srgbClr val="0000FF"/>
                </a:solidFill>
              </a:rPr>
              <a:t>th</a:t>
            </a:r>
            <a:r>
              <a:rPr lang="en-US" sz="2000" b="1" dirty="0" smtClean="0">
                <a:solidFill>
                  <a:srgbClr val="0000FF"/>
                </a:solidFill>
              </a:rPr>
              <a:t> arr. Paris</a:t>
            </a:r>
            <a:r>
              <a:rPr lang="en-US" sz="2000" dirty="0" smtClean="0">
                <a:solidFill>
                  <a:srgbClr val="7F7F7F"/>
                </a:solidFill>
              </a:rPr>
              <a:t> </a:t>
            </a:r>
            <a:r>
              <a:rPr lang="en-US" sz="2000" dirty="0">
                <a:solidFill>
                  <a:srgbClr val="7F7F7F"/>
                </a:solidFill>
              </a:rPr>
              <a:t>in </a:t>
            </a:r>
            <a:r>
              <a:rPr lang="en-US" sz="2000" b="1" dirty="0" smtClean="0">
                <a:solidFill>
                  <a:srgbClr val="FF00FF"/>
                </a:solidFill>
              </a:rPr>
              <a:t>Paris, France</a:t>
            </a:r>
            <a:r>
              <a:rPr lang="en-US" sz="2000" dirty="0" smtClean="0">
                <a:solidFill>
                  <a:srgbClr val="7F7F7F"/>
                </a:solidFill>
              </a:rPr>
              <a:t>. </a:t>
            </a:r>
            <a:r>
              <a:rPr lang="en-US" sz="2000" dirty="0">
                <a:solidFill>
                  <a:srgbClr val="7F7F7F"/>
                </a:solidFill>
              </a:rPr>
              <a:t>It offers apartment with fully equipped </a:t>
            </a:r>
            <a:r>
              <a:rPr lang="en-US" sz="2000" b="1" dirty="0">
                <a:solidFill>
                  <a:srgbClr val="FF5050"/>
                </a:solidFill>
              </a:rPr>
              <a:t>Free </a:t>
            </a:r>
            <a:r>
              <a:rPr lang="en-US" sz="2000" b="1" dirty="0" err="1">
                <a:solidFill>
                  <a:srgbClr val="FF5050"/>
                </a:solidFill>
              </a:rPr>
              <a:t>Wifi</a:t>
            </a:r>
            <a:r>
              <a:rPr lang="en-US" sz="2000" b="1" dirty="0">
                <a:solidFill>
                  <a:srgbClr val="FF5050"/>
                </a:solidFill>
              </a:rPr>
              <a:t> </a:t>
            </a:r>
            <a:r>
              <a:rPr lang="en-US" sz="2000" dirty="0">
                <a:solidFill>
                  <a:srgbClr val="7F7F7F"/>
                </a:solidFill>
              </a:rPr>
              <a:t>and </a:t>
            </a:r>
            <a:r>
              <a:rPr lang="en-US" sz="2000" b="1" dirty="0">
                <a:solidFill>
                  <a:srgbClr val="FF5050"/>
                </a:solidFill>
              </a:rPr>
              <a:t>Free parking</a:t>
            </a:r>
            <a:r>
              <a:rPr lang="en-US" sz="2000" dirty="0" smtClean="0">
                <a:solidFill>
                  <a:srgbClr val="7F7F7F"/>
                </a:solidFill>
              </a:rPr>
              <a:t>.</a:t>
            </a:r>
          </a:p>
          <a:p>
            <a:pPr algn="just"/>
            <a:endParaRPr lang="en-US" sz="2000" dirty="0">
              <a:solidFill>
                <a:srgbClr val="7F7F7F"/>
              </a:solidFill>
            </a:endParaRPr>
          </a:p>
          <a:p>
            <a:pPr algn="just"/>
            <a:r>
              <a:rPr lang="en-US" sz="2000" b="1" dirty="0" smtClean="0">
                <a:solidFill>
                  <a:srgbClr val="FF5050"/>
                </a:solidFill>
              </a:rPr>
              <a:t>Directly </a:t>
            </a:r>
            <a:r>
              <a:rPr lang="en-US" sz="2000" b="1" dirty="0">
                <a:solidFill>
                  <a:srgbClr val="FF5050"/>
                </a:solidFill>
              </a:rPr>
              <a:t>accessible </a:t>
            </a:r>
            <a:r>
              <a:rPr lang="en-US" sz="2000" b="1" dirty="0" smtClean="0">
                <a:solidFill>
                  <a:srgbClr val="FF5050"/>
                </a:solidFill>
              </a:rPr>
              <a:t>by </a:t>
            </a:r>
            <a:r>
              <a:rPr lang="en-US" sz="2000" b="1" dirty="0">
                <a:solidFill>
                  <a:srgbClr val="FF5050"/>
                </a:solidFill>
              </a:rPr>
              <a:t>subway</a:t>
            </a:r>
            <a:r>
              <a:rPr lang="en-US" sz="2000" dirty="0">
                <a:solidFill>
                  <a:srgbClr val="7F7F7F"/>
                </a:solidFill>
              </a:rPr>
              <a:t>, it is located at only </a:t>
            </a:r>
            <a:r>
              <a:rPr lang="en-US" sz="2000" b="1" dirty="0" smtClean="0">
                <a:solidFill>
                  <a:srgbClr val="FF00FF"/>
                </a:solidFill>
              </a:rPr>
              <a:t>1.2 km </a:t>
            </a:r>
            <a:r>
              <a:rPr lang="en-US" sz="2000" b="1" dirty="0">
                <a:solidFill>
                  <a:srgbClr val="FF00FF"/>
                </a:solidFill>
              </a:rPr>
              <a:t>from the </a:t>
            </a:r>
            <a:r>
              <a:rPr lang="en-US" sz="2000" b="1" dirty="0" err="1" smtClean="0">
                <a:solidFill>
                  <a:srgbClr val="FF00FF"/>
                </a:solidFill>
              </a:rPr>
              <a:t>Iéna</a:t>
            </a:r>
            <a:r>
              <a:rPr lang="en-US" sz="2000" b="1" dirty="0" smtClean="0">
                <a:solidFill>
                  <a:srgbClr val="FF00FF"/>
                </a:solidFill>
              </a:rPr>
              <a:t> station</a:t>
            </a:r>
            <a:r>
              <a:rPr lang="en-US" sz="2000" dirty="0" smtClean="0">
                <a:solidFill>
                  <a:srgbClr val="7F7F7F"/>
                </a:solidFill>
              </a:rPr>
              <a:t>.</a:t>
            </a:r>
          </a:p>
          <a:p>
            <a:pPr algn="just"/>
            <a:endParaRPr lang="en-US" sz="2000" dirty="0" smtClean="0">
              <a:solidFill>
                <a:srgbClr val="7F7F7F"/>
              </a:solidFill>
            </a:endParaRPr>
          </a:p>
          <a:p>
            <a:pPr algn="just"/>
            <a:r>
              <a:rPr lang="en-US" sz="2000" dirty="0" smtClean="0">
                <a:solidFill>
                  <a:srgbClr val="7F7F7F"/>
                </a:solidFill>
              </a:rPr>
              <a:t>The </a:t>
            </a:r>
            <a:r>
              <a:rPr lang="en-US" sz="2000" dirty="0">
                <a:solidFill>
                  <a:srgbClr val="7F7F7F"/>
                </a:solidFill>
              </a:rPr>
              <a:t>apartment </a:t>
            </a:r>
            <a:r>
              <a:rPr lang="en-US" sz="2000" dirty="0" smtClean="0">
                <a:solidFill>
                  <a:srgbClr val="7F7F7F"/>
                </a:solidFill>
              </a:rPr>
              <a:t>sports </a:t>
            </a:r>
            <a:r>
              <a:rPr lang="en-US" sz="2000" dirty="0">
                <a:solidFill>
                  <a:srgbClr val="7F7F7F"/>
                </a:solidFill>
              </a:rPr>
              <a:t>a </a:t>
            </a:r>
            <a:r>
              <a:rPr lang="en-US" sz="2000" b="1" dirty="0">
                <a:solidFill>
                  <a:schemeClr val="accent2"/>
                </a:solidFill>
              </a:rPr>
              <a:t>contemporary décor</a:t>
            </a:r>
            <a:r>
              <a:rPr lang="en-US" sz="2000" dirty="0">
                <a:solidFill>
                  <a:srgbClr val="7F7F7F"/>
                </a:solidFill>
              </a:rPr>
              <a:t> with </a:t>
            </a:r>
            <a:r>
              <a:rPr lang="en-US" sz="2000" b="1" dirty="0">
                <a:solidFill>
                  <a:schemeClr val="accent2"/>
                </a:solidFill>
              </a:rPr>
              <a:t>country-style furniture</a:t>
            </a:r>
            <a:r>
              <a:rPr lang="en-US" sz="2000" dirty="0">
                <a:solidFill>
                  <a:srgbClr val="7F7F7F"/>
                </a:solidFill>
              </a:rPr>
              <a:t>. It is equipped with </a:t>
            </a:r>
            <a:r>
              <a:rPr lang="en-US" sz="2000" b="1" dirty="0">
                <a:solidFill>
                  <a:srgbClr val="FF5050"/>
                </a:solidFill>
              </a:rPr>
              <a:t>free Wi-Fi access</a:t>
            </a:r>
            <a:r>
              <a:rPr lang="en-US" sz="2000" dirty="0">
                <a:solidFill>
                  <a:srgbClr val="7F7F7F"/>
                </a:solidFill>
              </a:rPr>
              <a:t>, a </a:t>
            </a:r>
            <a:r>
              <a:rPr lang="en-US" sz="2000" b="1" dirty="0">
                <a:solidFill>
                  <a:srgbClr val="FF5050"/>
                </a:solidFill>
              </a:rPr>
              <a:t>flat-screen TV </a:t>
            </a:r>
            <a:r>
              <a:rPr lang="en-US" sz="2000" dirty="0">
                <a:solidFill>
                  <a:srgbClr val="7F7F7F"/>
                </a:solidFill>
              </a:rPr>
              <a:t>and a </a:t>
            </a:r>
            <a:r>
              <a:rPr lang="en-US" sz="2000" b="1" dirty="0">
                <a:solidFill>
                  <a:srgbClr val="33CC33"/>
                </a:solidFill>
              </a:rPr>
              <a:t>private bathroom</a:t>
            </a:r>
            <a:r>
              <a:rPr lang="en-US" sz="2000" dirty="0" smtClean="0">
                <a:solidFill>
                  <a:srgbClr val="7F7F7F"/>
                </a:solidFill>
              </a:rPr>
              <a:t>.</a:t>
            </a:r>
          </a:p>
          <a:p>
            <a:pPr algn="just"/>
            <a:endParaRPr lang="en-US" sz="2000" dirty="0">
              <a:solidFill>
                <a:srgbClr val="7F7F7F"/>
              </a:solidFill>
            </a:endParaRPr>
          </a:p>
          <a:p>
            <a:pPr algn="just"/>
            <a:r>
              <a:rPr lang="en-US" sz="20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Comantik</a:t>
            </a:r>
            <a:r>
              <a:rPr lang="en-U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Appartement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dirty="0">
                <a:solidFill>
                  <a:srgbClr val="7F7F7F"/>
                </a:solidFill>
              </a:rPr>
              <a:t>is ideally </a:t>
            </a:r>
            <a:r>
              <a:rPr lang="en-US" sz="2000" b="1" dirty="0">
                <a:solidFill>
                  <a:srgbClr val="FF5050"/>
                </a:solidFill>
              </a:rPr>
              <a:t>located near Eiffel Tower and </a:t>
            </a:r>
            <a:r>
              <a:rPr lang="en-US" sz="2000" b="1" dirty="0" smtClean="0">
                <a:solidFill>
                  <a:srgbClr val="FF5050"/>
                </a:solidFill>
              </a:rPr>
              <a:t>Montparnasse</a:t>
            </a:r>
            <a:r>
              <a:rPr lang="en-US" sz="2000" dirty="0" smtClean="0">
                <a:solidFill>
                  <a:srgbClr val="7F7F7F"/>
                </a:solidFill>
              </a:rPr>
              <a:t>.</a:t>
            </a:r>
          </a:p>
          <a:p>
            <a:pPr algn="just"/>
            <a:endParaRPr lang="en-US" sz="2000" dirty="0">
              <a:solidFill>
                <a:srgbClr val="7F7F7F"/>
              </a:solidFill>
            </a:endParaRPr>
          </a:p>
          <a:p>
            <a:pPr algn="just"/>
            <a:r>
              <a:rPr lang="en-US" sz="2000" dirty="0" smtClean="0">
                <a:solidFill>
                  <a:srgbClr val="7F7F7F"/>
                </a:solidFill>
              </a:rPr>
              <a:t>The </a:t>
            </a:r>
            <a:r>
              <a:rPr lang="en-US" sz="2000" b="1" dirty="0" smtClean="0">
                <a:solidFill>
                  <a:srgbClr val="FF00FF"/>
                </a:solidFill>
              </a:rPr>
              <a:t>nearest airport</a:t>
            </a:r>
            <a:r>
              <a:rPr lang="en-US" sz="2000" dirty="0" smtClean="0">
                <a:solidFill>
                  <a:srgbClr val="FF00FF"/>
                </a:solidFill>
              </a:rPr>
              <a:t> </a:t>
            </a:r>
            <a:r>
              <a:rPr lang="en-US" sz="2000" b="1" dirty="0" smtClean="0">
                <a:solidFill>
                  <a:srgbClr val="FF00FF"/>
                </a:solidFill>
              </a:rPr>
              <a:t>is </a:t>
            </a:r>
            <a:r>
              <a:rPr lang="en-US" sz="2000" b="1" dirty="0" err="1" smtClean="0">
                <a:solidFill>
                  <a:srgbClr val="FF00FF"/>
                </a:solidFill>
              </a:rPr>
              <a:t>Aeroport</a:t>
            </a:r>
            <a:r>
              <a:rPr lang="en-US" sz="2000" b="1" dirty="0" smtClean="0">
                <a:solidFill>
                  <a:srgbClr val="FF00FF"/>
                </a:solidFill>
              </a:rPr>
              <a:t> de Paris-</a:t>
            </a:r>
            <a:r>
              <a:rPr lang="en-US" sz="2000" b="1" dirty="0" err="1" smtClean="0">
                <a:solidFill>
                  <a:srgbClr val="FF00FF"/>
                </a:solidFill>
              </a:rPr>
              <a:t>Orly</a:t>
            </a:r>
            <a:r>
              <a:rPr lang="en-US" sz="2000" b="1" dirty="0" smtClean="0">
                <a:solidFill>
                  <a:srgbClr val="FF00FF"/>
                </a:solidFill>
              </a:rPr>
              <a:t>, situated at 25 km</a:t>
            </a:r>
            <a:r>
              <a:rPr lang="en-US" sz="2000" dirty="0" smtClean="0">
                <a:solidFill>
                  <a:srgbClr val="7F7F7F"/>
                </a:solidFill>
              </a:rPr>
              <a:t>. Activities near the hotel include </a:t>
            </a:r>
            <a:r>
              <a:rPr lang="en-US" sz="2000" b="1" dirty="0" smtClean="0">
                <a:solidFill>
                  <a:srgbClr val="0000FF"/>
                </a:solidFill>
              </a:rPr>
              <a:t>visits to the Eiffel Tower, restaurants and excursions</a:t>
            </a:r>
            <a:r>
              <a:rPr lang="en-US" sz="2000" dirty="0" smtClean="0">
                <a:solidFill>
                  <a:srgbClr val="7F7F7F"/>
                </a:solidFill>
              </a:rPr>
              <a:t>, as well as </a:t>
            </a:r>
            <a:r>
              <a:rPr lang="en-US" sz="2000" b="1" dirty="0" smtClean="0">
                <a:solidFill>
                  <a:srgbClr val="0000FF"/>
                </a:solidFill>
              </a:rPr>
              <a:t>bars, art galleries and museums.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8749" y="5800726"/>
            <a:ext cx="10371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Supplied content</a:t>
            </a:r>
            <a:r>
              <a:rPr lang="en-US" dirty="0" smtClean="0"/>
              <a:t> – </a:t>
            </a:r>
            <a:r>
              <a:rPr lang="en-US" b="1" dirty="0" smtClean="0">
                <a:solidFill>
                  <a:srgbClr val="FF00FF"/>
                </a:solidFill>
              </a:rPr>
              <a:t>Google Places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– </a:t>
            </a:r>
            <a:r>
              <a:rPr lang="en-US" b="1" dirty="0" smtClean="0">
                <a:solidFill>
                  <a:srgbClr val="FF5050"/>
                </a:solidFill>
              </a:rPr>
              <a:t>Reviews analysis</a:t>
            </a:r>
            <a:r>
              <a:rPr lang="en-US" dirty="0" smtClean="0"/>
              <a:t> – </a:t>
            </a:r>
            <a:r>
              <a:rPr lang="en-US" b="1" dirty="0" smtClean="0">
                <a:solidFill>
                  <a:schemeClr val="accent2"/>
                </a:solidFill>
              </a:rPr>
              <a:t>Mixed</a:t>
            </a:r>
            <a:r>
              <a:rPr lang="en-US" dirty="0" smtClean="0"/>
              <a:t> – </a:t>
            </a:r>
            <a:r>
              <a:rPr lang="en-US" b="1" dirty="0" smtClean="0">
                <a:solidFill>
                  <a:srgbClr val="33CC33"/>
                </a:solidFill>
              </a:rPr>
              <a:t>Media Tagging Service </a:t>
            </a:r>
            <a:r>
              <a:rPr lang="en-US" dirty="0" smtClean="0"/>
              <a:t>- </a:t>
            </a:r>
            <a:r>
              <a:rPr lang="en-US" b="1" dirty="0" smtClean="0">
                <a:solidFill>
                  <a:srgbClr val="0000FF"/>
                </a:solidFill>
              </a:rPr>
              <a:t>TCS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7" name="Picture 2" descr="http://www.hotel-spider.com/template/img/Logo-HotelSpid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5801" y="151942"/>
            <a:ext cx="1058077" cy="51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257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Value Prop</a:t>
            </a:r>
          </a:p>
          <a:p>
            <a:r>
              <a:rPr lang="en-US" dirty="0" smtClean="0"/>
              <a:t>We leverage state of the </a:t>
            </a:r>
            <a:r>
              <a:rPr lang="en-US" dirty="0" smtClean="0"/>
              <a:t>art </a:t>
            </a:r>
            <a:r>
              <a:rPr lang="en-US" dirty="0" smtClean="0"/>
              <a:t>AI to help having the best possible and up-to-date descriptive information about </a:t>
            </a:r>
            <a:r>
              <a:rPr lang="en-US" sz="2000" dirty="0" smtClean="0"/>
              <a:t>properties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sz="2400" b="1" dirty="0" smtClean="0"/>
              <a:t>Expedia APIs Used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400" b="1" dirty="0" smtClean="0"/>
              <a:t>Business Potential</a:t>
            </a:r>
          </a:p>
          <a:p>
            <a:r>
              <a:rPr lang="en-US" sz="2000" dirty="0" smtClean="0"/>
              <a:t>This solution could be soon deployed in production to support our users and account managers on their content management tasks.</a:t>
            </a:r>
            <a:br>
              <a:rPr lang="en-US" sz="2000" dirty="0" smtClean="0"/>
            </a:br>
            <a:r>
              <a:rPr lang="en-US" sz="2000" dirty="0" smtClean="0"/>
              <a:t>It will </a:t>
            </a:r>
            <a:r>
              <a:rPr lang="en-US" sz="2000" dirty="0" smtClean="0"/>
              <a:t>also be </a:t>
            </a:r>
            <a:r>
              <a:rPr lang="en-US" sz="2000" dirty="0" smtClean="0"/>
              <a:t>very useful </a:t>
            </a:r>
            <a:r>
              <a:rPr lang="en-US" sz="2000" dirty="0" smtClean="0"/>
              <a:t>to </a:t>
            </a:r>
            <a:r>
              <a:rPr lang="en-US" sz="2000" dirty="0" smtClean="0"/>
              <a:t>keep the content fresh and unique by regularly processing new guest reviews.</a:t>
            </a:r>
            <a:endParaRPr lang="en-US" sz="2000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851710"/>
              </p:ext>
            </p:extLst>
          </p:nvPr>
        </p:nvGraphicFramePr>
        <p:xfrm>
          <a:off x="675859" y="2579880"/>
          <a:ext cx="10111204" cy="1667571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5055602"/>
                <a:gridCol w="5055602"/>
              </a:tblGrid>
              <a:tr h="55585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Hotel</a:t>
                      </a:r>
                      <a:r>
                        <a:rPr lang="en-US" sz="1600" b="1" baseline="0" dirty="0" smtClean="0"/>
                        <a:t> Review Analyzer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Property</a:t>
                      </a:r>
                      <a:r>
                        <a:rPr lang="en-US" sz="1600" b="1" baseline="0" dirty="0" smtClean="0"/>
                        <a:t> API</a:t>
                      </a:r>
                      <a:endParaRPr lang="en-US" sz="1600" b="1" dirty="0" smtClean="0"/>
                    </a:p>
                  </a:txBody>
                  <a:tcPr anchor="ctr"/>
                </a:tc>
              </a:tr>
              <a:tr h="55585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Media Tagging Service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Product API</a:t>
                      </a:r>
                    </a:p>
                  </a:txBody>
                  <a:tcPr anchor="ctr"/>
                </a:tc>
              </a:tr>
              <a:tr h="55585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Travel</a:t>
                      </a:r>
                      <a:r>
                        <a:rPr lang="en-US" sz="1600" b="1" baseline="0" dirty="0" smtClean="0"/>
                        <a:t> Content Service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Picture 2" descr="http://www.hotel-spider.com/template/img/Logo-HotelSpid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5801" y="151942"/>
            <a:ext cx="1058077" cy="51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76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9027" y="1635512"/>
            <a:ext cx="4061514" cy="900246"/>
          </a:xfrm>
        </p:spPr>
        <p:txBody>
          <a:bodyPr/>
          <a:lstStyle/>
          <a:p>
            <a:r>
              <a:rPr lang="en-US" dirty="0"/>
              <a:t>Questions 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0" y="1257300"/>
            <a:ext cx="3086100" cy="3086100"/>
          </a:xfrm>
          <a:prstGeom prst="rect">
            <a:avLst/>
          </a:prstGeom>
        </p:spPr>
      </p:pic>
      <p:pic>
        <p:nvPicPr>
          <p:cNvPr id="4" name="Picture 2" descr="http://www.hotel-spider.com/template/img/Logo-HotelSpid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945" y="3314700"/>
            <a:ext cx="3124903" cy="152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5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xpedia Connectivity Template">
  <a:themeElements>
    <a:clrScheme name="Custom 64">
      <a:dk1>
        <a:srgbClr val="1F1F1F"/>
      </a:dk1>
      <a:lt1>
        <a:srgbClr val="FFFFFF"/>
      </a:lt1>
      <a:dk2>
        <a:srgbClr val="00355F"/>
      </a:dk2>
      <a:lt2>
        <a:srgbClr val="FFFFFF"/>
      </a:lt2>
      <a:accent1>
        <a:srgbClr val="0065B8"/>
      </a:accent1>
      <a:accent2>
        <a:srgbClr val="FFCB00"/>
      </a:accent2>
      <a:accent3>
        <a:srgbClr val="6592B8"/>
      </a:accent3>
      <a:accent4>
        <a:srgbClr val="1F1F1F"/>
      </a:accent4>
      <a:accent5>
        <a:srgbClr val="6B6B6B"/>
      </a:accent5>
      <a:accent6>
        <a:srgbClr val="999999"/>
      </a:accent6>
      <a:hlink>
        <a:srgbClr val="00355F"/>
      </a:hlink>
      <a:folHlink>
        <a:srgbClr val="0065A1"/>
      </a:folHlink>
    </a:clrScheme>
    <a:fontScheme name="Custom 2">
      <a:majorFont>
        <a:latin typeface="Expedia Sans Light"/>
        <a:ea typeface=""/>
        <a:cs typeface=""/>
      </a:majorFont>
      <a:minorFont>
        <a:latin typeface="Expedia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EX0007_EPC_template_light_4x3_Final" id="{F6D6806F-B65C-4E15-ADB6-9EADA3E9BF8F}" vid="{68A1412B-0EA3-4394-9902-3E84F0CA22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EPC_template_light_4x3_Final</Template>
  <TotalTime>2604</TotalTime>
  <Words>364</Words>
  <Application>Microsoft Office PowerPoint</Application>
  <PresentationFormat>Widescreen</PresentationFormat>
  <Paragraphs>50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Expedia Sans</vt:lpstr>
      <vt:lpstr>Expedia Sans Light</vt:lpstr>
      <vt:lpstr>Segoe UI</vt:lpstr>
      <vt:lpstr>Expedia Connectivity Template</vt:lpstr>
      <vt:lpstr>VROOM by Hotel-Spider</vt:lpstr>
      <vt:lpstr>Problem Statement</vt:lpstr>
      <vt:lpstr>Demo</vt:lpstr>
      <vt:lpstr>Property description</vt:lpstr>
      <vt:lpstr>Summary</vt:lpstr>
      <vt:lpstr>Questions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Title Here</dc:title>
  <dc:creator>Ashley Curtin</dc:creator>
  <cp:lastModifiedBy>Yannick</cp:lastModifiedBy>
  <cp:revision>174</cp:revision>
  <dcterms:created xsi:type="dcterms:W3CDTF">2016-03-14T22:56:33Z</dcterms:created>
  <dcterms:modified xsi:type="dcterms:W3CDTF">2017-04-26T12:55:12Z</dcterms:modified>
</cp:coreProperties>
</file>