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4" r:id="rId7"/>
    <p:sldId id="266" r:id="rId8"/>
    <p:sldId id="272" r:id="rId9"/>
    <p:sldId id="274" r:id="rId10"/>
    <p:sldId id="307" r:id="rId11"/>
    <p:sldId id="278" r:id="rId12"/>
    <p:sldId id="276" r:id="rId13"/>
    <p:sldId id="283" r:id="rId14"/>
    <p:sldId id="282" r:id="rId15"/>
  </p:sldIdLst>
  <p:sldSz cx="9144000" cy="5143500" type="screen16x9"/>
  <p:notesSz cx="6858000" cy="9144000"/>
  <p:embeddedFontLst>
    <p:embeddedFont>
      <p:font typeface="Catamaran" pitchFamily="2" charset="77"/>
      <p:regular r:id="rId17"/>
      <p:bold r:id="rId18"/>
    </p:embeddedFont>
    <p:embeddedFont>
      <p:font typeface="Fugaz One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EA3DEB-EFF0-4E4D-8462-3C4BFEC02321}">
  <a:tblStyle styleId="{C2EA3DEB-EFF0-4E4D-8462-3C4BFEC023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/>
  </p:normalViewPr>
  <p:slideViewPr>
    <p:cSldViewPr snapToGrid="0">
      <p:cViewPr varScale="1">
        <p:scale>
          <a:sx n="102" d="100"/>
          <a:sy n="102" d="100"/>
        </p:scale>
        <p:origin x="176" y="7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422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1ce9dc6fa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11ce9dc6fa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937700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3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4"/>
          </p:nvPr>
        </p:nvSpPr>
        <p:spPr>
          <a:xfrm>
            <a:off x="3484421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 idx="5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6"/>
          </p:nvPr>
        </p:nvSpPr>
        <p:spPr>
          <a:xfrm>
            <a:off x="6031149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2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498600" y="2115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 idx="3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4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5"/>
          </p:nvPr>
        </p:nvSpPr>
        <p:spPr>
          <a:xfrm>
            <a:off x="1498588" y="3311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6"/>
          </p:nvPr>
        </p:nvSpPr>
        <p:spPr>
          <a:xfrm>
            <a:off x="1498600" y="3777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 idx="7"/>
          </p:nvPr>
        </p:nvSpPr>
        <p:spPr>
          <a:xfrm>
            <a:off x="5157807" y="3311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8"/>
          </p:nvPr>
        </p:nvSpPr>
        <p:spPr>
          <a:xfrm>
            <a:off x="5157807" y="3777200"/>
            <a:ext cx="248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2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978625" y="34086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1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4222400" y="833750"/>
            <a:ext cx="4208400" cy="12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4" r:id="rId10"/>
    <p:sldLayoutId id="2147483666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1"/>
          <p:cNvSpPr/>
          <p:nvPr/>
        </p:nvSpPr>
        <p:spPr>
          <a:xfrm>
            <a:off x="4865800" y="2415156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7" name="Google Shape;147;p31"/>
          <p:cNvGrpSpPr/>
          <p:nvPr/>
        </p:nvGrpSpPr>
        <p:grpSpPr>
          <a:xfrm>
            <a:off x="4572093" y="1589500"/>
            <a:ext cx="3858600" cy="584700"/>
            <a:chOff x="5100994" y="1589500"/>
            <a:chExt cx="2800800" cy="584700"/>
          </a:xfrm>
        </p:grpSpPr>
        <p:cxnSp>
          <p:nvCxnSpPr>
            <p:cNvPr id="148" name="Google Shape;148;p31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1"/>
            <p:cNvCxnSpPr/>
            <p:nvPr/>
          </p:nvCxnSpPr>
          <p:spPr>
            <a:xfrm rot="5400000" flipH="1">
              <a:off x="74282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77" y="195974"/>
            <a:ext cx="4521892" cy="494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625894" y="1565265"/>
            <a:ext cx="3858600" cy="994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Web de </a:t>
            </a:r>
            <a:r>
              <a:rPr lang="es-ES_tradnl" sz="2400" dirty="0">
                <a:solidFill>
                  <a:schemeClr val="lt1"/>
                </a:solidFill>
              </a:rPr>
              <a:t>recomendación</a:t>
            </a:r>
            <a:r>
              <a:rPr lang="en" sz="2400" dirty="0">
                <a:solidFill>
                  <a:schemeClr val="lt1"/>
                </a:solidFill>
              </a:rPr>
              <a:t> de </a:t>
            </a:r>
            <a:r>
              <a:rPr lang="en" sz="2400" dirty="0" err="1">
                <a:solidFill>
                  <a:schemeClr val="lt1"/>
                </a:solidFill>
              </a:rPr>
              <a:t>hoteles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mediante</a:t>
            </a:r>
            <a:r>
              <a:rPr lang="en" sz="2400" dirty="0">
                <a:solidFill>
                  <a:schemeClr val="lt1"/>
                </a:solidFill>
              </a:rPr>
              <a:t> ML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7090">
            <a:off x="505534" y="195975"/>
            <a:ext cx="2719555" cy="1517212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1"/>
          <p:cNvSpPr/>
          <p:nvPr/>
        </p:nvSpPr>
        <p:spPr>
          <a:xfrm>
            <a:off x="5318900" y="10386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1" name="Google Shape;761;p51"/>
          <p:cNvSpPr/>
          <p:nvPr/>
        </p:nvSpPr>
        <p:spPr>
          <a:xfrm>
            <a:off x="1659700" y="2700650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51"/>
          <p:cNvSpPr/>
          <p:nvPr/>
        </p:nvSpPr>
        <p:spPr>
          <a:xfrm>
            <a:off x="5318900" y="2700650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1"/>
          <p:cNvSpPr/>
          <p:nvPr/>
        </p:nvSpPr>
        <p:spPr>
          <a:xfrm>
            <a:off x="1659700" y="10386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1"/>
          <p:cNvSpPr txBox="1">
            <a:spLocks noGrp="1"/>
          </p:cNvSpPr>
          <p:nvPr>
            <p:ph type="subTitle" idx="6"/>
          </p:nvPr>
        </p:nvSpPr>
        <p:spPr>
          <a:xfrm>
            <a:off x="1126964" y="3777200"/>
            <a:ext cx="3108367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Google Cloud AI </a:t>
            </a:r>
            <a:r>
              <a:rPr lang="es-AR" dirty="0" err="1"/>
              <a:t>Platform</a:t>
            </a:r>
            <a:r>
              <a:rPr lang="es-AR" dirty="0"/>
              <a:t> es un servicio diseñado para construir, entrenar, implementar y administrar modelos de machine </a:t>
            </a:r>
            <a:r>
              <a:rPr lang="es-AR" dirty="0" err="1"/>
              <a:t>learning</a:t>
            </a:r>
            <a:r>
              <a:rPr lang="es-AR" dirty="0"/>
              <a:t> a escala. </a:t>
            </a:r>
          </a:p>
        </p:txBody>
      </p:sp>
      <p:sp>
        <p:nvSpPr>
          <p:cNvPr id="766" name="Google Shape;766;p51"/>
          <p:cNvSpPr txBox="1">
            <a:spLocks noGrp="1"/>
          </p:cNvSpPr>
          <p:nvPr>
            <p:ph type="title" idx="2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/>
              <a:t>BigQuery</a:t>
            </a:r>
            <a:r>
              <a:rPr lang="es-AR" dirty="0"/>
              <a:t> ML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767" name="Google Shape;767;p51"/>
          <p:cNvSpPr txBox="1">
            <a:spLocks noGrp="1"/>
          </p:cNvSpPr>
          <p:nvPr>
            <p:ph type="subTitle" idx="1"/>
          </p:nvPr>
        </p:nvSpPr>
        <p:spPr>
          <a:xfrm>
            <a:off x="1498600" y="2115200"/>
            <a:ext cx="2487600" cy="10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Permite crear y ejecutar modelos de aprendizaje automático directamente dentro del almacén de datos.</a:t>
            </a:r>
          </a:p>
        </p:txBody>
      </p:sp>
      <p:sp>
        <p:nvSpPr>
          <p:cNvPr id="768" name="Google Shape;768;p51"/>
          <p:cNvSpPr txBox="1">
            <a:spLocks noGrp="1"/>
          </p:cNvSpPr>
          <p:nvPr>
            <p:ph type="title" idx="3"/>
          </p:nvPr>
        </p:nvSpPr>
        <p:spPr>
          <a:xfrm>
            <a:off x="4764800" y="1649000"/>
            <a:ext cx="3186827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TF </a:t>
            </a:r>
            <a:r>
              <a:rPr lang="es-AR" dirty="0" err="1"/>
              <a:t>Recommenders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769" name="Google Shape;769;p51"/>
          <p:cNvSpPr txBox="1">
            <a:spLocks noGrp="1"/>
          </p:cNvSpPr>
          <p:nvPr>
            <p:ph type="subTitle" idx="4"/>
          </p:nvPr>
        </p:nvSpPr>
        <p:spPr>
          <a:xfrm>
            <a:off x="4908511" y="2131640"/>
            <a:ext cx="3040116" cy="99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/>
              <a:t>TensorFlow</a:t>
            </a:r>
            <a:r>
              <a:rPr lang="es-AR" dirty="0"/>
              <a:t> </a:t>
            </a:r>
            <a:r>
              <a:rPr lang="es-AR" dirty="0" err="1"/>
              <a:t>Recommenders</a:t>
            </a:r>
            <a:r>
              <a:rPr lang="es-AR" dirty="0"/>
              <a:t> es una biblioteca para construir y desplegar sistemas de recomendación, utilizando modelos de aprendizaje profundo. </a:t>
            </a:r>
          </a:p>
        </p:txBody>
      </p:sp>
      <p:sp>
        <p:nvSpPr>
          <p:cNvPr id="770" name="Google Shape;770;p51"/>
          <p:cNvSpPr txBox="1">
            <a:spLocks noGrp="1"/>
          </p:cNvSpPr>
          <p:nvPr>
            <p:ph type="title" idx="5"/>
          </p:nvPr>
        </p:nvSpPr>
        <p:spPr>
          <a:xfrm>
            <a:off x="1498588" y="3311000"/>
            <a:ext cx="2487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AI </a:t>
            </a:r>
            <a:r>
              <a:rPr lang="es-AR" dirty="0" err="1"/>
              <a:t>Functions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771" name="Google Shape;771;p51"/>
          <p:cNvSpPr txBox="1">
            <a:spLocks noGrp="1"/>
          </p:cNvSpPr>
          <p:nvPr>
            <p:ph type="title" idx="7"/>
          </p:nvPr>
        </p:nvSpPr>
        <p:spPr>
          <a:xfrm>
            <a:off x="5157807" y="3311000"/>
            <a:ext cx="279082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Cloud </a:t>
            </a:r>
            <a:r>
              <a:rPr lang="es-AR" dirty="0" err="1"/>
              <a:t>Functions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772" name="Google Shape;772;p51"/>
          <p:cNvSpPr txBox="1">
            <a:spLocks noGrp="1"/>
          </p:cNvSpPr>
          <p:nvPr>
            <p:ph type="subTitle" idx="8"/>
          </p:nvPr>
        </p:nvSpPr>
        <p:spPr>
          <a:xfrm>
            <a:off x="5157807" y="3777199"/>
            <a:ext cx="2859228" cy="99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AR" dirty="0"/>
              <a:t>Servicio de computación sin servidor permite ejecutar código en la nube sin necesidad de aprovisionar o administrar servidores.</a:t>
            </a:r>
            <a:endParaRPr dirty="0"/>
          </a:p>
        </p:txBody>
      </p:sp>
      <p:cxnSp>
        <p:nvCxnSpPr>
          <p:cNvPr id="773" name="Google Shape;773;p51"/>
          <p:cNvCxnSpPr>
            <a:cxnSpLocks/>
            <a:stCxn id="766" idx="1"/>
            <a:endCxn id="767" idx="1"/>
          </p:cNvCxnSpPr>
          <p:nvPr/>
        </p:nvCxnSpPr>
        <p:spPr>
          <a:xfrm rot="10800000" flipH="1" flipV="1">
            <a:off x="1498588" y="1882100"/>
            <a:ext cx="12" cy="747600"/>
          </a:xfrm>
          <a:prstGeom prst="bentConnector3">
            <a:avLst>
              <a:gd name="adj1" fmla="val -19050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51"/>
          <p:cNvCxnSpPr>
            <a:cxnSpLocks/>
            <a:stCxn id="766" idx="3"/>
            <a:endCxn id="767" idx="3"/>
          </p:cNvCxnSpPr>
          <p:nvPr/>
        </p:nvCxnSpPr>
        <p:spPr>
          <a:xfrm>
            <a:off x="3986188" y="1882100"/>
            <a:ext cx="12" cy="747600"/>
          </a:xfrm>
          <a:prstGeom prst="bentConnector3">
            <a:avLst>
              <a:gd name="adj1" fmla="val 19051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51"/>
          <p:cNvCxnSpPr>
            <a:cxnSpLocks/>
            <a:stCxn id="768" idx="1"/>
            <a:endCxn id="769" idx="1"/>
          </p:cNvCxnSpPr>
          <p:nvPr/>
        </p:nvCxnSpPr>
        <p:spPr>
          <a:xfrm rot="10800000" flipH="1" flipV="1">
            <a:off x="4764799" y="1882100"/>
            <a:ext cx="143711" cy="747478"/>
          </a:xfrm>
          <a:prstGeom prst="bentConnector3">
            <a:avLst>
              <a:gd name="adj1" fmla="val -15906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51"/>
          <p:cNvCxnSpPr>
            <a:cxnSpLocks/>
            <a:stCxn id="768" idx="3"/>
            <a:endCxn id="769" idx="3"/>
          </p:cNvCxnSpPr>
          <p:nvPr/>
        </p:nvCxnSpPr>
        <p:spPr>
          <a:xfrm flipH="1">
            <a:off x="7948627" y="1882100"/>
            <a:ext cx="3000" cy="747478"/>
          </a:xfrm>
          <a:prstGeom prst="bentConnector3">
            <a:avLst>
              <a:gd name="adj1" fmla="val -762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51"/>
          <p:cNvCxnSpPr>
            <a:cxnSpLocks/>
            <a:stCxn id="771" idx="1"/>
            <a:endCxn id="772" idx="1"/>
          </p:cNvCxnSpPr>
          <p:nvPr/>
        </p:nvCxnSpPr>
        <p:spPr>
          <a:xfrm rot="10800000" flipV="1">
            <a:off x="5157807" y="3544099"/>
            <a:ext cx="12700" cy="73103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" name="Google Shape;778;p51"/>
          <p:cNvCxnSpPr>
            <a:cxnSpLocks/>
            <a:stCxn id="771" idx="3"/>
            <a:endCxn id="772" idx="3"/>
          </p:cNvCxnSpPr>
          <p:nvPr/>
        </p:nvCxnSpPr>
        <p:spPr>
          <a:xfrm>
            <a:off x="7948627" y="3544100"/>
            <a:ext cx="68408" cy="731037"/>
          </a:xfrm>
          <a:prstGeom prst="bentConnector3">
            <a:avLst>
              <a:gd name="adj1" fmla="val 43417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51"/>
          <p:cNvCxnSpPr>
            <a:cxnSpLocks/>
            <a:stCxn id="770" idx="3"/>
            <a:endCxn id="765" idx="3"/>
          </p:cNvCxnSpPr>
          <p:nvPr/>
        </p:nvCxnSpPr>
        <p:spPr>
          <a:xfrm>
            <a:off x="3986188" y="3544100"/>
            <a:ext cx="249143" cy="633000"/>
          </a:xfrm>
          <a:prstGeom prst="bentConnector3">
            <a:avLst>
              <a:gd name="adj1" fmla="val 1917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51"/>
          <p:cNvCxnSpPr>
            <a:cxnSpLocks/>
            <a:stCxn id="770" idx="1"/>
            <a:endCxn id="765" idx="1"/>
          </p:cNvCxnSpPr>
          <p:nvPr/>
        </p:nvCxnSpPr>
        <p:spPr>
          <a:xfrm rot="10800000" flipV="1">
            <a:off x="1126964" y="3544100"/>
            <a:ext cx="371624" cy="633000"/>
          </a:xfrm>
          <a:prstGeom prst="bentConnector3">
            <a:avLst>
              <a:gd name="adj1" fmla="val 16151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1" name="Google Shape;781;p5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782" name="Google Shape;782;p5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3" name="Google Shape;783;p51"/>
            <p:cNvCxnSpPr>
              <a:stCxn id="782" idx="2"/>
              <a:endCxn id="76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4" name="Google Shape;784;p5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785" name="Google Shape;785;p5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6" name="Google Shape;786;p51"/>
            <p:cNvCxnSpPr>
              <a:stCxn id="785" idx="2"/>
              <a:endCxn id="76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7" name="Google Shape;787;p5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Bibliotecas</a:t>
            </a:r>
            <a:r>
              <a:rPr lang="en" dirty="0">
                <a:solidFill>
                  <a:schemeClr val="dk1"/>
                </a:solidFill>
              </a:rPr>
              <a:t> y </a:t>
            </a:r>
            <a:r>
              <a:rPr lang="en" dirty="0" err="1">
                <a:solidFill>
                  <a:schemeClr val="dk1"/>
                </a:solidFill>
              </a:rPr>
              <a:t>Funciones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1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3"/>
          <p:cNvSpPr/>
          <p:nvPr/>
        </p:nvSpPr>
        <p:spPr>
          <a:xfrm>
            <a:off x="5832890" y="386263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3"/>
          <p:cNvSpPr/>
          <p:nvPr/>
        </p:nvSpPr>
        <p:spPr>
          <a:xfrm>
            <a:off x="45803" y="386263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3"/>
          <p:cNvSpPr/>
          <p:nvPr/>
        </p:nvSpPr>
        <p:spPr>
          <a:xfrm>
            <a:off x="2312247" y="891725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7" name="Google Shape;8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25" y="1465955"/>
            <a:ext cx="1585361" cy="312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158" y="1243549"/>
            <a:ext cx="1520718" cy="3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53"/>
          <p:cNvSpPr/>
          <p:nvPr/>
        </p:nvSpPr>
        <p:spPr>
          <a:xfrm>
            <a:off x="2312300" y="1664000"/>
            <a:ext cx="4519500" cy="1110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0" name="Google Shape;810;p53"/>
          <p:cNvCxnSpPr>
            <a:cxnSpLocks/>
            <a:stCxn id="809" idx="1"/>
          </p:cNvCxnSpPr>
          <p:nvPr/>
        </p:nvCxnSpPr>
        <p:spPr>
          <a:xfrm>
            <a:off x="2312300" y="2219300"/>
            <a:ext cx="204000" cy="1044900"/>
          </a:xfrm>
          <a:prstGeom prst="bentConnector3">
            <a:avLst>
              <a:gd name="adj1" fmla="val -11672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53"/>
          <p:cNvCxnSpPr>
            <a:cxnSpLocks/>
            <a:stCxn id="809" idx="3"/>
          </p:cNvCxnSpPr>
          <p:nvPr/>
        </p:nvCxnSpPr>
        <p:spPr>
          <a:xfrm flipH="1">
            <a:off x="6628100" y="2219300"/>
            <a:ext cx="203700" cy="1044900"/>
          </a:xfrm>
          <a:prstGeom prst="bentConnector3">
            <a:avLst>
              <a:gd name="adj1" fmla="val -1169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2" name="Google Shape;812;p53"/>
          <p:cNvGrpSpPr/>
          <p:nvPr/>
        </p:nvGrpSpPr>
        <p:grpSpPr>
          <a:xfrm>
            <a:off x="2370860" y="3512875"/>
            <a:ext cx="4402275" cy="629575"/>
            <a:chOff x="2370860" y="3360475"/>
            <a:chExt cx="4402275" cy="629575"/>
          </a:xfrm>
        </p:grpSpPr>
        <p:sp>
          <p:nvSpPr>
            <p:cNvPr id="813" name="Google Shape;813;p53"/>
            <p:cNvSpPr/>
            <p:nvPr/>
          </p:nvSpPr>
          <p:spPr>
            <a:xfrm flipH="1">
              <a:off x="6703235" y="39201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4" name="Google Shape;814;p53"/>
            <p:cNvCxnSpPr>
              <a:cxnSpLocks/>
              <a:stCxn id="813" idx="6"/>
            </p:cNvCxnSpPr>
            <p:nvPr/>
          </p:nvCxnSpPr>
          <p:spPr>
            <a:xfrm rot="10800000">
              <a:off x="4572035" y="3360500"/>
              <a:ext cx="2131200" cy="5946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53"/>
            <p:cNvSpPr/>
            <p:nvPr/>
          </p:nvSpPr>
          <p:spPr>
            <a:xfrm flipH="1">
              <a:off x="2370860" y="39201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6" name="Google Shape;816;p53"/>
            <p:cNvCxnSpPr>
              <a:cxnSpLocks/>
              <a:endCxn id="815" idx="2"/>
            </p:cNvCxnSpPr>
            <p:nvPr/>
          </p:nvCxnSpPr>
          <p:spPr>
            <a:xfrm rot="5400000">
              <a:off x="3209200" y="2592175"/>
              <a:ext cx="594600" cy="21312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7" name="Google Shape;817;p53"/>
          <p:cNvSpPr txBox="1">
            <a:spLocks noGrp="1"/>
          </p:cNvSpPr>
          <p:nvPr>
            <p:ph type="title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Google Shape;234;p35">
            <a:extLst>
              <a:ext uri="{FF2B5EF4-FFF2-40B4-BE49-F238E27FC236}">
                <a16:creationId xmlns:a16="http://schemas.microsoft.com/office/drawing/2014/main" id="{AC522672-4957-F4D0-496B-519AD6894967}"/>
              </a:ext>
            </a:extLst>
          </p:cNvPr>
          <p:cNvSpPr txBox="1">
            <a:spLocks noGrp="1"/>
          </p:cNvSpPr>
          <p:nvPr/>
        </p:nvSpPr>
        <p:spPr>
          <a:xfrm>
            <a:off x="2478467" y="2950112"/>
            <a:ext cx="4187034" cy="59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5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Modelos</a:t>
            </a:r>
            <a:endParaRPr lang="es-ES_trad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1"/>
          <p:cNvSpPr/>
          <p:nvPr/>
        </p:nvSpPr>
        <p:spPr>
          <a:xfrm>
            <a:off x="5318900" y="10386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1" name="Google Shape;761;p51"/>
          <p:cNvSpPr/>
          <p:nvPr/>
        </p:nvSpPr>
        <p:spPr>
          <a:xfrm>
            <a:off x="1659700" y="2700650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1"/>
          <p:cNvSpPr/>
          <p:nvPr/>
        </p:nvSpPr>
        <p:spPr>
          <a:xfrm>
            <a:off x="1659700" y="10386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1"/>
          <p:cNvSpPr txBox="1">
            <a:spLocks noGrp="1"/>
          </p:cNvSpPr>
          <p:nvPr>
            <p:ph type="subTitle" idx="6"/>
          </p:nvPr>
        </p:nvSpPr>
        <p:spPr>
          <a:xfrm>
            <a:off x="965876" y="4034496"/>
            <a:ext cx="3108367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Descomponen la matriz de interacciones en matrices de características latentes para usuarios y elementos.</a:t>
            </a:r>
          </a:p>
        </p:txBody>
      </p:sp>
      <p:sp>
        <p:nvSpPr>
          <p:cNvPr id="766" name="Google Shape;766;p51"/>
          <p:cNvSpPr txBox="1">
            <a:spLocks noGrp="1"/>
          </p:cNvSpPr>
          <p:nvPr>
            <p:ph type="title" idx="2"/>
          </p:nvPr>
        </p:nvSpPr>
        <p:spPr>
          <a:xfrm>
            <a:off x="986679" y="1512000"/>
            <a:ext cx="2999510" cy="6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Vecinos Cercanos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767" name="Google Shape;767;p51"/>
          <p:cNvSpPr txBox="1">
            <a:spLocks noGrp="1"/>
          </p:cNvSpPr>
          <p:nvPr>
            <p:ph type="subTitle" idx="1"/>
          </p:nvPr>
        </p:nvSpPr>
        <p:spPr>
          <a:xfrm>
            <a:off x="1310450" y="2131640"/>
            <a:ext cx="2487600" cy="10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Recomienda elementos similares a los que un usuario ha interactuado anteriormente.</a:t>
            </a:r>
          </a:p>
        </p:txBody>
      </p:sp>
      <p:sp>
        <p:nvSpPr>
          <p:cNvPr id="768" name="Google Shape;768;p51"/>
          <p:cNvSpPr txBox="1">
            <a:spLocks noGrp="1"/>
          </p:cNvSpPr>
          <p:nvPr>
            <p:ph type="title" idx="3"/>
          </p:nvPr>
        </p:nvSpPr>
        <p:spPr>
          <a:xfrm>
            <a:off x="4764800" y="1649000"/>
            <a:ext cx="3392521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lt1"/>
                </a:solidFill>
              </a:rPr>
              <a:t>Similitud del Coseno</a:t>
            </a:r>
          </a:p>
        </p:txBody>
      </p:sp>
      <p:sp>
        <p:nvSpPr>
          <p:cNvPr id="769" name="Google Shape;769;p51"/>
          <p:cNvSpPr txBox="1">
            <a:spLocks noGrp="1"/>
          </p:cNvSpPr>
          <p:nvPr>
            <p:ph type="subTitle" idx="4"/>
          </p:nvPr>
        </p:nvSpPr>
        <p:spPr>
          <a:xfrm>
            <a:off x="4908511" y="2131640"/>
            <a:ext cx="3040116" cy="995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Calcula la similitud entre vectores de de una matriz características.</a:t>
            </a:r>
          </a:p>
        </p:txBody>
      </p:sp>
      <p:sp>
        <p:nvSpPr>
          <p:cNvPr id="770" name="Google Shape;770;p51"/>
          <p:cNvSpPr txBox="1">
            <a:spLocks noGrp="1"/>
          </p:cNvSpPr>
          <p:nvPr>
            <p:ph type="title" idx="5"/>
          </p:nvPr>
        </p:nvSpPr>
        <p:spPr>
          <a:xfrm>
            <a:off x="1337500" y="3298803"/>
            <a:ext cx="2487600" cy="735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Modelos de Factorización</a:t>
            </a:r>
            <a:endParaRPr lang="es-AR" dirty="0">
              <a:solidFill>
                <a:schemeClr val="lt1"/>
              </a:solidFill>
            </a:endParaRPr>
          </a:p>
        </p:txBody>
      </p:sp>
      <p:cxnSp>
        <p:nvCxnSpPr>
          <p:cNvPr id="773" name="Google Shape;773;p51"/>
          <p:cNvCxnSpPr>
            <a:cxnSpLocks/>
            <a:stCxn id="766" idx="1"/>
            <a:endCxn id="767" idx="1"/>
          </p:cNvCxnSpPr>
          <p:nvPr/>
        </p:nvCxnSpPr>
        <p:spPr>
          <a:xfrm rot="10800000" flipH="1" flipV="1">
            <a:off x="986678" y="1813600"/>
            <a:ext cx="323771" cy="832540"/>
          </a:xfrm>
          <a:prstGeom prst="bentConnector3">
            <a:avLst>
              <a:gd name="adj1" fmla="val -7060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51"/>
          <p:cNvCxnSpPr>
            <a:cxnSpLocks/>
            <a:stCxn id="766" idx="3"/>
            <a:endCxn id="767" idx="3"/>
          </p:cNvCxnSpPr>
          <p:nvPr/>
        </p:nvCxnSpPr>
        <p:spPr>
          <a:xfrm flipH="1">
            <a:off x="3798050" y="1813600"/>
            <a:ext cx="188139" cy="832540"/>
          </a:xfrm>
          <a:prstGeom prst="bentConnector3">
            <a:avLst>
              <a:gd name="adj1" fmla="val -12150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51"/>
          <p:cNvCxnSpPr>
            <a:cxnSpLocks/>
            <a:stCxn id="768" idx="1"/>
            <a:endCxn id="769" idx="1"/>
          </p:cNvCxnSpPr>
          <p:nvPr/>
        </p:nvCxnSpPr>
        <p:spPr>
          <a:xfrm rot="10800000" flipH="1" flipV="1">
            <a:off x="4764799" y="1882100"/>
            <a:ext cx="143711" cy="747478"/>
          </a:xfrm>
          <a:prstGeom prst="bentConnector3">
            <a:avLst>
              <a:gd name="adj1" fmla="val -15906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51"/>
          <p:cNvCxnSpPr>
            <a:cxnSpLocks/>
            <a:stCxn id="768" idx="3"/>
            <a:endCxn id="769" idx="3"/>
          </p:cNvCxnSpPr>
          <p:nvPr/>
        </p:nvCxnSpPr>
        <p:spPr>
          <a:xfrm flipH="1">
            <a:off x="7948627" y="1882100"/>
            <a:ext cx="208694" cy="747478"/>
          </a:xfrm>
          <a:prstGeom prst="bentConnector3">
            <a:avLst>
              <a:gd name="adj1" fmla="val -10953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51"/>
          <p:cNvCxnSpPr>
            <a:cxnSpLocks/>
            <a:stCxn id="770" idx="3"/>
            <a:endCxn id="765" idx="3"/>
          </p:cNvCxnSpPr>
          <p:nvPr/>
        </p:nvCxnSpPr>
        <p:spPr>
          <a:xfrm>
            <a:off x="3825100" y="3666650"/>
            <a:ext cx="249143" cy="767746"/>
          </a:xfrm>
          <a:prstGeom prst="bentConnector3">
            <a:avLst>
              <a:gd name="adj1" fmla="val 1917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51"/>
          <p:cNvCxnSpPr>
            <a:cxnSpLocks/>
            <a:stCxn id="770" idx="1"/>
            <a:endCxn id="765" idx="1"/>
          </p:cNvCxnSpPr>
          <p:nvPr/>
        </p:nvCxnSpPr>
        <p:spPr>
          <a:xfrm rot="10800000" flipV="1">
            <a:off x="965876" y="3666650"/>
            <a:ext cx="371624" cy="767746"/>
          </a:xfrm>
          <a:prstGeom prst="bentConnector3">
            <a:avLst>
              <a:gd name="adj1" fmla="val 16151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1" name="Google Shape;781;p5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782" name="Google Shape;782;p5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3" name="Google Shape;783;p51"/>
            <p:cNvCxnSpPr>
              <a:stCxn id="782" idx="2"/>
              <a:endCxn id="76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4" name="Google Shape;784;p5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785" name="Google Shape;785;p5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6" name="Google Shape;786;p51"/>
            <p:cNvCxnSpPr>
              <a:stCxn id="785" idx="2"/>
              <a:endCxn id="76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7" name="Google Shape;787;p5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Modelos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" name="Google Shape;765;p51">
            <a:extLst>
              <a:ext uri="{FF2B5EF4-FFF2-40B4-BE49-F238E27FC236}">
                <a16:creationId xmlns:a16="http://schemas.microsoft.com/office/drawing/2014/main" id="{3CCBB1B8-BF3C-BEB6-DC5C-99F822848E3C}"/>
              </a:ext>
            </a:extLst>
          </p:cNvPr>
          <p:cNvSpPr txBox="1">
            <a:spLocks/>
          </p:cNvSpPr>
          <p:nvPr/>
        </p:nvSpPr>
        <p:spPr>
          <a:xfrm>
            <a:off x="4856442" y="4034496"/>
            <a:ext cx="3108367" cy="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s-AR" dirty="0"/>
              <a:t>Recomienda elementos basados en la información de preferencias de otros usuarios.</a:t>
            </a:r>
          </a:p>
        </p:txBody>
      </p:sp>
      <p:sp>
        <p:nvSpPr>
          <p:cNvPr id="56" name="Google Shape;770;p51">
            <a:extLst>
              <a:ext uri="{FF2B5EF4-FFF2-40B4-BE49-F238E27FC236}">
                <a16:creationId xmlns:a16="http://schemas.microsoft.com/office/drawing/2014/main" id="{15BD051F-7BFF-D266-F2DD-B42DA6E80C3E}"/>
              </a:ext>
            </a:extLst>
          </p:cNvPr>
          <p:cNvSpPr txBox="1">
            <a:spLocks/>
          </p:cNvSpPr>
          <p:nvPr/>
        </p:nvSpPr>
        <p:spPr>
          <a:xfrm>
            <a:off x="5228066" y="3298803"/>
            <a:ext cx="2487600" cy="73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ugaz One"/>
              <a:buNone/>
              <a:defRPr sz="25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r>
              <a:rPr lang="es-AR" dirty="0"/>
              <a:t>Filtros Colaborativos</a:t>
            </a:r>
          </a:p>
        </p:txBody>
      </p:sp>
      <p:cxnSp>
        <p:nvCxnSpPr>
          <p:cNvPr id="57" name="Google Shape;779;p51">
            <a:extLst>
              <a:ext uri="{FF2B5EF4-FFF2-40B4-BE49-F238E27FC236}">
                <a16:creationId xmlns:a16="http://schemas.microsoft.com/office/drawing/2014/main" id="{7072B4DC-BD47-60BF-97CB-7955EA4594C8}"/>
              </a:ext>
            </a:extLst>
          </p:cNvPr>
          <p:cNvCxnSpPr>
            <a:cxnSpLocks/>
            <a:stCxn id="56" idx="3"/>
            <a:endCxn id="55" idx="3"/>
          </p:cNvCxnSpPr>
          <p:nvPr/>
        </p:nvCxnSpPr>
        <p:spPr>
          <a:xfrm>
            <a:off x="7715666" y="3666650"/>
            <a:ext cx="249143" cy="767746"/>
          </a:xfrm>
          <a:prstGeom prst="bentConnector3">
            <a:avLst>
              <a:gd name="adj1" fmla="val 1917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780;p51">
            <a:extLst>
              <a:ext uri="{FF2B5EF4-FFF2-40B4-BE49-F238E27FC236}">
                <a16:creationId xmlns:a16="http://schemas.microsoft.com/office/drawing/2014/main" id="{125AA8C7-7711-A7FF-7D85-AF56FBECB89D}"/>
              </a:ext>
            </a:extLst>
          </p:cNvPr>
          <p:cNvCxnSpPr>
            <a:cxnSpLocks/>
            <a:stCxn id="56" idx="1"/>
            <a:endCxn id="55" idx="1"/>
          </p:cNvCxnSpPr>
          <p:nvPr/>
        </p:nvCxnSpPr>
        <p:spPr>
          <a:xfrm rot="10800000" flipV="1">
            <a:off x="4856442" y="3666650"/>
            <a:ext cx="371624" cy="767746"/>
          </a:xfrm>
          <a:prstGeom prst="bentConnector3">
            <a:avLst>
              <a:gd name="adj1" fmla="val 16151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8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8"/>
          <p:cNvSpPr/>
          <p:nvPr/>
        </p:nvSpPr>
        <p:spPr>
          <a:xfrm>
            <a:off x="709375" y="739112"/>
            <a:ext cx="3442200" cy="794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58"/>
          <p:cNvSpPr txBox="1">
            <a:spLocks noGrp="1"/>
          </p:cNvSpPr>
          <p:nvPr>
            <p:ph type="subTitle" idx="1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-ES" dirty="0"/>
              <a:t>¿Preguntas?</a:t>
            </a:r>
            <a:endParaRPr dirty="0"/>
          </a:p>
        </p:txBody>
      </p:sp>
      <p:grpSp>
        <p:nvGrpSpPr>
          <p:cNvPr id="1017" name="Google Shape;1017;p58"/>
          <p:cNvGrpSpPr/>
          <p:nvPr/>
        </p:nvGrpSpPr>
        <p:grpSpPr>
          <a:xfrm>
            <a:off x="2488040" y="3072301"/>
            <a:ext cx="314171" cy="314171"/>
            <a:chOff x="1379798" y="1723250"/>
            <a:chExt cx="397887" cy="397887"/>
          </a:xfrm>
        </p:grpSpPr>
        <p:sp>
          <p:nvSpPr>
            <p:cNvPr id="1018" name="Google Shape;1018;p5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58"/>
          <p:cNvGrpSpPr/>
          <p:nvPr/>
        </p:nvGrpSpPr>
        <p:grpSpPr>
          <a:xfrm>
            <a:off x="1627269" y="3072301"/>
            <a:ext cx="314188" cy="314171"/>
            <a:chOff x="266768" y="1721375"/>
            <a:chExt cx="397907" cy="397887"/>
          </a:xfrm>
        </p:grpSpPr>
        <p:sp>
          <p:nvSpPr>
            <p:cNvPr id="1023" name="Google Shape;1023;p5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58"/>
          <p:cNvGrpSpPr/>
          <p:nvPr/>
        </p:nvGrpSpPr>
        <p:grpSpPr>
          <a:xfrm>
            <a:off x="2057669" y="3072301"/>
            <a:ext cx="314155" cy="314171"/>
            <a:chOff x="864491" y="1723250"/>
            <a:chExt cx="397866" cy="397887"/>
          </a:xfrm>
        </p:grpSpPr>
        <p:sp>
          <p:nvSpPr>
            <p:cNvPr id="1026" name="Google Shape;1026;p5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58"/>
          <p:cNvSpPr/>
          <p:nvPr/>
        </p:nvSpPr>
        <p:spPr>
          <a:xfrm>
            <a:off x="2918511" y="3100926"/>
            <a:ext cx="315131" cy="257022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Google Shape;10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713" y="857775"/>
            <a:ext cx="4393823" cy="333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1" name="Google Shape;1031;p58"/>
          <p:cNvCxnSpPr>
            <a:stCxn id="1014" idx="1"/>
            <a:endCxn id="1015" idx="1"/>
          </p:cNvCxnSpPr>
          <p:nvPr/>
        </p:nvCxnSpPr>
        <p:spPr>
          <a:xfrm>
            <a:off x="709375" y="1136312"/>
            <a:ext cx="147900" cy="1139400"/>
          </a:xfrm>
          <a:prstGeom prst="bentConnector3">
            <a:avLst>
              <a:gd name="adj1" fmla="val -16100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58"/>
          <p:cNvCxnSpPr>
            <a:stCxn id="1014" idx="3"/>
            <a:endCxn id="1015" idx="3"/>
          </p:cNvCxnSpPr>
          <p:nvPr/>
        </p:nvCxnSpPr>
        <p:spPr>
          <a:xfrm flipH="1">
            <a:off x="4003375" y="1136312"/>
            <a:ext cx="148200" cy="1139400"/>
          </a:xfrm>
          <a:prstGeom prst="bentConnector3">
            <a:avLst>
              <a:gd name="adj1" fmla="val -16067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3" name="Google Shape;1033;p58"/>
          <p:cNvGrpSpPr/>
          <p:nvPr/>
        </p:nvGrpSpPr>
        <p:grpSpPr>
          <a:xfrm>
            <a:off x="401348" y="4309400"/>
            <a:ext cx="3988350" cy="70500"/>
            <a:chOff x="401348" y="4309400"/>
            <a:chExt cx="3988350" cy="70500"/>
          </a:xfrm>
        </p:grpSpPr>
        <p:sp>
          <p:nvSpPr>
            <p:cNvPr id="1034" name="Google Shape;1034;p58"/>
            <p:cNvSpPr/>
            <p:nvPr/>
          </p:nvSpPr>
          <p:spPr>
            <a:xfrm flipH="1">
              <a:off x="401348" y="43094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5" name="Google Shape;1035;p58"/>
            <p:cNvCxnSpPr>
              <a:stCxn id="1034" idx="4"/>
              <a:endCxn id="1036" idx="4"/>
            </p:cNvCxnSpPr>
            <p:nvPr/>
          </p:nvCxnSpPr>
          <p:spPr>
            <a:xfrm rot="-5400000" flipH="1">
              <a:off x="2395298" y="2420300"/>
              <a:ext cx="600" cy="3918600"/>
            </a:xfrm>
            <a:prstGeom prst="bent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6" name="Google Shape;1036;p58"/>
            <p:cNvSpPr/>
            <p:nvPr/>
          </p:nvSpPr>
          <p:spPr>
            <a:xfrm flipH="1">
              <a:off x="4319798" y="43094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58"/>
          <p:cNvSpPr txBox="1">
            <a:spLocks noGrp="1"/>
          </p:cNvSpPr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400" dirty="0">
                <a:solidFill>
                  <a:schemeClr val="dk1"/>
                </a:solidFill>
              </a:rPr>
              <a:t>Agradecimientos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7"/>
          <p:cNvSpPr/>
          <p:nvPr/>
        </p:nvSpPr>
        <p:spPr>
          <a:xfrm>
            <a:off x="3661300" y="1102661"/>
            <a:ext cx="4624500" cy="3927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57"/>
          <p:cNvSpPr/>
          <p:nvPr/>
        </p:nvSpPr>
        <p:spPr>
          <a:xfrm>
            <a:off x="4216450" y="1622000"/>
            <a:ext cx="35142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57"/>
          <p:cNvSpPr/>
          <p:nvPr/>
        </p:nvSpPr>
        <p:spPr>
          <a:xfrm>
            <a:off x="-213450" y="1992477"/>
            <a:ext cx="3667800" cy="3114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57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57"/>
          <p:cNvSpPr txBox="1">
            <a:spLocks noGrp="1"/>
          </p:cNvSpPr>
          <p:nvPr>
            <p:ph type="title" idx="4294967295"/>
          </p:nvPr>
        </p:nvSpPr>
        <p:spPr>
          <a:xfrm>
            <a:off x="4705550" y="1600550"/>
            <a:ext cx="2535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err="1">
                <a:solidFill>
                  <a:schemeClr val="dk1"/>
                </a:solidFill>
              </a:rPr>
              <a:t>Integrantes</a:t>
            </a:r>
            <a:endParaRPr sz="2500" dirty="0">
              <a:solidFill>
                <a:schemeClr val="dk1"/>
              </a:solidFill>
            </a:endParaRPr>
          </a:p>
        </p:txBody>
      </p:sp>
      <p:graphicFrame>
        <p:nvGraphicFramePr>
          <p:cNvPr id="999" name="Google Shape;999;p57"/>
          <p:cNvGraphicFramePr/>
          <p:nvPr>
            <p:extLst>
              <p:ext uri="{D42A27DB-BD31-4B8C-83A1-F6EECF244321}">
                <p14:modId xmlns:p14="http://schemas.microsoft.com/office/powerpoint/2010/main" val="3983860812"/>
              </p:ext>
            </p:extLst>
          </p:nvPr>
        </p:nvGraphicFramePr>
        <p:xfrm>
          <a:off x="4216450" y="2520725"/>
          <a:ext cx="3514200" cy="1579725"/>
        </p:xfrm>
        <a:graphic>
          <a:graphicData uri="http://schemas.openxmlformats.org/drawingml/2006/table">
            <a:tbl>
              <a:tblPr>
                <a:noFill/>
                <a:tableStyleId>{C2EA3DEB-EFF0-4E4D-8462-3C4BFEC02321}</a:tableStyleId>
              </a:tblPr>
              <a:tblGrid>
                <a:gridCol w="175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dirty="0" err="1">
                          <a:solidFill>
                            <a:schemeClr val="dk1"/>
                          </a:solidFill>
                          <a:latin typeface="Fugaz One"/>
                          <a:ea typeface="Fugaz One"/>
                          <a:cs typeface="Fugaz One"/>
                          <a:sym typeface="Fugaz One"/>
                        </a:rPr>
                        <a:t>github</a:t>
                      </a:r>
                      <a:endParaRPr sz="2000" dirty="0">
                        <a:solidFill>
                          <a:schemeClr val="dk1"/>
                        </a:solidFill>
                        <a:latin typeface="Fugaz One"/>
                        <a:ea typeface="Fugaz One"/>
                        <a:cs typeface="Fugaz One"/>
                        <a:sym typeface="Fugaz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---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ugaz One"/>
                          <a:ea typeface="Fugaz One"/>
                          <a:cs typeface="Fugaz One"/>
                          <a:sym typeface="Fugaz One"/>
                        </a:rPr>
                        <a:t>e-mail</a:t>
                      </a:r>
                      <a:endParaRPr sz="2000" dirty="0">
                        <a:solidFill>
                          <a:schemeClr val="dk1"/>
                        </a:solidFill>
                        <a:latin typeface="Fugaz One"/>
                        <a:ea typeface="Fugaz One"/>
                        <a:cs typeface="Fugaz One"/>
                        <a:sym typeface="Fugaz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Catamaran"/>
                          <a:cs typeface="Catamaran"/>
                          <a:sym typeface="Catamaran"/>
                        </a:rPr>
                        <a:t>---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err="1">
                          <a:solidFill>
                            <a:schemeClr val="dk1"/>
                          </a:solidFill>
                          <a:latin typeface="Fugaz One"/>
                          <a:ea typeface="Fugaz One"/>
                          <a:cs typeface="Fugaz One"/>
                          <a:sym typeface="Fugaz One"/>
                        </a:rPr>
                        <a:t>linkedin</a:t>
                      </a:r>
                      <a:endParaRPr sz="2000" dirty="0">
                        <a:solidFill>
                          <a:schemeClr val="dk1"/>
                        </a:solidFill>
                        <a:latin typeface="Fugaz One"/>
                        <a:ea typeface="Fugaz One"/>
                        <a:cs typeface="Fugaz One"/>
                        <a:sym typeface="Fugaz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---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00" name="Google Shape;1000;p57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001" name="Google Shape;1001;p57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2" name="Google Shape;1002;p57"/>
            <p:cNvCxnSpPr>
              <a:stCxn id="1001" idx="2"/>
              <a:endCxn id="997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3" name="Google Shape;1003;p57"/>
          <p:cNvGrpSpPr/>
          <p:nvPr/>
        </p:nvGrpSpPr>
        <p:grpSpPr>
          <a:xfrm flipH="1">
            <a:off x="8567673" y="860300"/>
            <a:ext cx="164700" cy="1039050"/>
            <a:chOff x="5823225" y="2392400"/>
            <a:chExt cx="164700" cy="1039050"/>
          </a:xfrm>
        </p:grpSpPr>
        <p:sp>
          <p:nvSpPr>
            <p:cNvPr id="1004" name="Google Shape;1004;p57"/>
            <p:cNvSpPr/>
            <p:nvPr/>
          </p:nvSpPr>
          <p:spPr>
            <a:xfrm>
              <a:off x="5823225" y="33615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5" name="Google Shape;1005;p57"/>
            <p:cNvCxnSpPr>
              <a:stCxn id="1004" idx="2"/>
              <a:endCxn id="997" idx="3"/>
            </p:cNvCxnSpPr>
            <p:nvPr/>
          </p:nvCxnSpPr>
          <p:spPr>
            <a:xfrm rot="10800000" flipH="1">
              <a:off x="5823225" y="2392400"/>
              <a:ext cx="164700" cy="1004100"/>
            </a:xfrm>
            <a:prstGeom prst="bentConnector3">
              <a:avLst>
                <a:gd name="adj1" fmla="val -14458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6" name="Google Shape;1006;p57"/>
          <p:cNvCxnSpPr>
            <a:stCxn id="994" idx="1"/>
            <a:endCxn id="1007" idx="1"/>
          </p:cNvCxnSpPr>
          <p:nvPr/>
        </p:nvCxnSpPr>
        <p:spPr>
          <a:xfrm>
            <a:off x="4216450" y="1864400"/>
            <a:ext cx="14400" cy="1445700"/>
          </a:xfrm>
          <a:prstGeom prst="bentConnector3">
            <a:avLst>
              <a:gd name="adj1" fmla="val -16536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Google Shape;1007;p57"/>
          <p:cNvSpPr/>
          <p:nvPr/>
        </p:nvSpPr>
        <p:spPr>
          <a:xfrm>
            <a:off x="4230800" y="3046100"/>
            <a:ext cx="88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5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CONTACTO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9C7FB7B-73C9-60AE-7B95-D770F926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88" y="1674379"/>
            <a:ext cx="3225387" cy="21414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4561475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4561475" y="13980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410700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489117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489117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74032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74032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816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Flujo de Trabajo</a:t>
            </a:r>
          </a:p>
        </p:txBody>
      </p:sp>
      <p:sp>
        <p:nvSpPr>
          <p:cNvPr id="186" name="Google Shape;186;p33"/>
          <p:cNvSpPr txBox="1">
            <a:spLocks noGrp="1"/>
          </p:cNvSpPr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Cronograma de Tareas para ML</a:t>
            </a:r>
          </a:p>
        </p:txBody>
      </p:sp>
      <p:sp>
        <p:nvSpPr>
          <p:cNvPr id="187" name="Google Shape;187;p33"/>
          <p:cNvSpPr txBox="1">
            <a:spLocks noGrp="1"/>
          </p:cNvSpPr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Bibliotecas</a:t>
            </a:r>
          </a:p>
        </p:txBody>
      </p:sp>
      <p:sp>
        <p:nvSpPr>
          <p:cNvPr id="188" name="Google Shape;188;p3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Bibliotecas y Funciones</a:t>
            </a:r>
            <a:endParaRPr dirty="0"/>
          </a:p>
        </p:txBody>
      </p:sp>
      <p:sp>
        <p:nvSpPr>
          <p:cNvPr id="189" name="Google Shape;189;p33"/>
          <p:cNvSpPr txBox="1">
            <a:spLocks noGrp="1"/>
          </p:cNvSpPr>
          <p:nvPr>
            <p:ph type="title" idx="5"/>
          </p:nvPr>
        </p:nvSpPr>
        <p:spPr>
          <a:xfrm>
            <a:off x="1826275" y="3336104"/>
            <a:ext cx="305757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/>
              <a:t>Stack</a:t>
            </a:r>
            <a:r>
              <a:rPr lang="es-AR" dirty="0"/>
              <a:t> Tecnológico</a:t>
            </a:r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GCP, </a:t>
            </a:r>
            <a:r>
              <a:rPr lang="es-AR" dirty="0" err="1"/>
              <a:t>AutoML</a:t>
            </a:r>
            <a:r>
              <a:rPr lang="es-AR" dirty="0"/>
              <a:t>, etc.</a:t>
            </a:r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Modelos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Modelos</a:t>
            </a:r>
            <a:r>
              <a:rPr lang="en" dirty="0"/>
              <a:t> de </a:t>
            </a:r>
            <a:r>
              <a:rPr lang="en" dirty="0" err="1"/>
              <a:t>Recomendación</a:t>
            </a:r>
            <a:endParaRPr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9"/>
          </p:nvPr>
        </p:nvSpPr>
        <p:spPr>
          <a:xfrm>
            <a:off x="81937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13"/>
          </p:nvPr>
        </p:nvSpPr>
        <p:spPr>
          <a:xfrm>
            <a:off x="819375" y="3568802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14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 idx="15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/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/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3" name="Google Shape;203;p33"/>
          <p:cNvGrpSpPr/>
          <p:nvPr/>
        </p:nvGrpSpPr>
        <p:grpSpPr>
          <a:xfrm>
            <a:off x="1222156" y="1621125"/>
            <a:ext cx="1294800" cy="163050"/>
            <a:chOff x="4588669" y="3153225"/>
            <a:chExt cx="1294800" cy="163050"/>
          </a:xfrm>
        </p:grpSpPr>
        <p:sp>
          <p:nvSpPr>
            <p:cNvPr id="204" name="Google Shape;204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33"/>
            <p:cNvCxnSpPr>
              <a:stCxn id="204" idx="2"/>
              <a:endCxn id="183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6" name="Google Shape;206;p33"/>
          <p:cNvGrpSpPr/>
          <p:nvPr/>
        </p:nvGrpSpPr>
        <p:grpSpPr>
          <a:xfrm>
            <a:off x="5372863" y="1621125"/>
            <a:ext cx="1305900" cy="163050"/>
            <a:chOff x="4580800" y="3153225"/>
            <a:chExt cx="1305900" cy="163050"/>
          </a:xfrm>
        </p:grpSpPr>
        <p:sp>
          <p:nvSpPr>
            <p:cNvPr id="207" name="Google Shape;207;p33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33"/>
            <p:cNvCxnSpPr>
              <a:stCxn id="207" idx="2"/>
              <a:endCxn id="181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" name="Google Shape;209;p33"/>
          <p:cNvGrpSpPr/>
          <p:nvPr/>
        </p:nvGrpSpPr>
        <p:grpSpPr>
          <a:xfrm>
            <a:off x="1222156" y="3286950"/>
            <a:ext cx="1294800" cy="163050"/>
            <a:chOff x="4588669" y="3153225"/>
            <a:chExt cx="1294800" cy="163050"/>
          </a:xfrm>
        </p:grpSpPr>
        <p:sp>
          <p:nvSpPr>
            <p:cNvPr id="210" name="Google Shape;210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33"/>
            <p:cNvCxnSpPr>
              <a:stCxn id="210" idx="2"/>
              <a:endCxn id="182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33"/>
          <p:cNvGrpSpPr/>
          <p:nvPr/>
        </p:nvGrpSpPr>
        <p:grpSpPr>
          <a:xfrm>
            <a:off x="5372863" y="3286950"/>
            <a:ext cx="1305900" cy="163050"/>
            <a:chOff x="4580800" y="3153225"/>
            <a:chExt cx="1305900" cy="163050"/>
          </a:xfrm>
        </p:grpSpPr>
        <p:sp>
          <p:nvSpPr>
            <p:cNvPr id="213" name="Google Shape;213;p33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33"/>
            <p:cNvCxnSpPr>
              <a:stCxn id="213" idx="2"/>
              <a:endCxn id="180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TABLA DE CONTENIDO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2929812" y="2621962"/>
            <a:ext cx="5501088" cy="1728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s-AR" b="1" dirty="0">
                <a:solidFill>
                  <a:srgbClr val="CCCCCC"/>
                </a:solidFill>
                <a:effectLst/>
                <a:latin typeface="+mn-lt"/>
                <a:cs typeface="Arial Narrow" panose="020B0604020202020204" pitchFamily="34" charset="0"/>
              </a:rPr>
              <a:t>Este es un proyecto de Machine </a:t>
            </a:r>
            <a:r>
              <a:rPr lang="es-AR" b="1" dirty="0" err="1">
                <a:solidFill>
                  <a:srgbClr val="CCCCCC"/>
                </a:solidFill>
                <a:effectLst/>
                <a:latin typeface="+mn-lt"/>
                <a:cs typeface="Arial Narrow" panose="020B0604020202020204" pitchFamily="34" charset="0"/>
              </a:rPr>
              <a:t>Learning</a:t>
            </a:r>
            <a:r>
              <a:rPr lang="es-AR" b="1" dirty="0">
                <a:solidFill>
                  <a:srgbClr val="CCCCCC"/>
                </a:solidFill>
                <a:effectLst/>
                <a:latin typeface="+mn-lt"/>
                <a:cs typeface="Arial Narrow" panose="020B0604020202020204" pitchFamily="34" charset="0"/>
              </a:rPr>
              <a:t> que utiliza </a:t>
            </a:r>
            <a:r>
              <a:rPr lang="es-AR" b="1" dirty="0" err="1">
                <a:solidFill>
                  <a:srgbClr val="CCCCCC"/>
                </a:solidFill>
                <a:effectLst/>
                <a:latin typeface="+mn-lt"/>
                <a:cs typeface="Arial Narrow" panose="020B0604020202020204" pitchFamily="34" charset="0"/>
              </a:rPr>
              <a:t>AutoML</a:t>
            </a:r>
            <a:r>
              <a:rPr lang="es-AR" b="1" dirty="0">
                <a:solidFill>
                  <a:srgbClr val="CCCCCC"/>
                </a:solidFill>
                <a:effectLst/>
                <a:latin typeface="+mn-lt"/>
                <a:cs typeface="Arial Narrow" panose="020B0604020202020204" pitchFamily="34" charset="0"/>
              </a:rPr>
              <a:t> de Google para entrenar y desplegar modelos de aprendizaje automático.</a:t>
            </a: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4"/>
          <p:cNvCxnSpPr>
            <a:cxnSpLocks/>
            <a:stCxn id="224" idx="3"/>
            <a:endCxn id="221" idx="3"/>
          </p:cNvCxnSpPr>
          <p:nvPr/>
        </p:nvCxnSpPr>
        <p:spPr>
          <a:xfrm>
            <a:off x="8430900" y="2212623"/>
            <a:ext cx="12700" cy="127363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34"/>
          <p:cNvGrpSpPr/>
          <p:nvPr/>
        </p:nvGrpSpPr>
        <p:grpSpPr>
          <a:xfrm>
            <a:off x="4075731" y="1484138"/>
            <a:ext cx="2024619" cy="307586"/>
            <a:chOff x="4075731" y="1234875"/>
            <a:chExt cx="2024619" cy="307586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" name="Google Shape;227;p34"/>
            <p:cNvCxnSpPr>
              <a:stCxn id="224" idx="0"/>
              <a:endCxn id="226" idx="6"/>
            </p:cNvCxnSpPr>
            <p:nvPr/>
          </p:nvCxnSpPr>
          <p:spPr>
            <a:xfrm rot="5400000" flipH="1">
              <a:off x="4986600" y="428711"/>
              <a:ext cx="272700" cy="19548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s-ES" dirty="0"/>
              <a:t>DESCRIPCIÓN</a:t>
            </a:r>
            <a:endParaRPr lang="es-AR" b="1" dirty="0">
              <a:solidFill>
                <a:srgbClr val="569CD6"/>
              </a:solidFill>
              <a:effectLst/>
              <a:latin typeface="+mn-lt"/>
              <a:ea typeface="Menlo" panose="020B0609030804020204" pitchFamily="49" charset="0"/>
              <a:cs typeface="Arial" panose="020B0604020202020204" pitchFamily="34" charset="0"/>
            </a:endParaRPr>
          </a:p>
        </p:txBody>
      </p:sp>
      <p:pic>
        <p:nvPicPr>
          <p:cNvPr id="3" name="Imagen 2" descr="Imagen que contiene dibujo, señal, plato&#10;&#10;Descripción generada automáticamente">
            <a:extLst>
              <a:ext uri="{FF2B5EF4-FFF2-40B4-BE49-F238E27FC236}">
                <a16:creationId xmlns:a16="http://schemas.microsoft.com/office/drawing/2014/main" id="{45D14095-67BE-97C8-E26A-8B21D68C4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31" y="290806"/>
            <a:ext cx="3524500" cy="648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318375" y="2668200"/>
            <a:ext cx="53298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Flujo</a:t>
            </a:r>
            <a:r>
              <a:rPr lang="en" dirty="0"/>
              <a:t> de </a:t>
            </a:r>
            <a:r>
              <a:rPr lang="es-ES_tradnl" dirty="0"/>
              <a:t>Trabajo</a:t>
            </a:r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Cronograma de Tareas para ML</a:t>
            </a: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cxnSpLocks/>
            <a:stCxn id="237" idx="1"/>
            <a:endCxn id="234" idx="1"/>
          </p:cNvCxnSpPr>
          <p:nvPr/>
        </p:nvCxnSpPr>
        <p:spPr>
          <a:xfrm rot="10800000" flipV="1">
            <a:off x="318375" y="1955774"/>
            <a:ext cx="1380300" cy="1133326"/>
          </a:xfrm>
          <a:prstGeom prst="bentConnector3">
            <a:avLst>
              <a:gd name="adj1" fmla="val 11656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cxnSpLocks/>
            <a:stCxn id="234" idx="3"/>
            <a:endCxn id="237" idx="3"/>
          </p:cNvCxnSpPr>
          <p:nvPr/>
        </p:nvCxnSpPr>
        <p:spPr>
          <a:xfrm flipH="1" flipV="1">
            <a:off x="3288075" y="1955774"/>
            <a:ext cx="2360125" cy="1133326"/>
          </a:xfrm>
          <a:prstGeom prst="bentConnector3">
            <a:avLst>
              <a:gd name="adj1" fmla="val -968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0" name="Google Shape;240;p35"/>
          <p:cNvGrpSpPr/>
          <p:nvPr/>
        </p:nvGrpSpPr>
        <p:grpSpPr>
          <a:xfrm>
            <a:off x="2458481" y="3611700"/>
            <a:ext cx="1838644" cy="583475"/>
            <a:chOff x="2458481" y="3611700"/>
            <a:chExt cx="1838644" cy="583475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35"/>
            <p:cNvCxnSpPr>
              <a:stCxn id="235" idx="3"/>
              <a:endCxn id="241" idx="6"/>
            </p:cNvCxnSpPr>
            <p:nvPr/>
          </p:nvCxnSpPr>
          <p:spPr>
            <a:xfrm flipH="1">
              <a:off x="2528325" y="3611700"/>
              <a:ext cx="1768800" cy="548400"/>
            </a:xfrm>
            <a:prstGeom prst="bentConnector3">
              <a:avLst>
                <a:gd name="adj1" fmla="val -13463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32551" y="842700"/>
            <a:ext cx="137663" cy="2796239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98" y="860175"/>
            <a:ext cx="137666" cy="2620143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chemeClr val="dk1"/>
                </a:solidFill>
              </a:rPr>
              <a:t>Diagrama</a:t>
            </a:r>
            <a:r>
              <a:rPr lang="en" dirty="0">
                <a:solidFill>
                  <a:schemeClr val="dk1"/>
                </a:solidFill>
              </a:rPr>
              <a:t> de Gantt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Imagen 3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3DF9B8C3-993C-A483-39ED-C64D5BC1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82" y="2070396"/>
            <a:ext cx="8117982" cy="20703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401450" y="6296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9" y="2220734"/>
            <a:ext cx="2645625" cy="192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4" y="997309"/>
            <a:ext cx="2101734" cy="192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33;p35">
            <a:extLst>
              <a:ext uri="{FF2B5EF4-FFF2-40B4-BE49-F238E27FC236}">
                <a16:creationId xmlns:a16="http://schemas.microsoft.com/office/drawing/2014/main" id="{850D0B51-F2B1-BF97-A518-B95BB277D390}"/>
              </a:ext>
            </a:extLst>
          </p:cNvPr>
          <p:cNvSpPr/>
          <p:nvPr/>
        </p:nvSpPr>
        <p:spPr>
          <a:xfrm>
            <a:off x="3865791" y="-568915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34;p35">
            <a:extLst>
              <a:ext uri="{FF2B5EF4-FFF2-40B4-BE49-F238E27FC236}">
                <a16:creationId xmlns:a16="http://schemas.microsoft.com/office/drawing/2014/main" id="{3C25AE10-DE07-985C-640B-0F96FE3D4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9687" y="1721733"/>
            <a:ext cx="53298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err="1"/>
              <a:t>Stack</a:t>
            </a:r>
            <a:r>
              <a:rPr lang="es-ES" sz="4400" dirty="0"/>
              <a:t> Tecnológico</a:t>
            </a:r>
            <a:endParaRPr lang="es-ES_tradnl" sz="5000" dirty="0"/>
          </a:p>
        </p:txBody>
      </p:sp>
      <p:sp>
        <p:nvSpPr>
          <p:cNvPr id="12" name="Google Shape;235;p35">
            <a:extLst>
              <a:ext uri="{FF2B5EF4-FFF2-40B4-BE49-F238E27FC236}">
                <a16:creationId xmlns:a16="http://schemas.microsoft.com/office/drawing/2014/main" id="{3E37229E-54F0-BFC9-3698-2DADED799A53}"/>
              </a:ext>
            </a:extLst>
          </p:cNvPr>
          <p:cNvSpPr txBox="1">
            <a:spLocks/>
          </p:cNvSpPr>
          <p:nvPr/>
        </p:nvSpPr>
        <p:spPr>
          <a:xfrm>
            <a:off x="3805891" y="2449834"/>
            <a:ext cx="3607500" cy="118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tamaran"/>
              <a:buChar char="●"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65100" indent="0" algn="ctr">
              <a:buNone/>
            </a:pPr>
            <a:r>
              <a:rPr lang="es-AR" sz="1600" b="0" dirty="0">
                <a:solidFill>
                  <a:srgbClr val="CCCCCC"/>
                </a:solidFill>
                <a:effectLst/>
                <a:latin typeface="+mj-lt"/>
              </a:rPr>
              <a:t>Conjunto de tecnologías, herramientas, </a:t>
            </a:r>
            <a:r>
              <a:rPr lang="es-AR" sz="1600" b="0" dirty="0" err="1">
                <a:solidFill>
                  <a:srgbClr val="CCCCCC"/>
                </a:solidFill>
                <a:effectLst/>
                <a:latin typeface="+mj-lt"/>
              </a:rPr>
              <a:t>frameworks</a:t>
            </a:r>
            <a:r>
              <a:rPr lang="es-AR" sz="1600" b="0" dirty="0">
                <a:solidFill>
                  <a:srgbClr val="CCCCCC"/>
                </a:solidFill>
                <a:effectLst/>
                <a:latin typeface="+mj-lt"/>
              </a:rPr>
              <a:t> e infraestructura que se utilizan para desarrollar y ejecutar el proyecto.</a:t>
            </a:r>
          </a:p>
        </p:txBody>
      </p:sp>
      <p:sp>
        <p:nvSpPr>
          <p:cNvPr id="13" name="Google Shape;237;p35">
            <a:extLst>
              <a:ext uri="{FF2B5EF4-FFF2-40B4-BE49-F238E27FC236}">
                <a16:creationId xmlns:a16="http://schemas.microsoft.com/office/drawing/2014/main" id="{DF7B568A-C1BA-D201-0200-69AE8367564A}"/>
              </a:ext>
            </a:extLst>
          </p:cNvPr>
          <p:cNvSpPr/>
          <p:nvPr/>
        </p:nvSpPr>
        <p:spPr>
          <a:xfrm>
            <a:off x="4814941" y="366109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238;p35">
            <a:extLst>
              <a:ext uri="{FF2B5EF4-FFF2-40B4-BE49-F238E27FC236}">
                <a16:creationId xmlns:a16="http://schemas.microsoft.com/office/drawing/2014/main" id="{8B8A0F36-C750-9804-7060-7B5B99E0C5C1}"/>
              </a:ext>
            </a:extLst>
          </p:cNvPr>
          <p:cNvCxnSpPr>
            <a:cxnSpLocks/>
            <a:stCxn id="13" idx="1"/>
            <a:endCxn id="11" idx="1"/>
          </p:cNvCxnSpPr>
          <p:nvPr/>
        </p:nvCxnSpPr>
        <p:spPr>
          <a:xfrm rot="10800000" flipV="1">
            <a:off x="3159687" y="997309"/>
            <a:ext cx="1655254" cy="1145324"/>
          </a:xfrm>
          <a:prstGeom prst="bentConnector3">
            <a:avLst>
              <a:gd name="adj1" fmla="val 11381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39;p35">
            <a:extLst>
              <a:ext uri="{FF2B5EF4-FFF2-40B4-BE49-F238E27FC236}">
                <a16:creationId xmlns:a16="http://schemas.microsoft.com/office/drawing/2014/main" id="{78F16AE6-C703-276A-96E4-555E72A86C47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>
            <a:off x="6404342" y="997309"/>
            <a:ext cx="1862581" cy="1133326"/>
          </a:xfrm>
          <a:prstGeom prst="bentConnector3">
            <a:avLst>
              <a:gd name="adj1" fmla="val -1612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240;p35">
            <a:extLst>
              <a:ext uri="{FF2B5EF4-FFF2-40B4-BE49-F238E27FC236}">
                <a16:creationId xmlns:a16="http://schemas.microsoft.com/office/drawing/2014/main" id="{0E97E348-DACE-5A53-3A4F-B687AC9AE232}"/>
              </a:ext>
            </a:extLst>
          </p:cNvPr>
          <p:cNvGrpSpPr/>
          <p:nvPr/>
        </p:nvGrpSpPr>
        <p:grpSpPr>
          <a:xfrm>
            <a:off x="3202168" y="3194733"/>
            <a:ext cx="4211223" cy="626240"/>
            <a:chOff x="2458481" y="3687594"/>
            <a:chExt cx="4211223" cy="626240"/>
          </a:xfrm>
        </p:grpSpPr>
        <p:sp>
          <p:nvSpPr>
            <p:cNvPr id="17" name="Google Shape;241;p35">
              <a:extLst>
                <a:ext uri="{FF2B5EF4-FFF2-40B4-BE49-F238E27FC236}">
                  <a16:creationId xmlns:a16="http://schemas.microsoft.com/office/drawing/2014/main" id="{54D653BE-C544-0EDD-E58F-2D0378D63A79}"/>
                </a:ext>
              </a:extLst>
            </p:cNvPr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242;p35">
              <a:extLst>
                <a:ext uri="{FF2B5EF4-FFF2-40B4-BE49-F238E27FC236}">
                  <a16:creationId xmlns:a16="http://schemas.microsoft.com/office/drawing/2014/main" id="{86F150E0-837B-1853-2D7A-35985F3F4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8381" y="3687594"/>
              <a:ext cx="4141323" cy="626240"/>
            </a:xfrm>
            <a:prstGeom prst="bentConnector3">
              <a:avLst>
                <a:gd name="adj1" fmla="val -552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" name="Google Shape;243;p35">
            <a:extLst>
              <a:ext uri="{FF2B5EF4-FFF2-40B4-BE49-F238E27FC236}">
                <a16:creationId xmlns:a16="http://schemas.microsoft.com/office/drawing/2014/main" id="{8099B7E7-E70C-35DC-E563-C362114E070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72891" y="576410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</a:rPr>
              <a:t>02</a:t>
            </a:r>
            <a:endParaRPr sz="6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/>
          <p:nvPr/>
        </p:nvSpPr>
        <p:spPr>
          <a:xfrm>
            <a:off x="6174225" y="1272103"/>
            <a:ext cx="1889100" cy="1758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3627525" y="1272103"/>
            <a:ext cx="1889100" cy="1758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1080813" y="1272092"/>
            <a:ext cx="1889100" cy="1758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idx="2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Storage</a:t>
            </a:r>
            <a:endParaRPr sz="2400" dirty="0"/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 idx="3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Funciones</a:t>
            </a:r>
            <a:endParaRPr sz="2400" dirty="0"/>
          </a:p>
        </p:txBody>
      </p:sp>
      <p:sp>
        <p:nvSpPr>
          <p:cNvPr id="409" name="Google Shape;409;p41"/>
          <p:cNvSpPr txBox="1">
            <a:spLocks noGrp="1"/>
          </p:cNvSpPr>
          <p:nvPr>
            <p:ph type="title" idx="5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APIS</a:t>
            </a:r>
            <a:endParaRPr sz="2400" dirty="0"/>
          </a:p>
        </p:txBody>
      </p:sp>
      <p:sp>
        <p:nvSpPr>
          <p:cNvPr id="410" name="Google Shape;410;p4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1"/>
          </p:nvPr>
        </p:nvSpPr>
        <p:spPr>
          <a:xfrm>
            <a:off x="937700" y="3495174"/>
            <a:ext cx="2175300" cy="946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Google Cloud </a:t>
            </a:r>
            <a:r>
              <a:rPr lang="es-AR" dirty="0" err="1"/>
              <a:t>Platform</a:t>
            </a:r>
            <a:r>
              <a:rPr lang="es-AR" dirty="0"/>
              <a:t> y </a:t>
            </a:r>
            <a:r>
              <a:rPr lang="es-AR" dirty="0" err="1"/>
              <a:t>Firebase</a:t>
            </a:r>
            <a:r>
              <a:rPr lang="es-AR" dirty="0"/>
              <a:t> almacenarán nuestro proyecto para trabajar con ML.</a:t>
            </a:r>
          </a:p>
        </p:txBody>
      </p:sp>
      <p:sp>
        <p:nvSpPr>
          <p:cNvPr id="412" name="Google Shape;412;p41"/>
          <p:cNvSpPr txBox="1">
            <a:spLocks noGrp="1"/>
          </p:cNvSpPr>
          <p:nvPr>
            <p:ph type="subTitle" idx="4"/>
          </p:nvPr>
        </p:nvSpPr>
        <p:spPr>
          <a:xfrm>
            <a:off x="3484421" y="3495174"/>
            <a:ext cx="2175300" cy="1179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Se utilizará la suite de productos y servicios </a:t>
            </a:r>
            <a:r>
              <a:rPr lang="es-AR" dirty="0" err="1"/>
              <a:t>AutoML</a:t>
            </a:r>
            <a:r>
              <a:rPr lang="es-AR" dirty="0"/>
              <a:t> para implementar los modelos y bibliotecas.</a:t>
            </a:r>
          </a:p>
        </p:txBody>
      </p:sp>
      <p:sp>
        <p:nvSpPr>
          <p:cNvPr id="413" name="Google Shape;413;p41"/>
          <p:cNvSpPr txBox="1">
            <a:spLocks noGrp="1"/>
          </p:cNvSpPr>
          <p:nvPr>
            <p:ph type="subTitle" idx="6"/>
          </p:nvPr>
        </p:nvSpPr>
        <p:spPr>
          <a:xfrm>
            <a:off x="6031149" y="3495175"/>
            <a:ext cx="2175300" cy="1179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Se utilizara </a:t>
            </a:r>
            <a:r>
              <a:rPr lang="es-AR" dirty="0" err="1"/>
              <a:t>RESTfull</a:t>
            </a:r>
            <a:r>
              <a:rPr lang="es-AR" dirty="0"/>
              <a:t>  para conectar el modelo de recomendación con los pedidos de la página.</a:t>
            </a:r>
            <a:endParaRPr dirty="0"/>
          </a:p>
        </p:txBody>
      </p:sp>
      <p:sp>
        <p:nvSpPr>
          <p:cNvPr id="414" name="Google Shape;414;p41"/>
          <p:cNvSpPr/>
          <p:nvPr/>
        </p:nvSpPr>
        <p:spPr>
          <a:xfrm>
            <a:off x="1688750" y="19669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1"/>
          <p:cNvSpPr/>
          <p:nvPr/>
        </p:nvSpPr>
        <p:spPr>
          <a:xfrm>
            <a:off x="4235475" y="19669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1"/>
          <p:cNvSpPr/>
          <p:nvPr/>
        </p:nvSpPr>
        <p:spPr>
          <a:xfrm>
            <a:off x="6782200" y="19669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41"/>
          <p:cNvGrpSpPr/>
          <p:nvPr/>
        </p:nvGrpSpPr>
        <p:grpSpPr>
          <a:xfrm>
            <a:off x="1806267" y="2085023"/>
            <a:ext cx="438165" cy="437005"/>
            <a:chOff x="1716366" y="1950806"/>
            <a:chExt cx="447153" cy="445969"/>
          </a:xfrm>
        </p:grpSpPr>
        <p:sp>
          <p:nvSpPr>
            <p:cNvPr id="418" name="Google Shape;418;p41"/>
            <p:cNvSpPr/>
            <p:nvPr/>
          </p:nvSpPr>
          <p:spPr>
            <a:xfrm>
              <a:off x="1716366" y="1950806"/>
              <a:ext cx="447153" cy="301751"/>
            </a:xfrm>
            <a:custGeom>
              <a:avLst/>
              <a:gdLst/>
              <a:ahLst/>
              <a:cxnLst/>
              <a:rect l="l" t="t" r="r" b="b"/>
              <a:pathLst>
                <a:path w="12945" h="8735" extrusionOk="0">
                  <a:moveTo>
                    <a:pt x="7218" y="0"/>
                  </a:moveTo>
                  <a:cubicBezTo>
                    <a:pt x="6566" y="0"/>
                    <a:pt x="5951" y="250"/>
                    <a:pt x="5496" y="705"/>
                  </a:cubicBezTo>
                  <a:cubicBezTo>
                    <a:pt x="5032" y="1169"/>
                    <a:pt x="4782" y="1776"/>
                    <a:pt x="4782" y="2427"/>
                  </a:cubicBezTo>
                  <a:lnTo>
                    <a:pt x="4782" y="2436"/>
                  </a:lnTo>
                  <a:cubicBezTo>
                    <a:pt x="4622" y="2409"/>
                    <a:pt x="4461" y="2391"/>
                    <a:pt x="4292" y="2391"/>
                  </a:cubicBezTo>
                  <a:cubicBezTo>
                    <a:pt x="2882" y="2391"/>
                    <a:pt x="1740" y="3542"/>
                    <a:pt x="1740" y="4952"/>
                  </a:cubicBezTo>
                  <a:cubicBezTo>
                    <a:pt x="1740" y="5032"/>
                    <a:pt x="1740" y="5103"/>
                    <a:pt x="1749" y="5175"/>
                  </a:cubicBezTo>
                  <a:cubicBezTo>
                    <a:pt x="786" y="5192"/>
                    <a:pt x="1" y="5977"/>
                    <a:pt x="1" y="6950"/>
                  </a:cubicBezTo>
                  <a:cubicBezTo>
                    <a:pt x="1" y="7931"/>
                    <a:pt x="803" y="8734"/>
                    <a:pt x="1776" y="8734"/>
                  </a:cubicBezTo>
                  <a:lnTo>
                    <a:pt x="5157" y="8734"/>
                  </a:lnTo>
                  <a:cubicBezTo>
                    <a:pt x="5469" y="6673"/>
                    <a:pt x="7244" y="5094"/>
                    <a:pt x="9377" y="5094"/>
                  </a:cubicBezTo>
                  <a:cubicBezTo>
                    <a:pt x="10750" y="5094"/>
                    <a:pt x="11973" y="5746"/>
                    <a:pt x="12749" y="6754"/>
                  </a:cubicBezTo>
                  <a:cubicBezTo>
                    <a:pt x="12883" y="6406"/>
                    <a:pt x="12945" y="6040"/>
                    <a:pt x="12945" y="5665"/>
                  </a:cubicBezTo>
                  <a:cubicBezTo>
                    <a:pt x="12945" y="3970"/>
                    <a:pt x="11571" y="2596"/>
                    <a:pt x="9885" y="2596"/>
                  </a:cubicBezTo>
                  <a:lnTo>
                    <a:pt x="9653" y="2596"/>
                  </a:lnTo>
                  <a:lnTo>
                    <a:pt x="9653" y="2427"/>
                  </a:lnTo>
                  <a:cubicBezTo>
                    <a:pt x="9653" y="1089"/>
                    <a:pt x="8565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1920692" y="2153889"/>
              <a:ext cx="242557" cy="242886"/>
            </a:xfrm>
            <a:custGeom>
              <a:avLst/>
              <a:gdLst/>
              <a:ahLst/>
              <a:cxnLst/>
              <a:rect l="l" t="t" r="r" b="b"/>
              <a:pathLst>
                <a:path w="7022" h="7031" extrusionOk="0">
                  <a:moveTo>
                    <a:pt x="3890" y="1901"/>
                  </a:moveTo>
                  <a:lnTo>
                    <a:pt x="3890" y="3132"/>
                  </a:lnTo>
                  <a:lnTo>
                    <a:pt x="4746" y="3132"/>
                  </a:lnTo>
                  <a:lnTo>
                    <a:pt x="4746" y="3890"/>
                  </a:lnTo>
                  <a:lnTo>
                    <a:pt x="3131" y="3890"/>
                  </a:lnTo>
                  <a:lnTo>
                    <a:pt x="3131" y="1901"/>
                  </a:lnTo>
                  <a:close/>
                  <a:moveTo>
                    <a:pt x="3131" y="0"/>
                  </a:moveTo>
                  <a:cubicBezTo>
                    <a:pt x="1490" y="170"/>
                    <a:pt x="179" y="1490"/>
                    <a:pt x="0" y="3132"/>
                  </a:cubicBezTo>
                  <a:lnTo>
                    <a:pt x="937" y="3132"/>
                  </a:lnTo>
                  <a:lnTo>
                    <a:pt x="937" y="3890"/>
                  </a:lnTo>
                  <a:lnTo>
                    <a:pt x="0" y="3890"/>
                  </a:lnTo>
                  <a:cubicBezTo>
                    <a:pt x="179" y="5540"/>
                    <a:pt x="1490" y="6852"/>
                    <a:pt x="3131" y="7030"/>
                  </a:cubicBezTo>
                  <a:lnTo>
                    <a:pt x="3131" y="6084"/>
                  </a:lnTo>
                  <a:lnTo>
                    <a:pt x="3890" y="6084"/>
                  </a:lnTo>
                  <a:lnTo>
                    <a:pt x="3890" y="7030"/>
                  </a:lnTo>
                  <a:cubicBezTo>
                    <a:pt x="5540" y="6852"/>
                    <a:pt x="6852" y="5540"/>
                    <a:pt x="7021" y="3890"/>
                  </a:cubicBezTo>
                  <a:lnTo>
                    <a:pt x="6084" y="3890"/>
                  </a:lnTo>
                  <a:lnTo>
                    <a:pt x="6084" y="3132"/>
                  </a:lnTo>
                  <a:lnTo>
                    <a:pt x="7021" y="3132"/>
                  </a:lnTo>
                  <a:cubicBezTo>
                    <a:pt x="6852" y="1490"/>
                    <a:pt x="5540" y="170"/>
                    <a:pt x="3890" y="0"/>
                  </a:cubicBezTo>
                  <a:lnTo>
                    <a:pt x="3890" y="937"/>
                  </a:lnTo>
                  <a:lnTo>
                    <a:pt x="3131" y="937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41"/>
          <p:cNvGrpSpPr/>
          <p:nvPr/>
        </p:nvGrpSpPr>
        <p:grpSpPr>
          <a:xfrm>
            <a:off x="4353425" y="2102990"/>
            <a:ext cx="437286" cy="401058"/>
            <a:chOff x="3471043" y="1968976"/>
            <a:chExt cx="446256" cy="409284"/>
          </a:xfrm>
        </p:grpSpPr>
        <p:sp>
          <p:nvSpPr>
            <p:cNvPr id="421" name="Google Shape;421;p41"/>
            <p:cNvSpPr/>
            <p:nvPr/>
          </p:nvSpPr>
          <p:spPr>
            <a:xfrm>
              <a:off x="3521892" y="1968976"/>
              <a:ext cx="395408" cy="260435"/>
            </a:xfrm>
            <a:custGeom>
              <a:avLst/>
              <a:gdLst/>
              <a:ahLst/>
              <a:cxnLst/>
              <a:rect l="l" t="t" r="r" b="b"/>
              <a:pathLst>
                <a:path w="11447" h="7539" extrusionOk="0">
                  <a:moveTo>
                    <a:pt x="5047" y="0"/>
                  </a:moveTo>
                  <a:cubicBezTo>
                    <a:pt x="5030" y="0"/>
                    <a:pt x="5014" y="0"/>
                    <a:pt x="4997" y="1"/>
                  </a:cubicBezTo>
                  <a:cubicBezTo>
                    <a:pt x="3810" y="36"/>
                    <a:pt x="2874" y="1036"/>
                    <a:pt x="2874" y="2222"/>
                  </a:cubicBezTo>
                  <a:lnTo>
                    <a:pt x="2874" y="2302"/>
                  </a:lnTo>
                  <a:lnTo>
                    <a:pt x="2722" y="2302"/>
                  </a:lnTo>
                  <a:cubicBezTo>
                    <a:pt x="1223" y="2302"/>
                    <a:pt x="1" y="3525"/>
                    <a:pt x="1" y="5032"/>
                  </a:cubicBezTo>
                  <a:cubicBezTo>
                    <a:pt x="1" y="5460"/>
                    <a:pt x="99" y="5880"/>
                    <a:pt x="286" y="6254"/>
                  </a:cubicBezTo>
                  <a:cubicBezTo>
                    <a:pt x="768" y="5808"/>
                    <a:pt x="1393" y="5523"/>
                    <a:pt x="2080" y="5469"/>
                  </a:cubicBezTo>
                  <a:cubicBezTo>
                    <a:pt x="2222" y="4988"/>
                    <a:pt x="2481" y="4542"/>
                    <a:pt x="2847" y="4185"/>
                  </a:cubicBezTo>
                  <a:cubicBezTo>
                    <a:pt x="3400" y="3641"/>
                    <a:pt x="4122" y="3346"/>
                    <a:pt x="4890" y="3346"/>
                  </a:cubicBezTo>
                  <a:cubicBezTo>
                    <a:pt x="6308" y="3346"/>
                    <a:pt x="7495" y="4354"/>
                    <a:pt x="7762" y="5692"/>
                  </a:cubicBezTo>
                  <a:cubicBezTo>
                    <a:pt x="8868" y="5862"/>
                    <a:pt x="9814" y="6567"/>
                    <a:pt x="10314" y="7539"/>
                  </a:cubicBezTo>
                  <a:cubicBezTo>
                    <a:pt x="10983" y="7191"/>
                    <a:pt x="11447" y="6495"/>
                    <a:pt x="11447" y="5692"/>
                  </a:cubicBezTo>
                  <a:cubicBezTo>
                    <a:pt x="11447" y="4622"/>
                    <a:pt x="10617" y="3730"/>
                    <a:pt x="9573" y="3632"/>
                  </a:cubicBezTo>
                  <a:cubicBezTo>
                    <a:pt x="9466" y="2722"/>
                    <a:pt x="8681" y="2008"/>
                    <a:pt x="7744" y="2008"/>
                  </a:cubicBezTo>
                  <a:cubicBezTo>
                    <a:pt x="7575" y="2008"/>
                    <a:pt x="7405" y="2026"/>
                    <a:pt x="7245" y="2070"/>
                  </a:cubicBezTo>
                  <a:cubicBezTo>
                    <a:pt x="7183" y="918"/>
                    <a:pt x="6220" y="0"/>
                    <a:pt x="5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471043" y="2109811"/>
              <a:ext cx="395097" cy="268449"/>
            </a:xfrm>
            <a:custGeom>
              <a:avLst/>
              <a:gdLst/>
              <a:ahLst/>
              <a:cxnLst/>
              <a:rect l="l" t="t" r="r" b="b"/>
              <a:pathLst>
                <a:path w="11438" h="7771" extrusionOk="0">
                  <a:moveTo>
                    <a:pt x="6460" y="3855"/>
                  </a:moveTo>
                  <a:cubicBezTo>
                    <a:pt x="7325" y="3855"/>
                    <a:pt x="8155" y="4229"/>
                    <a:pt x="8726" y="4880"/>
                  </a:cubicBezTo>
                  <a:lnTo>
                    <a:pt x="8164" y="5380"/>
                  </a:lnTo>
                  <a:cubicBezTo>
                    <a:pt x="7736" y="4889"/>
                    <a:pt x="7111" y="4613"/>
                    <a:pt x="6460" y="4613"/>
                  </a:cubicBezTo>
                  <a:cubicBezTo>
                    <a:pt x="5818" y="4613"/>
                    <a:pt x="5193" y="4889"/>
                    <a:pt x="4765" y="5380"/>
                  </a:cubicBezTo>
                  <a:lnTo>
                    <a:pt x="4194" y="4880"/>
                  </a:lnTo>
                  <a:cubicBezTo>
                    <a:pt x="4774" y="4229"/>
                    <a:pt x="5594" y="3855"/>
                    <a:pt x="6460" y="3855"/>
                  </a:cubicBezTo>
                  <a:close/>
                  <a:moveTo>
                    <a:pt x="6460" y="5300"/>
                  </a:moveTo>
                  <a:cubicBezTo>
                    <a:pt x="6915" y="5300"/>
                    <a:pt x="7352" y="5496"/>
                    <a:pt x="7655" y="5835"/>
                  </a:cubicBezTo>
                  <a:lnTo>
                    <a:pt x="7084" y="6343"/>
                  </a:lnTo>
                  <a:cubicBezTo>
                    <a:pt x="6924" y="6165"/>
                    <a:pt x="6701" y="6058"/>
                    <a:pt x="6460" y="6058"/>
                  </a:cubicBezTo>
                  <a:cubicBezTo>
                    <a:pt x="6228" y="6058"/>
                    <a:pt x="5996" y="6165"/>
                    <a:pt x="5835" y="6343"/>
                  </a:cubicBezTo>
                  <a:lnTo>
                    <a:pt x="5273" y="5835"/>
                  </a:lnTo>
                  <a:cubicBezTo>
                    <a:pt x="5577" y="5496"/>
                    <a:pt x="6014" y="5300"/>
                    <a:pt x="6460" y="5300"/>
                  </a:cubicBezTo>
                  <a:close/>
                  <a:moveTo>
                    <a:pt x="6380" y="1"/>
                  </a:moveTo>
                  <a:cubicBezTo>
                    <a:pt x="5184" y="1"/>
                    <a:pt x="4212" y="955"/>
                    <a:pt x="4185" y="2142"/>
                  </a:cubicBezTo>
                  <a:cubicBezTo>
                    <a:pt x="4060" y="2124"/>
                    <a:pt x="3935" y="2115"/>
                    <a:pt x="3810" y="2115"/>
                  </a:cubicBezTo>
                  <a:cubicBezTo>
                    <a:pt x="2543" y="2115"/>
                    <a:pt x="1518" y="3141"/>
                    <a:pt x="1518" y="4399"/>
                  </a:cubicBezTo>
                  <a:cubicBezTo>
                    <a:pt x="1518" y="4452"/>
                    <a:pt x="1518" y="4497"/>
                    <a:pt x="1526" y="4550"/>
                  </a:cubicBezTo>
                  <a:cubicBezTo>
                    <a:pt x="679" y="4586"/>
                    <a:pt x="1" y="5291"/>
                    <a:pt x="1" y="6147"/>
                  </a:cubicBezTo>
                  <a:cubicBezTo>
                    <a:pt x="1" y="7030"/>
                    <a:pt x="715" y="7753"/>
                    <a:pt x="1598" y="7771"/>
                  </a:cubicBezTo>
                  <a:lnTo>
                    <a:pt x="8717" y="7771"/>
                  </a:lnTo>
                  <a:cubicBezTo>
                    <a:pt x="9439" y="7771"/>
                    <a:pt x="10126" y="7485"/>
                    <a:pt x="10644" y="6968"/>
                  </a:cubicBezTo>
                  <a:cubicBezTo>
                    <a:pt x="11152" y="6459"/>
                    <a:pt x="11438" y="5773"/>
                    <a:pt x="11438" y="5041"/>
                  </a:cubicBezTo>
                  <a:cubicBezTo>
                    <a:pt x="11438" y="3542"/>
                    <a:pt x="10216" y="2311"/>
                    <a:pt x="8717" y="2311"/>
                  </a:cubicBezTo>
                  <a:lnTo>
                    <a:pt x="8565" y="2311"/>
                  </a:lnTo>
                  <a:lnTo>
                    <a:pt x="8565" y="2186"/>
                  </a:lnTo>
                  <a:cubicBezTo>
                    <a:pt x="8565" y="2186"/>
                    <a:pt x="7584" y="1"/>
                    <a:pt x="6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41"/>
          <p:cNvGrpSpPr/>
          <p:nvPr/>
        </p:nvGrpSpPr>
        <p:grpSpPr>
          <a:xfrm>
            <a:off x="6915870" y="2084563"/>
            <a:ext cx="405874" cy="437915"/>
            <a:chOff x="5825743" y="1950184"/>
            <a:chExt cx="414199" cy="446898"/>
          </a:xfrm>
        </p:grpSpPr>
        <p:sp>
          <p:nvSpPr>
            <p:cNvPr id="424" name="Google Shape;424;p41"/>
            <p:cNvSpPr/>
            <p:nvPr/>
          </p:nvSpPr>
          <p:spPr>
            <a:xfrm>
              <a:off x="5826365" y="1950184"/>
              <a:ext cx="413577" cy="280471"/>
            </a:xfrm>
            <a:custGeom>
              <a:avLst/>
              <a:gdLst/>
              <a:ahLst/>
              <a:cxnLst/>
              <a:rect l="l" t="t" r="r" b="b"/>
              <a:pathLst>
                <a:path w="11973" h="8119" extrusionOk="0">
                  <a:moveTo>
                    <a:pt x="6665" y="1"/>
                  </a:moveTo>
                  <a:cubicBezTo>
                    <a:pt x="5416" y="1"/>
                    <a:pt x="4399" y="1009"/>
                    <a:pt x="4390" y="2258"/>
                  </a:cubicBezTo>
                  <a:cubicBezTo>
                    <a:pt x="4256" y="2231"/>
                    <a:pt x="4113" y="2222"/>
                    <a:pt x="3970" y="2222"/>
                  </a:cubicBezTo>
                  <a:cubicBezTo>
                    <a:pt x="2659" y="2222"/>
                    <a:pt x="1597" y="3292"/>
                    <a:pt x="1597" y="4604"/>
                  </a:cubicBezTo>
                  <a:cubicBezTo>
                    <a:pt x="1597" y="4657"/>
                    <a:pt x="1597" y="4711"/>
                    <a:pt x="1597" y="4773"/>
                  </a:cubicBezTo>
                  <a:cubicBezTo>
                    <a:pt x="714" y="4800"/>
                    <a:pt x="1" y="5532"/>
                    <a:pt x="1" y="6433"/>
                  </a:cubicBezTo>
                  <a:cubicBezTo>
                    <a:pt x="1" y="7039"/>
                    <a:pt x="331" y="7574"/>
                    <a:pt x="821" y="7860"/>
                  </a:cubicBezTo>
                  <a:lnTo>
                    <a:pt x="4497" y="4185"/>
                  </a:lnTo>
                  <a:lnTo>
                    <a:pt x="8413" y="8101"/>
                  </a:lnTo>
                  <a:lnTo>
                    <a:pt x="9109" y="8119"/>
                  </a:lnTo>
                  <a:lnTo>
                    <a:pt x="9118" y="8119"/>
                  </a:lnTo>
                  <a:cubicBezTo>
                    <a:pt x="9876" y="8119"/>
                    <a:pt x="10599" y="7824"/>
                    <a:pt x="11134" y="7289"/>
                  </a:cubicBezTo>
                  <a:cubicBezTo>
                    <a:pt x="11669" y="6745"/>
                    <a:pt x="11973" y="6031"/>
                    <a:pt x="11973" y="5264"/>
                  </a:cubicBezTo>
                  <a:cubicBezTo>
                    <a:pt x="11973" y="3694"/>
                    <a:pt x="10688" y="2418"/>
                    <a:pt x="9118" y="2418"/>
                  </a:cubicBezTo>
                  <a:lnTo>
                    <a:pt x="8939" y="2418"/>
                  </a:lnTo>
                  <a:lnTo>
                    <a:pt x="8939" y="2284"/>
                  </a:lnTo>
                  <a:cubicBezTo>
                    <a:pt x="8939" y="2284"/>
                    <a:pt x="7922" y="1"/>
                    <a:pt x="6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5935764" y="2251579"/>
              <a:ext cx="145182" cy="145504"/>
            </a:xfrm>
            <a:custGeom>
              <a:avLst/>
              <a:gdLst/>
              <a:ahLst/>
              <a:cxnLst/>
              <a:rect l="l" t="t" r="r" b="b"/>
              <a:pathLst>
                <a:path w="4203" h="4212" extrusionOk="0">
                  <a:moveTo>
                    <a:pt x="4202" y="0"/>
                  </a:moveTo>
                  <a:lnTo>
                    <a:pt x="1437" y="250"/>
                  </a:lnTo>
                  <a:lnTo>
                    <a:pt x="1339" y="1187"/>
                  </a:lnTo>
                  <a:lnTo>
                    <a:pt x="340" y="1321"/>
                  </a:lnTo>
                  <a:lnTo>
                    <a:pt x="1" y="4211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5828506" y="2300562"/>
              <a:ext cx="92505" cy="93410"/>
            </a:xfrm>
            <a:custGeom>
              <a:avLst/>
              <a:gdLst/>
              <a:ahLst/>
              <a:cxnLst/>
              <a:rect l="l" t="t" r="r" b="b"/>
              <a:pathLst>
                <a:path w="2678" h="2704" extrusionOk="0">
                  <a:moveTo>
                    <a:pt x="2677" y="1"/>
                  </a:moveTo>
                  <a:lnTo>
                    <a:pt x="1" y="349"/>
                  </a:lnTo>
                  <a:lnTo>
                    <a:pt x="2347" y="2704"/>
                  </a:lnTo>
                  <a:lnTo>
                    <a:pt x="2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5825743" y="2141557"/>
              <a:ext cx="144871" cy="145193"/>
            </a:xfrm>
            <a:custGeom>
              <a:avLst/>
              <a:gdLst/>
              <a:ahLst/>
              <a:cxnLst/>
              <a:rect l="l" t="t" r="r" b="b"/>
              <a:pathLst>
                <a:path w="4194" h="4203" extrusionOk="0">
                  <a:moveTo>
                    <a:pt x="4194" y="1"/>
                  </a:moveTo>
                  <a:lnTo>
                    <a:pt x="1" y="4202"/>
                  </a:lnTo>
                  <a:lnTo>
                    <a:pt x="3837" y="3703"/>
                  </a:lnTo>
                  <a:lnTo>
                    <a:pt x="4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5987856" y="2145253"/>
              <a:ext cx="89085" cy="88781"/>
            </a:xfrm>
            <a:custGeom>
              <a:avLst/>
              <a:gdLst/>
              <a:ahLst/>
              <a:cxnLst/>
              <a:rect l="l" t="t" r="r" b="b"/>
              <a:pathLst>
                <a:path w="2579" h="2570" extrusionOk="0">
                  <a:moveTo>
                    <a:pt x="250" y="1"/>
                  </a:moveTo>
                  <a:lnTo>
                    <a:pt x="0" y="2570"/>
                  </a:lnTo>
                  <a:lnTo>
                    <a:pt x="0" y="2570"/>
                  </a:lnTo>
                  <a:lnTo>
                    <a:pt x="2578" y="232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1"/>
          <p:cNvGrpSpPr/>
          <p:nvPr/>
        </p:nvGrpSpPr>
        <p:grpSpPr>
          <a:xfrm>
            <a:off x="405288" y="860250"/>
            <a:ext cx="171000" cy="2360550"/>
            <a:chOff x="5816800" y="2392350"/>
            <a:chExt cx="171000" cy="2360550"/>
          </a:xfrm>
        </p:grpSpPr>
        <p:sp>
          <p:nvSpPr>
            <p:cNvPr id="430" name="Google Shape;430;p41"/>
            <p:cNvSpPr/>
            <p:nvPr/>
          </p:nvSpPr>
          <p:spPr>
            <a:xfrm>
              <a:off x="5816800" y="46830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1" name="Google Shape;431;p41"/>
            <p:cNvCxnSpPr>
              <a:stCxn id="430" idx="2"/>
              <a:endCxn id="410" idx="1"/>
            </p:cNvCxnSpPr>
            <p:nvPr/>
          </p:nvCxnSpPr>
          <p:spPr>
            <a:xfrm rot="10800000" flipH="1">
              <a:off x="5816800" y="2392350"/>
              <a:ext cx="171000" cy="23256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2" name="Google Shape;432;p41"/>
          <p:cNvGrpSpPr/>
          <p:nvPr/>
        </p:nvGrpSpPr>
        <p:grpSpPr>
          <a:xfrm flipH="1">
            <a:off x="8567798" y="860250"/>
            <a:ext cx="171000" cy="2360550"/>
            <a:chOff x="5816800" y="2392350"/>
            <a:chExt cx="171000" cy="2360550"/>
          </a:xfrm>
        </p:grpSpPr>
        <p:sp>
          <p:nvSpPr>
            <p:cNvPr id="433" name="Google Shape;433;p41"/>
            <p:cNvSpPr/>
            <p:nvPr/>
          </p:nvSpPr>
          <p:spPr>
            <a:xfrm>
              <a:off x="5816800" y="46830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4" name="Google Shape;434;p41"/>
            <p:cNvCxnSpPr>
              <a:stCxn id="433" idx="2"/>
              <a:endCxn id="410" idx="3"/>
            </p:cNvCxnSpPr>
            <p:nvPr/>
          </p:nvCxnSpPr>
          <p:spPr>
            <a:xfrm rot="10800000" flipH="1">
              <a:off x="5816800" y="2392350"/>
              <a:ext cx="171000" cy="23256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5" name="Google Shape;435;p41"/>
          <p:cNvCxnSpPr>
            <a:stCxn id="414" idx="3"/>
            <a:endCxn id="407" idx="3"/>
          </p:cNvCxnSpPr>
          <p:nvPr/>
        </p:nvCxnSpPr>
        <p:spPr>
          <a:xfrm>
            <a:off x="2361950" y="2303525"/>
            <a:ext cx="608100" cy="806700"/>
          </a:xfrm>
          <a:prstGeom prst="bentConnector3">
            <a:avLst>
              <a:gd name="adj1" fmla="val 13914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41"/>
          <p:cNvCxnSpPr>
            <a:stCxn id="414" idx="1"/>
            <a:endCxn id="407" idx="1"/>
          </p:cNvCxnSpPr>
          <p:nvPr/>
        </p:nvCxnSpPr>
        <p:spPr>
          <a:xfrm flipH="1">
            <a:off x="1080950" y="2303525"/>
            <a:ext cx="607800" cy="806700"/>
          </a:xfrm>
          <a:prstGeom prst="bentConnector3">
            <a:avLst>
              <a:gd name="adj1" fmla="val 1391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41"/>
          <p:cNvCxnSpPr>
            <a:stCxn id="415" idx="1"/>
            <a:endCxn id="408" idx="1"/>
          </p:cNvCxnSpPr>
          <p:nvPr/>
        </p:nvCxnSpPr>
        <p:spPr>
          <a:xfrm flipH="1">
            <a:off x="3627675" y="2303525"/>
            <a:ext cx="607800" cy="806700"/>
          </a:xfrm>
          <a:prstGeom prst="bentConnector3">
            <a:avLst>
              <a:gd name="adj1" fmla="val 13919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1"/>
          <p:cNvCxnSpPr>
            <a:stCxn id="415" idx="3"/>
            <a:endCxn id="408" idx="3"/>
          </p:cNvCxnSpPr>
          <p:nvPr/>
        </p:nvCxnSpPr>
        <p:spPr>
          <a:xfrm>
            <a:off x="4908675" y="2303525"/>
            <a:ext cx="608100" cy="806700"/>
          </a:xfrm>
          <a:prstGeom prst="bentConnector3">
            <a:avLst>
              <a:gd name="adj1" fmla="val 1391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1"/>
          <p:cNvCxnSpPr>
            <a:stCxn id="416" idx="1"/>
            <a:endCxn id="409" idx="1"/>
          </p:cNvCxnSpPr>
          <p:nvPr/>
        </p:nvCxnSpPr>
        <p:spPr>
          <a:xfrm flipH="1">
            <a:off x="6174400" y="2303525"/>
            <a:ext cx="607800" cy="806700"/>
          </a:xfrm>
          <a:prstGeom prst="bentConnector3">
            <a:avLst>
              <a:gd name="adj1" fmla="val 13918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1"/>
          <p:cNvCxnSpPr>
            <a:stCxn id="416" idx="3"/>
            <a:endCxn id="409" idx="3"/>
          </p:cNvCxnSpPr>
          <p:nvPr/>
        </p:nvCxnSpPr>
        <p:spPr>
          <a:xfrm>
            <a:off x="7455400" y="2303525"/>
            <a:ext cx="608100" cy="806700"/>
          </a:xfrm>
          <a:prstGeom prst="bentConnector3">
            <a:avLst>
              <a:gd name="adj1" fmla="val 1391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1" name="Google Shape;441;p41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dk1"/>
                </a:solidFill>
              </a:rPr>
              <a:t>Herramientas y Entornos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7"/>
          <p:cNvSpPr/>
          <p:nvPr/>
        </p:nvSpPr>
        <p:spPr>
          <a:xfrm flipH="1">
            <a:off x="6291648" y="2195038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2" name="Google Shape;712;p47"/>
          <p:cNvCxnSpPr>
            <a:cxnSpLocks/>
          </p:cNvCxnSpPr>
          <p:nvPr/>
        </p:nvCxnSpPr>
        <p:spPr>
          <a:xfrm flipV="1">
            <a:off x="6323424" y="1474288"/>
            <a:ext cx="2107524" cy="790650"/>
          </a:xfrm>
          <a:prstGeom prst="bentConnector3">
            <a:avLst>
              <a:gd name="adj1" fmla="val 11375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47"/>
          <p:cNvSpPr/>
          <p:nvPr/>
        </p:nvSpPr>
        <p:spPr>
          <a:xfrm flipH="1">
            <a:off x="6291648" y="683563"/>
            <a:ext cx="69900" cy="69900"/>
          </a:xfrm>
          <a:prstGeom prst="ellipse">
            <a:avLst/>
          </a:prstGeom>
          <a:gradFill>
            <a:gsLst>
              <a:gs pos="0">
                <a:srgbClr val="82BCFE"/>
              </a:gs>
              <a:gs pos="100000">
                <a:srgbClr val="0C77F1"/>
              </a:gs>
            </a:gsLst>
            <a:lin ang="540001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47"/>
          <p:cNvCxnSpPr>
            <a:cxnSpLocks/>
          </p:cNvCxnSpPr>
          <p:nvPr/>
        </p:nvCxnSpPr>
        <p:spPr>
          <a:xfrm rot="10800000" flipV="1">
            <a:off x="4222548" y="419877"/>
            <a:ext cx="2062752" cy="1054335"/>
          </a:xfrm>
          <a:prstGeom prst="bentConnector3">
            <a:avLst>
              <a:gd name="adj1" fmla="val 113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A94060F2-8960-1FE1-D713-85A9B85FE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496" y="0"/>
            <a:ext cx="4056204" cy="26901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9"/>
          <p:cNvSpPr/>
          <p:nvPr/>
        </p:nvSpPr>
        <p:spPr>
          <a:xfrm>
            <a:off x="4146222" y="652500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8" name="Google Shape;7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61582" y="1432425"/>
            <a:ext cx="3437593" cy="24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233;p35">
            <a:extLst>
              <a:ext uri="{FF2B5EF4-FFF2-40B4-BE49-F238E27FC236}">
                <a16:creationId xmlns:a16="http://schemas.microsoft.com/office/drawing/2014/main" id="{301772FC-C29E-CDA5-8A0A-336A34970F5D}"/>
              </a:ext>
            </a:extLst>
          </p:cNvPr>
          <p:cNvSpPr/>
          <p:nvPr/>
        </p:nvSpPr>
        <p:spPr>
          <a:xfrm>
            <a:off x="762907" y="-8603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34;p35">
            <a:extLst>
              <a:ext uri="{FF2B5EF4-FFF2-40B4-BE49-F238E27FC236}">
                <a16:creationId xmlns:a16="http://schemas.microsoft.com/office/drawing/2014/main" id="{91CB7EC0-AE1A-67EB-0E2B-D23B01546F99}"/>
              </a:ext>
            </a:extLst>
          </p:cNvPr>
          <p:cNvSpPr txBox="1">
            <a:spLocks noGrp="1"/>
          </p:cNvSpPr>
          <p:nvPr/>
        </p:nvSpPr>
        <p:spPr>
          <a:xfrm>
            <a:off x="236168" y="2029070"/>
            <a:ext cx="4896372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5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ugaz One"/>
              <a:buNone/>
              <a:defRPr sz="3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Bibliotecas</a:t>
            </a:r>
            <a:endParaRPr lang="es-ES_tradnl" dirty="0"/>
          </a:p>
        </p:txBody>
      </p:sp>
      <p:sp>
        <p:nvSpPr>
          <p:cNvPr id="39" name="Google Shape;235;p35">
            <a:extLst>
              <a:ext uri="{FF2B5EF4-FFF2-40B4-BE49-F238E27FC236}">
                <a16:creationId xmlns:a16="http://schemas.microsoft.com/office/drawing/2014/main" id="{B5EB2B63-FE73-8364-E7E5-999300647B57}"/>
              </a:ext>
            </a:extLst>
          </p:cNvPr>
          <p:cNvSpPr txBox="1">
            <a:spLocks noGrp="1"/>
          </p:cNvSpPr>
          <p:nvPr/>
        </p:nvSpPr>
        <p:spPr>
          <a:xfrm>
            <a:off x="607417" y="2769169"/>
            <a:ext cx="3607500" cy="78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Funciones y bibliotecas para implementar los modelos de recomendación.</a:t>
            </a:r>
          </a:p>
        </p:txBody>
      </p:sp>
      <p:cxnSp>
        <p:nvCxnSpPr>
          <p:cNvPr id="41" name="Google Shape;238;p35">
            <a:extLst>
              <a:ext uri="{FF2B5EF4-FFF2-40B4-BE49-F238E27FC236}">
                <a16:creationId xmlns:a16="http://schemas.microsoft.com/office/drawing/2014/main" id="{31DD1CED-561B-AD1B-95B5-0D211CB3C0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7768" y="1322839"/>
            <a:ext cx="1485990" cy="946646"/>
          </a:xfrm>
          <a:prstGeom prst="bentConnector3">
            <a:avLst>
              <a:gd name="adj1" fmla="val 11659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237;p35">
            <a:extLst>
              <a:ext uri="{FF2B5EF4-FFF2-40B4-BE49-F238E27FC236}">
                <a16:creationId xmlns:a16="http://schemas.microsoft.com/office/drawing/2014/main" id="{5F74F33C-5540-737F-4C6F-E1A83E71E71E}"/>
              </a:ext>
            </a:extLst>
          </p:cNvPr>
          <p:cNvSpPr/>
          <p:nvPr/>
        </p:nvSpPr>
        <p:spPr>
          <a:xfrm>
            <a:off x="1616467" y="68544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239;p35">
            <a:extLst>
              <a:ext uri="{FF2B5EF4-FFF2-40B4-BE49-F238E27FC236}">
                <a16:creationId xmlns:a16="http://schemas.microsoft.com/office/drawing/2014/main" id="{1F7288E7-1846-6938-6C98-0A12D0EC15DF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>
            <a:off x="3205868" y="1316645"/>
            <a:ext cx="1270543" cy="1133327"/>
          </a:xfrm>
          <a:prstGeom prst="bentConnector3">
            <a:avLst>
              <a:gd name="adj1" fmla="val -1682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" name="Google Shape;240;p35">
            <a:extLst>
              <a:ext uri="{FF2B5EF4-FFF2-40B4-BE49-F238E27FC236}">
                <a16:creationId xmlns:a16="http://schemas.microsoft.com/office/drawing/2014/main" id="{052DF386-F1B0-147B-9607-A4543A8137F9}"/>
              </a:ext>
            </a:extLst>
          </p:cNvPr>
          <p:cNvGrpSpPr/>
          <p:nvPr/>
        </p:nvGrpSpPr>
        <p:grpSpPr>
          <a:xfrm>
            <a:off x="2776904" y="3162397"/>
            <a:ext cx="3934109" cy="610724"/>
            <a:chOff x="2458481" y="2607911"/>
            <a:chExt cx="3934109" cy="1587264"/>
          </a:xfrm>
        </p:grpSpPr>
        <p:sp>
          <p:nvSpPr>
            <p:cNvPr id="45" name="Google Shape;241;p35">
              <a:extLst>
                <a:ext uri="{FF2B5EF4-FFF2-40B4-BE49-F238E27FC236}">
                  <a16:creationId xmlns:a16="http://schemas.microsoft.com/office/drawing/2014/main" id="{433DFB26-A660-49A6-EA8A-3C3F837F592B}"/>
                </a:ext>
              </a:extLst>
            </p:cNvPr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242;p35">
              <a:extLst>
                <a:ext uri="{FF2B5EF4-FFF2-40B4-BE49-F238E27FC236}">
                  <a16:creationId xmlns:a16="http://schemas.microsoft.com/office/drawing/2014/main" id="{8B5B53ED-7B7A-8FD7-1BBE-5BDCC5D0C7E8}"/>
                </a:ext>
              </a:extLst>
            </p:cNvPr>
            <p:cNvCxnSpPr>
              <a:cxnSpLocks/>
            </p:cNvCxnSpPr>
            <p:nvPr/>
          </p:nvCxnSpPr>
          <p:spPr>
            <a:xfrm>
              <a:off x="3918930" y="2607911"/>
              <a:ext cx="2473660" cy="565272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" name="Google Shape;243;p35">
            <a:extLst>
              <a:ext uri="{FF2B5EF4-FFF2-40B4-BE49-F238E27FC236}">
                <a16:creationId xmlns:a16="http://schemas.microsoft.com/office/drawing/2014/main" id="{DD221492-026A-58DD-B39D-FE78946AA7B3}"/>
              </a:ext>
            </a:extLst>
          </p:cNvPr>
          <p:cNvSpPr txBox="1">
            <a:spLocks noGrp="1"/>
          </p:cNvSpPr>
          <p:nvPr/>
        </p:nvSpPr>
        <p:spPr>
          <a:xfrm>
            <a:off x="1774417" y="895745"/>
            <a:ext cx="1273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ugaz One"/>
              <a:buNone/>
              <a:defRPr sz="60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319</Words>
  <Application>Microsoft Macintosh PowerPoint</Application>
  <PresentationFormat>Presentación en pantalla (16:9)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Catamaran</vt:lpstr>
      <vt:lpstr>Arial</vt:lpstr>
      <vt:lpstr>Fugaz One</vt:lpstr>
      <vt:lpstr>Cloud Engineer CV by Slidesgo</vt:lpstr>
      <vt:lpstr>Web de recomendación de hoteles mediante ML</vt:lpstr>
      <vt:lpstr>Flujo de Trabajo</vt:lpstr>
      <vt:lpstr>DESCRIPCIÓN</vt:lpstr>
      <vt:lpstr>Flujo de Trabajo</vt:lpstr>
      <vt:lpstr>Diagrama de Gantt</vt:lpstr>
      <vt:lpstr>Stack Tecnológico</vt:lpstr>
      <vt:lpstr>Storage</vt:lpstr>
      <vt:lpstr>Presentación de PowerPoint</vt:lpstr>
      <vt:lpstr>Presentación de PowerPoint</vt:lpstr>
      <vt:lpstr>BigQuery ML</vt:lpstr>
      <vt:lpstr>04</vt:lpstr>
      <vt:lpstr>Vecinos Cercanos</vt:lpstr>
      <vt:lpstr>Agradecimientos</vt:lpstr>
      <vt:lpstr>Integrantes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 recomendación de hoteles mediante ML</dc:title>
  <dc:creator>Angel Prieto Franco</dc:creator>
  <cp:lastModifiedBy>Miguel Angel Dallanegra Vilches</cp:lastModifiedBy>
  <cp:revision>52</cp:revision>
  <dcterms:modified xsi:type="dcterms:W3CDTF">2024-02-08T00:29:24Z</dcterms:modified>
</cp:coreProperties>
</file>