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16"/>
  </p:notesMasterIdLst>
  <p:sldIdLst>
    <p:sldId id="256" r:id="rId2"/>
    <p:sldId id="257" r:id="rId3"/>
    <p:sldId id="267" r:id="rId4"/>
    <p:sldId id="269" r:id="rId5"/>
    <p:sldId id="270" r:id="rId6"/>
    <p:sldId id="260" r:id="rId7"/>
    <p:sldId id="273" r:id="rId8"/>
    <p:sldId id="261" r:id="rId9"/>
    <p:sldId id="266" r:id="rId10"/>
    <p:sldId id="262" r:id="rId11"/>
    <p:sldId id="274" r:id="rId12"/>
    <p:sldId id="264" r:id="rId13"/>
    <p:sldId id="265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750" autoAdjust="0"/>
  </p:normalViewPr>
  <p:slideViewPr>
    <p:cSldViewPr snapToGrid="0">
      <p:cViewPr varScale="1">
        <p:scale>
          <a:sx n="100" d="100"/>
          <a:sy n="100" d="100"/>
        </p:scale>
        <p:origin x="4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C2D20-3D61-457B-95FE-638F70626F3A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538D6-9F5C-45C8-AB1D-E779CE59F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30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4399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525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5BD4-C4A3-4E46-AD93-40CC67398C27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C24E-26B2-4215-9251-72475848F3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52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5BD4-C4A3-4E46-AD93-40CC67398C27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C24E-26B2-4215-9251-72475848F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3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5BD4-C4A3-4E46-AD93-40CC67398C27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C24E-26B2-4215-9251-72475848F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1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5BD4-C4A3-4E46-AD93-40CC67398C27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C24E-26B2-4215-9251-72475848F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5BD4-C4A3-4E46-AD93-40CC67398C27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C24E-26B2-4215-9251-72475848F3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06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5BD4-C4A3-4E46-AD93-40CC67398C27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C24E-26B2-4215-9251-72475848F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8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5BD4-C4A3-4E46-AD93-40CC67398C27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C24E-26B2-4215-9251-72475848F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3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5BD4-C4A3-4E46-AD93-40CC67398C27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C24E-26B2-4215-9251-72475848F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5BD4-C4A3-4E46-AD93-40CC67398C27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C24E-26B2-4215-9251-72475848F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8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645BD4-C4A3-4E46-AD93-40CC67398C27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45C24E-26B2-4215-9251-72475848F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1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5BD4-C4A3-4E46-AD93-40CC67398C27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C24E-26B2-4215-9251-72475848F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645BD4-C4A3-4E46-AD93-40CC67398C27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E45C24E-26B2-4215-9251-72475848F37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35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 fontScale="90000"/>
          </a:bodyPr>
          <a:lstStyle/>
          <a:p>
            <a:r>
              <a:rPr lang="en-US" altLang="zh-CN" sz="6700" dirty="0"/>
              <a:t>CS5228 </a:t>
            </a:r>
            <a:r>
              <a:rPr lang="en-US" sz="6700" dirty="0"/>
              <a:t>KNOWLEDGE DISCOVERY AND DATA MINING </a:t>
            </a:r>
            <a:r>
              <a:rPr lang="en-US" dirty="0"/>
              <a:t>  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1200" b="1" dirty="0"/>
              <a:t>Bank data | Group 9</a:t>
            </a:r>
          </a:p>
          <a:p>
            <a:r>
              <a:rPr lang="en-US" sz="7200" dirty="0"/>
              <a:t>Ding Jinhua</a:t>
            </a:r>
          </a:p>
          <a:p>
            <a:r>
              <a:rPr lang="en-US" sz="7200" dirty="0" err="1"/>
              <a:t>Duan</a:t>
            </a:r>
            <a:r>
              <a:rPr lang="en-US" sz="7200" dirty="0"/>
              <a:t> </a:t>
            </a:r>
            <a:r>
              <a:rPr lang="en-US" sz="7200" dirty="0" err="1"/>
              <a:t>Junxu</a:t>
            </a:r>
            <a:endParaRPr lang="en-US" sz="7200" dirty="0"/>
          </a:p>
          <a:p>
            <a:r>
              <a:rPr lang="en-US" sz="7200" dirty="0"/>
              <a:t>Wang </a:t>
            </a:r>
            <a:r>
              <a:rPr lang="en-US" altLang="zh-CN" sz="7200" dirty="0" err="1"/>
              <a:t>Yuying</a:t>
            </a:r>
            <a:endParaRPr lang="en-US" altLang="zh-CN" sz="7200" dirty="0"/>
          </a:p>
          <a:p>
            <a:r>
              <a:rPr lang="en-US" sz="7200" dirty="0"/>
              <a:t>Wu Miao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9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FC539C-B783-4B03-9F9E-D13430F3F6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47DF4A-614C-4B4C-8B80-E5B9D8E8CFE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5EF1E28-8DA4-40B8-B0AC-D05468CF5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2252177"/>
            <a:ext cx="6909801" cy="2090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4400"/>
              <a:t>Evaluation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Who Will Subscribe the Term Deposit?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Model Comparison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Ensemble Voting Wins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3AB4E6-9E8D-4B02-BD44-C08AC04B7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821855"/>
              </p:ext>
            </p:extLst>
          </p:nvPr>
        </p:nvGraphicFramePr>
        <p:xfrm>
          <a:off x="707640" y="1409342"/>
          <a:ext cx="6762518" cy="41402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6074">
                  <a:extLst>
                    <a:ext uri="{9D8B030D-6E8A-4147-A177-3AD203B41FA5}">
                      <a16:colId xmlns:a16="http://schemas.microsoft.com/office/drawing/2014/main" val="2490770757"/>
                    </a:ext>
                  </a:extLst>
                </a:gridCol>
                <a:gridCol w="966074">
                  <a:extLst>
                    <a:ext uri="{9D8B030D-6E8A-4147-A177-3AD203B41FA5}">
                      <a16:colId xmlns:a16="http://schemas.microsoft.com/office/drawing/2014/main" val="3106180462"/>
                    </a:ext>
                  </a:extLst>
                </a:gridCol>
                <a:gridCol w="966074">
                  <a:extLst>
                    <a:ext uri="{9D8B030D-6E8A-4147-A177-3AD203B41FA5}">
                      <a16:colId xmlns:a16="http://schemas.microsoft.com/office/drawing/2014/main" val="3494582610"/>
                    </a:ext>
                  </a:extLst>
                </a:gridCol>
                <a:gridCol w="966074">
                  <a:extLst>
                    <a:ext uri="{9D8B030D-6E8A-4147-A177-3AD203B41FA5}">
                      <a16:colId xmlns:a16="http://schemas.microsoft.com/office/drawing/2014/main" val="490909662"/>
                    </a:ext>
                  </a:extLst>
                </a:gridCol>
                <a:gridCol w="966074">
                  <a:extLst>
                    <a:ext uri="{9D8B030D-6E8A-4147-A177-3AD203B41FA5}">
                      <a16:colId xmlns:a16="http://schemas.microsoft.com/office/drawing/2014/main" val="4037525751"/>
                    </a:ext>
                  </a:extLst>
                </a:gridCol>
                <a:gridCol w="966074">
                  <a:extLst>
                    <a:ext uri="{9D8B030D-6E8A-4147-A177-3AD203B41FA5}">
                      <a16:colId xmlns:a16="http://schemas.microsoft.com/office/drawing/2014/main" val="3473267415"/>
                    </a:ext>
                  </a:extLst>
                </a:gridCol>
                <a:gridCol w="966074">
                  <a:extLst>
                    <a:ext uri="{9D8B030D-6E8A-4147-A177-3AD203B41FA5}">
                      <a16:colId xmlns:a16="http://schemas.microsoft.com/office/drawing/2014/main" val="3582808803"/>
                    </a:ext>
                  </a:extLst>
                </a:gridCol>
              </a:tblGrid>
              <a:tr h="297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TPR/Recall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FPR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MCC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F1 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26261402"/>
                  </a:ext>
                </a:extLst>
              </a:tr>
              <a:tr h="2974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Random Forest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871507790"/>
                  </a:ext>
                </a:extLst>
              </a:tr>
              <a:tr h="4713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Logistic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85692797"/>
                  </a:ext>
                </a:extLst>
              </a:tr>
              <a:tr h="2974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90989261"/>
                  </a:ext>
                </a:extLst>
              </a:tr>
              <a:tr h="2974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Neural Network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38837314"/>
                  </a:ext>
                </a:extLst>
              </a:tr>
              <a:tr h="2974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ADABoost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42374372"/>
                  </a:ext>
                </a:extLst>
              </a:tr>
              <a:tr h="2974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Xgboost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43942720"/>
                  </a:ext>
                </a:extLst>
              </a:tr>
              <a:tr h="4713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Ensemble_voting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76878617"/>
                  </a:ext>
                </a:extLst>
              </a:tr>
              <a:tr h="4713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Ensemble_voting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870214532"/>
                  </a:ext>
                </a:extLst>
              </a:tr>
              <a:tr h="4713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Ensemble_stacking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0.561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66831215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DDDB1F-17FD-40CE-B00C-D0BF2464B3DD}"/>
              </a:ext>
            </a:extLst>
          </p:cNvPr>
          <p:cNvSpPr/>
          <p:nvPr/>
        </p:nvSpPr>
        <p:spPr>
          <a:xfrm>
            <a:off x="707640" y="4591050"/>
            <a:ext cx="6762518" cy="46672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1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84B70D5-875B-433D-BDBD-1522A85D6C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FC539C-B783-4B03-9F9E-D13430F3F6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299956-A9E7-4FC1-A0B1-D590CA9730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47DF4A-614C-4B4C-8B80-E5B9D8E8CFE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4400" dirty="0"/>
              <a:t>Evaluation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Cost vs Benefit?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Model Comparison through FPR @TPR=0.95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XGBoost Wins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F9394F04-194B-4A63-904B-0B2F6F86B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302257"/>
            <a:ext cx="4318150" cy="372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4A8E6C-697E-416E-BFE2-1FBBBFF99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813002"/>
              </p:ext>
            </p:extLst>
          </p:nvPr>
        </p:nvGraphicFramePr>
        <p:xfrm>
          <a:off x="442913" y="1757335"/>
          <a:ext cx="6973659" cy="32747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4825">
                  <a:extLst>
                    <a:ext uri="{9D8B030D-6E8A-4147-A177-3AD203B41FA5}">
                      <a16:colId xmlns:a16="http://schemas.microsoft.com/office/drawing/2014/main" val="545006157"/>
                    </a:ext>
                  </a:extLst>
                </a:gridCol>
                <a:gridCol w="877649">
                  <a:extLst>
                    <a:ext uri="{9D8B030D-6E8A-4147-A177-3AD203B41FA5}">
                      <a16:colId xmlns:a16="http://schemas.microsoft.com/office/drawing/2014/main" val="876814690"/>
                    </a:ext>
                  </a:extLst>
                </a:gridCol>
                <a:gridCol w="1084101">
                  <a:extLst>
                    <a:ext uri="{9D8B030D-6E8A-4147-A177-3AD203B41FA5}">
                      <a16:colId xmlns:a16="http://schemas.microsoft.com/office/drawing/2014/main" val="2318135808"/>
                    </a:ext>
                  </a:extLst>
                </a:gridCol>
                <a:gridCol w="908373">
                  <a:extLst>
                    <a:ext uri="{9D8B030D-6E8A-4147-A177-3AD203B41FA5}">
                      <a16:colId xmlns:a16="http://schemas.microsoft.com/office/drawing/2014/main" val="1713514526"/>
                    </a:ext>
                  </a:extLst>
                </a:gridCol>
                <a:gridCol w="996237">
                  <a:extLst>
                    <a:ext uri="{9D8B030D-6E8A-4147-A177-3AD203B41FA5}">
                      <a16:colId xmlns:a16="http://schemas.microsoft.com/office/drawing/2014/main" val="2686492864"/>
                    </a:ext>
                  </a:extLst>
                </a:gridCol>
                <a:gridCol w="996237">
                  <a:extLst>
                    <a:ext uri="{9D8B030D-6E8A-4147-A177-3AD203B41FA5}">
                      <a16:colId xmlns:a16="http://schemas.microsoft.com/office/drawing/2014/main" val="1098314615"/>
                    </a:ext>
                  </a:extLst>
                </a:gridCol>
                <a:gridCol w="996237">
                  <a:extLst>
                    <a:ext uri="{9D8B030D-6E8A-4147-A177-3AD203B41FA5}">
                      <a16:colId xmlns:a16="http://schemas.microsoft.com/office/drawing/2014/main" val="3538946620"/>
                    </a:ext>
                  </a:extLst>
                </a:gridCol>
              </a:tblGrid>
              <a:tr h="9578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Random Forest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Logistic Regression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CART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Neural Network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Xgboost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ADABoost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475251783"/>
                  </a:ext>
                </a:extLst>
              </a:tr>
              <a:tr h="6795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Accuracy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0.900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0.893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0.904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0.879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0.906*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0.893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665322078"/>
                  </a:ext>
                </a:extLst>
              </a:tr>
              <a:tr h="6795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MCC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0.615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0.558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0.605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0.585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0.624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0.626*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188019904"/>
                  </a:ext>
                </a:extLst>
              </a:tr>
              <a:tr h="9578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FPR at TPR≅0.95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0.985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0.2709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0.2419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0.6254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0.1797*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0.9982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54151845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C30034-9D15-41E4-A105-1ABC70B720D4}"/>
              </a:ext>
            </a:extLst>
          </p:cNvPr>
          <p:cNvSpPr/>
          <p:nvPr/>
        </p:nvSpPr>
        <p:spPr>
          <a:xfrm>
            <a:off x="5472792" y="1957387"/>
            <a:ext cx="878946" cy="2943225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5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077203"/>
            <a:ext cx="10058400" cy="768531"/>
          </a:xfrm>
        </p:spPr>
        <p:txBody>
          <a:bodyPr>
            <a:noAutofit/>
          </a:bodyPr>
          <a:lstStyle/>
          <a:p>
            <a:pPr>
              <a:lnSpc>
                <a:spcPct val="220000"/>
              </a:lnSpc>
            </a:pPr>
            <a:r>
              <a:rPr lang="en-US" sz="4000" dirty="0"/>
              <a:t>Conclusion </a:t>
            </a:r>
            <a:r>
              <a:rPr lang="en-US" altLang="zh-CN" sz="4000" dirty="0"/>
              <a:t>- </a:t>
            </a:r>
            <a:r>
              <a:rPr lang="en-US" sz="4000" dirty="0"/>
              <a:t>Recommendations for Bank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Construct an efficient and complete customer    information system</a:t>
            </a:r>
          </a:p>
          <a:p>
            <a:pPr marL="201168" lvl="1" indent="0">
              <a:buNone/>
            </a:pPr>
            <a:endParaRPr lang="en-US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Train staffs to increase their telemarketing skills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833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05060"/>
            <a:ext cx="10058400" cy="1040674"/>
          </a:xfrm>
        </p:spPr>
        <p:txBody>
          <a:bodyPr>
            <a:normAutofit fontScale="90000"/>
          </a:bodyPr>
          <a:lstStyle/>
          <a:p>
            <a:pPr>
              <a:lnSpc>
                <a:spcPct val="220000"/>
              </a:lnSpc>
            </a:pPr>
            <a:r>
              <a:rPr lang="en-US" sz="4000" dirty="0"/>
              <a:t>Conclusion </a:t>
            </a:r>
            <a:r>
              <a:rPr lang="en-US" altLang="zh-CN" sz="4000" dirty="0"/>
              <a:t>- </a:t>
            </a:r>
            <a:r>
              <a:rPr lang="en-US" sz="4000" dirty="0"/>
              <a:t>Recommendations for Future Studies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3200" dirty="0"/>
              <a:t> S</a:t>
            </a:r>
            <a:r>
              <a:rPr lang="en-US" sz="3200" dirty="0"/>
              <a:t>elect the most suitable model with the most compatible feature selection method</a:t>
            </a:r>
          </a:p>
          <a:p>
            <a:pPr marL="201168" lvl="1" indent="0">
              <a:buNone/>
            </a:pPr>
            <a:endParaRPr lang="en-US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3200" dirty="0"/>
              <a:t> Use </a:t>
            </a:r>
            <a:r>
              <a:rPr lang="en-US" sz="3200" dirty="0"/>
              <a:t>different models with different advantages on prediction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11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8631" y="469939"/>
            <a:ext cx="428033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  <p:pic>
        <p:nvPicPr>
          <p:cNvPr id="4098" name="Picture 2" descr="http://mymorningboost.com/wp-content/uploads/2015/08/questions-and-answers-700x357.jpg">
            <a:extLst>
              <a:ext uri="{FF2B5EF4-FFF2-40B4-BE49-F238E27FC236}">
                <a16:creationId xmlns:a16="http://schemas.microsoft.com/office/drawing/2014/main" id="{CF225FE4-9A6C-41C5-80A0-EBF0C0DBE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1" y="2433638"/>
            <a:ext cx="66675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70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59712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900" dirty="0"/>
              <a:t> Data Preprocessing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900" dirty="0"/>
              <a:t> Classification Methodology and Experiments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900" dirty="0"/>
              <a:t> Evaluation and Discussion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900" dirty="0"/>
              <a:t> Conclusion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6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206961" y="874151"/>
            <a:ext cx="9937104" cy="8640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ata Processing - </a:t>
            </a:r>
            <a:r>
              <a:rPr lang="en-US" altLang="zh-CN" sz="4000" dirty="0"/>
              <a:t>Data Exploration &amp; Cleaning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sz="half" idx="1"/>
          </p:nvPr>
        </p:nvSpPr>
        <p:spPr>
          <a:xfrm>
            <a:off x="931554" y="1862853"/>
            <a:ext cx="4235375" cy="46021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noAutofit/>
          </a:bodyPr>
          <a:lstStyle/>
          <a:p>
            <a:pPr marL="0" lvl="1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None/>
            </a:pPr>
            <a:r>
              <a:rPr lang="en-US" altLang="zh-CN" sz="2800" dirty="0"/>
              <a:t>    Data Size</a:t>
            </a:r>
          </a:p>
          <a:p>
            <a:pPr marL="6858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/>
              <a:t>21 input variables</a:t>
            </a:r>
          </a:p>
          <a:p>
            <a:pPr marL="6858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/>
              <a:t>1 output variable</a:t>
            </a:r>
          </a:p>
          <a:p>
            <a:pPr marL="6858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/>
              <a:t>Training data size: 30891x22</a:t>
            </a:r>
          </a:p>
          <a:p>
            <a:pPr marL="6858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/>
              <a:t>Test data size: 10297x22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86073" y="1862853"/>
            <a:ext cx="403467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>
              <a:lnSpc>
                <a:spcPct val="150000"/>
              </a:lnSpc>
              <a:buClr>
                <a:srgbClr val="5B9BD5"/>
              </a:buClr>
              <a:buSzPct val="100000"/>
            </a:pPr>
            <a:r>
              <a:rPr lang="en-US" altLang="zh-CN" sz="2800" dirty="0">
                <a:solidFill>
                  <a:prstClr val="black"/>
                </a:solidFill>
              </a:rPr>
              <a:t>Data Type </a:t>
            </a:r>
          </a:p>
          <a:p>
            <a:pPr marL="685800" lvl="2"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</a:rPr>
              <a:t>Binary</a:t>
            </a:r>
          </a:p>
          <a:p>
            <a:pPr marL="685800" lvl="2"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</a:rPr>
              <a:t>Categorical </a:t>
            </a:r>
          </a:p>
          <a:p>
            <a:pPr marL="685800" lvl="2"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</a:rPr>
              <a:t>Numeric </a:t>
            </a:r>
          </a:p>
          <a:p>
            <a:pPr marL="685800" lvl="2"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</a:rPr>
              <a:t>Null</a:t>
            </a:r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7649613" y="2018494"/>
            <a:ext cx="3377616" cy="29998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None/>
            </a:pPr>
            <a:r>
              <a:rPr lang="en-US" altLang="zh-CN" sz="2800" dirty="0"/>
              <a:t>Missing value </a:t>
            </a:r>
          </a:p>
          <a:p>
            <a:pPr marL="228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err="1"/>
              <a:t>na.omit</a:t>
            </a:r>
            <a:endParaRPr lang="en-US" altLang="zh-CN" dirty="0"/>
          </a:p>
          <a:p>
            <a:pPr marL="228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err="1"/>
              <a:t>centrallmputation</a:t>
            </a:r>
            <a:r>
              <a:rPr lang="en-US" altLang="zh-CN" dirty="0"/>
              <a:t>()</a:t>
            </a:r>
            <a:endParaRPr lang="en-US" altLang="zh-CN" sz="2000" dirty="0"/>
          </a:p>
          <a:p>
            <a:pPr marL="0" lvl="1" indent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None/>
            </a:pPr>
            <a:r>
              <a:rPr lang="en-US" altLang="zh-CN" sz="2800" dirty="0"/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173725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174304" y="849039"/>
            <a:ext cx="9937104" cy="8640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b" anchorCtr="0">
            <a:noAutofit/>
          </a:bodyPr>
          <a:lstStyle/>
          <a:p>
            <a:pPr indent="-22860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ata Processing –Feature Selection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sz="half" idx="1"/>
          </p:nvPr>
        </p:nvSpPr>
        <p:spPr>
          <a:xfrm>
            <a:off x="1174304" y="1978242"/>
            <a:ext cx="9765839" cy="545942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noAutofit/>
          </a:bodyPr>
          <a:lstStyle/>
          <a:p>
            <a:pPr marL="457200" lvl="1" indent="-45720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 dirty="0"/>
              <a:t>Feature selection</a:t>
            </a:r>
          </a:p>
          <a:p>
            <a:pPr marL="571500" lvl="1" indent="-342900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zh-CN" sz="2400" dirty="0"/>
              <a:t>The R </a:t>
            </a:r>
            <a:r>
              <a:rPr lang="en-US" altLang="zh-CN" sz="2400" dirty="0" err="1"/>
              <a:t>pacakge</a:t>
            </a:r>
            <a:r>
              <a:rPr lang="en-US" altLang="zh-CN" sz="2400" dirty="0"/>
              <a:t>, Caret, generate a correlation matrix and remove attributes with an absolute correlation of 0.75 or higher. </a:t>
            </a:r>
          </a:p>
          <a:p>
            <a:pPr marL="571500" lvl="1" indent="-342900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zh-CN" sz="2400" dirty="0"/>
              <a:t>The “importance” function of the </a:t>
            </a:r>
            <a:r>
              <a:rPr lang="en-US" altLang="zh-CN" sz="2400" dirty="0" err="1"/>
              <a:t>randomforest</a:t>
            </a:r>
            <a:r>
              <a:rPr lang="en-US" altLang="zh-CN" sz="2400" dirty="0"/>
              <a:t> package to identify the importance rank for attributes. Benchmark is 2 variables, </a:t>
            </a:r>
            <a:r>
              <a:rPr lang="en-US" altLang="zh-CN" sz="2400" dirty="0" err="1"/>
              <a:t>MeanDecreaseAccuracy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MeanDecreaseGini</a:t>
            </a:r>
            <a:r>
              <a:rPr lang="en-US" altLang="zh-CN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5884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250" y="925285"/>
            <a:ext cx="10058400" cy="8120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ata Processing – Imbalanced Dataset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5250" y="1978025"/>
            <a:ext cx="10232571" cy="42594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Over-sampling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 Generate more entries for minority class (“yes”)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 SMOTE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Under-sampling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 Select entries from majority class(“no”)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 Randomly selected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 Best </a:t>
            </a:r>
            <a:r>
              <a:rPr lang="en-US" altLang="zh-CN" sz="2400" dirty="0"/>
              <a:t>Radio</a:t>
            </a:r>
            <a:r>
              <a:rPr lang="zh-CN" altLang="en-US" sz="2400" dirty="0"/>
              <a:t>：</a:t>
            </a:r>
            <a:r>
              <a:rPr lang="en-US" altLang="zh-CN" sz="2400" dirty="0"/>
              <a:t>1:3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8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90600"/>
            <a:ext cx="10058400" cy="75764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Classification Methodology and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Basic Classification Models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2400" dirty="0"/>
              <a:t> Logistic Regression Model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 Decision Tree Model(Regular)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 Neural Network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 And more…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3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90600"/>
            <a:ext cx="10058400" cy="75764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Classification Methodology and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Models Based on Ensemble Learning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 XGBOOST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 ADABOOST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 RANDOM FORREST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 CART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2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023257"/>
            <a:ext cx="10058400" cy="71410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Classification Methodology and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STACKING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LAYER 1 CLASSIFIER :ADABOOST, RANDOM FOREST, XGBOOST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LAYER 2 CLASIFIER : LOGISTIC REGRESSION/XGBOOST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A0479D-1415-4AB6-B9AD-0FFFC034CB43}"/>
              </a:ext>
            </a:extLst>
          </p:cNvPr>
          <p:cNvGrpSpPr/>
          <p:nvPr/>
        </p:nvGrpSpPr>
        <p:grpSpPr>
          <a:xfrm>
            <a:off x="1163955" y="2330373"/>
            <a:ext cx="8759913" cy="2197254"/>
            <a:chOff x="1799780" y="1810420"/>
            <a:chExt cx="8759913" cy="2197254"/>
          </a:xfrm>
        </p:grpSpPr>
        <p:pic>
          <p:nvPicPr>
            <p:cNvPr id="7" name="Picture 2" descr="https://lh3.googleusercontent.com/bngiebp_-fmd6GseV41hwGeKJXEgvp7fZmKPvVLeB73ynrHqTb36gRrtJe51SyaSSYKaP3-XiPBj4qLteYvdiFuttKwxGLRA0VUILxsoCtYc3jhT6b2P6di1jYvFkDUCSoxzD899">
              <a:extLst>
                <a:ext uri="{FF2B5EF4-FFF2-40B4-BE49-F238E27FC236}">
                  <a16:creationId xmlns:a16="http://schemas.microsoft.com/office/drawing/2014/main" id="{3996C08E-0851-4AD3-82FF-9CA939DEF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9780" y="1810420"/>
              <a:ext cx="8759913" cy="2197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5CA83B4-3B70-4F11-8186-2C549003C739}"/>
                </a:ext>
              </a:extLst>
            </p:cNvPr>
            <p:cNvCxnSpPr>
              <a:cxnSpLocks/>
            </p:cNvCxnSpPr>
            <p:nvPr/>
          </p:nvCxnSpPr>
          <p:spPr>
            <a:xfrm>
              <a:off x="9089136" y="2468880"/>
              <a:ext cx="72237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5F2A77-7DBE-4EAE-87BE-13F7D581E4E9}"/>
                </a:ext>
              </a:extLst>
            </p:cNvPr>
            <p:cNvSpPr txBox="1"/>
            <p:nvPr/>
          </p:nvSpPr>
          <p:spPr>
            <a:xfrm>
              <a:off x="9159240" y="2088017"/>
              <a:ext cx="652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Train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DCE883A-0810-452C-A26D-C0F4CDCB88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64752" y="2762785"/>
              <a:ext cx="746760" cy="4388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56E36D-4778-4BF3-BBD5-9E448FD57D7A}"/>
                </a:ext>
              </a:extLst>
            </p:cNvPr>
            <p:cNvSpPr txBox="1"/>
            <p:nvPr/>
          </p:nvSpPr>
          <p:spPr>
            <a:xfrm>
              <a:off x="9127883" y="3259064"/>
              <a:ext cx="65772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Predict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7E4A0B-C5A0-4B4E-8976-3879A49BA7D3}"/>
                </a:ext>
              </a:extLst>
            </p:cNvPr>
            <p:cNvSpPr txBox="1"/>
            <p:nvPr/>
          </p:nvSpPr>
          <p:spPr>
            <a:xfrm>
              <a:off x="9115044" y="3512377"/>
              <a:ext cx="67056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744D660-2E89-489C-A033-29977F6FB6E6}"/>
                </a:ext>
              </a:extLst>
            </p:cNvPr>
            <p:cNvCxnSpPr>
              <a:cxnSpLocks/>
            </p:cNvCxnSpPr>
            <p:nvPr/>
          </p:nvCxnSpPr>
          <p:spPr>
            <a:xfrm>
              <a:off x="9127883" y="3559618"/>
              <a:ext cx="65772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DC6050-B3F0-45EE-82F1-3A0D9495513F}"/>
                </a:ext>
              </a:extLst>
            </p:cNvPr>
            <p:cNvSpPr/>
            <p:nvPr/>
          </p:nvSpPr>
          <p:spPr>
            <a:xfrm>
              <a:off x="9785604" y="3169920"/>
              <a:ext cx="746760" cy="8039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Test</a:t>
              </a:r>
            </a:p>
            <a:p>
              <a:pPr algn="ctr"/>
              <a:r>
                <a:rPr lang="en-US" sz="1050" dirty="0"/>
                <a:t>Prediction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3198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2ABB703-2B0E-4C3B-B4A2-F3973548E5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2A73093-4B9D-420D-B17E-52293703A1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95DA498-D9A2-4DA9-B9DA-B3776E08CF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C21570E-E159-49A6-9891-FA397B7A92D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https://uploads.toptal.io/blog/image/92062/toptal-blog-image-1454584029018-cffb1b601292e8d328556e355ed4f7e0.jpg">
            <a:extLst>
              <a:ext uri="{FF2B5EF4-FFF2-40B4-BE49-F238E27FC236}">
                <a16:creationId xmlns:a16="http://schemas.microsoft.com/office/drawing/2014/main" id="{BF6CF158-DED1-4366-82EC-4F2086555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32" y="645106"/>
            <a:ext cx="5247747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sz="3700"/>
              <a:t>Classification Methodology and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800" dirty="0"/>
              <a:t>Voting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Majority Voting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Weighted Voting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209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</TotalTime>
  <Words>454</Words>
  <Application>Microsoft Office PowerPoint</Application>
  <PresentationFormat>Widescreen</PresentationFormat>
  <Paragraphs>181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DengXian</vt:lpstr>
      <vt:lpstr>SimSun</vt:lpstr>
      <vt:lpstr>Arial</vt:lpstr>
      <vt:lpstr>Calibri</vt:lpstr>
      <vt:lpstr>Calibri Light</vt:lpstr>
      <vt:lpstr>Courier New</vt:lpstr>
      <vt:lpstr>Times New Roman</vt:lpstr>
      <vt:lpstr>Wingdings</vt:lpstr>
      <vt:lpstr>Retrospect</vt:lpstr>
      <vt:lpstr>CS5228 KNOWLEDGE DISCOVERY AND DATA MINING    </vt:lpstr>
      <vt:lpstr>Agenda</vt:lpstr>
      <vt:lpstr>Data Processing - Data Exploration &amp; Cleaning</vt:lpstr>
      <vt:lpstr>Data Processing –Feature Selection</vt:lpstr>
      <vt:lpstr>Data Processing – Imbalanced Dataset</vt:lpstr>
      <vt:lpstr>Classification Methodology and Experiments</vt:lpstr>
      <vt:lpstr>Classification Methodology and Experiments</vt:lpstr>
      <vt:lpstr>Classification Methodology and Experiments</vt:lpstr>
      <vt:lpstr>Classification Methodology and Experiments</vt:lpstr>
      <vt:lpstr>Evaluation and Discussion</vt:lpstr>
      <vt:lpstr>Evaluation and Discussion</vt:lpstr>
      <vt:lpstr>Conclusion - Recommendations for Bank</vt:lpstr>
      <vt:lpstr>Conclusion - Recommendations for Future Studies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CS5228 Final Project</dc:title>
  <dc:creator>MIAO WU</dc:creator>
  <cp:lastModifiedBy>Jinhua Ding</cp:lastModifiedBy>
  <cp:revision>26</cp:revision>
  <dcterms:created xsi:type="dcterms:W3CDTF">2017-11-12T13:21:07Z</dcterms:created>
  <dcterms:modified xsi:type="dcterms:W3CDTF">2017-11-12T15:16:03Z</dcterms:modified>
</cp:coreProperties>
</file>