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图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图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分享人：罗宏涛 2020.11.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pc="-27" sz="2790"/>
            </a:lvl1pPr>
          </a:lstStyle>
          <a:p>
            <a:pPr/>
            <a:r>
              <a:t>分享人：罗宏涛 2020.11.24</a:t>
            </a:r>
          </a:p>
        </p:txBody>
      </p:sp>
      <p:sp>
        <p:nvSpPr>
          <p:cNvPr id="152" name="Analysis of Representations for Domain Adap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92095">
              <a:defRPr spc="-120" sz="12032"/>
            </a:lvl1pPr>
          </a:lstStyle>
          <a:p>
            <a:pPr/>
            <a:r>
              <a:t>Analysis of Representations for Domain Adaptation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ound on the target domain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Bound on the target domain error</a:t>
            </a: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6861" y="4398979"/>
            <a:ext cx="15110278" cy="58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Bound on the target domain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Bound on the target domain error</a:t>
            </a:r>
          </a:p>
        </p:txBody>
      </p:sp>
      <p:pic>
        <p:nvPicPr>
          <p:cNvPr id="21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6356" y="4981883"/>
            <a:ext cx="16111288" cy="3752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Bound on the target domain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Bound on the target domain error</a:t>
            </a:r>
          </a:p>
        </p:txBody>
      </p:sp>
      <p:pic>
        <p:nvPicPr>
          <p:cNvPr id="2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5463" y="3919746"/>
            <a:ext cx="11956294" cy="330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9841" y="7299343"/>
            <a:ext cx="12898696" cy="4892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tations"/>
          <p:cNvSpPr txBox="1"/>
          <p:nvPr>
            <p:ph type="body" idx="21"/>
          </p:nvPr>
        </p:nvSpPr>
        <p:spPr>
          <a:xfrm>
            <a:off x="1171294" y="2371948"/>
            <a:ext cx="3989223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792479">
              <a:defRPr spc="-42" sz="4224"/>
            </a:lvl1pPr>
          </a:lstStyle>
          <a:p>
            <a:pPr/>
            <a:r>
              <a:t>Notations</a:t>
            </a:r>
          </a:p>
        </p:txBody>
      </p:sp>
      <p:pic>
        <p:nvPicPr>
          <p:cNvPr id="15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5129" y="4414029"/>
            <a:ext cx="18793742" cy="488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otations"/>
          <p:cNvSpPr txBox="1"/>
          <p:nvPr>
            <p:ph type="body" idx="21"/>
          </p:nvPr>
        </p:nvSpPr>
        <p:spPr>
          <a:xfrm>
            <a:off x="1171294" y="2371948"/>
            <a:ext cx="3511497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792479">
              <a:defRPr spc="-42" sz="4224"/>
            </a:lvl1pPr>
          </a:lstStyle>
          <a:p>
            <a:pPr/>
            <a:r>
              <a:t>Notations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3772" y="4799976"/>
            <a:ext cx="10236456" cy="2687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430" y="8919866"/>
            <a:ext cx="15939140" cy="2075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main Adaptation"/>
          <p:cNvSpPr txBox="1"/>
          <p:nvPr>
            <p:ph type="body" idx="21"/>
          </p:nvPr>
        </p:nvSpPr>
        <p:spPr>
          <a:xfrm>
            <a:off x="1171294" y="2371948"/>
            <a:ext cx="6368168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 defTabSz="792479">
              <a:defRPr spc="-42" sz="4224"/>
            </a:lvl1pPr>
          </a:lstStyle>
          <a:p>
            <a:pPr/>
            <a:r>
              <a:t>Domain Adaptation</a:t>
            </a: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8134" y="5036323"/>
            <a:ext cx="13986301" cy="240168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Ben-David et al. 2006"/>
          <p:cNvSpPr txBox="1"/>
          <p:nvPr/>
        </p:nvSpPr>
        <p:spPr>
          <a:xfrm>
            <a:off x="4228364" y="3849499"/>
            <a:ext cx="304739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Ben-David et al. 2006</a:t>
            </a:r>
          </a:p>
        </p:txBody>
      </p:sp>
      <p:sp>
        <p:nvSpPr>
          <p:cNvPr id="164" name="Ben-David et al. 2010"/>
          <p:cNvSpPr txBox="1"/>
          <p:nvPr/>
        </p:nvSpPr>
        <p:spPr>
          <a:xfrm>
            <a:off x="4268446" y="8069083"/>
            <a:ext cx="296722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Ben-David et al. 2010</a:t>
            </a:r>
          </a:p>
        </p:txBody>
      </p:sp>
      <p:pic>
        <p:nvPicPr>
          <p:cNvPr id="16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5033" y="9161247"/>
            <a:ext cx="12812504" cy="230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 bound relating the source and target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 bound relating the source and target error</a:t>
            </a:r>
          </a:p>
        </p:txBody>
      </p:sp>
      <p:pic>
        <p:nvPicPr>
          <p:cNvPr id="16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0401" y="4970135"/>
            <a:ext cx="17852254" cy="3152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圆角矩形 圆角矩形" descr="圆角矩形 圆角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4840" y="6038152"/>
            <a:ext cx="1330268" cy="1016922"/>
          </a:xfrm>
          <a:prstGeom prst="rect">
            <a:avLst/>
          </a:prstGeom>
        </p:spPr>
      </p:pic>
      <p:pic>
        <p:nvPicPr>
          <p:cNvPr id="171" name="圆角矩形 圆角矩形" descr="圆角矩形 圆角矩形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20633" y="6038152"/>
            <a:ext cx="2583663" cy="1016922"/>
          </a:xfrm>
          <a:prstGeom prst="rect">
            <a:avLst/>
          </a:prstGeom>
        </p:spPr>
      </p:pic>
      <p:pic>
        <p:nvPicPr>
          <p:cNvPr id="173" name="圆角矩形 圆角矩形" descr="圆角矩形 圆角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26038" y="6907690"/>
            <a:ext cx="10834847" cy="1016923"/>
          </a:xfrm>
          <a:prstGeom prst="rect">
            <a:avLst/>
          </a:prstGeom>
        </p:spPr>
      </p:pic>
      <p:pic>
        <p:nvPicPr>
          <p:cNvPr id="181" name="连接线" descr="连接线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2268" y="6747302"/>
            <a:ext cx="3460932" cy="3244970"/>
          </a:xfrm>
          <a:prstGeom prst="rect">
            <a:avLst/>
          </a:prstGeom>
        </p:spPr>
      </p:pic>
      <p:sp>
        <p:nvSpPr>
          <p:cNvPr id="176" name="Source risk"/>
          <p:cNvSpPr txBox="1"/>
          <p:nvPr/>
        </p:nvSpPr>
        <p:spPr>
          <a:xfrm>
            <a:off x="2706072" y="9917053"/>
            <a:ext cx="2415579" cy="7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chemeClr val="accent1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Source risk</a:t>
            </a:r>
          </a:p>
        </p:txBody>
      </p:sp>
      <p:pic>
        <p:nvPicPr>
          <p:cNvPr id="183" name="连接线" descr="连接线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6598" y="7016846"/>
            <a:ext cx="352235" cy="2938308"/>
          </a:xfrm>
          <a:prstGeom prst="rect">
            <a:avLst/>
          </a:prstGeom>
        </p:spPr>
      </p:pic>
      <p:sp>
        <p:nvSpPr>
          <p:cNvPr id="178" name="Distance between domains"/>
          <p:cNvSpPr txBox="1"/>
          <p:nvPr/>
        </p:nvSpPr>
        <p:spPr>
          <a:xfrm>
            <a:off x="7495751" y="9917053"/>
            <a:ext cx="5633429" cy="7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chemeClr val="accent5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Distance between domains</a:t>
            </a:r>
          </a:p>
        </p:txBody>
      </p:sp>
      <p:pic>
        <p:nvPicPr>
          <p:cNvPr id="185" name="连接线" descr="连接线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30797" y="7886384"/>
            <a:ext cx="3620463" cy="1844806"/>
          </a:xfrm>
          <a:prstGeom prst="rect">
            <a:avLst/>
          </a:prstGeom>
        </p:spPr>
      </p:pic>
      <p:sp>
        <p:nvSpPr>
          <p:cNvPr id="180" name="Distance between label functions"/>
          <p:cNvSpPr txBox="1"/>
          <p:nvPr/>
        </p:nvSpPr>
        <p:spPr>
          <a:xfrm>
            <a:off x="14770436" y="9917053"/>
            <a:ext cx="6907493" cy="7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chemeClr val="accent4">
                    <a:hueOff val="-904334"/>
                    <a:lumOff val="2953"/>
                  </a:schemeClr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Distance between label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bound relating the source and target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 bound relating the source and target error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7940" y="3840965"/>
            <a:ext cx="16102517" cy="5938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4839" y="10080288"/>
            <a:ext cx="15941803" cy="1818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60824" y="8591297"/>
            <a:ext cx="7079418" cy="1341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圆角矩形 圆角矩形" descr="圆角矩形 圆角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60259" y="8870546"/>
            <a:ext cx="2169401" cy="783239"/>
          </a:xfrm>
          <a:prstGeom prst="rect">
            <a:avLst/>
          </a:prstGeom>
        </p:spPr>
      </p:pic>
      <p:pic>
        <p:nvPicPr>
          <p:cNvPr id="194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47830" y="9028227"/>
            <a:ext cx="1439201" cy="352235"/>
          </a:xfrm>
          <a:prstGeom prst="rect">
            <a:avLst/>
          </a:prstGeom>
        </p:spPr>
      </p:pic>
      <p:pic>
        <p:nvPicPr>
          <p:cNvPr id="196" name="圆角矩形 圆角矩形" descr="圆角矩形 圆角矩形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60421" y="8870546"/>
            <a:ext cx="6480223" cy="7832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-distance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A-distance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0224" y="6328947"/>
            <a:ext cx="6843552" cy="1058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5123" y="4191805"/>
            <a:ext cx="17493754" cy="1692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1469" y="10578049"/>
            <a:ext cx="7681063" cy="105810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H-distance"/>
          <p:cNvSpPr txBox="1"/>
          <p:nvPr/>
        </p:nvSpPr>
        <p:spPr>
          <a:xfrm>
            <a:off x="1171294" y="8032056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H-distance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718190" y="9509672"/>
            <a:ext cx="5187048" cy="92372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place A with"/>
          <p:cNvSpPr txBox="1"/>
          <p:nvPr/>
        </p:nvSpPr>
        <p:spPr>
          <a:xfrm>
            <a:off x="12572162" y="9567164"/>
            <a:ext cx="3054605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Replace A with</a:t>
            </a:r>
          </a:p>
        </p:txBody>
      </p:sp>
      <p:sp>
        <p:nvSpPr>
          <p:cNvPr id="206" name="Under limitation"/>
          <p:cNvSpPr txBox="1"/>
          <p:nvPr/>
        </p:nvSpPr>
        <p:spPr>
          <a:xfrm>
            <a:off x="4210980" y="9567164"/>
            <a:ext cx="3424023" cy="70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Under limitation</a:t>
            </a:r>
          </a:p>
        </p:txBody>
      </p:sp>
      <p:pic>
        <p:nvPicPr>
          <p:cNvPr id="207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63426" y="9696891"/>
            <a:ext cx="4080312" cy="77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ound on the target domain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Bound on the target domain error</a:t>
            </a:r>
          </a:p>
        </p:txBody>
      </p:sp>
      <p:pic>
        <p:nvPicPr>
          <p:cNvPr id="21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3622" y="5167012"/>
            <a:ext cx="16836756" cy="4155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ound on the target domain error"/>
          <p:cNvSpPr txBox="1"/>
          <p:nvPr/>
        </p:nvSpPr>
        <p:spPr>
          <a:xfrm>
            <a:off x="1171294" y="2371948"/>
            <a:ext cx="12149646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792479">
              <a:lnSpc>
                <a:spcPct val="100000"/>
              </a:lnSpc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Bound on the target domain error</a:t>
            </a: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726" y="4936494"/>
            <a:ext cx="15646548" cy="3843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