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 showSpecialPlsOnTitleSld="0" removePersonalInfoOnSave="1">
  <p:sldMasterIdLst>
    <p:sldMasterId id="2147483648" r:id="rId1"/>
  </p:sldMasterIdLst>
  <p:notesMasterIdLst>
    <p:notesMasterId r:id="rId4"/>
  </p:notesMasterIdLst>
  <p:sldIdLst>
    <p:sldId id="256" r:id="rId3"/>
    <p:sldId id="641" r:id="rId5"/>
    <p:sldId id="686" r:id="rId6"/>
    <p:sldId id="709" r:id="rId7"/>
    <p:sldId id="710" r:id="rId8"/>
    <p:sldId id="687" r:id="rId9"/>
    <p:sldId id="711" r:id="rId10"/>
    <p:sldId id="689" r:id="rId11"/>
    <p:sldId id="692" r:id="rId12"/>
    <p:sldId id="712" r:id="rId13"/>
    <p:sldId id="725" r:id="rId14"/>
    <p:sldId id="704" r:id="rId15"/>
    <p:sldId id="723" r:id="rId16"/>
    <p:sldId id="722" r:id="rId17"/>
    <p:sldId id="724" r:id="rId18"/>
    <p:sldId id="705" r:id="rId19"/>
    <p:sldId id="726" r:id="rId20"/>
    <p:sldId id="727" r:id="rId21"/>
    <p:sldId id="728" r:id="rId22"/>
    <p:sldId id="729" r:id="rId23"/>
    <p:sldId id="707" r:id="rId24"/>
    <p:sldId id="415" r:id="rId25"/>
  </p:sldIdLst>
  <p:sldSz cx="9144000" cy="6858000" type="screen4x3"/>
  <p:notesSz cx="7099300" cy="1023429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66CC"/>
    <a:srgbClr val="3366FF"/>
    <a:srgbClr val="336699"/>
    <a:srgbClr val="01395F"/>
    <a:srgbClr val="013D65"/>
    <a:srgbClr val="003366"/>
    <a:srgbClr val="FF66FF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4" autoAdjust="0"/>
    <p:restoredTop sz="92096" autoAdjust="0"/>
  </p:normalViewPr>
  <p:slideViewPr>
    <p:cSldViewPr>
      <p:cViewPr>
        <p:scale>
          <a:sx n="85" d="100"/>
          <a:sy n="85" d="100"/>
        </p:scale>
        <p:origin x="-1478" y="125"/>
      </p:cViewPr>
      <p:guideLst>
        <p:guide orient="horz" pos="2232"/>
        <p:guide pos="2880"/>
      </p:guideLst>
    </p:cSldViewPr>
  </p:slideViewPr>
  <p:outlineViewPr>
    <p:cViewPr>
      <p:scale>
        <a:sx n="33" d="100"/>
        <a:sy n="33" d="100"/>
      </p:scale>
      <p:origin x="0" y="13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137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070" tIns="47535" rIns="95070" bIns="47535" numCol="1" anchor="t" anchorCtr="0" compatLnSpc="1"/>
          <a:lstStyle>
            <a:lvl1pPr algn="l"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1"/>
            <a:ext cx="3077137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070" tIns="47535" rIns="95070" bIns="47535" numCol="1" anchor="t" anchorCtr="0" compatLnSpc="1"/>
          <a:lstStyle>
            <a:lvl1pPr algn="r"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2265"/>
            <a:ext cx="5680103" cy="4605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070" tIns="47535" rIns="95070" bIns="47535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070" tIns="47535" rIns="95070" bIns="47535" numCol="1" anchor="b" anchorCtr="0" compatLnSpc="1"/>
          <a:lstStyle>
            <a:lvl1pPr algn="l"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070" tIns="47535" rIns="95070" bIns="47535" numCol="1" anchor="b" anchorCtr="0" compatLnSpc="1"/>
          <a:lstStyle>
            <a:lvl1pPr algn="r"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CE97544E-26AA-4FDB-B9EA-96855DDCFD2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93DCD4-82AB-4372-A593-48B87D6CF864}" type="slidenum">
              <a:rPr lang="en-US" altLang="zh-CN"/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97544E-26AA-4FDB-B9EA-96855DDCFD2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城镇化是现代化的核心内容，一方面可以有效解决 “三农”问题，另一方面也能推动区域协调发展，而且还是扩大内需和促进产业升级的重要抓手。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但是，由于过去的传统的城镇化“重城轻乡”、“重工轻农”，城乡分割严重，农村的萧条与大城市病并存，过度消耗资源过破坏环境，不注重可持续发展。所以党和政府提出了开展“新型城镇化”建设。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各位领导都是这方面的专家，关于什么是新型城镇化，我就不在介绍了。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>
              <a:latin typeface="Arial" panose="020B060402020209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 smtClean="0"/>
              <a:t>窦文科</a:t>
            </a:r>
            <a:r>
              <a:rPr lang="en-US" altLang="zh-CN" smtClean="0"/>
              <a:t>-</a:t>
            </a:r>
            <a:r>
              <a:rPr lang="zh-CN" altLang="en-US" smtClean="0"/>
              <a:t>硕士毕业论文答辩</a:t>
            </a:r>
            <a:endParaRPr lang="en-US" altLang="zh-CN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75B089-16FC-48FD-A8B9-1D835B9DB73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11188" y="6284913"/>
            <a:ext cx="129381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1050" y="6202363"/>
            <a:ext cx="5257800" cy="539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窦文科</a:t>
            </a:r>
            <a:r>
              <a:rPr lang="en-US" altLang="zh-CN" smtClean="0"/>
              <a:t>-</a:t>
            </a:r>
            <a:r>
              <a:rPr lang="zh-CN" altLang="en-US" smtClean="0"/>
              <a:t>硕士毕业论文答辩</a:t>
            </a:r>
            <a:endParaRPr lang="en-US" altLang="zh-CN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B5FDE-5CE1-428A-AE3E-70CA604FF2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11188" y="6284913"/>
            <a:ext cx="129381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1050" y="6202363"/>
            <a:ext cx="5257800" cy="539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窦文科</a:t>
            </a:r>
            <a:r>
              <a:rPr lang="en-US" altLang="zh-CN" smtClean="0"/>
              <a:t>-</a:t>
            </a:r>
            <a:r>
              <a:rPr lang="zh-CN" altLang="en-US" smtClean="0"/>
              <a:t>硕士毕业论文答辩</a:t>
            </a:r>
            <a:endParaRPr lang="en-US" altLang="zh-CN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E9330-7418-4705-B2B0-9DA29E4A48A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796136" y="6284913"/>
            <a:ext cx="2662064" cy="4572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窦文科</a:t>
            </a:r>
            <a:r>
              <a:rPr lang="en-US" altLang="zh-CN" dirty="0" smtClean="0"/>
              <a:t>-</a:t>
            </a:r>
            <a:r>
              <a:rPr lang="zh-CN" altLang="en-US" dirty="0" smtClean="0"/>
              <a:t>硕士毕业论文答辩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11188" y="6284913"/>
            <a:ext cx="129381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1050" y="6202363"/>
            <a:ext cx="5257800" cy="539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窦文科</a:t>
            </a:r>
            <a:r>
              <a:rPr lang="en-US" altLang="zh-CN" smtClean="0"/>
              <a:t>-</a:t>
            </a:r>
            <a:r>
              <a:rPr lang="zh-CN" altLang="en-US" smtClean="0"/>
              <a:t>硕士毕业论文答辩</a:t>
            </a:r>
            <a:endParaRPr lang="en-US" altLang="zh-CN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57872-FD03-403A-BCF8-30E27AD9036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11188" y="6284913"/>
            <a:ext cx="129381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1050" y="6202363"/>
            <a:ext cx="5257800" cy="539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窦文科</a:t>
            </a:r>
            <a:r>
              <a:rPr lang="en-US" altLang="zh-CN" smtClean="0"/>
              <a:t>-</a:t>
            </a:r>
            <a:r>
              <a:rPr lang="zh-CN" altLang="en-US" smtClean="0"/>
              <a:t>硕士毕业论文答辩</a:t>
            </a:r>
            <a:endParaRPr lang="en-US" altLang="zh-CN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1F1-383A-4F54-B12D-8235E491405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11188" y="6284913"/>
            <a:ext cx="129381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1050" y="6202363"/>
            <a:ext cx="5257800" cy="539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窦文科</a:t>
            </a:r>
            <a:r>
              <a:rPr lang="en-US" altLang="zh-CN" smtClean="0"/>
              <a:t>-</a:t>
            </a:r>
            <a:r>
              <a:rPr lang="zh-CN" altLang="en-US" smtClean="0"/>
              <a:t>硕士毕业论文答辩</a:t>
            </a:r>
            <a:endParaRPr lang="en-US" altLang="zh-CN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9F97A-E483-4113-A3ED-777F61C298D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11188" y="6284913"/>
            <a:ext cx="129381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1050" y="6202363"/>
            <a:ext cx="5257800" cy="539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窦文科</a:t>
            </a:r>
            <a:r>
              <a:rPr lang="en-US" altLang="zh-CN" smtClean="0"/>
              <a:t>-</a:t>
            </a:r>
            <a:r>
              <a:rPr lang="zh-CN" altLang="en-US" smtClean="0"/>
              <a:t>硕士毕业论文答辩</a:t>
            </a:r>
            <a:endParaRPr lang="en-US" altLang="zh-CN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44FE3-CE85-4D11-BD54-726C222D17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11188" y="6284913"/>
            <a:ext cx="129381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1050" y="6202363"/>
            <a:ext cx="5257800" cy="539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窦文科</a:t>
            </a:r>
            <a:r>
              <a:rPr lang="en-US" altLang="zh-CN" smtClean="0"/>
              <a:t>-</a:t>
            </a:r>
            <a:r>
              <a:rPr lang="zh-CN" altLang="en-US" smtClean="0"/>
              <a:t>硕士毕业论文答辩</a:t>
            </a:r>
            <a:endParaRPr lang="en-US" altLang="zh-CN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08B87-6F71-4EC0-9E58-9192D30FE1C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11188" y="6284913"/>
            <a:ext cx="129381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1050" y="6202363"/>
            <a:ext cx="5257800" cy="539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窦文科</a:t>
            </a:r>
            <a:r>
              <a:rPr lang="en-US" altLang="zh-CN" smtClean="0"/>
              <a:t>-</a:t>
            </a:r>
            <a:r>
              <a:rPr lang="zh-CN" altLang="en-US" smtClean="0"/>
              <a:t>硕士毕业论文答辩</a:t>
            </a:r>
            <a:endParaRPr lang="en-US" altLang="zh-CN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A70A3-92BA-4702-9998-1587FCC0329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11188" y="6284913"/>
            <a:ext cx="129381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1050" y="6202363"/>
            <a:ext cx="5257800" cy="539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窦文科</a:t>
            </a:r>
            <a:r>
              <a:rPr lang="en-US" altLang="zh-CN" smtClean="0"/>
              <a:t>-</a:t>
            </a:r>
            <a:r>
              <a:rPr lang="zh-CN" altLang="en-US" smtClean="0"/>
              <a:t>硕士毕业论文答辩</a:t>
            </a:r>
            <a:endParaRPr lang="en-US" altLang="zh-CN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F1EF9-F82E-4ED8-A47D-44E203F7A79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8144" y="6284913"/>
            <a:ext cx="2590056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smtClean="0"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窦文科</a:t>
            </a:r>
            <a:r>
              <a:rPr lang="en-US" altLang="zh-CN" dirty="0" smtClean="0"/>
              <a:t>-</a:t>
            </a:r>
            <a:r>
              <a:rPr lang="zh-CN" altLang="en-US" dirty="0" smtClean="0"/>
              <a:t>硕士毕业论文答辩</a:t>
            </a:r>
            <a:endParaRPr lang="en-US" altLang="zh-CN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4005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4130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480" indent="-3860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396108"/>
            <a:ext cx="7632700" cy="11049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Deep Residual Learning </a:t>
            </a:r>
            <a:b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Image Recognition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27784" y="4149080"/>
            <a:ext cx="3384302" cy="936104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报告人 ：孙浩然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483768" y="5439217"/>
            <a:ext cx="4176464" cy="792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400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4130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480" indent="-3860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南京大学计算机科学与技术系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2020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endParaRPr lang="zh-CN" altLang="en-US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512" y="1055742"/>
            <a:ext cx="370681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网络框架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525" y="472440"/>
            <a:ext cx="23583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3 Method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截屏2020-11-09 下午7.44.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4495" y="31115"/>
            <a:ext cx="3255010" cy="6922770"/>
          </a:xfrm>
          <a:prstGeom prst="rect">
            <a:avLst/>
          </a:prstGeom>
        </p:spPr>
      </p:pic>
      <p:sp>
        <p:nvSpPr>
          <p:cNvPr id="5" name="Rectangle 70"/>
          <p:cNvSpPr>
            <a:spLocks noChangeArrowheads="1"/>
          </p:cNvSpPr>
          <p:nvPr/>
        </p:nvSpPr>
        <p:spPr bwMode="auto">
          <a:xfrm>
            <a:off x="401955" y="2000250"/>
            <a:ext cx="7759700" cy="299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Residual Network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●参照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plain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●当输入输出维度不一致时：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(A)zero-padding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(B)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用一个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✖️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的卷积层升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维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两种方法步长都取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705" y="1056005"/>
            <a:ext cx="6069965" cy="94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ea typeface="微软雅黑" panose="020B0503020204020204" pitchFamily="34" charset="-122"/>
                <a:sym typeface="+mn-ea"/>
              </a:rPr>
              <a:t>Plain Networks </a:t>
            </a:r>
            <a:r>
              <a:rPr lang="en-US" altLang="zh-CN" sz="2400" b="1" dirty="0">
                <a:ea typeface="微软雅黑" panose="020B0503020204020204" pitchFamily="34" charset="-122"/>
                <a:sym typeface="+mn-ea"/>
              </a:rPr>
              <a:t>VS Residual Networks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525" y="472440"/>
            <a:ext cx="23583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4 Experiment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0"/>
          <p:cNvSpPr>
            <a:spLocks noChangeArrowheads="1"/>
          </p:cNvSpPr>
          <p:nvPr/>
        </p:nvSpPr>
        <p:spPr bwMode="auto">
          <a:xfrm>
            <a:off x="838200" y="1981200"/>
            <a:ext cx="775970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 descr="截屏2020-11-10 上午9.12.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" y="2000250"/>
            <a:ext cx="9060815" cy="3289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705" y="1056005"/>
            <a:ext cx="6069965" cy="94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ea typeface="微软雅黑" panose="020B0503020204020204" pitchFamily="34" charset="-122"/>
                <a:sym typeface="+mn-ea"/>
              </a:rPr>
              <a:t>Plain Networks </a:t>
            </a:r>
            <a:r>
              <a:rPr lang="en-US" altLang="zh-CN" sz="2400" b="1" dirty="0">
                <a:ea typeface="微软雅黑" panose="020B0503020204020204" pitchFamily="34" charset="-122"/>
                <a:sym typeface="+mn-ea"/>
              </a:rPr>
              <a:t>VS Residual Networks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525" y="472440"/>
            <a:ext cx="23583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4 Experiment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0"/>
          <p:cNvSpPr>
            <a:spLocks noChangeArrowheads="1"/>
          </p:cNvSpPr>
          <p:nvPr/>
        </p:nvSpPr>
        <p:spPr bwMode="auto">
          <a:xfrm>
            <a:off x="838200" y="1981200"/>
            <a:ext cx="775970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截屏2020-11-10 上午9.01.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10" y="1981200"/>
            <a:ext cx="8882380" cy="3140075"/>
          </a:xfrm>
          <a:prstGeom prst="rect">
            <a:avLst/>
          </a:prstGeom>
        </p:spPr>
      </p:pic>
      <p:pic>
        <p:nvPicPr>
          <p:cNvPr id="5" name="图片 4" descr="截屏2020-11-10 上午9.19.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40" y="5057140"/>
            <a:ext cx="4617085" cy="1666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705" y="1056005"/>
            <a:ext cx="6069965" cy="94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Identity vs. Projection Shortcuts.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525" y="472440"/>
            <a:ext cx="23583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4 Experiment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0"/>
          <p:cNvSpPr>
            <a:spLocks noChangeArrowheads="1"/>
          </p:cNvSpPr>
          <p:nvPr/>
        </p:nvSpPr>
        <p:spPr bwMode="auto">
          <a:xfrm>
            <a:off x="838200" y="1981200"/>
            <a:ext cx="775970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截屏2020-11-10 上午9.32.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0" y="2504440"/>
            <a:ext cx="5803900" cy="4165600"/>
          </a:xfrm>
          <a:prstGeom prst="rect">
            <a:avLst/>
          </a:prstGeom>
        </p:spPr>
      </p:pic>
      <p:pic>
        <p:nvPicPr>
          <p:cNvPr id="3" name="图片 2" descr="截屏2020-11-10 上午9.39.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945" y="1874520"/>
            <a:ext cx="4944110" cy="629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705" y="1056005"/>
            <a:ext cx="6069965" cy="94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Deeper Bottleneck Architectures.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525" y="472440"/>
            <a:ext cx="23583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4 Experiment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0"/>
          <p:cNvSpPr>
            <a:spLocks noChangeArrowheads="1"/>
          </p:cNvSpPr>
          <p:nvPr/>
        </p:nvSpPr>
        <p:spPr bwMode="auto">
          <a:xfrm>
            <a:off x="628015" y="4434840"/>
            <a:ext cx="7759700" cy="299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先降维再升维，多个特征图线性组合，保持原有特征图大小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identity mapping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而不是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projection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more efficient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引入更多非线性映射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 descr="截屏2020-11-10 上午9.13.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5970" y="1981200"/>
            <a:ext cx="4924425" cy="2537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705" y="1056005"/>
            <a:ext cx="6069965" cy="94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ea typeface="微软雅黑" panose="020B0503020204020204" pitchFamily="34" charset="-122"/>
              </a:rPr>
              <a:t>50/101/152-layer ResNets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525" y="472440"/>
            <a:ext cx="23583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4 Experiment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0"/>
          <p:cNvSpPr>
            <a:spLocks noChangeArrowheads="1"/>
          </p:cNvSpPr>
          <p:nvPr/>
        </p:nvSpPr>
        <p:spPr bwMode="auto">
          <a:xfrm>
            <a:off x="838200" y="1981200"/>
            <a:ext cx="775970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 descr="截屏2020-11-10 上午9.12.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" y="2000250"/>
            <a:ext cx="9060815" cy="3289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705" y="1056005"/>
            <a:ext cx="6069965" cy="94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ea typeface="微软雅黑" panose="020B0503020204020204" pitchFamily="34" charset="-122"/>
                <a:sym typeface="+mn-ea"/>
              </a:rPr>
              <a:t>50/101/152-layer ResNets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525" y="472440"/>
            <a:ext cx="23583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4 Experiment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截屏2020-11-10 上午10.18.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4770" y="2504440"/>
            <a:ext cx="5060315" cy="3658235"/>
          </a:xfrm>
          <a:prstGeom prst="rect">
            <a:avLst/>
          </a:prstGeom>
        </p:spPr>
      </p:pic>
      <p:pic>
        <p:nvPicPr>
          <p:cNvPr id="5" name="图片 4" descr="截屏2020-11-10 上午10.18.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465" y="1656715"/>
            <a:ext cx="5038090" cy="3408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705" y="1056005"/>
            <a:ext cx="6644640" cy="94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Comparisons with State-of-the-art Methods.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525" y="472440"/>
            <a:ext cx="23583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4 Experiment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截屏2020-11-10 上午10.23.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0015" y="2125345"/>
            <a:ext cx="6363335" cy="3109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69545" y="931545"/>
            <a:ext cx="6644640" cy="94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CIFAR-10 and Analysis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525" y="472440"/>
            <a:ext cx="23583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4 Experiment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截屏2020-11-10 上午10.35.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40" y="1640205"/>
            <a:ext cx="9062085" cy="2361565"/>
          </a:xfrm>
          <a:prstGeom prst="rect">
            <a:avLst/>
          </a:prstGeom>
        </p:spPr>
      </p:pic>
      <p:pic>
        <p:nvPicPr>
          <p:cNvPr id="3" name="图片 2" descr="截屏2020-11-10 上午10.38.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580" y="3878580"/>
            <a:ext cx="3926205" cy="3489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705" y="1065530"/>
            <a:ext cx="6644640" cy="94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1" dirty="0">
                <a:ea typeface="微软雅黑" panose="020B0503020204020204" pitchFamily="34" charset="-122"/>
              </a:rPr>
              <a:t> Analysis of Layer Responses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525" y="472440"/>
            <a:ext cx="23583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4 Experiment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截屏2020-11-10 上午10.42.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2009775"/>
            <a:ext cx="5702300" cy="383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512" y="1055742"/>
            <a:ext cx="370681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背景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318" y="472279"/>
            <a:ext cx="215265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1 Motivation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0"/>
          <p:cNvSpPr>
            <a:spLocks noChangeArrowheads="1"/>
          </p:cNvSpPr>
          <p:nvPr/>
        </p:nvSpPr>
        <p:spPr bwMode="auto">
          <a:xfrm>
            <a:off x="692150" y="1936115"/>
            <a:ext cx="775970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indent="0" algn="l" eaLnBrk="1" latinLnBrk="0" hangingPunct="1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1800" b="1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lt"/>
              </a:rPr>
              <a:t>●神经网络的深度很重要 </a:t>
            </a:r>
            <a:endParaRPr lang="en-US" altLang="zh-CN" sz="1800" b="1" dirty="0">
              <a:solidFill>
                <a:srgbClr val="000000"/>
              </a:solidFill>
              <a:latin typeface="+mn-lt"/>
              <a:cs typeface="+mn-lt"/>
            </a:endParaRPr>
          </a:p>
          <a:p>
            <a:pPr indent="0" algn="l" eaLnBrk="1" latinLnBrk="0" hangingPunct="1">
              <a:lnSpc>
                <a:spcPct val="150000"/>
              </a:lnSpc>
              <a:buNone/>
            </a:pPr>
            <a:r>
              <a:rPr lang="zh-CN" altLang="en-US" sz="1800" b="1">
                <a:latin typeface="+mn-lt"/>
                <a:ea typeface="微软雅黑" charset="0"/>
                <a:cs typeface="+mn-lt"/>
                <a:sym typeface="+mn-ea"/>
              </a:rPr>
              <a:t>●模型层数增加，效果不升反降（不符合预期的现象——</a:t>
            </a:r>
            <a:r>
              <a:rPr lang="en-US" altLang="zh-CN" sz="1800" b="1">
                <a:latin typeface="+mn-lt"/>
                <a:ea typeface="微软雅黑" charset="0"/>
                <a:cs typeface="+mn-lt"/>
                <a:sym typeface="+mn-ea"/>
              </a:rPr>
              <a:t>degradation</a:t>
            </a:r>
            <a:r>
              <a:rPr lang="zh-CN" altLang="en-US" sz="1800" b="1">
                <a:latin typeface="+mn-lt"/>
                <a:ea typeface="微软雅黑" charset="0"/>
                <a:cs typeface="+mn-lt"/>
                <a:sym typeface="+mn-ea"/>
              </a:rPr>
              <a:t>）</a:t>
            </a:r>
            <a:endParaRPr lang="zh-CN" altLang="en-US" sz="1800" b="1">
              <a:latin typeface="+mn-lt"/>
              <a:ea typeface="微软雅黑" charset="0"/>
              <a:cs typeface="+mn-lt"/>
              <a:sym typeface="+mn-ea"/>
            </a:endParaRPr>
          </a:p>
        </p:txBody>
      </p:sp>
      <p:pic>
        <p:nvPicPr>
          <p:cNvPr id="3" name="图片 2" descr="截屏2020-11-09 下午3.25.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3102610"/>
            <a:ext cx="5905500" cy="3073400"/>
          </a:xfrm>
          <a:prstGeom prst="rect">
            <a:avLst/>
          </a:prstGeom>
        </p:spPr>
      </p:pic>
      <p:pic>
        <p:nvPicPr>
          <p:cNvPr id="2" name="图片 1" descr="截屏2020-11-10 下午5.22.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230" y="1456690"/>
            <a:ext cx="4669155" cy="732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49225" y="1014095"/>
            <a:ext cx="7208520" cy="94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Exploring Over 1000 layers</a:t>
            </a:r>
            <a:r>
              <a:rPr lang="en-US" altLang="zh-CN" sz="2400" b="1" dirty="0">
                <a:ea typeface="微软雅黑" panose="020B0503020204020204" pitchFamily="34" charset="-122"/>
              </a:rPr>
              <a:t>&amp;Recognition Tasks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525" y="472440"/>
            <a:ext cx="23583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4 Experiment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0435" y="1804670"/>
            <a:ext cx="764159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</a:t>
            </a:r>
            <a:r>
              <a:rPr lang="zh-CN" altLang="en-US" b="1">
                <a:latin typeface="微软雅黑" charset="0"/>
                <a:ea typeface="微软雅黑" charset="0"/>
              </a:rPr>
              <a:t>worse than </a:t>
            </a:r>
            <a:r>
              <a:rPr lang="en-US" altLang="zh-CN" b="1">
                <a:latin typeface="微软雅黑" charset="0"/>
                <a:ea typeface="微软雅黑" charset="0"/>
              </a:rPr>
              <a:t>110-ResNet</a:t>
            </a:r>
            <a:endParaRPr lang="en-US" altLang="zh-CN" b="1">
              <a:latin typeface="微软雅黑" charset="0"/>
              <a:ea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overfitting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●没有使用正则化（保持关注重心）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 descr="截屏2020-11-10 上午10.56.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0" y="3212465"/>
            <a:ext cx="5727700" cy="359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705" y="1056005"/>
            <a:ext cx="6069965" cy="94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评价：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525" y="472440"/>
            <a:ext cx="23583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5 Conclusion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0"/>
          <p:cNvSpPr>
            <a:spLocks noChangeArrowheads="1"/>
          </p:cNvSpPr>
          <p:nvPr/>
        </p:nvSpPr>
        <p:spPr bwMode="auto">
          <a:xfrm>
            <a:off x="828040" y="1837055"/>
            <a:ext cx="7759700" cy="424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●一定程度上解决了退化问题（原因似乎并没有说明）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●残差学习的思想很先进，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shortcut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简洁有效（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identity mapping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●构建更深层的网络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●减小梯度相关性的衰减（Balduzzi D , Frean M , Leary L , et al. The Shattered Gradients Problem: If resnets are the answer, then what is the question?[J]. 2017.）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●引入常数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，稳定梯度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shortcut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综合考虑浅层高层特征（[5]Lin T Y , Dollár, Piotr, Girshick R , et al. Feature Pyramid Networks for Object Detection[J]. 2016.）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●模型自身更加灵活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 descr="截屏2020-11-10 下午5.37.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815" y="2000250"/>
            <a:ext cx="7531735" cy="3997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3688" y="2708920"/>
            <a:ext cx="5616624" cy="20162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800" dirty="0" smtClean="0"/>
              <a:t>	</a:t>
            </a: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90307" y="1055742"/>
            <a:ext cx="370681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ea typeface="微软雅黑" panose="020B0503020204020204" pitchFamily="34" charset="-122"/>
              </a:rPr>
              <a:t>Overfitting</a:t>
            </a:r>
            <a:r>
              <a:rPr lang="zh-CN" altLang="en-US" sz="2400" b="1" dirty="0">
                <a:ea typeface="微软雅黑" panose="020B0503020204020204" pitchFamily="34" charset="-122"/>
              </a:rPr>
              <a:t>？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318" y="472279"/>
            <a:ext cx="215265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1 Motivation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0"/>
          <p:cNvSpPr>
            <a:spLocks noChangeArrowheads="1"/>
          </p:cNvSpPr>
          <p:nvPr/>
        </p:nvSpPr>
        <p:spPr bwMode="auto">
          <a:xfrm>
            <a:off x="692150" y="4352925"/>
            <a:ext cx="775970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+mn-lt"/>
                <a:ea typeface="微软雅黑" panose="020B0503020204020204" pitchFamily="34" charset="-122"/>
                <a:cs typeface="+mn-lt"/>
                <a:sym typeface="+mn-ea"/>
              </a:rPr>
              <a:t>●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不是过拟合（高方差，低偏差）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+mn-lt"/>
                <a:ea typeface="微软雅黑" panose="020B0503020204020204" pitchFamily="34" charset="-122"/>
                <a:cs typeface="+mn-lt"/>
                <a:sym typeface="+mn-ea"/>
              </a:rPr>
              <a:t>●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深层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CNN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训练误差，测试误差都很大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150" y="2000250"/>
            <a:ext cx="7857490" cy="2352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90500" y="1056005"/>
            <a:ext cx="5215890" cy="94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Gradient Exploding/Vanishing？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318" y="472279"/>
            <a:ext cx="215265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1 Motivation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0"/>
          <p:cNvSpPr>
            <a:spLocks noChangeArrowheads="1"/>
          </p:cNvSpPr>
          <p:nvPr/>
        </p:nvSpPr>
        <p:spPr bwMode="auto">
          <a:xfrm>
            <a:off x="692150" y="2000250"/>
            <a:ext cx="7759700" cy="133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+mn-lt"/>
                <a:ea typeface="微软雅黑" panose="020B0503020204020204" pitchFamily="34" charset="-122"/>
                <a:cs typeface="+mn-lt"/>
                <a:sym typeface="+mn-ea"/>
              </a:rPr>
              <a:t>●</a:t>
            </a:r>
            <a:r>
              <a:rPr lang="en-US" altLang="zh-CN" b="1" dirty="0" smtClean="0">
                <a:latin typeface="+mn-lt"/>
                <a:ea typeface="微软雅黑" panose="020B0503020204020204" pitchFamily="34" charset="-122"/>
                <a:cs typeface="+mn-lt"/>
                <a:sym typeface="+mn-ea"/>
              </a:rPr>
              <a:t>notorious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+mn-lt"/>
                <a:ea typeface="微软雅黑" panose="020B0503020204020204" pitchFamily="34" charset="-122"/>
                <a:cs typeface="+mn-lt"/>
                <a:sym typeface="+mn-ea"/>
              </a:rPr>
              <a:t>●梯度指数形式的增加和衰减，根源在于反向传播训练法则</a:t>
            </a:r>
            <a:endParaRPr lang="zh-CN" altLang="en-US" b="1" dirty="0" smtClean="0">
              <a:latin typeface="+mn-lt"/>
              <a:ea typeface="微软雅黑" panose="020B0503020204020204" pitchFamily="34" charset="-122"/>
              <a:cs typeface="+mn-lt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+mn-lt"/>
                <a:ea typeface="微软雅黑" panose="020B0503020204020204" pitchFamily="34" charset="-122"/>
                <a:cs typeface="+mn-lt"/>
                <a:sym typeface="+mn-ea"/>
              </a:rPr>
              <a:t>●normalized initialization</a:t>
            </a:r>
            <a:r>
              <a:rPr lang="en-US" altLang="zh-CN" b="1" dirty="0" smtClean="0">
                <a:latin typeface="+mn-lt"/>
                <a:ea typeface="微软雅黑" panose="020B0503020204020204" pitchFamily="34" charset="-122"/>
                <a:cs typeface="+mn-lt"/>
                <a:sym typeface="+mn-ea"/>
              </a:rPr>
              <a:t>&amp;BN</a:t>
            </a:r>
            <a:r>
              <a:rPr lang="zh-CN" altLang="en-US" b="1" dirty="0" smtClean="0">
                <a:latin typeface="+mn-lt"/>
                <a:ea typeface="微软雅黑" panose="020B0503020204020204" pitchFamily="34" charset="-122"/>
                <a:cs typeface="+mn-lt"/>
                <a:sym typeface="+mn-ea"/>
              </a:rPr>
              <a:t>很大程度上解决</a:t>
            </a:r>
            <a:endParaRPr lang="zh-CN" altLang="en-US" b="1" dirty="0" smtClean="0">
              <a:latin typeface="+mn-lt"/>
              <a:ea typeface="微软雅黑" panose="020B0503020204020204" pitchFamily="34" charset="-122"/>
              <a:cs typeface="+mn-lt"/>
              <a:sym typeface="+mn-ea"/>
            </a:endParaRPr>
          </a:p>
        </p:txBody>
      </p:sp>
      <p:pic>
        <p:nvPicPr>
          <p:cNvPr id="2" name="图片 1" descr="截屏2020-11-09 下午3.59.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7770" y="3432175"/>
            <a:ext cx="4188460" cy="3101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90500" y="1056005"/>
            <a:ext cx="5215890" cy="94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不符常理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318" y="472279"/>
            <a:ext cx="215265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1 Motivation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0"/>
          <p:cNvSpPr>
            <a:spLocks noChangeArrowheads="1"/>
          </p:cNvSpPr>
          <p:nvPr/>
        </p:nvSpPr>
        <p:spPr bwMode="auto">
          <a:xfrm>
            <a:off x="692150" y="1929130"/>
            <a:ext cx="7759700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+mn-lt"/>
                <a:ea typeface="微软雅黑" panose="020B0503020204020204" pitchFamily="34" charset="-122"/>
                <a:cs typeface="+mn-lt"/>
                <a:sym typeface="+mn-ea"/>
              </a:rPr>
              <a:t>●假设我们训练好了一个浅层网络</a:t>
            </a:r>
            <a:endParaRPr lang="zh-CN" altLang="en-US" b="1" dirty="0" smtClean="0">
              <a:latin typeface="+mn-lt"/>
              <a:ea typeface="微软雅黑" panose="020B0503020204020204" pitchFamily="34" charset="-122"/>
              <a:cs typeface="+mn-lt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+mn-lt"/>
                <a:ea typeface="微软雅黑" panose="020B0503020204020204" pitchFamily="34" charset="-122"/>
                <a:cs typeface="+mn-lt"/>
                <a:sym typeface="+mn-ea"/>
              </a:rPr>
              <a:t>●即使之后堆上去的网络什么也不做（</a:t>
            </a:r>
            <a:r>
              <a:rPr lang="en-US" altLang="zh-CN" b="1" dirty="0" smtClean="0">
                <a:latin typeface="+mn-lt"/>
                <a:ea typeface="微软雅黑" panose="020B0503020204020204" pitchFamily="34" charset="-122"/>
                <a:cs typeface="+mn-lt"/>
                <a:sym typeface="+mn-ea"/>
              </a:rPr>
              <a:t>identity mapping</a:t>
            </a:r>
            <a:r>
              <a:rPr lang="zh-CN" altLang="en-US" b="1" dirty="0" smtClean="0">
                <a:latin typeface="+mn-lt"/>
                <a:ea typeface="微软雅黑" panose="020B0503020204020204" pitchFamily="34" charset="-122"/>
                <a:cs typeface="+mn-lt"/>
                <a:sym typeface="+mn-ea"/>
              </a:rPr>
              <a:t>），模型的效果应该也不会变差</a:t>
            </a:r>
            <a:endParaRPr lang="zh-CN" altLang="en-US" b="1" dirty="0" smtClean="0">
              <a:latin typeface="+mn-lt"/>
              <a:ea typeface="微软雅黑" panose="020B0503020204020204" pitchFamily="34" charset="-122"/>
              <a:cs typeface="+mn-lt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+mn-lt"/>
              <a:ea typeface="微软雅黑" panose="020B0503020204020204" pitchFamily="34" charset="-122"/>
              <a:cs typeface="+mn-lt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+mn-lt"/>
              <a:ea typeface="微软雅黑" panose="020B0503020204020204" pitchFamily="34" charset="-122"/>
              <a:cs typeface="+mn-lt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+mn-lt"/>
              <a:ea typeface="微软雅黑" panose="020B0503020204020204" pitchFamily="34" charset="-122"/>
              <a:cs typeface="+mn-lt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+mn-lt"/>
                <a:ea typeface="微软雅黑" panose="020B0503020204020204" pitchFamily="34" charset="-122"/>
                <a:cs typeface="+mn-lt"/>
                <a:sym typeface="+mn-ea"/>
              </a:rPr>
              <a:t>●让模型的内部结构有恒等映射的能力，以保证在堆叠网络的过程中，网络至少不会因为继续堆叠而产生退化</a:t>
            </a:r>
            <a:endParaRPr lang="zh-CN" altLang="en-US" b="1" dirty="0" smtClean="0">
              <a:latin typeface="+mn-lt"/>
              <a:ea typeface="微软雅黑" panose="020B0503020204020204" pitchFamily="34" charset="-122"/>
              <a:cs typeface="+mn-lt"/>
              <a:sym typeface="+mn-ea"/>
            </a:endParaRPr>
          </a:p>
        </p:txBody>
      </p:sp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90500" y="3364865"/>
            <a:ext cx="5215890" cy="94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初衷</a:t>
            </a:r>
            <a:r>
              <a:rPr lang="en-US" altLang="zh-CN" sz="2400" b="1" dirty="0"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ea typeface="微软雅黑" panose="020B0503020204020204" pitchFamily="34" charset="-122"/>
              </a:rPr>
              <a:t>灵感来源</a:t>
            </a:r>
            <a:r>
              <a:rPr lang="en-US" altLang="zh-CN" sz="2400" b="1" dirty="0"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512" y="1055742"/>
            <a:ext cx="370681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研究贡献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525" y="472440"/>
            <a:ext cx="23583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2 Contribution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0"/>
          <p:cNvSpPr>
            <a:spLocks noChangeArrowheads="1"/>
          </p:cNvSpPr>
          <p:nvPr/>
        </p:nvSpPr>
        <p:spPr bwMode="auto">
          <a:xfrm>
            <a:off x="838200" y="2000250"/>
            <a:ext cx="77597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 Residual Learning framework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comprehensive experiments on ImageNet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CIFAR-10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●easy to optimize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●easily enjoy accuracy gains from greatly increased depth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low complexity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excellent generalization performance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705" y="1056005"/>
            <a:ext cx="6523990" cy="94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ea typeface="微软雅黑" panose="020B0503020204020204" pitchFamily="34" charset="-122"/>
              </a:rPr>
              <a:t>Residual Learning</a:t>
            </a:r>
            <a:r>
              <a:rPr lang="zh-CN" altLang="en-US" sz="2400" b="1" dirty="0">
                <a:ea typeface="微软雅黑" panose="020B0503020204020204" pitchFamily="34" charset="-122"/>
              </a:rPr>
              <a:t>（如何做到恒等映射）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525" y="472440"/>
            <a:ext cx="23583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3 Method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0"/>
          <p:cNvSpPr>
            <a:spLocks noChangeArrowheads="1"/>
          </p:cNvSpPr>
          <p:nvPr/>
        </p:nvSpPr>
        <p:spPr bwMode="auto">
          <a:xfrm>
            <a:off x="838200" y="1981200"/>
            <a:ext cx="7759700" cy="424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●如果多个非线性层可以渐进逼近复杂函数，那么他们也可以同样逼近残差函数。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●把恒等映射作为网络的一部分，学习残差函数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F(x)=H(x)-x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●拟合残差比拟合恒等映射容易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●学习输出结果与输入的差值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截屏2020-11-09 下午5.06.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3265805"/>
            <a:ext cx="4114800" cy="218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512" y="1055742"/>
            <a:ext cx="370681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1" dirty="0">
                <a:ea typeface="微软雅黑" panose="020B0503020204020204" pitchFamily="34" charset="-122"/>
              </a:rPr>
              <a:t> Shortcuts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525" y="472440"/>
            <a:ext cx="23583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3 Method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0"/>
          <p:cNvSpPr>
            <a:spLocks noChangeArrowheads="1"/>
          </p:cNvSpPr>
          <p:nvPr/>
        </p:nvSpPr>
        <p:spPr bwMode="auto">
          <a:xfrm>
            <a:off x="838200" y="1981200"/>
            <a:ext cx="7759700" cy="133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借鉴了高速网络（Highway Network）的跨层链接思想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●没有增加参数（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identity mapping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●恒等映射与通过卷积层的结果直接相加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 descr="截屏2020-11-09 下午7.15.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5900" y="4312920"/>
            <a:ext cx="3632200" cy="723900"/>
          </a:xfrm>
          <a:prstGeom prst="rect">
            <a:avLst/>
          </a:prstGeom>
        </p:spPr>
      </p:pic>
      <p:pic>
        <p:nvPicPr>
          <p:cNvPr id="6" name="图片 5" descr="截屏2020-11-09 下午7.15.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3498850"/>
            <a:ext cx="4229100" cy="635000"/>
          </a:xfrm>
          <a:prstGeom prst="rect">
            <a:avLst/>
          </a:prstGeom>
        </p:spPr>
      </p:pic>
      <p:pic>
        <p:nvPicPr>
          <p:cNvPr id="2" name="图片 1" descr="截屏2020-11-10 下午5.26.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950" y="5205095"/>
            <a:ext cx="5156200" cy="143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/>
          <p:cNvSpPr>
            <a:spLocks noChangeArrowheads="1"/>
          </p:cNvSpPr>
          <p:nvPr/>
        </p:nvSpPr>
        <p:spPr bwMode="auto">
          <a:xfrm>
            <a:off x="179512" y="1055742"/>
            <a:ext cx="370681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ea typeface="微软雅黑" panose="020B0503020204020204" pitchFamily="34" charset="-122"/>
              </a:rPr>
              <a:t> 网络框架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17417" name="TextBox 18"/>
          <p:cNvSpPr txBox="1">
            <a:spLocks noChangeArrowheads="1"/>
          </p:cNvSpPr>
          <p:nvPr/>
        </p:nvSpPr>
        <p:spPr bwMode="auto">
          <a:xfrm>
            <a:off x="1152525" y="472440"/>
            <a:ext cx="23583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latin typeface="黑体" panose="02010609060101010101" charset="-122"/>
                <a:ea typeface="微软雅黑" panose="020B0503020204020204" pitchFamily="34" charset="-122"/>
              </a:rPr>
              <a:t>3 Method</a:t>
            </a:r>
            <a:endParaRPr lang="en-US" altLang="zh-CN" sz="2400" b="1" dirty="0">
              <a:latin typeface="黑体" panose="02010609060101010101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截屏2020-11-09 下午7.44.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4495" y="31115"/>
            <a:ext cx="3255010" cy="6922770"/>
          </a:xfrm>
          <a:prstGeom prst="rect">
            <a:avLst/>
          </a:prstGeom>
        </p:spPr>
      </p:pic>
      <p:sp>
        <p:nvSpPr>
          <p:cNvPr id="5" name="Rectangle 70"/>
          <p:cNvSpPr>
            <a:spLocks noChangeArrowheads="1"/>
          </p:cNvSpPr>
          <p:nvPr/>
        </p:nvSpPr>
        <p:spPr bwMode="auto">
          <a:xfrm>
            <a:off x="401955" y="2000250"/>
            <a:ext cx="7759700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Plain Network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●参照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VGG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●若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map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一样大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个数一样多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feature map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size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减半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filter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加倍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lower complexity than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VGG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中文ppt">
      <a:majorFont>
        <a:latin typeface="Times New Roman"/>
        <a:ea typeface="华文行楷"/>
        <a:cs typeface=""/>
      </a:majorFont>
      <a:minorFont>
        <a:latin typeface="Times New Roman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50305040509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50305040509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2094</Words>
  <Application>WPS 演示</Application>
  <PresentationFormat>全屏显示(4:3)</PresentationFormat>
  <Paragraphs>191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1" baseType="lpstr">
      <vt:lpstr>Arial</vt:lpstr>
      <vt:lpstr>方正书宋_GBK</vt:lpstr>
      <vt:lpstr>Wingdings</vt:lpstr>
      <vt:lpstr>Times New Roman</vt:lpstr>
      <vt:lpstr>宋体</vt:lpstr>
      <vt:lpstr>汉仪书宋二KW</vt:lpstr>
      <vt:lpstr>微软雅黑</vt:lpstr>
      <vt:lpstr>汉仪旗黑</vt:lpstr>
      <vt:lpstr>楷体</vt:lpstr>
      <vt:lpstr>黑体</vt:lpstr>
      <vt:lpstr>微软雅黑</vt:lpstr>
      <vt:lpstr>Calibri</vt:lpstr>
      <vt:lpstr>Helvetica Neue</vt:lpstr>
      <vt:lpstr>汉仪楷体KW</vt:lpstr>
      <vt:lpstr>宋体</vt:lpstr>
      <vt:lpstr>Arial Unicode MS</vt:lpstr>
      <vt:lpstr>汉仪中黑KW</vt:lpstr>
      <vt:lpstr>Apple Color Emoji</vt:lpstr>
      <vt:lpstr>Axis</vt:lpstr>
      <vt:lpstr>Deep Residual Learning  for Image Recognition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enchanted</cp:lastModifiedBy>
  <cp:revision>12</cp:revision>
  <dcterms:created xsi:type="dcterms:W3CDTF">2020-11-10T12:44:30Z</dcterms:created>
  <dcterms:modified xsi:type="dcterms:W3CDTF">2020-11-10T12:44:30Z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