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showSpecialPlsOnTitleSld="0" removePersonalInfoOnSave="1">
  <p:sldMasterIdLst>
    <p:sldMasterId id="2147483648" r:id="rId1"/>
  </p:sldMasterIdLst>
  <p:notesMasterIdLst>
    <p:notesMasterId r:id="rId4"/>
  </p:notesMasterIdLst>
  <p:sldIdLst>
    <p:sldId id="256" r:id="rId3"/>
    <p:sldId id="641" r:id="rId5"/>
    <p:sldId id="686" r:id="rId6"/>
    <p:sldId id="687" r:id="rId7"/>
    <p:sldId id="688" r:id="rId8"/>
    <p:sldId id="689" r:id="rId9"/>
    <p:sldId id="692" r:id="rId10"/>
    <p:sldId id="693" r:id="rId11"/>
    <p:sldId id="695" r:id="rId12"/>
    <p:sldId id="696" r:id="rId13"/>
    <p:sldId id="697" r:id="rId14"/>
    <p:sldId id="698" r:id="rId15"/>
    <p:sldId id="700" r:id="rId16"/>
    <p:sldId id="701" r:id="rId17"/>
    <p:sldId id="699" r:id="rId18"/>
    <p:sldId id="702" r:id="rId19"/>
    <p:sldId id="704" r:id="rId20"/>
    <p:sldId id="705" r:id="rId21"/>
    <p:sldId id="706" r:id="rId22"/>
    <p:sldId id="707" r:id="rId23"/>
    <p:sldId id="415" r:id="rId24"/>
  </p:sldIdLst>
  <p:sldSz cx="9144000" cy="6858000" type="screen4x3"/>
  <p:notesSz cx="7099300" cy="1023429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CC"/>
    <a:srgbClr val="3366FF"/>
    <a:srgbClr val="336699"/>
    <a:srgbClr val="01395F"/>
    <a:srgbClr val="013D65"/>
    <a:srgbClr val="003366"/>
    <a:srgbClr val="FF66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4" autoAdjust="0"/>
    <p:restoredTop sz="92096" autoAdjust="0"/>
  </p:normalViewPr>
  <p:slideViewPr>
    <p:cSldViewPr>
      <p:cViewPr>
        <p:scale>
          <a:sx n="85" d="100"/>
          <a:sy n="85" d="100"/>
        </p:scale>
        <p:origin x="-1478" y="125"/>
      </p:cViewPr>
      <p:guideLst>
        <p:guide orient="horz" pos="2192"/>
        <p:guide pos="2880"/>
      </p:guideLst>
    </p:cSldViewPr>
  </p:slideViewPr>
  <p:outlineViewPr>
    <p:cViewPr>
      <p:scale>
        <a:sx n="33" d="100"/>
        <a:sy n="33" d="100"/>
      </p:scale>
      <p:origin x="0" y="1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0" tIns="47535" rIns="95070" bIns="47535" numCol="1" anchor="t" anchorCtr="0" compatLnSpc="1"/>
          <a:lstStyle>
            <a:lvl1pPr algn="l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0" tIns="47535" rIns="95070" bIns="47535" numCol="1" anchor="t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0" tIns="47535" rIns="95070" bIns="47535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0" tIns="47535" rIns="95070" bIns="47535" numCol="1" anchor="b" anchorCtr="0" compatLnSpc="1"/>
          <a:lstStyle>
            <a:lvl1pPr algn="l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0" tIns="47535" rIns="95070" bIns="47535" numCol="1" anchor="b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CE97544E-26AA-4FDB-B9EA-96855DDCFD2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3DCD4-82AB-4372-A593-48B87D6CF864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7544E-26AA-4FDB-B9EA-96855DDCFD2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panose="020B060402020209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5B089-16FC-48FD-A8B9-1D835B9DB7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5FDE-5CE1-428A-AE3E-70CA604FF2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E9330-7418-4705-B2B0-9DA29E4A48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96136" y="6284913"/>
            <a:ext cx="2662064" cy="4572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窦文科</a:t>
            </a:r>
            <a:r>
              <a:rPr lang="en-US" altLang="zh-CN" dirty="0" smtClean="0"/>
              <a:t>-</a:t>
            </a:r>
            <a:r>
              <a:rPr lang="zh-CN" altLang="en-US" dirty="0" smtClean="0"/>
              <a:t>硕士毕业论文答辩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57872-FD03-403A-BCF8-30E27AD903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1F1-383A-4F54-B12D-8235E49140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9F97A-E483-4113-A3ED-777F61C298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44FE3-CE85-4D11-BD54-726C222D17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08B87-6F71-4EC0-9E58-9192D30FE1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A70A3-92BA-4702-9998-1587FCC032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F1EF9-F82E-4ED8-A47D-44E203F7A7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8144" y="6284913"/>
            <a:ext cx="2590056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窦文科</a:t>
            </a:r>
            <a:r>
              <a:rPr lang="en-US" altLang="zh-CN" dirty="0" smtClean="0"/>
              <a:t>-</a:t>
            </a:r>
            <a:r>
              <a:rPr lang="zh-CN" altLang="en-US" dirty="0" smtClean="0"/>
              <a:t>硕士毕业论文答辩</a:t>
            </a:r>
            <a:endParaRPr lang="en-US" altLang="zh-CN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96108"/>
            <a:ext cx="7632700" cy="11049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Adaptation Regularization: A General</a:t>
            </a:r>
            <a:b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 for Transfer Learning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27784" y="4149080"/>
            <a:ext cx="3384302" cy="93610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 ：孙浩然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83768" y="5439217"/>
            <a:ext cx="4176464" cy="7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400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4130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480" indent="-3860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南京大学计算机科学与技术系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5993130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流形正则化：利用数据中的几何结构起到半监督作用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28040" y="1912620"/>
            <a:ext cx="7759700" cy="466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●流形一致性（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SSTCA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中有提到）：如果两个点在原来的空间中比较近，则他们条件分布和边缘分布也相似，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挖掘隐藏在边缘分布P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和P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的流形信息</a:t>
            </a:r>
            <a:endParaRPr lang="zh-CN" altLang="en-US" b="1" baseline="-25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regulization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（西瓜书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●其中 W 是图邻接矩阵，L 是归一化图拉普拉斯矩阵，W 可计算如下：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其中N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(x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)是样例x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的p-近邻组成的样例集合，L计算为L=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WD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D 是对角矩阵，对角元计算为D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=∑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j=1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ij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截屏2020-10-22 上午10.55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2832735"/>
            <a:ext cx="4127500" cy="1638300"/>
          </a:xfrm>
          <a:prstGeom prst="rect">
            <a:avLst/>
          </a:prstGeom>
        </p:spPr>
      </p:pic>
      <p:pic>
        <p:nvPicPr>
          <p:cNvPr id="5" name="图片 4" descr="截屏2020-10-22 上午10.58.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4796155"/>
            <a:ext cx="4978400" cy="965200"/>
          </a:xfrm>
          <a:prstGeom prst="rect">
            <a:avLst/>
          </a:prstGeom>
        </p:spPr>
      </p:pic>
      <p:pic>
        <p:nvPicPr>
          <p:cNvPr id="6" name="图片 5" descr="截屏2020-10-22 下午5.46.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025" y="34925"/>
            <a:ext cx="2545715" cy="196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引入表示定理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截屏2020-10-22 上午11.11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0" y="1670050"/>
            <a:ext cx="4584700" cy="800100"/>
          </a:xfrm>
          <a:prstGeom prst="rect">
            <a:avLst/>
          </a:prstGeom>
        </p:spPr>
      </p:pic>
      <p:pic>
        <p:nvPicPr>
          <p:cNvPr id="6" name="图片 5" descr="截屏2020-10-22 上午11.15.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470150"/>
            <a:ext cx="5080000" cy="1562100"/>
          </a:xfrm>
          <a:prstGeom prst="rect">
            <a:avLst/>
          </a:prstGeom>
        </p:spPr>
      </p:pic>
      <p:pic>
        <p:nvPicPr>
          <p:cNvPr id="7" name="图片 6" descr="截屏2020-10-22 上午11.16.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5643880"/>
            <a:ext cx="3098800" cy="444500"/>
          </a:xfrm>
          <a:prstGeom prst="rect">
            <a:avLst/>
          </a:prstGeom>
        </p:spPr>
      </p:pic>
      <p:pic>
        <p:nvPicPr>
          <p:cNvPr id="8" name="图片 7" descr="截屏2020-10-22 下午12.08.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350" y="3734435"/>
            <a:ext cx="4051300" cy="172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80760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a typeface="微软雅黑" panose="020B0503020204020204" pitchFamily="34" charset="-122"/>
              </a:rPr>
              <a:t>ARRLS:ARTL Using Squared Loss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●采用二次损失函数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●将表示定理带入可得结构风险泛函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截屏2020-10-22 下午12.17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0" y="2198370"/>
            <a:ext cx="3352800" cy="1485900"/>
          </a:xfrm>
          <a:prstGeom prst="rect">
            <a:avLst/>
          </a:prstGeom>
        </p:spPr>
      </p:pic>
      <p:pic>
        <p:nvPicPr>
          <p:cNvPr id="5" name="图片 4" descr="截屏2020-10-22 下午12.19.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4122420"/>
            <a:ext cx="36576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80760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a typeface="微软雅黑" panose="020B0503020204020204" pitchFamily="34" charset="-122"/>
              </a:rPr>
              <a:t>ARRLS:ARTL Using Squared Loss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●整体优化问题如下：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●求导得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●当 λ = γ = 0 时，联合适配正则项置零，模型退化为标准正则化线性回归（RLS）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●多分类问题：将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en-US" altLang="zh-CN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one-hot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截屏2020-10-22 下午12.31.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2452370"/>
            <a:ext cx="4267200" cy="1130300"/>
          </a:xfrm>
          <a:prstGeom prst="rect">
            <a:avLst/>
          </a:prstGeom>
        </p:spPr>
      </p:pic>
      <p:pic>
        <p:nvPicPr>
          <p:cNvPr id="6" name="图片 5" descr="截屏2020-10-22 下午12.32.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4048125"/>
            <a:ext cx="37592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a typeface="微软雅黑" panose="020B0503020204020204" pitchFamily="34" charset="-122"/>
              </a:rPr>
              <a:t>ARSVM:ARTL Using Hinge Loss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●采用合页损失函数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●将表示定理带入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截屏2020-10-22 下午12.57.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315" y="2441575"/>
            <a:ext cx="3962400" cy="1511300"/>
          </a:xfrm>
          <a:prstGeom prst="rect">
            <a:avLst/>
          </a:prstGeom>
        </p:spPr>
      </p:pic>
      <p:pic>
        <p:nvPicPr>
          <p:cNvPr id="5" name="图片 4" descr="截屏2020-10-22 下午1.01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4565650"/>
            <a:ext cx="5092700" cy="191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a typeface="微软雅黑" panose="020B0503020204020204" pitchFamily="34" charset="-122"/>
              </a:rPr>
              <a:t>ARSVM:ARTL Using Hinge Loss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●采用拉格朗日对偶法得到对偶问题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●求导得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截屏2020-10-22 下午1.08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2378075"/>
            <a:ext cx="5029200" cy="1790700"/>
          </a:xfrm>
          <a:prstGeom prst="rect">
            <a:avLst/>
          </a:prstGeom>
        </p:spPr>
      </p:pic>
      <p:pic>
        <p:nvPicPr>
          <p:cNvPr id="9" name="图片 8" descr="截屏2020-10-22 下午1.12.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4874260"/>
            <a:ext cx="3378200" cy="29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算法总流程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截屏2020-10-22 下午1.16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0" y="1707515"/>
            <a:ext cx="5816600" cy="408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实验设置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文本数据集：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20-Newsgroups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Reuters-21578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图像数据集：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USPS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PIE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Baselines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LR、SVM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LAPSVM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CDSC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SFA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TCA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LMTTL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SSKM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指标：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截屏2020-10-22 下午1.39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0" y="5147945"/>
            <a:ext cx="3835400" cy="67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实验结果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截屏2020-10-22 下午2.12.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1899285"/>
            <a:ext cx="8667750" cy="2181225"/>
          </a:xfrm>
          <a:prstGeom prst="rect">
            <a:avLst/>
          </a:prstGeom>
        </p:spPr>
      </p:pic>
      <p:pic>
        <p:nvPicPr>
          <p:cNvPr id="7" name="图片 6" descr="截屏2020-10-22 下午2.43.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70" y="3943985"/>
            <a:ext cx="5946775" cy="281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实验结果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截屏2020-10-22 下午2.42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1758315"/>
            <a:ext cx="8075295" cy="1810385"/>
          </a:xfrm>
          <a:prstGeom prst="rect">
            <a:avLst/>
          </a:prstGeom>
        </p:spPr>
      </p:pic>
      <p:pic>
        <p:nvPicPr>
          <p:cNvPr id="5" name="图片 4" descr="截屏2020-10-22 下午2.49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15" y="3568700"/>
            <a:ext cx="5778500" cy="223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研究现状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318" y="472279"/>
            <a:ext cx="21526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1 Motivation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78840" y="1794510"/>
            <a:ext cx="77597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 eaLnBrk="1" latinLnBrk="0" hangingPunct="1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lt"/>
              </a:rPr>
              <a:t>● 基于表征学习的方法（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cs typeface="+mn-lt"/>
              </a:rPr>
              <a:t>e.g. MMDE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cs typeface="+mn-lt"/>
              </a:rPr>
              <a:t>、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cs typeface="+mn-lt"/>
              </a:rPr>
              <a:t>TSL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cs typeface="+mn-lt"/>
              </a:rPr>
              <a:t>）</a:t>
            </a:r>
            <a:endParaRPr lang="en-US" altLang="zh-CN" sz="1800" b="1" dirty="0">
              <a:solidFill>
                <a:srgbClr val="000000"/>
              </a:solidFill>
              <a:latin typeface="+mn-lt"/>
              <a:cs typeface="+mn-lt"/>
            </a:endParaRPr>
          </a:p>
          <a:p>
            <a:pPr indent="0" algn="l" eaLnBrk="1" latinLnBrk="0" hangingPunct="1">
              <a:lnSpc>
                <a:spcPct val="150000"/>
              </a:lnSpc>
              <a:buNone/>
            </a:pPr>
            <a:r>
              <a:rPr lang="zh-CN" altLang="en-US" sz="1800" b="1">
                <a:latin typeface="+mn-lt"/>
                <a:ea typeface="微软雅黑" charset="0"/>
                <a:cs typeface="+mn-lt"/>
                <a:sym typeface="+mn-ea"/>
              </a:rPr>
              <a:t>● 基于监督学习的方法（</a:t>
            </a:r>
            <a:r>
              <a:rPr lang="en-US" altLang="zh-CN" sz="1800" b="1">
                <a:latin typeface="+mn-lt"/>
                <a:ea typeface="微软雅黑" charset="0"/>
                <a:cs typeface="+mn-lt"/>
                <a:sym typeface="+mn-ea"/>
              </a:rPr>
              <a:t>e.g. SVM</a:t>
            </a:r>
            <a:r>
              <a:rPr lang="zh-CN" altLang="en-US" sz="1800" b="1">
                <a:latin typeface="+mn-lt"/>
                <a:ea typeface="微软雅黑" charset="0"/>
                <a:cs typeface="+mn-lt"/>
                <a:sym typeface="+mn-ea"/>
              </a:rPr>
              <a:t>）</a:t>
            </a:r>
            <a:endParaRPr lang="en-US" altLang="zh-CN" sz="1800" b="1">
              <a:latin typeface="+mn-lt"/>
              <a:ea typeface="微软雅黑" charset="0"/>
              <a:cs typeface="+mn-lt"/>
            </a:endParaRPr>
          </a:p>
          <a:p>
            <a:pPr indent="0" algn="l" eaLnBrk="1" latinLnBrk="0" hangingPunct="1">
              <a:lnSpc>
                <a:spcPct val="150000"/>
              </a:lnSpc>
              <a:buNone/>
            </a:pPr>
            <a:r>
              <a:rPr lang="zh-CN" altLang="en-US" sz="1800" b="1">
                <a:latin typeface="+mn-lt"/>
                <a:ea typeface="微软雅黑" charset="0"/>
                <a:cs typeface="+mn-lt"/>
                <a:sym typeface="+mn-ea"/>
              </a:rPr>
              <a:t>● 问题：</a:t>
            </a:r>
            <a:endParaRPr lang="zh-CN" altLang="en-US" sz="1800" b="1">
              <a:latin typeface="+mn-lt"/>
              <a:ea typeface="微软雅黑" charset="0"/>
              <a:cs typeface="+mn-lt"/>
              <a:sym typeface="+mn-ea"/>
            </a:endParaRPr>
          </a:p>
          <a:p>
            <a:pPr indent="0" algn="l" eaLnBrk="1" latinLnBrk="0" hangingPunct="1">
              <a:lnSpc>
                <a:spcPct val="150000"/>
              </a:lnSpc>
              <a:buNone/>
            </a:pPr>
            <a:r>
              <a:rPr lang="en-US" altLang="zh-CN" sz="1800" b="1">
                <a:latin typeface="+mn-lt"/>
                <a:ea typeface="微软雅黑" charset="0"/>
                <a:cs typeface="+mn-lt"/>
                <a:sym typeface="+mn-ea"/>
              </a:rPr>
              <a:t>	1.</a:t>
            </a:r>
            <a:r>
              <a:rPr lang="zh-CN" altLang="en-US" sz="1800" b="1">
                <a:latin typeface="+mn-lt"/>
                <a:ea typeface="微软雅黑" charset="0"/>
                <a:cs typeface="+mn-lt"/>
                <a:sym typeface="+mn-ea"/>
              </a:rPr>
              <a:t>源域标注数据没有充分利用（可以用来减小条件分布差异）</a:t>
            </a:r>
            <a:endParaRPr lang="zh-CN" altLang="en-US" sz="1800" b="1">
              <a:latin typeface="+mn-lt"/>
              <a:ea typeface="微软雅黑" charset="0"/>
              <a:cs typeface="+mn-lt"/>
              <a:sym typeface="+mn-ea"/>
            </a:endParaRPr>
          </a:p>
          <a:p>
            <a:pPr indent="0" algn="l" eaLnBrk="1" latinLnBrk="0" hangingPunct="1">
              <a:lnSpc>
                <a:spcPct val="150000"/>
              </a:lnSpc>
              <a:buNone/>
            </a:pPr>
            <a:r>
              <a:rPr lang="en-US" altLang="zh-CN" sz="1800" b="1">
                <a:latin typeface="+mn-lt"/>
                <a:ea typeface="微软雅黑" charset="0"/>
                <a:cs typeface="+mn-lt"/>
                <a:sym typeface="+mn-ea"/>
              </a:rPr>
              <a:t>	2.</a:t>
            </a:r>
            <a:r>
              <a:rPr lang="zh-CN" altLang="en-US" sz="1800" b="1">
                <a:latin typeface="+mn-lt"/>
                <a:ea typeface="微软雅黑" charset="0"/>
                <a:cs typeface="+mn-lt"/>
                <a:sym typeface="+mn-ea"/>
              </a:rPr>
              <a:t>目标域未标注数据没有充分利用（半监督学习）</a:t>
            </a:r>
            <a:endParaRPr lang="zh-CN" altLang="en-US" sz="1800" b="1">
              <a:latin typeface="+mn-lt"/>
              <a:ea typeface="微软雅黑" charset="0"/>
              <a:cs typeface="+mn-lt"/>
              <a:sym typeface="+mn-ea"/>
            </a:endParaRPr>
          </a:p>
          <a:p>
            <a:pPr indent="0" algn="l" eaLnBrk="1" latinLnBrk="0" hangingPunct="1">
              <a:lnSpc>
                <a:spcPct val="150000"/>
              </a:lnSpc>
              <a:buNone/>
            </a:pPr>
            <a:r>
              <a:rPr lang="zh-CN" altLang="en-US" sz="1800" b="1">
                <a:latin typeface="+mn-lt"/>
                <a:ea typeface="微软雅黑" charset="0"/>
                <a:cs typeface="+mn-lt"/>
                <a:sym typeface="+mn-ea"/>
              </a:rPr>
              <a:t>● 其他基于直推式向量机（</a:t>
            </a:r>
            <a:r>
              <a:rPr lang="en-US" altLang="zh-CN" sz="1800" b="1">
                <a:latin typeface="+mn-lt"/>
                <a:ea typeface="微软雅黑" charset="0"/>
                <a:cs typeface="+mn-lt"/>
                <a:sym typeface="+mn-ea"/>
              </a:rPr>
              <a:t>TSVM</a:t>
            </a:r>
            <a:r>
              <a:rPr lang="zh-CN" altLang="en-US" sz="1800" b="1">
                <a:latin typeface="+mn-lt"/>
                <a:ea typeface="微软雅黑" charset="0"/>
                <a:cs typeface="+mn-lt"/>
                <a:sym typeface="+mn-ea"/>
              </a:rPr>
              <a:t>）的方法，例如</a:t>
            </a:r>
            <a:r>
              <a:rPr lang="en-US" altLang="zh-CN" sz="1800" b="1">
                <a:latin typeface="+mn-lt"/>
                <a:ea typeface="微软雅黑" charset="0"/>
                <a:cs typeface="+mn-lt"/>
                <a:sym typeface="+mn-ea"/>
              </a:rPr>
              <a:t>DASVM</a:t>
            </a:r>
            <a:r>
              <a:rPr lang="zh-CN" altLang="en-US" sz="1800" b="1">
                <a:latin typeface="+mn-lt"/>
                <a:ea typeface="微软雅黑" charset="0"/>
                <a:cs typeface="+mn-lt"/>
                <a:sym typeface="+mn-ea"/>
              </a:rPr>
              <a:t>、</a:t>
            </a:r>
            <a:r>
              <a:rPr lang="en-US" altLang="zh-CN" sz="1800" b="1">
                <a:latin typeface="+mn-lt"/>
                <a:ea typeface="微软雅黑" charset="0"/>
                <a:cs typeface="+mn-lt"/>
                <a:sym typeface="+mn-ea"/>
              </a:rPr>
              <a:t>LATTL</a:t>
            </a:r>
            <a:r>
              <a:rPr lang="zh-CN" altLang="en-US" sz="1800" b="1">
                <a:latin typeface="+mn-lt"/>
                <a:ea typeface="微软雅黑" charset="0"/>
                <a:cs typeface="+mn-lt"/>
                <a:sym typeface="+mn-ea"/>
              </a:rPr>
              <a:t>等利用半监督学习的思想，通过目标领域无标数据揭示目标领域的判别结构，存在样本外泛化难的问题，也没有考虑条件分布</a:t>
            </a:r>
            <a:endParaRPr lang="zh-CN" altLang="en-US" sz="1800" b="1">
              <a:latin typeface="+mn-lt"/>
              <a:ea typeface="微软雅黑" charset="0"/>
              <a:cs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评价：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5 Conclusion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●考察了各种必要的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学习准则，并保持了模型的凸性以及简单可依赖的特性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●对跨领域概率分布失配问题具有鲁棒性，并能极大的提高跨领域分类任务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的准确率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学习映射和训练模型同时进行，无需最大化方差而保留重要属性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●表示定理的使用，把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限制在线性分类器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708920"/>
            <a:ext cx="5616624" cy="20162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800" dirty="0" smtClean="0"/>
              <a:t>	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研究动机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318" y="472279"/>
            <a:ext cx="21526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1 Motivation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692150" y="4352925"/>
            <a:ext cx="77597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●最小化边缘分布</a:t>
            </a:r>
            <a:endParaRPr lang="en-GB" altLang="zh-CN" b="1" dirty="0">
              <a:solidFill>
                <a:srgbClr val="000000"/>
              </a:solidFill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●最小化条件分布</a:t>
            </a:r>
            <a:endParaRPr lang="en-GB" altLang="zh-CN" b="1" dirty="0">
              <a:solidFill>
                <a:srgbClr val="000000"/>
              </a:solidFill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●流形正则化</a:t>
            </a:r>
            <a:endParaRPr lang="en-GB" altLang="zh-CN" b="1" dirty="0">
              <a:solidFill>
                <a:srgbClr val="000000"/>
              </a:solidFill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●构建分类器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720" y="1444625"/>
            <a:ext cx="6185535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研究贡献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2 Contribution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●Adaptation Regularization based 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Learning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ARTL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（联合适配正则化迁移学习框架）：to model the joint distribution adaptation and manifold regularization in a unified way underpinned by the structural risk minimization principle and the regularization theory.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基于结构风险最小化准则和正则化理论，统一进行联合概率分布适配和流形结构保持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研究贡献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2 Contribution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 first semi-supervised domain transfer learning framework which can explore all these learning criteria simultaneously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(as simple as possible)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●各种标准的监督学习方法被嵌入用于解决迁移学习，基于再生希尔伯特空间的表示定理处理优化问题得到全局最优解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●基于ARTL框架，提出了两个方法：ARRLS和ARSVM，两者都是凸优化问题，有全局最优解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●在文本、图像数据集上验证ARTL框架的有效性和优势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问题定义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244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●除了域迁移学习的假设之外，还提出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Justifications: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同时最小化边缘分布和条件分布差异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2.保持边缘分布流形一致性可获益于半监督学习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3.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在原始空间或者核空间探索数据分布，而不是降维之后的空间       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more generic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整体框架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●最小化源域标注数据D</a:t>
            </a:r>
            <a:r>
              <a:rPr lang="zh-CN" altLang="en-US" b="1" baseline="-25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的结构风险泛函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●最小化源域和目标域的联合概率分布J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和J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之间距离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●最大化边缘分布P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和P</a:t>
            </a:r>
            <a:r>
              <a:rPr lang="zh-CN" altLang="en-US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的流形一致性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截屏2020-10-22 上午3.29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3690620"/>
            <a:ext cx="4533900" cy="119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结构风险最小化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●源域分类器结构风险最小化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●损失函数是合页损失函数（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）和平方误差（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RLS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截屏2020-10-22 上午9.57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465" y="3171825"/>
            <a:ext cx="6528435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联合分布适应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2000250"/>
            <a:ext cx="775970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●和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JDA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思想一致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●边缘分布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●条件分布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●联合分布适应的目标函数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截屏2020-10-22 上午10.07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0" y="2475865"/>
            <a:ext cx="4889500" cy="990600"/>
          </a:xfrm>
          <a:prstGeom prst="rect">
            <a:avLst/>
          </a:prstGeom>
        </p:spPr>
      </p:pic>
      <p:pic>
        <p:nvPicPr>
          <p:cNvPr id="5" name="图片 4" descr="截屏2020-10-22 上午10.08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20" y="3466465"/>
            <a:ext cx="4962525" cy="1077595"/>
          </a:xfrm>
          <a:prstGeom prst="rect">
            <a:avLst/>
          </a:prstGeom>
        </p:spPr>
      </p:pic>
      <p:pic>
        <p:nvPicPr>
          <p:cNvPr id="8" name="图片 7" descr="截屏2020-10-22 上午10.13.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515" y="4931410"/>
            <a:ext cx="44577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中文ppt">
      <a:majorFont>
        <a:latin typeface="Times New Roman"/>
        <a:ea typeface="华文行楷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演示</Application>
  <PresentationFormat>全屏显示(4:3)</PresentationFormat>
  <Paragraphs>203</Paragraphs>
  <Slides>21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方正书宋_GBK</vt:lpstr>
      <vt:lpstr>Wingdings</vt:lpstr>
      <vt:lpstr>Times New Roman</vt:lpstr>
      <vt:lpstr>宋体</vt:lpstr>
      <vt:lpstr>汉仪书宋二KW</vt:lpstr>
      <vt:lpstr>微软雅黑</vt:lpstr>
      <vt:lpstr>汉仪旗黑</vt:lpstr>
      <vt:lpstr>楷体</vt:lpstr>
      <vt:lpstr>黑体</vt:lpstr>
      <vt:lpstr>微软雅黑</vt:lpstr>
      <vt:lpstr>Calibri</vt:lpstr>
      <vt:lpstr>Helvetica Neue</vt:lpstr>
      <vt:lpstr>汉仪楷体KW</vt:lpstr>
      <vt:lpstr>宋体</vt:lpstr>
      <vt:lpstr>Arial Unicode MS</vt:lpstr>
      <vt:lpstr>汉仪中黑KW</vt:lpstr>
      <vt:lpstr>Axis</vt:lpstr>
      <vt:lpstr>Adaptation Regularization: A General Framework for Transfer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enchanted</cp:lastModifiedBy>
  <cp:revision>8</cp:revision>
  <dcterms:created xsi:type="dcterms:W3CDTF">2020-10-22T11:03:02Z</dcterms:created>
  <dcterms:modified xsi:type="dcterms:W3CDTF">2020-10-22T11:03:02Z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