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图像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图像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灯片副标题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议程副标题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汇报人：罗宏涛 2020.12.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67715">
              <a:defRPr spc="-27" sz="2790"/>
            </a:lvl1pPr>
          </a:lstStyle>
          <a:p>
            <a:pPr/>
            <a:r>
              <a:t>汇报人：罗宏涛 2020.12.7</a:t>
            </a:r>
          </a:p>
        </p:txBody>
      </p:sp>
      <p:sp>
        <p:nvSpPr>
          <p:cNvPr id="152" name="Universal Domain Adaptation through Self-supervis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292095">
              <a:defRPr spc="-120" sz="12032"/>
            </a:lvl1pPr>
          </a:lstStyle>
          <a:p>
            <a:pPr/>
            <a:r>
              <a:t>Universal Domain Adaptation through Self-supervision</a:t>
            </a:r>
          </a:p>
        </p:txBody>
      </p:sp>
      <p:sp>
        <p:nvSpPr>
          <p:cNvPr id="153" name="Kuniaki Saito et al.…"/>
          <p:cNvSpPr txBox="1"/>
          <p:nvPr>
            <p:ph type="subTitle" sz="quarter" idx="1"/>
          </p:nvPr>
        </p:nvSpPr>
        <p:spPr>
          <a:xfrm>
            <a:off x="1219200" y="8549645"/>
            <a:ext cx="21945600" cy="1177781"/>
          </a:xfrm>
          <a:prstGeom prst="rect">
            <a:avLst/>
          </a:prstGeom>
        </p:spPr>
        <p:txBody>
          <a:bodyPr/>
          <a:lstStyle/>
          <a:p>
            <a:pPr defTabSz="429259">
              <a:defRPr spc="-31" sz="3120"/>
            </a:pPr>
            <a:r>
              <a:t>Kuniaki Saito et al.</a:t>
            </a:r>
          </a:p>
          <a:p>
            <a:pPr defTabSz="429259">
              <a:defRPr spc="-31" sz="3120"/>
            </a:pPr>
            <a:r>
              <a:t>NeurIPS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periments：ablation by clustering “unknown” examples"/>
          <p:cNvSpPr txBox="1"/>
          <p:nvPr>
            <p:ph type="title"/>
          </p:nvPr>
        </p:nvSpPr>
        <p:spPr>
          <a:xfrm>
            <a:off x="1913832" y="883746"/>
            <a:ext cx="17273730" cy="1499760"/>
          </a:xfrm>
          <a:prstGeom prst="rect">
            <a:avLst/>
          </a:prstGeom>
        </p:spPr>
        <p:txBody>
          <a:bodyPr/>
          <a:lstStyle>
            <a:lvl1pPr algn="l" defTabSz="1511808">
              <a:defRPr spc="-52" sz="5208"/>
            </a:lvl1pPr>
          </a:lstStyle>
          <a:p>
            <a:pPr/>
            <a:r>
              <a:t>Experiments：ablation by clustering “unknown” examples</a:t>
            </a:r>
          </a:p>
        </p:txBody>
      </p:sp>
      <p:pic>
        <p:nvPicPr>
          <p:cNvPr id="2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9763" y="4362075"/>
            <a:ext cx="18124474" cy="4991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Experiments"/>
          <p:cNvSpPr txBox="1"/>
          <p:nvPr>
            <p:ph type="title"/>
          </p:nvPr>
        </p:nvSpPr>
        <p:spPr>
          <a:xfrm>
            <a:off x="1913832" y="704602"/>
            <a:ext cx="16127369" cy="1153187"/>
          </a:xfrm>
          <a:prstGeom prst="rect">
            <a:avLst/>
          </a:prstGeom>
        </p:spPr>
        <p:txBody>
          <a:bodyPr/>
          <a:lstStyle>
            <a:lvl1pPr algn="l" defTabSz="1584959">
              <a:defRPr spc="-54" sz="5460"/>
            </a:lvl1pPr>
          </a:lstStyle>
          <a:p>
            <a:pPr/>
            <a:r>
              <a:t>Experiments</a:t>
            </a:r>
          </a:p>
        </p:txBody>
      </p:sp>
      <p:pic>
        <p:nvPicPr>
          <p:cNvPr id="23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826" y="4064000"/>
            <a:ext cx="11882871" cy="5146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11945" y="3817662"/>
            <a:ext cx="6016331" cy="523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he number of “unknown” classes"/>
          <p:cNvSpPr txBox="1"/>
          <p:nvPr/>
        </p:nvSpPr>
        <p:spPr>
          <a:xfrm>
            <a:off x="4963209" y="10187224"/>
            <a:ext cx="574210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The number of “unknown” classes </a:t>
            </a:r>
          </a:p>
        </p:txBody>
      </p:sp>
      <p:sp>
        <p:nvSpPr>
          <p:cNvPr id="234" name="The number of source private classes"/>
          <p:cNvSpPr txBox="1"/>
          <p:nvPr/>
        </p:nvSpPr>
        <p:spPr>
          <a:xfrm>
            <a:off x="16909769" y="10187224"/>
            <a:ext cx="574210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The number of source private classes </a:t>
            </a:r>
          </a:p>
        </p:txBody>
      </p:sp>
      <p:grpSp>
        <p:nvGrpSpPr>
          <p:cNvPr id="237" name="成组"/>
          <p:cNvGrpSpPr/>
          <p:nvPr/>
        </p:nvGrpSpPr>
        <p:grpSpPr>
          <a:xfrm>
            <a:off x="4475243" y="2580201"/>
            <a:ext cx="5356692" cy="1153186"/>
            <a:chOff x="0" y="0"/>
            <a:chExt cx="5356690" cy="1153185"/>
          </a:xfrm>
        </p:grpSpPr>
        <p:sp>
          <p:nvSpPr>
            <p:cNvPr id="235" name="Openness ="/>
            <p:cNvSpPr txBox="1"/>
            <p:nvPr/>
          </p:nvSpPr>
          <p:spPr>
            <a:xfrm>
              <a:off x="0" y="235661"/>
              <a:ext cx="2303666" cy="68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/>
              </a:lvl1pPr>
            </a:lstStyle>
            <a:p>
              <a:pPr/>
              <a:r>
                <a:t>Openness = </a:t>
              </a:r>
            </a:p>
          </p:txBody>
        </p:sp>
        <p:pic>
          <p:nvPicPr>
            <p:cNvPr id="236" name="图像" descr="图像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79862" y="0"/>
              <a:ext cx="2976829" cy="1153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clusion"/>
          <p:cNvSpPr txBox="1"/>
          <p:nvPr>
            <p:ph type="title"/>
          </p:nvPr>
        </p:nvSpPr>
        <p:spPr>
          <a:xfrm>
            <a:off x="2225219" y="863330"/>
            <a:ext cx="4103800" cy="1540592"/>
          </a:xfrm>
          <a:prstGeom prst="rect">
            <a:avLst/>
          </a:prstGeom>
        </p:spPr>
        <p:txBody>
          <a:bodyPr/>
          <a:lstStyle>
            <a:lvl1pPr algn="l" defTabSz="1780032">
              <a:defRPr spc="-61" sz="6132"/>
            </a:lvl1pPr>
          </a:lstStyle>
          <a:p>
            <a:pPr/>
            <a:r>
              <a:t>Conclusion</a:t>
            </a:r>
          </a:p>
        </p:txBody>
      </p:sp>
      <p:sp>
        <p:nvSpPr>
          <p:cNvPr id="240" name="提出“DANCE”模型，可以在无类别先验知识的情况下，解决Universal Domain Adaptation问题…"/>
          <p:cNvSpPr txBox="1"/>
          <p:nvPr/>
        </p:nvSpPr>
        <p:spPr>
          <a:xfrm>
            <a:off x="3775841" y="3687897"/>
            <a:ext cx="16832318" cy="5626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97872" indent="-297872" algn="l">
              <a:lnSpc>
                <a:spcPct val="150000"/>
              </a:lnSpc>
              <a:buSzPct val="150000"/>
              <a:buChar char="•"/>
              <a:defRPr sz="3300"/>
            </a:pPr>
            <a:r>
              <a:t>提出“DANCE”模型，可以在无类别先验知识的情况下，解决Universal Domain Adaptation问题</a:t>
            </a:r>
          </a:p>
          <a:p>
            <a:pPr marL="297872" indent="-297872" algn="l">
              <a:lnSpc>
                <a:spcPct val="150000"/>
              </a:lnSpc>
              <a:buSzPct val="150000"/>
              <a:buChar char="•"/>
              <a:defRPr sz="3300"/>
            </a:pPr>
            <a:r>
              <a:t>设计了两种新的损失函数：Neighborhood Clustering &amp; Entropy Separation Loss</a:t>
            </a:r>
          </a:p>
          <a:p>
            <a:pPr marL="297872" indent="-297872" algn="l">
              <a:lnSpc>
                <a:spcPct val="150000"/>
              </a:lnSpc>
              <a:buSzPct val="150000"/>
              <a:buChar char="•"/>
              <a:defRPr sz="3300"/>
            </a:pPr>
            <a:r>
              <a:t>实验结果说明，DANCE模型能在任意setting下超越source-only模型，并且在ODA、OPDA以及一些PDA settings上达到SOTA效果</a:t>
            </a:r>
          </a:p>
          <a:p>
            <a:pPr marL="297872" indent="-297872" algn="l">
              <a:lnSpc>
                <a:spcPct val="150000"/>
              </a:lnSpc>
              <a:buSzPct val="150000"/>
              <a:buChar char="•"/>
              <a:defRPr sz="3300"/>
            </a:pPr>
            <a:r>
              <a:t>在无监督的情况下，学习到了”unknown” target samples的判别特征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hanks for Your Attention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28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Thanks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tivation"/>
          <p:cNvSpPr txBox="1"/>
          <p:nvPr>
            <p:ph type="title"/>
          </p:nvPr>
        </p:nvSpPr>
        <p:spPr>
          <a:xfrm>
            <a:off x="2273125" y="393215"/>
            <a:ext cx="3560675" cy="1187368"/>
          </a:xfrm>
          <a:prstGeom prst="rect">
            <a:avLst/>
          </a:prstGeom>
        </p:spPr>
        <p:txBody>
          <a:bodyPr/>
          <a:lstStyle>
            <a:lvl1pPr algn="l" defTabSz="1609344">
              <a:defRPr spc="-55" sz="5544"/>
            </a:lvl1pPr>
          </a:lstStyle>
          <a:p>
            <a:pPr/>
            <a:r>
              <a:t>Motivation</a:t>
            </a:r>
          </a:p>
        </p:txBody>
      </p:sp>
      <p:grpSp>
        <p:nvGrpSpPr>
          <p:cNvPr id="180" name="成组"/>
          <p:cNvGrpSpPr/>
          <p:nvPr/>
        </p:nvGrpSpPr>
        <p:grpSpPr>
          <a:xfrm>
            <a:off x="2527097" y="3910296"/>
            <a:ext cx="19574557" cy="6483168"/>
            <a:chOff x="0" y="0"/>
            <a:chExt cx="19574556" cy="6483167"/>
          </a:xfrm>
        </p:grpSpPr>
        <p:sp>
          <p:nvSpPr>
            <p:cNvPr id="156" name="圆角矩形"/>
            <p:cNvSpPr/>
            <p:nvPr/>
          </p:nvSpPr>
          <p:spPr>
            <a:xfrm>
              <a:off x="6823120" y="54400"/>
              <a:ext cx="919770" cy="3345295"/>
            </a:xfrm>
            <a:prstGeom prst="roundRect">
              <a:avLst>
                <a:gd name="adj" fmla="val 22684"/>
              </a:avLst>
            </a:prstGeom>
            <a:solidFill>
              <a:srgbClr val="45B43B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57" name="圆角矩形"/>
            <p:cNvSpPr/>
            <p:nvPr/>
          </p:nvSpPr>
          <p:spPr>
            <a:xfrm>
              <a:off x="178777" y="945018"/>
              <a:ext cx="919770" cy="2554239"/>
            </a:xfrm>
            <a:prstGeom prst="roundRect">
              <a:avLst>
                <a:gd name="adj" fmla="val 22684"/>
              </a:avLst>
            </a:prstGeom>
            <a:solidFill>
              <a:schemeClr val="accent4">
                <a:alpha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58" name="圆角矩形"/>
            <p:cNvSpPr/>
            <p:nvPr/>
          </p:nvSpPr>
          <p:spPr>
            <a:xfrm>
              <a:off x="1655767" y="945018"/>
              <a:ext cx="919770" cy="2554239"/>
            </a:xfrm>
            <a:prstGeom prst="roundRect">
              <a:avLst>
                <a:gd name="adj" fmla="val 22684"/>
              </a:avLst>
            </a:prstGeom>
            <a:solidFill>
              <a:srgbClr val="45B43B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59" name="Ls"/>
            <p:cNvSpPr txBox="1"/>
            <p:nvPr/>
          </p:nvSpPr>
          <p:spPr>
            <a:xfrm>
              <a:off x="397812" y="3880773"/>
              <a:ext cx="481701" cy="60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Ls</a:t>
              </a:r>
            </a:p>
          </p:txBody>
        </p:sp>
        <p:sp>
          <p:nvSpPr>
            <p:cNvPr id="160" name="Lt"/>
            <p:cNvSpPr txBox="1"/>
            <p:nvPr/>
          </p:nvSpPr>
          <p:spPr>
            <a:xfrm>
              <a:off x="1890157" y="3880773"/>
              <a:ext cx="450990" cy="60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Lt</a:t>
              </a:r>
            </a:p>
          </p:txBody>
        </p:sp>
        <p:sp>
          <p:nvSpPr>
            <p:cNvPr id="161" name="圆角矩形"/>
            <p:cNvSpPr/>
            <p:nvPr/>
          </p:nvSpPr>
          <p:spPr>
            <a:xfrm>
              <a:off x="5346130" y="845456"/>
              <a:ext cx="919770" cy="2554239"/>
            </a:xfrm>
            <a:prstGeom prst="roundRect">
              <a:avLst>
                <a:gd name="adj" fmla="val 22684"/>
              </a:avLst>
            </a:prstGeom>
            <a:solidFill>
              <a:schemeClr val="accent4">
                <a:alpha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62" name="Ls"/>
            <p:cNvSpPr txBox="1"/>
            <p:nvPr/>
          </p:nvSpPr>
          <p:spPr>
            <a:xfrm>
              <a:off x="5565164" y="3781211"/>
              <a:ext cx="481701" cy="60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Ls</a:t>
              </a:r>
            </a:p>
          </p:txBody>
        </p:sp>
        <p:sp>
          <p:nvSpPr>
            <p:cNvPr id="163" name="Lt"/>
            <p:cNvSpPr txBox="1"/>
            <p:nvPr/>
          </p:nvSpPr>
          <p:spPr>
            <a:xfrm>
              <a:off x="7057509" y="3781211"/>
              <a:ext cx="450990" cy="60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Lt</a:t>
              </a:r>
            </a:p>
          </p:txBody>
        </p:sp>
        <p:sp>
          <p:nvSpPr>
            <p:cNvPr id="164" name="圆角矩形"/>
            <p:cNvSpPr/>
            <p:nvPr/>
          </p:nvSpPr>
          <p:spPr>
            <a:xfrm>
              <a:off x="6823120" y="21280"/>
              <a:ext cx="919770" cy="997922"/>
            </a:xfrm>
            <a:prstGeom prst="roundRect">
              <a:avLst>
                <a:gd name="adj" fmla="val 22684"/>
              </a:avLst>
            </a:prstGeom>
            <a:solidFill>
              <a:schemeClr val="accent1">
                <a:hueOff val="-245591"/>
                <a:satOff val="13830"/>
                <a:lumOff val="1755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65" name="圆角矩形"/>
            <p:cNvSpPr/>
            <p:nvPr/>
          </p:nvSpPr>
          <p:spPr>
            <a:xfrm>
              <a:off x="10622999" y="108800"/>
              <a:ext cx="919770" cy="3345296"/>
            </a:xfrm>
            <a:prstGeom prst="roundRect">
              <a:avLst>
                <a:gd name="adj" fmla="val 22684"/>
              </a:avLst>
            </a:prstGeom>
            <a:solidFill>
              <a:schemeClr val="accent4">
                <a:alpha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66" name="圆角矩形"/>
            <p:cNvSpPr/>
            <p:nvPr/>
          </p:nvSpPr>
          <p:spPr>
            <a:xfrm>
              <a:off x="12099990" y="899857"/>
              <a:ext cx="919770" cy="2554238"/>
            </a:xfrm>
            <a:prstGeom prst="roundRect">
              <a:avLst>
                <a:gd name="adj" fmla="val 22684"/>
              </a:avLst>
            </a:prstGeom>
            <a:solidFill>
              <a:srgbClr val="45B43B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67" name="Ls"/>
            <p:cNvSpPr txBox="1"/>
            <p:nvPr/>
          </p:nvSpPr>
          <p:spPr>
            <a:xfrm>
              <a:off x="10842034" y="3835612"/>
              <a:ext cx="481702" cy="60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Ls</a:t>
              </a:r>
            </a:p>
          </p:txBody>
        </p:sp>
        <p:sp>
          <p:nvSpPr>
            <p:cNvPr id="168" name="Lt"/>
            <p:cNvSpPr txBox="1"/>
            <p:nvPr/>
          </p:nvSpPr>
          <p:spPr>
            <a:xfrm>
              <a:off x="12334379" y="3835612"/>
              <a:ext cx="450991" cy="60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Lt</a:t>
              </a:r>
            </a:p>
          </p:txBody>
        </p:sp>
        <p:sp>
          <p:nvSpPr>
            <p:cNvPr id="169" name="圆角矩形"/>
            <p:cNvSpPr/>
            <p:nvPr/>
          </p:nvSpPr>
          <p:spPr>
            <a:xfrm>
              <a:off x="10622999" y="0"/>
              <a:ext cx="919770" cy="1023107"/>
            </a:xfrm>
            <a:prstGeom prst="roundRect">
              <a:avLst>
                <a:gd name="adj" fmla="val 22684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70" name="圆角矩形"/>
            <p:cNvSpPr/>
            <p:nvPr/>
          </p:nvSpPr>
          <p:spPr>
            <a:xfrm>
              <a:off x="15899870" y="108800"/>
              <a:ext cx="919770" cy="3345296"/>
            </a:xfrm>
            <a:prstGeom prst="roundRect">
              <a:avLst>
                <a:gd name="adj" fmla="val 22684"/>
              </a:avLst>
            </a:prstGeom>
            <a:solidFill>
              <a:schemeClr val="accent4">
                <a:alpha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71" name="Ls"/>
            <p:cNvSpPr txBox="1"/>
            <p:nvPr/>
          </p:nvSpPr>
          <p:spPr>
            <a:xfrm>
              <a:off x="16118903" y="3835612"/>
              <a:ext cx="481702" cy="60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Ls</a:t>
              </a:r>
            </a:p>
          </p:txBody>
        </p:sp>
        <p:sp>
          <p:nvSpPr>
            <p:cNvPr id="172" name="Lt"/>
            <p:cNvSpPr txBox="1"/>
            <p:nvPr/>
          </p:nvSpPr>
          <p:spPr>
            <a:xfrm>
              <a:off x="17611248" y="3835612"/>
              <a:ext cx="450990" cy="60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Lt</a:t>
              </a:r>
            </a:p>
          </p:txBody>
        </p:sp>
        <p:sp>
          <p:nvSpPr>
            <p:cNvPr id="173" name="圆角矩形"/>
            <p:cNvSpPr/>
            <p:nvPr/>
          </p:nvSpPr>
          <p:spPr>
            <a:xfrm>
              <a:off x="15899870" y="0"/>
              <a:ext cx="919770" cy="1023107"/>
            </a:xfrm>
            <a:prstGeom prst="roundRect">
              <a:avLst>
                <a:gd name="adj" fmla="val 22684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74" name="圆角矩形"/>
            <p:cNvSpPr/>
            <p:nvPr/>
          </p:nvSpPr>
          <p:spPr>
            <a:xfrm>
              <a:off x="17376858" y="101495"/>
              <a:ext cx="919770" cy="3345295"/>
            </a:xfrm>
            <a:prstGeom prst="roundRect">
              <a:avLst>
                <a:gd name="adj" fmla="val 22684"/>
              </a:avLst>
            </a:prstGeom>
            <a:solidFill>
              <a:srgbClr val="45B43B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75" name="圆角矩形"/>
            <p:cNvSpPr/>
            <p:nvPr/>
          </p:nvSpPr>
          <p:spPr>
            <a:xfrm>
              <a:off x="17376858" y="15229"/>
              <a:ext cx="919770" cy="992648"/>
            </a:xfrm>
            <a:prstGeom prst="roundRect">
              <a:avLst>
                <a:gd name="adj" fmla="val 22684"/>
              </a:avLst>
            </a:prstGeom>
            <a:solidFill>
              <a:schemeClr val="accent1">
                <a:hueOff val="-245591"/>
                <a:satOff val="13830"/>
                <a:lumOff val="1755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76" name="Closed-set(CDA)"/>
            <p:cNvSpPr txBox="1"/>
            <p:nvPr/>
          </p:nvSpPr>
          <p:spPr>
            <a:xfrm>
              <a:off x="0" y="5874504"/>
              <a:ext cx="2700261" cy="60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Closed-set(CDA)</a:t>
              </a:r>
            </a:p>
          </p:txBody>
        </p:sp>
        <p:sp>
          <p:nvSpPr>
            <p:cNvPr id="177" name="Open-set(ODA)"/>
            <p:cNvSpPr txBox="1"/>
            <p:nvPr/>
          </p:nvSpPr>
          <p:spPr>
            <a:xfrm>
              <a:off x="5430454" y="5874504"/>
              <a:ext cx="2488620" cy="60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Open-set(ODA)</a:t>
              </a:r>
            </a:p>
          </p:txBody>
        </p:sp>
        <p:sp>
          <p:nvSpPr>
            <p:cNvPr id="178" name="Partial-set(PDA)"/>
            <p:cNvSpPr txBox="1"/>
            <p:nvPr/>
          </p:nvSpPr>
          <p:spPr>
            <a:xfrm>
              <a:off x="10649267" y="5874504"/>
              <a:ext cx="2558388" cy="60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Partial-set(PDA)</a:t>
              </a:r>
            </a:p>
          </p:txBody>
        </p:sp>
        <p:sp>
          <p:nvSpPr>
            <p:cNvPr id="179" name="Open and Partial-set(OPDA)"/>
            <p:cNvSpPr txBox="1"/>
            <p:nvPr/>
          </p:nvSpPr>
          <p:spPr>
            <a:xfrm>
              <a:off x="15158801" y="5874504"/>
              <a:ext cx="4415756" cy="60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Open and Partial-set(OPDA)</a:t>
              </a:r>
            </a:p>
          </p:txBody>
        </p:sp>
      </p:grpSp>
      <p:sp>
        <p:nvSpPr>
          <p:cNvPr id="181" name="Ls = Source Labels"/>
          <p:cNvSpPr txBox="1"/>
          <p:nvPr/>
        </p:nvSpPr>
        <p:spPr>
          <a:xfrm>
            <a:off x="7575876" y="2453609"/>
            <a:ext cx="3339847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Ls = Source Labels</a:t>
            </a:r>
          </a:p>
        </p:txBody>
      </p:sp>
      <p:sp>
        <p:nvSpPr>
          <p:cNvPr id="182" name="Lt = Target Labels"/>
          <p:cNvSpPr txBox="1"/>
          <p:nvPr/>
        </p:nvSpPr>
        <p:spPr>
          <a:xfrm>
            <a:off x="13063270" y="2453609"/>
            <a:ext cx="3254122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Lt = Target Labels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otivation"/>
          <p:cNvSpPr txBox="1"/>
          <p:nvPr>
            <p:ph type="title"/>
          </p:nvPr>
        </p:nvSpPr>
        <p:spPr>
          <a:xfrm>
            <a:off x="2273125" y="393215"/>
            <a:ext cx="3560675" cy="1187368"/>
          </a:xfrm>
          <a:prstGeom prst="rect">
            <a:avLst/>
          </a:prstGeom>
        </p:spPr>
        <p:txBody>
          <a:bodyPr/>
          <a:lstStyle>
            <a:lvl1pPr algn="l" defTabSz="1609344">
              <a:defRPr spc="-55" sz="5544"/>
            </a:lvl1pPr>
          </a:lstStyle>
          <a:p>
            <a:pPr/>
            <a:r>
              <a:t>Motivation</a:t>
            </a:r>
          </a:p>
        </p:txBody>
      </p:sp>
      <p:sp>
        <p:nvSpPr>
          <p:cNvPr id="185" name="Problem 1:"/>
          <p:cNvSpPr txBox="1"/>
          <p:nvPr/>
        </p:nvSpPr>
        <p:spPr>
          <a:xfrm>
            <a:off x="3934302" y="3720871"/>
            <a:ext cx="2047876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Problem 1:</a:t>
            </a:r>
          </a:p>
        </p:txBody>
      </p:sp>
      <p:sp>
        <p:nvSpPr>
          <p:cNvPr id="186" name="Problem 2:"/>
          <p:cNvSpPr txBox="1"/>
          <p:nvPr/>
        </p:nvSpPr>
        <p:spPr>
          <a:xfrm>
            <a:off x="3903822" y="7728233"/>
            <a:ext cx="2108836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Problem 2:</a:t>
            </a:r>
          </a:p>
        </p:txBody>
      </p:sp>
      <p:sp>
        <p:nvSpPr>
          <p:cNvPr id="187" name="在实际生产情况中，由于Target Domain是无标签，在没有先验知识的情况下，并不能区分Lt与Ls的包含关系。"/>
          <p:cNvSpPr txBox="1"/>
          <p:nvPr/>
        </p:nvSpPr>
        <p:spPr>
          <a:xfrm>
            <a:off x="6498449" y="3808322"/>
            <a:ext cx="12014452" cy="121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在实际生产情况中，由于Target Domain是无标签，在没有先验知识的情况下，并不能区分Lt与Ls的包含关系。</a:t>
            </a:r>
          </a:p>
        </p:txBody>
      </p:sp>
      <p:sp>
        <p:nvSpPr>
          <p:cNvPr id="188" name="过于依赖Source Domain上的有监督学习，这不利于学习Target Domain上的判别特征。"/>
          <p:cNvSpPr txBox="1"/>
          <p:nvPr/>
        </p:nvSpPr>
        <p:spPr>
          <a:xfrm>
            <a:off x="6498449" y="7669425"/>
            <a:ext cx="12385863" cy="116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过于依赖Source Domain上的有监督学习，这不利于学习Target Domain上的判别特征。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ANCE：network architecture"/>
          <p:cNvSpPr txBox="1"/>
          <p:nvPr>
            <p:ph type="title"/>
          </p:nvPr>
        </p:nvSpPr>
        <p:spPr>
          <a:xfrm>
            <a:off x="1913832" y="704602"/>
            <a:ext cx="9887545" cy="1078539"/>
          </a:xfrm>
          <a:prstGeom prst="rect">
            <a:avLst/>
          </a:prstGeom>
        </p:spPr>
        <p:txBody>
          <a:bodyPr/>
          <a:lstStyle>
            <a:lvl1pPr algn="l" defTabSz="1438655">
              <a:defRPr spc="-49" sz="4956"/>
            </a:lvl1pPr>
          </a:lstStyle>
          <a:p>
            <a:pPr/>
            <a:r>
              <a:t>DANCE：network architecture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5714" y="7029712"/>
            <a:ext cx="14972572" cy="5215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663" y="2661514"/>
            <a:ext cx="6386902" cy="373441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Neighborhood Clustering：在target domain上形成良好的聚类…"/>
          <p:cNvSpPr txBox="1"/>
          <p:nvPr/>
        </p:nvSpPr>
        <p:spPr>
          <a:xfrm>
            <a:off x="9505009" y="3706055"/>
            <a:ext cx="13731439" cy="140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97872" indent="-297872" algn="l">
              <a:lnSpc>
                <a:spcPct val="150000"/>
              </a:lnSpc>
              <a:buSzPct val="150000"/>
              <a:buChar char="•"/>
              <a:defRPr sz="2700"/>
            </a:pPr>
            <a:r>
              <a:t>Neighborhood Clustering：在target domain上形成良好的聚类</a:t>
            </a:r>
          </a:p>
          <a:p>
            <a:pPr marL="297872" indent="-297872" algn="l">
              <a:lnSpc>
                <a:spcPct val="150000"/>
              </a:lnSpc>
              <a:buSzPct val="150000"/>
              <a:buChar char="•"/>
              <a:defRPr sz="2700"/>
            </a:pPr>
            <a:r>
              <a:t>Entropy Separation：在上一步的基础上，尽可能拉开“known”与“unknown”之间的距离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995" y="2585013"/>
            <a:ext cx="12852401" cy="378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DANCE：Neighborhood Clustering"/>
          <p:cNvSpPr txBox="1"/>
          <p:nvPr>
            <p:ph type="title"/>
          </p:nvPr>
        </p:nvSpPr>
        <p:spPr>
          <a:xfrm>
            <a:off x="1913832" y="704602"/>
            <a:ext cx="9887545" cy="1078539"/>
          </a:xfrm>
          <a:prstGeom prst="rect">
            <a:avLst/>
          </a:prstGeom>
        </p:spPr>
        <p:txBody>
          <a:bodyPr/>
          <a:lstStyle>
            <a:lvl1pPr algn="l" defTabSz="1389888">
              <a:defRPr spc="-47" sz="4788"/>
            </a:lvl1pPr>
          </a:lstStyle>
          <a:p>
            <a:pPr/>
            <a:r>
              <a:t>DANCE：Neighborhood Clustering</a:t>
            </a:r>
          </a:p>
        </p:txBody>
      </p:sp>
      <p:pic>
        <p:nvPicPr>
          <p:cNvPr id="19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47466" y="7490418"/>
            <a:ext cx="13199459" cy="4997119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幻灯片编号"/>
          <p:cNvSpPr txBox="1"/>
          <p:nvPr>
            <p:ph type="sldNum" sz="quarter" idx="4294967295"/>
          </p:nvPr>
        </p:nvSpPr>
        <p:spPr>
          <a:xfrm>
            <a:off x="15716385" y="12829044"/>
            <a:ext cx="261621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圆角矩形 圆角矩形" descr="圆角矩形 圆角矩形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27847" y="8780153"/>
            <a:ext cx="2304070" cy="3637043"/>
          </a:xfrm>
          <a:prstGeom prst="rect">
            <a:avLst/>
          </a:prstGeom>
        </p:spPr>
      </p:pic>
      <p:pic>
        <p:nvPicPr>
          <p:cNvPr id="201" name="圆角矩形 圆角矩形" descr="圆角矩形 圆角矩形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070609" y="3207934"/>
            <a:ext cx="2304070" cy="2071313"/>
          </a:xfrm>
          <a:prstGeom prst="rect">
            <a:avLst/>
          </a:prstGeom>
        </p:spPr>
      </p:pic>
      <p:pic>
        <p:nvPicPr>
          <p:cNvPr id="203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467522">
            <a:off x="16519671" y="6841329"/>
            <a:ext cx="5420766" cy="352234"/>
          </a:xfrm>
          <a:prstGeom prst="rect">
            <a:avLst/>
          </a:prstGeom>
        </p:spPr>
      </p:pic>
      <p:pic>
        <p:nvPicPr>
          <p:cNvPr id="205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71430" y="5154364"/>
            <a:ext cx="6674446" cy="3695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图像" descr="图像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89153" y="2756636"/>
            <a:ext cx="7239001" cy="168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图像" descr="图像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21005" y="9810863"/>
            <a:ext cx="6934269" cy="1632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ANCE：entropy separation loss"/>
          <p:cNvSpPr txBox="1"/>
          <p:nvPr>
            <p:ph type="title"/>
          </p:nvPr>
        </p:nvSpPr>
        <p:spPr>
          <a:xfrm>
            <a:off x="1913832" y="704602"/>
            <a:ext cx="9887545" cy="1078539"/>
          </a:xfrm>
          <a:prstGeom prst="rect">
            <a:avLst/>
          </a:prstGeom>
        </p:spPr>
        <p:txBody>
          <a:bodyPr/>
          <a:lstStyle>
            <a:lvl1pPr algn="l" defTabSz="1438655">
              <a:defRPr spc="-49" sz="4956"/>
            </a:lvl1pPr>
          </a:lstStyle>
          <a:p>
            <a:pPr/>
            <a:r>
              <a:t>DANCE：entropy separation loss</a:t>
            </a:r>
          </a:p>
        </p:txBody>
      </p:sp>
      <p:pic>
        <p:nvPicPr>
          <p:cNvPr id="21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8163" y="3493176"/>
            <a:ext cx="11667674" cy="4228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7728" y="8844459"/>
            <a:ext cx="13608544" cy="168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26328" y="11023299"/>
            <a:ext cx="5531344" cy="935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xperiments"/>
          <p:cNvSpPr txBox="1"/>
          <p:nvPr>
            <p:ph type="title"/>
          </p:nvPr>
        </p:nvSpPr>
        <p:spPr>
          <a:xfrm>
            <a:off x="1913832" y="704602"/>
            <a:ext cx="9887545" cy="1078539"/>
          </a:xfrm>
          <a:prstGeom prst="rect">
            <a:avLst/>
          </a:prstGeom>
        </p:spPr>
        <p:txBody>
          <a:bodyPr/>
          <a:lstStyle>
            <a:lvl1pPr algn="l" defTabSz="1487424">
              <a:defRPr spc="-51" sz="5124"/>
            </a:lvl1pPr>
          </a:lstStyle>
          <a:p>
            <a:pPr/>
            <a:r>
              <a:t>Experiments</a:t>
            </a:r>
          </a:p>
        </p:txBody>
      </p:sp>
      <p:pic>
        <p:nvPicPr>
          <p:cNvPr id="21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5040" y="2803075"/>
            <a:ext cx="16178391" cy="3417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7565" y="7206273"/>
            <a:ext cx="16294101" cy="474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幻灯片编号"/>
          <p:cNvSpPr txBox="1"/>
          <p:nvPr>
            <p:ph type="sldNum" sz="quarter" idx="4294967295"/>
          </p:nvPr>
        </p:nvSpPr>
        <p:spPr>
          <a:xfrm>
            <a:off x="15716385" y="12829044"/>
            <a:ext cx="261621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Experiments"/>
          <p:cNvSpPr txBox="1"/>
          <p:nvPr>
            <p:ph type="title"/>
          </p:nvPr>
        </p:nvSpPr>
        <p:spPr>
          <a:xfrm>
            <a:off x="1913832" y="704602"/>
            <a:ext cx="9887545" cy="1078539"/>
          </a:xfrm>
          <a:prstGeom prst="rect">
            <a:avLst/>
          </a:prstGeom>
        </p:spPr>
        <p:txBody>
          <a:bodyPr/>
          <a:lstStyle>
            <a:lvl1pPr algn="l" defTabSz="1487424">
              <a:defRPr spc="-51" sz="5124"/>
            </a:lvl1pPr>
          </a:lstStyle>
          <a:p>
            <a:pPr/>
            <a:r>
              <a:t>Experiments</a:t>
            </a:r>
          </a:p>
        </p:txBody>
      </p:sp>
      <p:pic>
        <p:nvPicPr>
          <p:cNvPr id="22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650" y="7878959"/>
            <a:ext cx="16268700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5450" y="2405350"/>
            <a:ext cx="15913100" cy="485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Experiments：feature visualization"/>
          <p:cNvSpPr txBox="1"/>
          <p:nvPr>
            <p:ph type="title"/>
          </p:nvPr>
        </p:nvSpPr>
        <p:spPr>
          <a:xfrm>
            <a:off x="1913832" y="704602"/>
            <a:ext cx="10052835" cy="1174514"/>
          </a:xfrm>
          <a:prstGeom prst="rect">
            <a:avLst/>
          </a:prstGeom>
        </p:spPr>
        <p:txBody>
          <a:bodyPr/>
          <a:lstStyle>
            <a:lvl1pPr algn="l" defTabSz="1438655">
              <a:defRPr spc="-49" sz="4956"/>
            </a:lvl1pPr>
          </a:lstStyle>
          <a:p>
            <a:pPr/>
            <a:r>
              <a:t>Experiments：feature visualization </a:t>
            </a:r>
            <a:endParaRPr spc="-7" sz="708"/>
          </a:p>
        </p:txBody>
      </p:sp>
      <p:pic>
        <p:nvPicPr>
          <p:cNvPr id="22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5625" y="5081510"/>
            <a:ext cx="18072750" cy="633927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ODA setting of “DSLR to Amazon” on Office"/>
          <p:cNvSpPr txBox="1"/>
          <p:nvPr/>
        </p:nvSpPr>
        <p:spPr>
          <a:xfrm>
            <a:off x="3025550" y="3164591"/>
            <a:ext cx="7829399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ODA setting of “DSLR to Amazon” on Office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