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EB064B-298C-495F-B085-F4304F328F0C}" v="518" dt="2020-09-23T01:58:28.9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8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B73B7-3CAE-44FD-AD8E-C96E17336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5883BC-E350-4CE5-949F-7183B5210E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84296-3242-4780-868E-40A3B05BA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08CB0-7467-4F7A-813F-F91C387CCA53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03B7B-87EF-44C1-B7D5-262D54A83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BE306-15A8-4233-ACF9-D2A9E6386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0FF78-65AB-4D3C-8CB7-B7F87C5EB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20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9150D-86D8-4BD6-9486-74978F0A7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E1B8F5-294A-4D59-BDC4-33785FADF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0B708-D095-4C70-86A8-A33E3E2A3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08CB0-7467-4F7A-813F-F91C387CCA53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57EC0-8EB2-41E2-B4ED-435C65D29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102B4-7D0F-4347-8C02-F992C34ED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0FF78-65AB-4D3C-8CB7-B7F87C5EB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77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DB9F9-DFA9-4AA9-9A99-C83BFEB523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A61159-3FF1-4337-B22F-100FC71D07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03FA-765F-4D6F-A89A-60E520ECD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08CB0-7467-4F7A-813F-F91C387CCA53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47DD3-190A-448D-AF35-E1252547C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73A25-527F-45D7-8C1D-B6A34CA88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0FF78-65AB-4D3C-8CB7-B7F87C5EB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52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02777-F902-4B01-B98C-50A98B22F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675B7-4996-4B12-A3C5-EB719F97A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EDD0B-38B2-4E9F-ACB5-35AB61955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08CB0-7467-4F7A-813F-F91C387CCA53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4F02C-BC07-4694-BE27-AF9B90EBD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08EAB-466F-4D8D-AB18-FD99CC28B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0FF78-65AB-4D3C-8CB7-B7F87C5EB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80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B593F-FBF5-47B6-BE9E-716BE6D53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CDF6A-84AD-4397-B77D-EC569EC0F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F26E0-F07B-47C4-A5CE-C3E790837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08CB0-7467-4F7A-813F-F91C387CCA53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CB6F7-21B3-4374-84A8-9BFFF8E94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5921D-2339-4053-91F5-99D106086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0FF78-65AB-4D3C-8CB7-B7F87C5EB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797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A1C0-7855-4F85-9E0A-80FC39CFD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53C96-2B32-45AE-B035-6D5B30537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B139D4-9954-4F4D-A835-31B56EB7C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AB2589-026F-47E6-9951-E96DF0B95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08CB0-7467-4F7A-813F-F91C387CCA53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17A4EF-2FCC-46EC-87D9-36C9D924D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00836-6EA5-4019-AD9E-4B109BA4C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0FF78-65AB-4D3C-8CB7-B7F87C5EB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20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46E0B-F286-4FE5-B68E-B937FBF21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C2346-D380-42D1-927A-7B8E40E78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D1AF0F-993A-4E95-9C77-6801054E6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9688B9-A709-4E8F-8205-FC8D3491E5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918C57-07B0-4611-BD1B-36A40A3F1E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15D092-E5C3-4007-AB19-D21D586BC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08CB0-7467-4F7A-813F-F91C387CCA53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280B1C-24CD-40F0-A8E0-DA5726296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4055-628D-41B3-845A-7C2BAB813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0FF78-65AB-4D3C-8CB7-B7F87C5EB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52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B7467-398E-4D9B-8943-2DE951289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F1A1CB-8D09-4959-85F3-BE037916F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08CB0-7467-4F7A-813F-F91C387CCA53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7C7898-9A82-478C-8020-57D14220B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B84062-BA95-466C-A0E5-D0927D1AB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0FF78-65AB-4D3C-8CB7-B7F87C5EB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023713-C4E4-42B1-B003-84DD08329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08CB0-7467-4F7A-813F-F91C387CCA53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85ECDE-6567-4EB1-9317-7090BA6C0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5C6061-7A50-4BE8-8EA6-A00FE6CE1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0FF78-65AB-4D3C-8CB7-B7F87C5EB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54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590CD-3B8B-4A65-A251-93FA92A52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E4E4E-A3C7-4AF3-BBD4-83377D6B2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ED2D98-5A93-4F77-8BF6-869C6411E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C1E12-3C32-45F5-8192-5518F88F9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08CB0-7467-4F7A-813F-F91C387CCA53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84D93-E7BB-4994-B24C-B9448D96B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FC2B9-4F5D-4483-8B16-6FAB670BB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0FF78-65AB-4D3C-8CB7-B7F87C5EB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228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44300-4BCA-4178-9CBA-416E40EE9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F400F9-CAFB-4EAA-A077-F29C5A7982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A2FED0-6882-4CB6-A588-5DCA3E6D31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F29448-40EF-48E0-A978-B0C19BBE8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08CB0-7467-4F7A-813F-F91C387CCA53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2913E-E8AD-4299-A89B-959104A78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1E59D1-9615-4F56-BBDD-FE0AC2204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0FF78-65AB-4D3C-8CB7-B7F87C5EB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177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E9BFE3-6847-458E-BDD5-1A239C36C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D659F-50EA-4387-9F3D-2D7B3901D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FEEF1-FFD2-44E4-9E01-1F4D560A9F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08CB0-7467-4F7A-813F-F91C387CCA53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6251C-0572-4D3C-8A7B-5F369032B6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206D8-4F28-4359-BF7C-69DD058C5E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0FF78-65AB-4D3C-8CB7-B7F87C5EB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7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DCAA8-D1DC-401E-9AD3-245B44BD8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025" y="1381125"/>
            <a:ext cx="11791950" cy="3252788"/>
          </a:xfrm>
        </p:spPr>
        <p:txBody>
          <a:bodyPr>
            <a:normAutofit fontScale="90000"/>
          </a:bodyPr>
          <a:lstStyle/>
          <a:p>
            <a:br>
              <a:rPr lang="en-US" altLang="zh-CN" sz="4800" dirty="0">
                <a:latin typeface="News Gothic MT" panose="020B0604020202020204" pitchFamily="34" charset="0"/>
              </a:rPr>
            </a:br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 2" panose="05020102010507070707" pitchFamily="18" charset="2"/>
              </a:rPr>
              <a:t>Generalization error bound for unsupervised domain adaptation under different discrepancy measure</a:t>
            </a:r>
            <a:b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2020.09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179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2188BD9-64B9-4F19-A2DC-D75F3D89535C}"/>
              </a:ext>
            </a:extLst>
          </p:cNvPr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425DA43-F661-40C7-B360-B977321C183C}"/>
                  </a:ext>
                </a:extLst>
              </p:cNvPr>
              <p:cNvSpPr txBox="1"/>
              <p:nvPr/>
            </p:nvSpPr>
            <p:spPr>
              <a:xfrm>
                <a:off x="9525" y="15359"/>
                <a:ext cx="121824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bg1"/>
                    </a:solidFill>
                  </a:rPr>
                  <a:t>1-2.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-distance and 𝐻∆𝐻-distance  </a:t>
                </a:r>
                <a:r>
                  <a:rPr lang="en-US" altLang="zh-CN" sz="2400" dirty="0">
                    <a:solidFill>
                      <a:schemeClr val="bg1"/>
                    </a:solidFill>
                  </a:rPr>
                  <a:t>based</a:t>
                </a:r>
                <a:r>
                  <a:rPr lang="zh-CN" altLang="en-US" sz="24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2400" dirty="0">
                    <a:solidFill>
                      <a:schemeClr val="bg1"/>
                    </a:solidFill>
                  </a:rPr>
                  <a:t>generalization error bound</a:t>
                </a:r>
                <a:endPara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425DA43-F661-40C7-B360-B977321C1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" y="15359"/>
                <a:ext cx="12182475" cy="461665"/>
              </a:xfrm>
              <a:prstGeom prst="rect">
                <a:avLst/>
              </a:prstGeom>
              <a:blipFill>
                <a:blip r:embed="rId2"/>
                <a:stretch>
                  <a:fillRect l="-250" t="-13333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72B0B54D-5EA3-48FC-978F-7253E9367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592" y="1094130"/>
            <a:ext cx="9388414" cy="448764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986B0B7-4E01-4DA0-9870-71C9F32D778A}"/>
              </a:ext>
            </a:extLst>
          </p:cNvPr>
          <p:cNvSpPr txBox="1"/>
          <p:nvPr/>
        </p:nvSpPr>
        <p:spPr>
          <a:xfrm>
            <a:off x="975802" y="6198882"/>
            <a:ext cx="108660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[3] Shai Ben-David, John Blitzer, K. Crammer, and Fernando C Pereira. Analysis of representations for domain adaptation. In NIPS, 2006. 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843D22EE-83B0-4A25-9FF7-651ACDB90C92}"/>
              </a:ext>
            </a:extLst>
          </p:cNvPr>
          <p:cNvCxnSpPr>
            <a:cxnSpLocks/>
          </p:cNvCxnSpPr>
          <p:nvPr/>
        </p:nvCxnSpPr>
        <p:spPr>
          <a:xfrm>
            <a:off x="4788568" y="4219575"/>
            <a:ext cx="73593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CFF2FEF-F29A-4F7C-9718-FEAD13777EE6}"/>
                  </a:ext>
                </a:extLst>
              </p:cNvPr>
              <p:cNvSpPr txBox="1"/>
              <p:nvPr/>
            </p:nvSpPr>
            <p:spPr>
              <a:xfrm>
                <a:off x="8096250" y="4743450"/>
                <a:ext cx="363855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FF0000"/>
                    </a:solidFill>
                  </a:rPr>
                  <a:t>注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:</a:t>
                </a:r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-distance</a:t>
                </a:r>
                <a:r>
                  <a:rPr lang="zh-CN" altLang="en-US" dirty="0"/>
                  <a:t>的证明思路和上页</a:t>
                </a:r>
                <a:r>
                  <a:rPr lang="en-US" altLang="zh-CN" dirty="0"/>
                  <a:t>ppt</a:t>
                </a:r>
                <a:r>
                  <a:rPr lang="zh-CN" altLang="en-US" dirty="0"/>
                  <a:t>相同，实则上页</a:t>
                </a:r>
                <a:r>
                  <a:rPr lang="en-US" altLang="zh-CN" dirty="0"/>
                  <a:t>ppt</a:t>
                </a:r>
                <a:r>
                  <a:rPr lang="zh-CN" altLang="en-US" dirty="0"/>
                  <a:t>是这页</a:t>
                </a:r>
                <a:r>
                  <a:rPr lang="en-US" altLang="zh-CN" dirty="0"/>
                  <a:t>ppt</a:t>
                </a:r>
                <a:r>
                  <a:rPr lang="zh-CN" altLang="en-US" dirty="0"/>
                  <a:t>的更新版本，上页</a:t>
                </a:r>
                <a:r>
                  <a:rPr lang="en-US" altLang="zh-CN" dirty="0"/>
                  <a:t>ppt</a:t>
                </a:r>
                <a:r>
                  <a:rPr lang="zh-CN" altLang="en-US" dirty="0"/>
                  <a:t>更容易理解</a:t>
                </a:r>
                <a:endParaRPr 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CFF2FEF-F29A-4F7C-9718-FEAD13777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6250" y="4743450"/>
                <a:ext cx="3638550" cy="923330"/>
              </a:xfrm>
              <a:prstGeom prst="rect">
                <a:avLst/>
              </a:prstGeom>
              <a:blipFill>
                <a:blip r:embed="rId4"/>
                <a:stretch>
                  <a:fillRect l="-1340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3588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2188BD9-64B9-4F19-A2DC-D75F3D89535C}"/>
              </a:ext>
            </a:extLst>
          </p:cNvPr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425DA43-F661-40C7-B360-B977321C183C}"/>
              </a:ext>
            </a:extLst>
          </p:cNvPr>
          <p:cNvSpPr txBox="1"/>
          <p:nvPr/>
        </p:nvSpPr>
        <p:spPr>
          <a:xfrm>
            <a:off x="9525" y="15359"/>
            <a:ext cx="12182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   3</a:t>
            </a:r>
            <a:r>
              <a:rPr lang="en-US" sz="2400" b="0" dirty="0">
                <a:solidFill>
                  <a:schemeClr val="bg1"/>
                </a:solidFill>
              </a:rPr>
              <a:t>. </a:t>
            </a:r>
            <a:r>
              <a:rPr lang="en-US" sz="2400" dirty="0">
                <a:solidFill>
                  <a:schemeClr val="bg1"/>
                </a:solidFill>
              </a:rPr>
              <a:t>Discrepancy Distance</a:t>
            </a:r>
            <a:r>
              <a:rPr lang="en-US" altLang="zh-CN" sz="2400" dirty="0">
                <a:solidFill>
                  <a:schemeClr val="bg1"/>
                </a:solidFill>
              </a:rPr>
              <a:t> based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generalization error bound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121C2AD-10C9-4D46-807A-A5105259963D}"/>
              </a:ext>
            </a:extLst>
          </p:cNvPr>
          <p:cNvSpPr txBox="1"/>
          <p:nvPr/>
        </p:nvSpPr>
        <p:spPr>
          <a:xfrm>
            <a:off x="659731" y="6263987"/>
            <a:ext cx="108725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[6]</a:t>
            </a:r>
            <a:r>
              <a:rPr lang="en-US" sz="1400" dirty="0" err="1"/>
              <a:t>Yishay</a:t>
            </a:r>
            <a:r>
              <a:rPr lang="en-US" sz="1400" dirty="0"/>
              <a:t> Mansour, </a:t>
            </a:r>
            <a:r>
              <a:rPr lang="en-US" sz="1400" dirty="0" err="1"/>
              <a:t>Mehryar</a:t>
            </a:r>
            <a:r>
              <a:rPr lang="en-US" sz="1400" dirty="0"/>
              <a:t> </a:t>
            </a:r>
            <a:r>
              <a:rPr lang="en-US" sz="1400" dirty="0" err="1"/>
              <a:t>Mohri</a:t>
            </a:r>
            <a:r>
              <a:rPr lang="en-US" sz="1400" dirty="0"/>
              <a:t>, and Afshin </a:t>
            </a:r>
            <a:r>
              <a:rPr lang="en-US" sz="1400" dirty="0" err="1"/>
              <a:t>Rostamizadeh</a:t>
            </a:r>
            <a:r>
              <a:rPr lang="en-US" sz="1400" dirty="0"/>
              <a:t>. Domain adaptation: Learning bounds and algorithms. </a:t>
            </a:r>
            <a:r>
              <a:rPr lang="en-US" sz="1400" dirty="0" err="1"/>
              <a:t>ArXiv</a:t>
            </a:r>
            <a:r>
              <a:rPr lang="en-US" sz="1400" dirty="0"/>
              <a:t>, abs/0902.3430, 2009.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8C7151-A3C1-4986-885E-2D6776B5C987}"/>
              </a:ext>
            </a:extLst>
          </p:cNvPr>
          <p:cNvSpPr txBox="1"/>
          <p:nvPr/>
        </p:nvSpPr>
        <p:spPr>
          <a:xfrm>
            <a:off x="838200" y="799510"/>
            <a:ext cx="98197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将损失函数从 </a:t>
            </a:r>
            <a:r>
              <a:rPr lang="en-US" altLang="zh-CN" dirty="0"/>
              <a:t>0-1 </a:t>
            </a:r>
            <a:r>
              <a:rPr lang="zh-CN" altLang="en-US" dirty="0"/>
              <a:t>损失函数扩展到任意满足三角不等式的损失函数 </a:t>
            </a:r>
            <a:endParaRPr lang="en-US" altLang="zh-CN" dirty="0"/>
          </a:p>
          <a:p>
            <a:r>
              <a:rPr lang="en-US" dirty="0"/>
              <a:t>2. </a:t>
            </a:r>
            <a:r>
              <a:rPr lang="zh-CN" altLang="en-US" dirty="0"/>
              <a:t>在之前的理论中，假设是在源域和目标域上存在一个联合最优分类器，而在此理论中，作者是假设源域和目标域各自存在一个最优分类 器，并且这两个分类器之间差异很小。</a:t>
            </a:r>
            <a:endParaRPr 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B624DC9-5E90-4134-B979-98D4F5C38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125" y="1919740"/>
            <a:ext cx="6902721" cy="130182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5FBD47D-9A72-4AA7-8540-EBBA5ED82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125" y="3692756"/>
            <a:ext cx="6555817" cy="132541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6B466454-C368-4901-8F85-A2BAC436E6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0626" y="5074388"/>
            <a:ext cx="2723563" cy="35353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A3CCBF6-3B61-45A7-8A1E-3B89D80387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0627" y="5624429"/>
            <a:ext cx="384424" cy="37929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7D19F50-6595-4271-A1A6-DB4CBEDF5D54}"/>
              </a:ext>
            </a:extLst>
          </p:cNvPr>
          <p:cNvSpPr txBox="1"/>
          <p:nvPr/>
        </p:nvSpPr>
        <p:spPr>
          <a:xfrm>
            <a:off x="2318000" y="5634395"/>
            <a:ext cx="742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类似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72008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2188BD9-64B9-4F19-A2DC-D75F3D89535C}"/>
              </a:ext>
            </a:extLst>
          </p:cNvPr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425DA43-F661-40C7-B360-B977321C183C}"/>
              </a:ext>
            </a:extLst>
          </p:cNvPr>
          <p:cNvSpPr txBox="1"/>
          <p:nvPr/>
        </p:nvSpPr>
        <p:spPr>
          <a:xfrm>
            <a:off x="9525" y="15359"/>
            <a:ext cx="12182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   4</a:t>
            </a:r>
            <a:r>
              <a:rPr lang="en-US" sz="2400" b="0" dirty="0">
                <a:solidFill>
                  <a:schemeClr val="bg1"/>
                </a:solidFill>
              </a:rPr>
              <a:t>. G</a:t>
            </a:r>
            <a:r>
              <a:rPr lang="en-US" altLang="zh-CN" sz="2400" dirty="0">
                <a:solidFill>
                  <a:schemeClr val="bg1"/>
                </a:solidFill>
              </a:rPr>
              <a:t>eneralization error bound related to labeling function shift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91FFDA4-4E0C-4E00-8EAE-38F9D5F7A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495" y="948487"/>
            <a:ext cx="8695008" cy="320386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2CC50F3-8973-456E-85D3-A951D724F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758" y="623673"/>
            <a:ext cx="3697509" cy="37136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AE73DB1-FF3D-4EE8-8E80-C68AD5C127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791"/>
          <a:stretch/>
        </p:blipFill>
        <p:spPr>
          <a:xfrm>
            <a:off x="4842884" y="4110904"/>
            <a:ext cx="3697509" cy="36007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D4EA38A-3C2A-465F-9CC9-68B1C4CA33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8812" y="5225439"/>
            <a:ext cx="712946" cy="31959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83FA7779-B5FB-491B-AB31-82A7065F51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4633" y="4761135"/>
            <a:ext cx="4551239" cy="1128312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3BDF5D83-1336-49AD-85CA-6633A26EB9CC}"/>
              </a:ext>
            </a:extLst>
          </p:cNvPr>
          <p:cNvSpPr txBox="1"/>
          <p:nvPr/>
        </p:nvSpPr>
        <p:spPr>
          <a:xfrm>
            <a:off x="1748495" y="6094201"/>
            <a:ext cx="86950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[7] Han Zhao, Remi </a:t>
            </a:r>
            <a:r>
              <a:rPr lang="en-US" sz="1400" dirty="0" err="1"/>
              <a:t>Tachet</a:t>
            </a:r>
            <a:r>
              <a:rPr lang="en-US" sz="1400" dirty="0"/>
              <a:t> des Combes, </a:t>
            </a:r>
            <a:r>
              <a:rPr lang="en-US" sz="1400" dirty="0" err="1"/>
              <a:t>Kun</a:t>
            </a:r>
            <a:r>
              <a:rPr lang="en-US" sz="1400" dirty="0"/>
              <a:t> Zhang, and Geoffrey J. Gordon. On learning invariant representation for domain adaptation. ICML 2019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49F3718A-D070-49BD-8035-76A8E5C52E39}"/>
              </a:ext>
            </a:extLst>
          </p:cNvPr>
          <p:cNvCxnSpPr/>
          <p:nvPr/>
        </p:nvCxnSpPr>
        <p:spPr>
          <a:xfrm>
            <a:off x="1933074" y="4676274"/>
            <a:ext cx="851042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EF88818C-4BA6-409A-B619-181BBE2AEF95}"/>
              </a:ext>
            </a:extLst>
          </p:cNvPr>
          <p:cNvSpPr txBox="1"/>
          <p:nvPr/>
        </p:nvSpPr>
        <p:spPr>
          <a:xfrm>
            <a:off x="2792533" y="4101096"/>
            <a:ext cx="141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之前的假设</a:t>
            </a:r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EFE0476-A92C-433C-9A3C-B664092F4A41}"/>
              </a:ext>
            </a:extLst>
          </p:cNvPr>
          <p:cNvSpPr txBox="1"/>
          <p:nvPr/>
        </p:nvSpPr>
        <p:spPr>
          <a:xfrm>
            <a:off x="1748495" y="5200196"/>
            <a:ext cx="163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在这个反例中</a:t>
            </a:r>
            <a:endParaRPr 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9548BBB-E386-4D19-9772-B446EC54A66C}"/>
              </a:ext>
            </a:extLst>
          </p:cNvPr>
          <p:cNvSpPr txBox="1"/>
          <p:nvPr/>
        </p:nvSpPr>
        <p:spPr>
          <a:xfrm>
            <a:off x="356890" y="1771995"/>
            <a:ext cx="1267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一个针对之前理论的反例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45259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2188BD9-64B9-4F19-A2DC-D75F3D89535C}"/>
              </a:ext>
            </a:extLst>
          </p:cNvPr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425DA43-F661-40C7-B360-B977321C183C}"/>
              </a:ext>
            </a:extLst>
          </p:cNvPr>
          <p:cNvSpPr txBox="1"/>
          <p:nvPr/>
        </p:nvSpPr>
        <p:spPr>
          <a:xfrm>
            <a:off x="9525" y="15359"/>
            <a:ext cx="12182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   4</a:t>
            </a:r>
            <a:r>
              <a:rPr lang="en-US" sz="2400" b="0" dirty="0">
                <a:solidFill>
                  <a:schemeClr val="bg1"/>
                </a:solidFill>
              </a:rPr>
              <a:t>. G</a:t>
            </a:r>
            <a:r>
              <a:rPr lang="en-US" altLang="zh-CN" sz="2400" dirty="0">
                <a:solidFill>
                  <a:schemeClr val="bg1"/>
                </a:solidFill>
              </a:rPr>
              <a:t>eneralization error bound related to labeling function shift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4AA9DDD-AA72-4411-8F59-674759372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366" y="832221"/>
            <a:ext cx="6678409" cy="230666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1FDA9B3-9D85-4A95-B92C-232994EA7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859" y="3696985"/>
            <a:ext cx="7830912" cy="174178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5F6740C-1CC4-40F3-93B8-61D1CCECBE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0685" y="5711618"/>
            <a:ext cx="3815260" cy="285252"/>
          </a:xfrm>
          <a:prstGeom prst="rect">
            <a:avLst/>
          </a:prstGeom>
        </p:spPr>
      </p:pic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9615E1A1-EAAB-4A21-A3D7-EE53E6776842}"/>
              </a:ext>
            </a:extLst>
          </p:cNvPr>
          <p:cNvSpPr/>
          <p:nvPr/>
        </p:nvSpPr>
        <p:spPr>
          <a:xfrm>
            <a:off x="7448550" y="5692568"/>
            <a:ext cx="407395" cy="28525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A1E11D0-0B91-4F3D-9F7F-52AF910DAE4F}"/>
              </a:ext>
            </a:extLst>
          </p:cNvPr>
          <p:cNvSpPr txBox="1"/>
          <p:nvPr/>
        </p:nvSpPr>
        <p:spPr>
          <a:xfrm>
            <a:off x="10002634" y="1985555"/>
            <a:ext cx="1966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基于该理论可以解释之前的反例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706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2188BD9-64B9-4F19-A2DC-D75F3D89535C}"/>
              </a:ext>
            </a:extLst>
          </p:cNvPr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425DA43-F661-40C7-B360-B977321C183C}"/>
              </a:ext>
            </a:extLst>
          </p:cNvPr>
          <p:cNvSpPr txBox="1"/>
          <p:nvPr/>
        </p:nvSpPr>
        <p:spPr>
          <a:xfrm>
            <a:off x="9525" y="15359"/>
            <a:ext cx="12182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   5</a:t>
            </a:r>
            <a:r>
              <a:rPr lang="en-US" sz="2400" b="0" dirty="0">
                <a:solidFill>
                  <a:schemeClr val="bg1"/>
                </a:solidFill>
              </a:rPr>
              <a:t>. </a:t>
            </a:r>
            <a:r>
              <a:rPr lang="en-US" altLang="zh-CN" sz="2400" dirty="0">
                <a:solidFill>
                  <a:schemeClr val="bg1"/>
                </a:solidFill>
              </a:rPr>
              <a:t>Margin Disparity Discrepancy based generalization error bound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D0E828E-95C9-4552-B709-72FEF6C19F12}"/>
              </a:ext>
            </a:extLst>
          </p:cNvPr>
          <p:cNvSpPr txBox="1"/>
          <p:nvPr/>
        </p:nvSpPr>
        <p:spPr>
          <a:xfrm>
            <a:off x="838200" y="799510"/>
            <a:ext cx="98197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>
                <a:solidFill>
                  <a:srgbClr val="FF0000"/>
                </a:solidFill>
              </a:rPr>
              <a:t>之前的理论需要对两个分类器都进行遍历，没有必要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dirty="0"/>
              <a:t>2. </a:t>
            </a:r>
            <a:r>
              <a:rPr lang="zh-CN" altLang="en-US" dirty="0"/>
              <a:t>之前的理论关注于二分类问题，实际中都是多分类问题</a:t>
            </a:r>
            <a:endParaRPr 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552C35B-CC2D-404F-BD7D-FC0F0B96C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768327"/>
            <a:ext cx="7353300" cy="134474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226ACA4-A9AE-44A0-AAF9-0E1B736EA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787" y="3533694"/>
            <a:ext cx="5201376" cy="1162212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2C42171-B022-4C8C-8B25-86CB414988BD}"/>
              </a:ext>
            </a:extLst>
          </p:cNvPr>
          <p:cNvCxnSpPr>
            <a:cxnSpLocks/>
          </p:cNvCxnSpPr>
          <p:nvPr/>
        </p:nvCxnSpPr>
        <p:spPr>
          <a:xfrm>
            <a:off x="5622758" y="2105025"/>
            <a:ext cx="3206917" cy="0"/>
          </a:xfrm>
          <a:prstGeom prst="line">
            <a:avLst/>
          </a:prstGeom>
          <a:ln w="25400">
            <a:solidFill>
              <a:srgbClr val="FF0000">
                <a:alpha val="9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11EFCAB4-1B22-49B0-A932-50F98EB1A4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541" t="21858" b="44665"/>
          <a:stretch/>
        </p:blipFill>
        <p:spPr>
          <a:xfrm>
            <a:off x="1981199" y="5116526"/>
            <a:ext cx="2318084" cy="55345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2833F55-BA3B-4007-81B7-C40B9F17EE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9283" y="5200927"/>
            <a:ext cx="4219074" cy="488696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B99104A-1EC1-4879-80DA-7FE370E4F61C}"/>
              </a:ext>
            </a:extLst>
          </p:cNvPr>
          <p:cNvSpPr txBox="1"/>
          <p:nvPr/>
        </p:nvSpPr>
        <p:spPr>
          <a:xfrm>
            <a:off x="665748" y="6301586"/>
            <a:ext cx="112294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2E414F"/>
                </a:solidFill>
                <a:effectLst/>
                <a:latin typeface="Roboto"/>
              </a:rPr>
              <a:t>[8]Zhang, Yuchen, T. Liu, </a:t>
            </a:r>
            <a:r>
              <a:rPr lang="en-US" sz="1400" b="0" i="0" dirty="0" err="1">
                <a:solidFill>
                  <a:srgbClr val="2E414F"/>
                </a:solidFill>
                <a:effectLst/>
                <a:latin typeface="Roboto"/>
              </a:rPr>
              <a:t>Mingsheng</a:t>
            </a:r>
            <a:r>
              <a:rPr lang="en-US" sz="1400" b="0" i="0" dirty="0">
                <a:solidFill>
                  <a:srgbClr val="2E414F"/>
                </a:solidFill>
                <a:effectLst/>
                <a:latin typeface="Roboto"/>
              </a:rPr>
              <a:t> Long and Michael I. Jordan. “Bridging Theory and Algorithm for Domain Adaptation.” </a:t>
            </a:r>
            <a:r>
              <a:rPr lang="en-US" sz="1400" b="0" i="1" dirty="0">
                <a:solidFill>
                  <a:srgbClr val="2E414F"/>
                </a:solidFill>
                <a:effectLst/>
                <a:latin typeface="Roboto"/>
              </a:rPr>
              <a:t>ICML</a:t>
            </a:r>
            <a:r>
              <a:rPr lang="en-US" sz="1400" b="0" i="0" dirty="0">
                <a:solidFill>
                  <a:srgbClr val="2E414F"/>
                </a:solidFill>
                <a:effectLst/>
                <a:latin typeface="Roboto"/>
              </a:rPr>
              <a:t> (2019).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16929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2188BD9-64B9-4F19-A2DC-D75F3D89535C}"/>
              </a:ext>
            </a:extLst>
          </p:cNvPr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425DA43-F661-40C7-B360-B977321C183C}"/>
              </a:ext>
            </a:extLst>
          </p:cNvPr>
          <p:cNvSpPr txBox="1"/>
          <p:nvPr/>
        </p:nvSpPr>
        <p:spPr>
          <a:xfrm>
            <a:off x="9525" y="15359"/>
            <a:ext cx="12182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   5</a:t>
            </a:r>
            <a:r>
              <a:rPr lang="en-US" sz="2400" b="0" dirty="0">
                <a:solidFill>
                  <a:schemeClr val="bg1"/>
                </a:solidFill>
              </a:rPr>
              <a:t>. </a:t>
            </a:r>
            <a:r>
              <a:rPr lang="en-US" altLang="zh-CN" sz="2400" dirty="0">
                <a:solidFill>
                  <a:schemeClr val="bg1"/>
                </a:solidFill>
              </a:rPr>
              <a:t>Margin Disparity Discrepancy based generalization error bound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D0E828E-95C9-4552-B709-72FEF6C19F12}"/>
              </a:ext>
            </a:extLst>
          </p:cNvPr>
          <p:cNvSpPr txBox="1"/>
          <p:nvPr/>
        </p:nvSpPr>
        <p:spPr>
          <a:xfrm>
            <a:off x="838200" y="799510"/>
            <a:ext cx="98197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之前的理论需要对两个分类器都进行遍历，没有必要</a:t>
            </a:r>
            <a:endParaRPr lang="en-US" altLang="zh-CN" dirty="0"/>
          </a:p>
          <a:p>
            <a:r>
              <a:rPr lang="en-US" dirty="0"/>
              <a:t>2. </a:t>
            </a:r>
            <a:r>
              <a:rPr lang="zh-CN" altLang="en-US" dirty="0">
                <a:solidFill>
                  <a:srgbClr val="FF0000"/>
                </a:solidFill>
              </a:rPr>
              <a:t>之前的理论关注于二分类问题，实际中都是多分类问题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81050B4-AE92-4F8E-A410-6EE57C211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162" y="2648040"/>
            <a:ext cx="3029188" cy="59229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AE647F2-09C0-4F0A-9B6E-8CC5101D5D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17" b="-1104"/>
          <a:stretch/>
        </p:blipFill>
        <p:spPr>
          <a:xfrm>
            <a:off x="1304529" y="2085239"/>
            <a:ext cx="4924821" cy="38173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9A8A3D6-984A-4657-A35F-0365D8373DF1}"/>
              </a:ext>
            </a:extLst>
          </p:cNvPr>
          <p:cNvSpPr txBox="1"/>
          <p:nvPr/>
        </p:nvSpPr>
        <p:spPr>
          <a:xfrm>
            <a:off x="1249918" y="2721223"/>
            <a:ext cx="11882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标签函数</a:t>
            </a:r>
            <a:endParaRPr 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BD5514D-7132-4928-9724-CE5F92EE8787}"/>
              </a:ext>
            </a:extLst>
          </p:cNvPr>
          <p:cNvSpPr txBox="1"/>
          <p:nvPr/>
        </p:nvSpPr>
        <p:spPr>
          <a:xfrm>
            <a:off x="1249918" y="3344803"/>
            <a:ext cx="7596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间隔</a:t>
            </a:r>
            <a:r>
              <a:rPr lang="en-US" altLang="zh-CN" dirty="0"/>
              <a:t>:</a:t>
            </a:r>
            <a:endParaRPr 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7C729AB-35A7-4879-8C13-86C06E8334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718" y="3241867"/>
            <a:ext cx="4724807" cy="66394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9EB03034-B1A1-4416-B228-393A255DA3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4529" y="3830493"/>
            <a:ext cx="5264713" cy="1245753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DF925215-45D6-450A-8179-847DFFDB84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7994" y="2085239"/>
            <a:ext cx="2631688" cy="105492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68653831-B745-4BA3-B3DC-5E033A7808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60543" y="3905810"/>
            <a:ext cx="2129489" cy="138673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ED2C959-72EB-4A9E-89CD-8E27DAF283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60808" y="5036365"/>
            <a:ext cx="3791479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33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2188BD9-64B9-4F19-A2DC-D75F3D89535C}"/>
              </a:ext>
            </a:extLst>
          </p:cNvPr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425DA43-F661-40C7-B360-B977321C183C}"/>
              </a:ext>
            </a:extLst>
          </p:cNvPr>
          <p:cNvSpPr txBox="1"/>
          <p:nvPr/>
        </p:nvSpPr>
        <p:spPr>
          <a:xfrm>
            <a:off x="9525" y="15359"/>
            <a:ext cx="12182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   5</a:t>
            </a:r>
            <a:r>
              <a:rPr lang="en-US" sz="2400" b="0" dirty="0">
                <a:solidFill>
                  <a:schemeClr val="bg1"/>
                </a:solidFill>
              </a:rPr>
              <a:t>. </a:t>
            </a:r>
            <a:r>
              <a:rPr lang="en-US" altLang="zh-CN" sz="2400" dirty="0">
                <a:solidFill>
                  <a:schemeClr val="bg1"/>
                </a:solidFill>
              </a:rPr>
              <a:t>Margin Disparity Discrepancy based generalization error bound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D5B199D-A564-4B8D-B11E-05F02CA9F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5" y="860688"/>
            <a:ext cx="6315075" cy="166863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61D481F-BB3D-49F9-8D14-8488F8CD0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874" y="3143250"/>
            <a:ext cx="5953125" cy="262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629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2188BD9-64B9-4F19-A2DC-D75F3D89535C}"/>
              </a:ext>
            </a:extLst>
          </p:cNvPr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425DA43-F661-40C7-B360-B977321C183C}"/>
              </a:ext>
            </a:extLst>
          </p:cNvPr>
          <p:cNvSpPr txBox="1"/>
          <p:nvPr/>
        </p:nvSpPr>
        <p:spPr>
          <a:xfrm>
            <a:off x="9525" y="15359"/>
            <a:ext cx="12182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   Conclusion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634C3CD-9E0D-48E3-A4A9-4CB1199F3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24" y="1309411"/>
            <a:ext cx="10583752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66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2188BD9-64B9-4F19-A2DC-D75F3D89535C}"/>
              </a:ext>
            </a:extLst>
          </p:cNvPr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425DA43-F661-40C7-B360-B977321C183C}"/>
              </a:ext>
            </a:extLst>
          </p:cNvPr>
          <p:cNvSpPr txBox="1"/>
          <p:nvPr/>
        </p:nvSpPr>
        <p:spPr>
          <a:xfrm>
            <a:off x="9525" y="15359"/>
            <a:ext cx="12182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    Reference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3E7540E-C0E4-464D-951E-C6976E9C2E12}"/>
              </a:ext>
            </a:extLst>
          </p:cNvPr>
          <p:cNvSpPr txBox="1"/>
          <p:nvPr/>
        </p:nvSpPr>
        <p:spPr>
          <a:xfrm>
            <a:off x="1397669" y="1818185"/>
            <a:ext cx="9396662" cy="4001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E414F"/>
                </a:solidFill>
                <a:latin typeface="Roboto"/>
              </a:rPr>
              <a:t>[1] </a:t>
            </a:r>
            <a:r>
              <a:rPr lang="en-US" sz="1600" b="0" i="0" dirty="0">
                <a:solidFill>
                  <a:srgbClr val="2E414F"/>
                </a:solidFill>
                <a:effectLst/>
                <a:latin typeface="Roboto"/>
              </a:rPr>
              <a:t>Germain, P., Amaury </a:t>
            </a:r>
            <a:r>
              <a:rPr lang="en-US" sz="1600" b="0" i="0" dirty="0" err="1">
                <a:solidFill>
                  <a:srgbClr val="2E414F"/>
                </a:solidFill>
                <a:effectLst/>
                <a:latin typeface="Roboto"/>
              </a:rPr>
              <a:t>Habrard</a:t>
            </a:r>
            <a:r>
              <a:rPr lang="en-US" sz="1600" b="0" i="0" dirty="0">
                <a:solidFill>
                  <a:srgbClr val="2E414F"/>
                </a:solidFill>
                <a:effectLst/>
                <a:latin typeface="Roboto"/>
              </a:rPr>
              <a:t>, F. Laviolette and Emilie </a:t>
            </a:r>
            <a:r>
              <a:rPr lang="en-US" sz="1600" b="0" i="0" dirty="0" err="1">
                <a:solidFill>
                  <a:srgbClr val="2E414F"/>
                </a:solidFill>
                <a:effectLst/>
                <a:latin typeface="Roboto"/>
              </a:rPr>
              <a:t>Morvant</a:t>
            </a:r>
            <a:r>
              <a:rPr lang="en-US" sz="1600" b="0" i="0" dirty="0">
                <a:solidFill>
                  <a:srgbClr val="2E414F"/>
                </a:solidFill>
                <a:effectLst/>
                <a:latin typeface="Roboto"/>
              </a:rPr>
              <a:t>. “A PAC-Bayesian Approach for Domain Adaptation with Specialization to Linear Classifiers.” </a:t>
            </a:r>
            <a:r>
              <a:rPr lang="en-US" sz="1600" b="0" i="1" dirty="0">
                <a:solidFill>
                  <a:srgbClr val="2E414F"/>
                </a:solidFill>
                <a:effectLst/>
                <a:latin typeface="Roboto"/>
              </a:rPr>
              <a:t>ICML</a:t>
            </a:r>
            <a:r>
              <a:rPr lang="en-US" sz="1600" b="0" i="0" dirty="0">
                <a:solidFill>
                  <a:srgbClr val="2E414F"/>
                </a:solidFill>
                <a:effectLst/>
                <a:latin typeface="Roboto"/>
              </a:rPr>
              <a:t> (2013).</a:t>
            </a:r>
          </a:p>
          <a:p>
            <a:r>
              <a:rPr lang="en-US" sz="1600" b="0" i="0" dirty="0">
                <a:solidFill>
                  <a:srgbClr val="2E414F"/>
                </a:solidFill>
                <a:effectLst/>
                <a:latin typeface="Roboto"/>
              </a:rPr>
              <a:t>[2]</a:t>
            </a:r>
            <a:r>
              <a:rPr lang="en-US" sz="1600" dirty="0" err="1"/>
              <a:t>Kifer</a:t>
            </a:r>
            <a:r>
              <a:rPr lang="en-US" sz="1600" dirty="0"/>
              <a:t>, D., Shai Ben-David and J. </a:t>
            </a:r>
            <a:r>
              <a:rPr lang="en-US" sz="1600" dirty="0" err="1"/>
              <a:t>Gehrke</a:t>
            </a:r>
            <a:r>
              <a:rPr lang="en-US" sz="1600" dirty="0"/>
              <a:t>. “Detecting Change in Data Streams.” VLDB (2004).</a:t>
            </a:r>
          </a:p>
          <a:p>
            <a:r>
              <a:rPr lang="en-US" sz="1600" dirty="0"/>
              <a:t>[3] Shai Ben-David, John Blitzer, K. Crammer, and Fernando C Pereira. Analysis of representations for domain adaptation. In NIPS, 2006. </a:t>
            </a:r>
          </a:p>
          <a:p>
            <a:r>
              <a:rPr lang="en-US" sz="1600" dirty="0"/>
              <a:t>[4]Blitzer, John, K. Crammer, A. </a:t>
            </a:r>
            <a:r>
              <a:rPr lang="en-US" sz="1600" dirty="0" err="1"/>
              <a:t>Kulesza</a:t>
            </a:r>
            <a:r>
              <a:rPr lang="en-US" sz="1600" dirty="0"/>
              <a:t>, Fernando C Pereira and Jennifer Wortman Vaughan. “Learning Bounds for Domain Adaptation.” NIPS (2007).</a:t>
            </a:r>
          </a:p>
          <a:p>
            <a:r>
              <a:rPr lang="en-US" sz="1600" dirty="0"/>
              <a:t>[5]Shai Ben-David, John Blitzer, Koby Crammer, Alex </a:t>
            </a:r>
            <a:r>
              <a:rPr lang="en-US" sz="1600" dirty="0" err="1"/>
              <a:t>Kulesza</a:t>
            </a:r>
            <a:r>
              <a:rPr lang="en-US" sz="1600" dirty="0"/>
              <a:t>, Fernando C Pereira, and Jennifer Wortman Vaughan. A theory of learning from different domains. Machine Learning, 79:151–175, 2009.</a:t>
            </a:r>
          </a:p>
          <a:p>
            <a:r>
              <a:rPr lang="en-US" sz="1600" dirty="0"/>
              <a:t>[6]</a:t>
            </a:r>
            <a:r>
              <a:rPr lang="en-US" sz="1600" dirty="0" err="1"/>
              <a:t>Yishay</a:t>
            </a:r>
            <a:r>
              <a:rPr lang="en-US" sz="1600" dirty="0"/>
              <a:t> Mansour, </a:t>
            </a:r>
            <a:r>
              <a:rPr lang="en-US" sz="1600" dirty="0" err="1"/>
              <a:t>Mehryar</a:t>
            </a:r>
            <a:r>
              <a:rPr lang="en-US" sz="1600" dirty="0"/>
              <a:t> </a:t>
            </a:r>
            <a:r>
              <a:rPr lang="en-US" sz="1600" dirty="0" err="1"/>
              <a:t>Mohri</a:t>
            </a:r>
            <a:r>
              <a:rPr lang="en-US" sz="1600" dirty="0"/>
              <a:t>, and Afshin </a:t>
            </a:r>
            <a:r>
              <a:rPr lang="en-US" sz="1600" dirty="0" err="1"/>
              <a:t>Rostamizadeh</a:t>
            </a:r>
            <a:r>
              <a:rPr lang="en-US" sz="1600" dirty="0"/>
              <a:t>. Domain adaptation: Learning bounds and algorithms. </a:t>
            </a:r>
            <a:r>
              <a:rPr lang="en-US" sz="1600" dirty="0" err="1"/>
              <a:t>ArXiv</a:t>
            </a:r>
            <a:r>
              <a:rPr lang="en-US" sz="1600" dirty="0"/>
              <a:t>, abs/0902.3430, 2009.</a:t>
            </a:r>
          </a:p>
          <a:p>
            <a:r>
              <a:rPr lang="en-US" sz="1600" dirty="0"/>
              <a:t>[7] Han Zhao, Remi </a:t>
            </a:r>
            <a:r>
              <a:rPr lang="en-US" sz="1600" dirty="0" err="1"/>
              <a:t>Tachet</a:t>
            </a:r>
            <a:r>
              <a:rPr lang="en-US" sz="1600" dirty="0"/>
              <a:t> des Combes, </a:t>
            </a:r>
            <a:r>
              <a:rPr lang="en-US" sz="1600" dirty="0" err="1"/>
              <a:t>Kun</a:t>
            </a:r>
            <a:r>
              <a:rPr lang="en-US" sz="1600" dirty="0"/>
              <a:t> Zhang, and Geoffrey J. Gordon. On learning invariant representation for domain adaptation. ICML 2019</a:t>
            </a:r>
          </a:p>
          <a:p>
            <a:r>
              <a:rPr lang="en-US" sz="1600" dirty="0"/>
              <a:t>[8]Zhang, Yuchen, T. Liu, </a:t>
            </a:r>
            <a:r>
              <a:rPr lang="en-US" sz="1600" dirty="0" err="1"/>
              <a:t>Mingsheng</a:t>
            </a:r>
            <a:r>
              <a:rPr lang="en-US" sz="1600" dirty="0"/>
              <a:t> Long and Michael I. Jordan. “Bridging Theory and Algorithm for Domain Adaptation.” ICML (2019).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50950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A35347-7032-48C3-AA6F-11663EAAB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853" y="521601"/>
            <a:ext cx="8068293" cy="551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375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2BAEBA-1E96-4601-A927-7101A5C18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065" y="756250"/>
            <a:ext cx="7491870" cy="492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083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Down 3">
            <a:extLst>
              <a:ext uri="{FF2B5EF4-FFF2-40B4-BE49-F238E27FC236}">
                <a16:creationId xmlns:a16="http://schemas.microsoft.com/office/drawing/2014/main" id="{DB7DEF99-3E1B-4FB1-9F36-93BBFCAE6512}"/>
              </a:ext>
            </a:extLst>
          </p:cNvPr>
          <p:cNvSpPr/>
          <p:nvPr/>
        </p:nvSpPr>
        <p:spPr>
          <a:xfrm>
            <a:off x="2085473" y="1152526"/>
            <a:ext cx="591301" cy="4743450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Down 3">
            <a:extLst>
              <a:ext uri="{FF2B5EF4-FFF2-40B4-BE49-F238E27FC236}">
                <a16:creationId xmlns:a16="http://schemas.microsoft.com/office/drawing/2014/main" id="{FAD14825-41D5-4D78-AC42-EACBA81B3B35}"/>
              </a:ext>
            </a:extLst>
          </p:cNvPr>
          <p:cNvSpPr/>
          <p:nvPr/>
        </p:nvSpPr>
        <p:spPr>
          <a:xfrm>
            <a:off x="5775158" y="1152525"/>
            <a:ext cx="641684" cy="4925929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B357B381-4996-4E49-934B-54C6DF43B375}"/>
                  </a:ext>
                </a:extLst>
              </p:cNvPr>
              <p:cNvSpPr/>
              <p:nvPr/>
            </p:nvSpPr>
            <p:spPr>
              <a:xfrm>
                <a:off x="1588105" y="1693194"/>
                <a:ext cx="1678967" cy="36345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1600" dirty="0"/>
                  <a:t>-distance</a:t>
                </a:r>
              </a:p>
            </p:txBody>
          </p:sp>
        </mc:Choice>
        <mc:Fallback xmlns=""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B357B381-4996-4E49-934B-54C6DF43B3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105" y="1693194"/>
                <a:ext cx="1678967" cy="363454"/>
              </a:xfrm>
              <a:prstGeom prst="roundRect">
                <a:avLst/>
              </a:prstGeom>
              <a:blipFill>
                <a:blip r:embed="rId2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7191151D-AD48-42B7-8EC5-B0A217DE21CC}"/>
                  </a:ext>
                </a:extLst>
              </p:cNvPr>
              <p:cNvSpPr/>
              <p:nvPr/>
            </p:nvSpPr>
            <p:spPr>
              <a:xfrm>
                <a:off x="1588106" y="2630905"/>
                <a:ext cx="1678968" cy="36345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1600" dirty="0"/>
                  <a:t>-distance</a:t>
                </a:r>
              </a:p>
            </p:txBody>
          </p:sp>
        </mc:Choice>
        <mc:Fallback xmlns=""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7191151D-AD48-42B7-8EC5-B0A217DE21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106" y="2630905"/>
                <a:ext cx="1678968" cy="363454"/>
              </a:xfrm>
              <a:prstGeom prst="roundRect">
                <a:avLst/>
              </a:prstGeom>
              <a:blipFill>
                <a:blip r:embed="rId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: 圆角 9">
            <a:extLst>
              <a:ext uri="{FF2B5EF4-FFF2-40B4-BE49-F238E27FC236}">
                <a16:creationId xmlns:a16="http://schemas.microsoft.com/office/drawing/2014/main" id="{FA7F4134-6659-4B6F-92DB-4FD8DB7820EC}"/>
              </a:ext>
            </a:extLst>
          </p:cNvPr>
          <p:cNvSpPr/>
          <p:nvPr/>
        </p:nvSpPr>
        <p:spPr>
          <a:xfrm>
            <a:off x="1609694" y="3409448"/>
            <a:ext cx="1657380" cy="5339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Discrepancy</a:t>
            </a:r>
          </a:p>
          <a:p>
            <a:pPr algn="ctr"/>
            <a:r>
              <a:rPr lang="en-US" sz="1600" dirty="0"/>
              <a:t>Distance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92E8AED-A5DB-4C42-9E35-9C8D7F0D7DC2}"/>
              </a:ext>
            </a:extLst>
          </p:cNvPr>
          <p:cNvSpPr/>
          <p:nvPr/>
        </p:nvSpPr>
        <p:spPr>
          <a:xfrm>
            <a:off x="1609693" y="4929939"/>
            <a:ext cx="1657381" cy="5339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i="0" dirty="0">
                <a:effectLst/>
                <a:latin typeface="Times New Roman" panose="02020603050405020304" pitchFamily="18" charset="0"/>
              </a:rPr>
              <a:t>Margin Disparity Discrepancy </a:t>
            </a:r>
            <a:endParaRPr lang="en-US" sz="1600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8851FF0-F2CF-4FFF-A700-9706EA21EF75}"/>
              </a:ext>
            </a:extLst>
          </p:cNvPr>
          <p:cNvSpPr/>
          <p:nvPr/>
        </p:nvSpPr>
        <p:spPr>
          <a:xfrm>
            <a:off x="5559341" y="1637548"/>
            <a:ext cx="1060534" cy="49454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DANN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4CD45AC-5FEE-4EF6-B3F9-47D70D9E801B}"/>
              </a:ext>
            </a:extLst>
          </p:cNvPr>
          <p:cNvSpPr/>
          <p:nvPr/>
        </p:nvSpPr>
        <p:spPr>
          <a:xfrm>
            <a:off x="5606966" y="2565358"/>
            <a:ext cx="978067" cy="49454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MCD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C3BD7FB-215F-4123-9CAA-61D3B44B17FC}"/>
              </a:ext>
            </a:extLst>
          </p:cNvPr>
          <p:cNvSpPr/>
          <p:nvPr/>
        </p:nvSpPr>
        <p:spPr>
          <a:xfrm>
            <a:off x="5606966" y="4948989"/>
            <a:ext cx="978067" cy="49454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MDD</a:t>
            </a:r>
          </a:p>
        </p:txBody>
      </p:sp>
      <p:sp>
        <p:nvSpPr>
          <p:cNvPr id="19" name="Arrow: Down 3">
            <a:extLst>
              <a:ext uri="{FF2B5EF4-FFF2-40B4-BE49-F238E27FC236}">
                <a16:creationId xmlns:a16="http://schemas.microsoft.com/office/drawing/2014/main" id="{A27C32F1-B737-4391-9EEE-D8D2E6AD576E}"/>
              </a:ext>
            </a:extLst>
          </p:cNvPr>
          <p:cNvSpPr/>
          <p:nvPr/>
        </p:nvSpPr>
        <p:spPr>
          <a:xfrm>
            <a:off x="9347033" y="1104398"/>
            <a:ext cx="641684" cy="4925929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六边形 19">
            <a:extLst>
              <a:ext uri="{FF2B5EF4-FFF2-40B4-BE49-F238E27FC236}">
                <a16:creationId xmlns:a16="http://schemas.microsoft.com/office/drawing/2014/main" id="{1C3449BC-E63A-4D36-A1A4-913E3EFDBD23}"/>
              </a:ext>
            </a:extLst>
          </p:cNvPr>
          <p:cNvSpPr/>
          <p:nvPr/>
        </p:nvSpPr>
        <p:spPr>
          <a:xfrm>
            <a:off x="9258676" y="1566361"/>
            <a:ext cx="818398" cy="619877"/>
          </a:xfrm>
          <a:prstGeom prst="hexag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82.9</a:t>
            </a:r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A99CF427-3976-4A9A-ACE9-460CA356F150}"/>
              </a:ext>
            </a:extLst>
          </p:cNvPr>
          <p:cNvSpPr/>
          <p:nvPr/>
        </p:nvSpPr>
        <p:spPr>
          <a:xfrm>
            <a:off x="9252409" y="2502693"/>
            <a:ext cx="818398" cy="619877"/>
          </a:xfrm>
          <a:prstGeom prst="hexag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86.5</a:t>
            </a:r>
          </a:p>
        </p:txBody>
      </p:sp>
      <p:sp>
        <p:nvSpPr>
          <p:cNvPr id="28" name="六边形 27">
            <a:extLst>
              <a:ext uri="{FF2B5EF4-FFF2-40B4-BE49-F238E27FC236}">
                <a16:creationId xmlns:a16="http://schemas.microsoft.com/office/drawing/2014/main" id="{A4E5F5ED-4172-4E1A-A846-E9C4D0AB8243}"/>
              </a:ext>
            </a:extLst>
          </p:cNvPr>
          <p:cNvSpPr/>
          <p:nvPr/>
        </p:nvSpPr>
        <p:spPr>
          <a:xfrm>
            <a:off x="9233359" y="4891589"/>
            <a:ext cx="818398" cy="619877"/>
          </a:xfrm>
          <a:prstGeom prst="hexag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88.9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5C2BD04-6993-495B-963D-ACB0185200E6}"/>
              </a:ext>
            </a:extLst>
          </p:cNvPr>
          <p:cNvSpPr txBox="1"/>
          <p:nvPr/>
        </p:nvSpPr>
        <p:spPr>
          <a:xfrm>
            <a:off x="1898729" y="615461"/>
            <a:ext cx="1015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Theory</a:t>
            </a:r>
            <a:endParaRPr lang="en-US" sz="2000" b="1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0788DFA-1378-41D4-A9A2-1983504C1F6D}"/>
              </a:ext>
            </a:extLst>
          </p:cNvPr>
          <p:cNvSpPr txBox="1"/>
          <p:nvPr/>
        </p:nvSpPr>
        <p:spPr>
          <a:xfrm>
            <a:off x="5440589" y="615461"/>
            <a:ext cx="13108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Algorithm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9DB1C08-1FB3-49F8-9370-502E431E18A5}"/>
              </a:ext>
            </a:extLst>
          </p:cNvPr>
          <p:cNvSpPr txBox="1"/>
          <p:nvPr/>
        </p:nvSpPr>
        <p:spPr>
          <a:xfrm>
            <a:off x="8982076" y="627618"/>
            <a:ext cx="1596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Performance</a:t>
            </a: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93218449-A59A-4C78-83B1-4CC13BB2B201}"/>
              </a:ext>
            </a:extLst>
          </p:cNvPr>
          <p:cNvCxnSpPr>
            <a:cxnSpLocks/>
            <a:stCxn id="6" idx="3"/>
            <a:endCxn id="13" idx="2"/>
          </p:cNvCxnSpPr>
          <p:nvPr/>
        </p:nvCxnSpPr>
        <p:spPr>
          <a:xfrm>
            <a:off x="3267072" y="1874921"/>
            <a:ext cx="2292269" cy="99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53957DA3-48C3-4E93-803D-1A343BCB8607}"/>
              </a:ext>
            </a:extLst>
          </p:cNvPr>
          <p:cNvCxnSpPr>
            <a:cxnSpLocks/>
            <a:stCxn id="13" idx="6"/>
            <a:endCxn id="20" idx="3"/>
          </p:cNvCxnSpPr>
          <p:nvPr/>
        </p:nvCxnSpPr>
        <p:spPr>
          <a:xfrm flipV="1">
            <a:off x="6619875" y="1876300"/>
            <a:ext cx="2638801" cy="85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60BF672E-A3AE-4B6B-90AF-116F2376172F}"/>
              </a:ext>
            </a:extLst>
          </p:cNvPr>
          <p:cNvCxnSpPr>
            <a:cxnSpLocks/>
            <a:stCxn id="8" idx="3"/>
            <a:endCxn id="15" idx="2"/>
          </p:cNvCxnSpPr>
          <p:nvPr/>
        </p:nvCxnSpPr>
        <p:spPr>
          <a:xfrm>
            <a:off x="3267074" y="2812632"/>
            <a:ext cx="23398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4DA81D23-08F9-4152-BB81-33CC835643DA}"/>
              </a:ext>
            </a:extLst>
          </p:cNvPr>
          <p:cNvCxnSpPr>
            <a:cxnSpLocks/>
            <a:stCxn id="15" idx="6"/>
            <a:endCxn id="26" idx="3"/>
          </p:cNvCxnSpPr>
          <p:nvPr/>
        </p:nvCxnSpPr>
        <p:spPr>
          <a:xfrm>
            <a:off x="6585033" y="2812632"/>
            <a:ext cx="266737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0C987325-AF69-47A3-AF47-6BE106AF9AA6}"/>
              </a:ext>
            </a:extLst>
          </p:cNvPr>
          <p:cNvCxnSpPr>
            <a:cxnSpLocks/>
            <a:stCxn id="12" idx="3"/>
            <a:endCxn id="17" idx="2"/>
          </p:cNvCxnSpPr>
          <p:nvPr/>
        </p:nvCxnSpPr>
        <p:spPr>
          <a:xfrm flipV="1">
            <a:off x="3267074" y="5196263"/>
            <a:ext cx="2339892" cy="6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5B8DDDC8-FD87-4783-A48F-3FDE608F8558}"/>
              </a:ext>
            </a:extLst>
          </p:cNvPr>
          <p:cNvCxnSpPr>
            <a:cxnSpLocks/>
            <a:stCxn id="17" idx="6"/>
            <a:endCxn id="28" idx="3"/>
          </p:cNvCxnSpPr>
          <p:nvPr/>
        </p:nvCxnSpPr>
        <p:spPr>
          <a:xfrm>
            <a:off x="6585033" y="5196263"/>
            <a:ext cx="2648326" cy="52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2CC12AE2-08E4-4C96-94EB-6B9752AC6021}"/>
              </a:ext>
            </a:extLst>
          </p:cNvPr>
          <p:cNvSpPr/>
          <p:nvPr/>
        </p:nvSpPr>
        <p:spPr>
          <a:xfrm>
            <a:off x="1609693" y="4149390"/>
            <a:ext cx="1657380" cy="5339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Labeling function shift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80206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75C4502-D89B-4E7A-9082-3C0ECA5933AC}"/>
              </a:ext>
            </a:extLst>
          </p:cNvPr>
          <p:cNvSpPr txBox="1"/>
          <p:nvPr/>
        </p:nvSpPr>
        <p:spPr>
          <a:xfrm>
            <a:off x="1238250" y="647700"/>
            <a:ext cx="140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Outline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4DFAC03-3380-46E1-94A2-F9728D1F9F11}"/>
                  </a:ext>
                </a:extLst>
              </p:cNvPr>
              <p:cNvSpPr txBox="1"/>
              <p:nvPr/>
            </p:nvSpPr>
            <p:spPr>
              <a:xfrm>
                <a:off x="1952624" y="1562100"/>
                <a:ext cx="7191376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ym typeface="Wingdings 2" panose="05020102010507070707" pitchFamily="18" charset="2"/>
                  </a:rPr>
                  <a:t> Notation</a:t>
                </a:r>
                <a:r>
                  <a:rPr lang="en-US" altLang="zh-CN" sz="2400" b="1" dirty="0">
                    <a:sym typeface="Wingdings 2" panose="05020102010507070707" pitchFamily="18" charset="2"/>
                  </a:rPr>
                  <a:t>s</a:t>
                </a:r>
                <a:r>
                  <a:rPr lang="zh-CN" altLang="en-US" sz="2400" b="1" dirty="0">
                    <a:sym typeface="Wingdings 2" panose="05020102010507070707" pitchFamily="18" charset="2"/>
                  </a:rPr>
                  <a:t> </a:t>
                </a:r>
                <a:r>
                  <a:rPr lang="en-US" altLang="zh-CN" sz="2400" b="1" dirty="0">
                    <a:sym typeface="Wingdings 2" panose="05020102010507070707" pitchFamily="18" charset="2"/>
                  </a:rPr>
                  <a:t>and</a:t>
                </a:r>
                <a:r>
                  <a:rPr lang="zh-CN" altLang="en-US" sz="2400" b="1" dirty="0">
                    <a:sym typeface="Wingdings 2" panose="05020102010507070707" pitchFamily="18" charset="2"/>
                  </a:rPr>
                  <a:t> </a:t>
                </a:r>
                <a:r>
                  <a:rPr lang="en-US" altLang="zh-CN" sz="2400" b="1" dirty="0">
                    <a:sym typeface="Wingdings 2" panose="05020102010507070707" pitchFamily="18" charset="2"/>
                  </a:rPr>
                  <a:t>related</a:t>
                </a:r>
                <a:r>
                  <a:rPr lang="zh-CN" altLang="en-US" sz="2400" b="1" dirty="0">
                    <a:sym typeface="Wingdings 2" panose="05020102010507070707" pitchFamily="18" charset="2"/>
                  </a:rPr>
                  <a:t> </a:t>
                </a:r>
                <a:r>
                  <a:rPr lang="en-US" altLang="zh-CN" sz="2400" b="1" dirty="0">
                    <a:sym typeface="Wingdings 2" panose="05020102010507070707" pitchFamily="18" charset="2"/>
                  </a:rPr>
                  <a:t>work</a:t>
                </a:r>
                <a:endParaRPr lang="en-US" sz="2400" b="1" dirty="0">
                  <a:sym typeface="Wingdings 2" panose="05020102010507070707" pitchFamily="18" charset="2"/>
                </a:endParaRPr>
              </a:p>
              <a:p>
                <a:endParaRPr lang="en-US" sz="2400" b="1" dirty="0">
                  <a:sym typeface="Wingdings 2" panose="05020102010507070707" pitchFamily="18" charset="2"/>
                </a:endParaRPr>
              </a:p>
              <a:p>
                <a:r>
                  <a:rPr lang="en-US" sz="2400" b="1" dirty="0">
                    <a:sym typeface="Wingdings 2" panose="05020102010507070707" pitchFamily="18" charset="2"/>
                  </a:rPr>
                  <a:t> A</a:t>
                </a:r>
                <a:r>
                  <a:rPr lang="zh-CN" altLang="en-US" sz="2400" b="1" dirty="0">
                    <a:sym typeface="Wingdings 2" panose="05020102010507070707" pitchFamily="18" charset="2"/>
                  </a:rPr>
                  <a:t> </a:t>
                </a:r>
                <a:r>
                  <a:rPr lang="en-US" altLang="zh-CN" sz="2400" b="1" dirty="0">
                    <a:sym typeface="Wingdings 2" panose="05020102010507070707" pitchFamily="18" charset="2"/>
                  </a:rPr>
                  <a:t>list</a:t>
                </a:r>
                <a:r>
                  <a:rPr lang="zh-CN" altLang="en-US" sz="2400" b="1" dirty="0">
                    <a:sym typeface="Wingdings 2" panose="05020102010507070707" pitchFamily="18" charset="2"/>
                  </a:rPr>
                  <a:t> </a:t>
                </a:r>
                <a:r>
                  <a:rPr lang="en-US" altLang="zh-CN" sz="2400" b="1" dirty="0">
                    <a:sym typeface="Wingdings 2" panose="05020102010507070707" pitchFamily="18" charset="2"/>
                  </a:rPr>
                  <a:t>of</a:t>
                </a:r>
                <a:r>
                  <a:rPr lang="zh-CN" altLang="en-US" sz="2400" b="1" dirty="0">
                    <a:sym typeface="Wingdings 2" panose="05020102010507070707" pitchFamily="18" charset="2"/>
                  </a:rPr>
                  <a:t> </a:t>
                </a:r>
                <a:r>
                  <a:rPr lang="en-US" altLang="zh-CN" sz="2400" b="1" dirty="0">
                    <a:sym typeface="Wingdings 2" panose="05020102010507070707" pitchFamily="18" charset="2"/>
                  </a:rPr>
                  <a:t>generalization error bound</a:t>
                </a:r>
                <a:endParaRPr lang="en-US" sz="2400" b="1" dirty="0">
                  <a:sym typeface="Wingdings 2" panose="05020102010507070707" pitchFamily="18" charset="2"/>
                </a:endParaRPr>
              </a:p>
              <a:p>
                <a:r>
                  <a:rPr lang="en-US" sz="2400" dirty="0">
                    <a:sym typeface="Wingdings 2" panose="05020102010507070707" pitchFamily="18" charset="2"/>
                  </a:rPr>
                  <a:t>       --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-distance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based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generalization error bound</a:t>
                </a:r>
              </a:p>
              <a:p>
                <a:pPr lvl="1"/>
                <a:r>
                  <a:rPr lang="en-US" sz="2400" dirty="0">
                    <a:sym typeface="Wingdings 2" panose="05020102010507070707" pitchFamily="18" charset="2"/>
                  </a:rPr>
                  <a:t>--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-distance</a:t>
                </a:r>
                <a:r>
                  <a:rPr lang="en-US" altLang="zh-CN" dirty="0"/>
                  <a:t> based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generalization error bound</a:t>
                </a:r>
              </a:p>
              <a:p>
                <a:pPr lvl="1"/>
                <a:r>
                  <a:rPr lang="en-US" sz="2400" dirty="0">
                    <a:sym typeface="Wingdings 2" panose="05020102010507070707" pitchFamily="18" charset="2"/>
                  </a:rPr>
                  <a:t>-- </a:t>
                </a:r>
                <a:r>
                  <a:rPr lang="en-US" dirty="0"/>
                  <a:t>Discrepancy Distance</a:t>
                </a:r>
                <a:r>
                  <a:rPr lang="en-US" altLang="zh-CN" dirty="0"/>
                  <a:t> based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generalization error bound</a:t>
                </a:r>
              </a:p>
              <a:p>
                <a:pPr lvl="1"/>
                <a:r>
                  <a:rPr lang="en-US" sz="2400" dirty="0">
                    <a:sym typeface="Wingdings 2" panose="05020102010507070707" pitchFamily="18" charset="2"/>
                  </a:rPr>
                  <a:t>-- </a:t>
                </a:r>
                <a:r>
                  <a:rPr lang="en-US" dirty="0">
                    <a:sym typeface="Wingdings 2" panose="05020102010507070707" pitchFamily="18" charset="2"/>
                  </a:rPr>
                  <a:t>G</a:t>
                </a:r>
                <a:r>
                  <a:rPr lang="en-US" altLang="zh-CN" dirty="0"/>
                  <a:t>eneralization error bound related to labeling function shift</a:t>
                </a:r>
              </a:p>
              <a:p>
                <a:pPr lvl="1"/>
                <a:r>
                  <a:rPr lang="en-US" sz="2400" dirty="0">
                    <a:sym typeface="Wingdings 2" panose="05020102010507070707" pitchFamily="18" charset="2"/>
                  </a:rPr>
                  <a:t>-- </a:t>
                </a:r>
                <a:r>
                  <a:rPr lang="en-US" dirty="0">
                    <a:latin typeface="Times New Roman" panose="02020603050405020304" pitchFamily="18" charset="0"/>
                  </a:rPr>
                  <a:t>Margin Disparity Discrepancy </a:t>
                </a:r>
                <a:r>
                  <a:rPr lang="en-US" altLang="zh-CN" dirty="0"/>
                  <a:t>based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generalization error bound</a:t>
                </a:r>
              </a:p>
              <a:p>
                <a:pPr lvl="1"/>
                <a:endParaRPr lang="en-US" b="1" dirty="0">
                  <a:sym typeface="Wingdings 2" panose="05020102010507070707" pitchFamily="18" charset="2"/>
                </a:endParaRPr>
              </a:p>
              <a:p>
                <a:r>
                  <a:rPr lang="en-US" sz="2400" b="1" dirty="0">
                    <a:sym typeface="Wingdings 2" panose="05020102010507070707" pitchFamily="18" charset="2"/>
                  </a:rPr>
                  <a:t>Conclusion</a:t>
                </a:r>
                <a:endParaRPr lang="en-US" sz="2400" b="1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4DFAC03-3380-46E1-94A2-F9728D1F9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624" y="1562100"/>
                <a:ext cx="7191376" cy="3693319"/>
              </a:xfrm>
              <a:prstGeom prst="rect">
                <a:avLst/>
              </a:prstGeom>
              <a:blipFill>
                <a:blip r:embed="rId2"/>
                <a:stretch>
                  <a:fillRect l="-1271" t="-1485" b="-2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5012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2188BD9-64B9-4F19-A2DC-D75F3D89535C}"/>
              </a:ext>
            </a:extLst>
          </p:cNvPr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425DA43-F661-40C7-B360-B977321C183C}"/>
              </a:ext>
            </a:extLst>
          </p:cNvPr>
          <p:cNvSpPr txBox="1"/>
          <p:nvPr/>
        </p:nvSpPr>
        <p:spPr>
          <a:xfrm>
            <a:off x="9525" y="15359"/>
            <a:ext cx="12182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Related Work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6C7B667F-2544-424C-9C20-6FD0604F64F7}"/>
              </a:ext>
            </a:extLst>
          </p:cNvPr>
          <p:cNvSpPr/>
          <p:nvPr/>
        </p:nvSpPr>
        <p:spPr>
          <a:xfrm>
            <a:off x="2867027" y="1609725"/>
            <a:ext cx="3324224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ivergence-based learning bound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0DEA13A6-7603-42EB-95D0-282D43D5FBA8}"/>
              </a:ext>
            </a:extLst>
          </p:cNvPr>
          <p:cNvSpPr/>
          <p:nvPr/>
        </p:nvSpPr>
        <p:spPr>
          <a:xfrm>
            <a:off x="2867025" y="3500170"/>
            <a:ext cx="3324225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bounds with</a:t>
            </a:r>
          </a:p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integral probability metrics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E6E89045-B35E-49AF-BF99-E9B33155F240}"/>
              </a:ext>
            </a:extLst>
          </p:cNvPr>
          <p:cNvSpPr/>
          <p:nvPr/>
        </p:nvSpPr>
        <p:spPr>
          <a:xfrm>
            <a:off x="2867026" y="4867275"/>
            <a:ext cx="3324224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PAC-Bayesian theory for</a:t>
            </a:r>
          </a:p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domain adaptation[1]</a:t>
            </a:r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01D666A8-15DD-4C2F-93B0-268939608683}"/>
              </a:ext>
            </a:extLst>
          </p:cNvPr>
          <p:cNvSpPr/>
          <p:nvPr/>
        </p:nvSpPr>
        <p:spPr>
          <a:xfrm>
            <a:off x="2476500" y="1899969"/>
            <a:ext cx="209548" cy="3234005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60BA130-EE6B-4E56-BA69-B35ECBEAD5D2}"/>
              </a:ext>
            </a:extLst>
          </p:cNvPr>
          <p:cNvSpPr txBox="1"/>
          <p:nvPr/>
        </p:nvSpPr>
        <p:spPr>
          <a:xfrm>
            <a:off x="1295399" y="3335893"/>
            <a:ext cx="84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Theory</a:t>
            </a:r>
          </a:p>
        </p:txBody>
      </p:sp>
      <p:sp>
        <p:nvSpPr>
          <p:cNvPr id="19" name="左大括号 18">
            <a:extLst>
              <a:ext uri="{FF2B5EF4-FFF2-40B4-BE49-F238E27FC236}">
                <a16:creationId xmlns:a16="http://schemas.microsoft.com/office/drawing/2014/main" id="{31A74E06-0290-4462-82C9-51CBADBB10C8}"/>
              </a:ext>
            </a:extLst>
          </p:cNvPr>
          <p:cNvSpPr/>
          <p:nvPr/>
        </p:nvSpPr>
        <p:spPr>
          <a:xfrm>
            <a:off x="6372228" y="1195387"/>
            <a:ext cx="342900" cy="1362075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: 圆角 20">
                <a:extLst>
                  <a:ext uri="{FF2B5EF4-FFF2-40B4-BE49-F238E27FC236}">
                    <a16:creationId xmlns:a16="http://schemas.microsoft.com/office/drawing/2014/main" id="{02957F79-468B-4C1D-B79A-6A2076EAB21F}"/>
                  </a:ext>
                </a:extLst>
              </p:cNvPr>
              <p:cNvSpPr/>
              <p:nvPr/>
            </p:nvSpPr>
            <p:spPr>
              <a:xfrm>
                <a:off x="6896104" y="921797"/>
                <a:ext cx="3743319" cy="533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-distance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based</a:t>
                </a: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矩形: 圆角 20">
                <a:extLst>
                  <a:ext uri="{FF2B5EF4-FFF2-40B4-BE49-F238E27FC236}">
                    <a16:creationId xmlns:a16="http://schemas.microsoft.com/office/drawing/2014/main" id="{02957F79-468B-4C1D-B79A-6A2076EAB2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6104" y="921797"/>
                <a:ext cx="3743319" cy="533400"/>
              </a:xfrm>
              <a:prstGeom prst="roundRect">
                <a:avLst/>
              </a:prstGeom>
              <a:blipFill>
                <a:blip r:embed="rId2"/>
                <a:stretch>
                  <a:fillRect b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DD998EF8-453D-42FE-8D0C-49972264EF34}"/>
              </a:ext>
            </a:extLst>
          </p:cNvPr>
          <p:cNvSpPr/>
          <p:nvPr/>
        </p:nvSpPr>
        <p:spPr>
          <a:xfrm>
            <a:off x="6896105" y="2290762"/>
            <a:ext cx="374332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Margin Disparity Discrepancy </a:t>
            </a:r>
            <a:r>
              <a:rPr lang="en-US" altLang="zh-CN" dirty="0"/>
              <a:t>based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B4670CF-D984-46B4-98BC-C7FBC1BFD301}"/>
              </a:ext>
            </a:extLst>
          </p:cNvPr>
          <p:cNvSpPr txBox="1"/>
          <p:nvPr/>
        </p:nvSpPr>
        <p:spPr>
          <a:xfrm>
            <a:off x="8486775" y="1506736"/>
            <a:ext cx="1114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26" name="左大括号 25">
            <a:extLst>
              <a:ext uri="{FF2B5EF4-FFF2-40B4-BE49-F238E27FC236}">
                <a16:creationId xmlns:a16="http://schemas.microsoft.com/office/drawing/2014/main" id="{E1907FA7-DC95-4FE9-AC93-DCA7FD76372A}"/>
              </a:ext>
            </a:extLst>
          </p:cNvPr>
          <p:cNvSpPr/>
          <p:nvPr/>
        </p:nvSpPr>
        <p:spPr>
          <a:xfrm>
            <a:off x="6448428" y="3335893"/>
            <a:ext cx="209548" cy="1112014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70FEA035-02A0-49D4-891B-339571EFD042}"/>
              </a:ext>
            </a:extLst>
          </p:cNvPr>
          <p:cNvSpPr/>
          <p:nvPr/>
        </p:nvSpPr>
        <p:spPr>
          <a:xfrm>
            <a:off x="6896103" y="3069193"/>
            <a:ext cx="3743319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𝑂𝑝𝑡𝑖𝑚𝑎𝑙 </a:t>
            </a:r>
            <a:r>
              <a:rPr lang="en-US" altLang="zh-CN" dirty="0"/>
              <a:t>Transport based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6ECC1DD4-279C-4A61-82B0-AE1EE195815E}"/>
              </a:ext>
            </a:extLst>
          </p:cNvPr>
          <p:cNvSpPr/>
          <p:nvPr/>
        </p:nvSpPr>
        <p:spPr>
          <a:xfrm>
            <a:off x="6915154" y="4171458"/>
            <a:ext cx="3743319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Mean Discrepancy based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E02879C7-E63A-4968-A418-179BC211154D}"/>
              </a:ext>
            </a:extLst>
          </p:cNvPr>
          <p:cNvSpPr/>
          <p:nvPr/>
        </p:nvSpPr>
        <p:spPr>
          <a:xfrm>
            <a:off x="2790823" y="817646"/>
            <a:ext cx="8096252" cy="2103051"/>
          </a:xfrm>
          <a:prstGeom prst="roundRect">
            <a:avLst/>
          </a:prstGeom>
          <a:solidFill>
            <a:schemeClr val="bg1">
              <a:lumMod val="75000"/>
              <a:alpha val="30000"/>
            </a:schemeClr>
          </a:solidFill>
          <a:ln>
            <a:solidFill>
              <a:schemeClr val="accent6">
                <a:lumMod val="7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EA8783F-89E3-4B74-A0E6-93FC911ACCBA}"/>
              </a:ext>
            </a:extLst>
          </p:cNvPr>
          <p:cNvSpPr txBox="1"/>
          <p:nvPr/>
        </p:nvSpPr>
        <p:spPr>
          <a:xfrm>
            <a:off x="367966" y="5795608"/>
            <a:ext cx="116465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E414F"/>
                </a:solidFill>
                <a:latin typeface="Roboto"/>
              </a:rPr>
              <a:t>[1] </a:t>
            </a:r>
            <a:r>
              <a:rPr lang="en-US" sz="1200" b="0" i="0" dirty="0">
                <a:solidFill>
                  <a:srgbClr val="2E414F"/>
                </a:solidFill>
                <a:effectLst/>
                <a:latin typeface="Roboto"/>
              </a:rPr>
              <a:t>Germain, P., Amaury </a:t>
            </a:r>
            <a:r>
              <a:rPr lang="en-US" sz="1200" b="0" i="0" dirty="0" err="1">
                <a:solidFill>
                  <a:srgbClr val="2E414F"/>
                </a:solidFill>
                <a:effectLst/>
                <a:latin typeface="Roboto"/>
              </a:rPr>
              <a:t>Habrard</a:t>
            </a:r>
            <a:r>
              <a:rPr lang="en-US" sz="1200" b="0" i="0" dirty="0">
                <a:solidFill>
                  <a:srgbClr val="2E414F"/>
                </a:solidFill>
                <a:effectLst/>
                <a:latin typeface="Roboto"/>
              </a:rPr>
              <a:t>, F. Laviolette and Emilie </a:t>
            </a:r>
            <a:r>
              <a:rPr lang="en-US" sz="1200" b="0" i="0" dirty="0" err="1">
                <a:solidFill>
                  <a:srgbClr val="2E414F"/>
                </a:solidFill>
                <a:effectLst/>
                <a:latin typeface="Roboto"/>
              </a:rPr>
              <a:t>Morvant</a:t>
            </a:r>
            <a:r>
              <a:rPr lang="en-US" sz="1200" b="0" i="0" dirty="0">
                <a:solidFill>
                  <a:srgbClr val="2E414F"/>
                </a:solidFill>
                <a:effectLst/>
                <a:latin typeface="Roboto"/>
              </a:rPr>
              <a:t>. “A PAC-Bayesian Approach for Domain Adaptation with Specialization to Linear Classifiers.” </a:t>
            </a:r>
            <a:r>
              <a:rPr lang="en-US" sz="1200" b="0" i="1" dirty="0">
                <a:solidFill>
                  <a:srgbClr val="2E414F"/>
                </a:solidFill>
                <a:effectLst/>
                <a:latin typeface="Roboto"/>
              </a:rPr>
              <a:t>ICML</a:t>
            </a:r>
            <a:r>
              <a:rPr lang="en-US" sz="1200" b="0" i="0" dirty="0">
                <a:solidFill>
                  <a:srgbClr val="2E414F"/>
                </a:solidFill>
                <a:effectLst/>
                <a:latin typeface="Roboto"/>
              </a:rPr>
              <a:t> (2013).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70982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2188BD9-64B9-4F19-A2DC-D75F3D89535C}"/>
              </a:ext>
            </a:extLst>
          </p:cNvPr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425DA43-F661-40C7-B360-B977321C183C}"/>
              </a:ext>
            </a:extLst>
          </p:cNvPr>
          <p:cNvSpPr txBox="1"/>
          <p:nvPr/>
        </p:nvSpPr>
        <p:spPr>
          <a:xfrm>
            <a:off x="9525" y="15359"/>
            <a:ext cx="12182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Notations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5036E57-970D-4F07-B70A-C92A5F5C6D33}"/>
              </a:ext>
            </a:extLst>
          </p:cNvPr>
          <p:cNvSpPr txBox="1"/>
          <p:nvPr/>
        </p:nvSpPr>
        <p:spPr>
          <a:xfrm>
            <a:off x="1796716" y="994611"/>
            <a:ext cx="2406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特征和标签空间：</a:t>
            </a:r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15F2F87-D704-4D66-BA68-03C1FA587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7321" y="993332"/>
            <a:ext cx="846049" cy="4121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CD7D5AA-9003-4AD9-A570-993FC6DC592E}"/>
                  </a:ext>
                </a:extLst>
              </p:cNvPr>
              <p:cNvSpPr txBox="1"/>
              <p:nvPr/>
            </p:nvSpPr>
            <p:spPr>
              <a:xfrm>
                <a:off x="1796715" y="1527287"/>
                <a:ext cx="53462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源域分布和源域样本集：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CD7D5AA-9003-4AD9-A570-993FC6DC59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715" y="1527287"/>
                <a:ext cx="5346205" cy="369332"/>
              </a:xfrm>
              <a:prstGeom prst="rect">
                <a:avLst/>
              </a:prstGeom>
              <a:blipFill>
                <a:blip r:embed="rId3"/>
                <a:stretch>
                  <a:fillRect l="-1026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C327B955-C824-4B4A-82F1-F876F19D0A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r="2249" b="-6381"/>
          <a:stretch/>
        </p:blipFill>
        <p:spPr>
          <a:xfrm>
            <a:off x="6333531" y="1041821"/>
            <a:ext cx="1045832" cy="40525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61DB97F-2A73-4195-99FC-7FEF7A5A8F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8016" y="1039953"/>
            <a:ext cx="1216811" cy="38281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3C2461D-FBF1-40AE-BCF3-DAA5FFB4F5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07482" y="1055569"/>
            <a:ext cx="2022658" cy="349941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EC9DF034-9961-4FDB-89B9-8BBDE0A16BC6}"/>
              </a:ext>
            </a:extLst>
          </p:cNvPr>
          <p:cNvSpPr txBox="1"/>
          <p:nvPr/>
        </p:nvSpPr>
        <p:spPr>
          <a:xfrm>
            <a:off x="8884932" y="1036178"/>
            <a:ext cx="42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或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77253B1-6FF8-4D96-A304-D5D94B991FDD}"/>
                  </a:ext>
                </a:extLst>
              </p:cNvPr>
              <p:cNvSpPr txBox="1"/>
              <p:nvPr/>
            </p:nvSpPr>
            <p:spPr>
              <a:xfrm>
                <a:off x="1816597" y="2063250"/>
                <a:ext cx="49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目标域分布和目标域样本集：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77253B1-6FF8-4D96-A304-D5D94B991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597" y="2063250"/>
                <a:ext cx="4937130" cy="369332"/>
              </a:xfrm>
              <a:prstGeom prst="rect">
                <a:avLst/>
              </a:prstGeom>
              <a:blipFill>
                <a:blip r:embed="rId7"/>
                <a:stretch>
                  <a:fillRect l="-111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图片 21">
            <a:extLst>
              <a:ext uri="{FF2B5EF4-FFF2-40B4-BE49-F238E27FC236}">
                <a16:creationId xmlns:a16="http://schemas.microsoft.com/office/drawing/2014/main" id="{41C971DE-A1E8-4A50-8695-DA2B13B520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83700" y="1527287"/>
            <a:ext cx="1828800" cy="402879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72513571-B13F-4BD2-8BB8-CE10D363AA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24460" y="2053983"/>
            <a:ext cx="1436073" cy="41905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8D0A4930-3283-411A-93B5-8F5F103F0F8C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6819"/>
          <a:stretch/>
        </p:blipFill>
        <p:spPr>
          <a:xfrm>
            <a:off x="1915411" y="2831780"/>
            <a:ext cx="7916780" cy="1403938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89CD1ADA-BD18-436C-93BD-A1EDAC63380D}"/>
              </a:ext>
            </a:extLst>
          </p:cNvPr>
          <p:cNvSpPr txBox="1"/>
          <p:nvPr/>
        </p:nvSpPr>
        <p:spPr>
          <a:xfrm>
            <a:off x="1937084" y="4493713"/>
            <a:ext cx="4937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分类器</a:t>
            </a:r>
            <a:r>
              <a:rPr lang="en-US" altLang="zh-CN" dirty="0"/>
              <a:t>h</a:t>
            </a:r>
            <a:r>
              <a:rPr lang="zh-CN" altLang="en-US" dirty="0"/>
              <a:t>在源域上的误差和经验误差：</a:t>
            </a:r>
            <a:endParaRPr lang="en-US" altLang="zh-CN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5028ECA-F884-4899-A8B5-C687D527A124}"/>
              </a:ext>
            </a:extLst>
          </p:cNvPr>
          <p:cNvSpPr txBox="1"/>
          <p:nvPr/>
        </p:nvSpPr>
        <p:spPr>
          <a:xfrm>
            <a:off x="1937084" y="5142049"/>
            <a:ext cx="4937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分类器</a:t>
            </a:r>
            <a:r>
              <a:rPr lang="en-US" altLang="zh-CN" dirty="0"/>
              <a:t>h</a:t>
            </a:r>
            <a:r>
              <a:rPr lang="zh-CN" altLang="en-US" dirty="0"/>
              <a:t>在目标域上的误差和经验误差：</a:t>
            </a:r>
            <a:endParaRPr lang="en-US" altLang="zh-CN" dirty="0"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3E6BE071-A3FC-48E9-901F-5D053D8826F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11223" y="4465553"/>
            <a:ext cx="1929614" cy="408550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6E207026-9724-41E2-89C4-C52F4210B4F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02305" y="4493713"/>
            <a:ext cx="620727" cy="411769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ADC26797-D859-4399-968D-3702A0FAFBF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470947" y="5057135"/>
            <a:ext cx="747759" cy="45424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18BD783-CF38-43D6-BF81-791857A225A1}"/>
              </a:ext>
            </a:extLst>
          </p:cNvPr>
          <p:cNvSpPr/>
          <p:nvPr/>
        </p:nvSpPr>
        <p:spPr>
          <a:xfrm>
            <a:off x="2719137" y="2831780"/>
            <a:ext cx="729916" cy="2884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541DBB7-B657-423D-BD77-A968809AE76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07800" y="5099619"/>
            <a:ext cx="1985138" cy="40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115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2188BD9-64B9-4F19-A2DC-D75F3D89535C}"/>
              </a:ext>
            </a:extLst>
          </p:cNvPr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425DA43-F661-40C7-B360-B977321C183C}"/>
                  </a:ext>
                </a:extLst>
              </p:cNvPr>
              <p:cNvSpPr txBox="1"/>
              <p:nvPr/>
            </p:nvSpPr>
            <p:spPr>
              <a:xfrm>
                <a:off x="-16776" y="10366"/>
                <a:ext cx="121824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/>
                  <a:t>   </a:t>
                </a:r>
                <a:r>
                  <a:rPr lang="en-US" sz="2400" b="0" dirty="0">
                    <a:solidFill>
                      <a:schemeClr val="bg1"/>
                    </a:solidFill>
                  </a:rPr>
                  <a:t>1-2.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-distance and 𝐻∆𝐻-distance  </a:t>
                </a:r>
                <a:r>
                  <a:rPr lang="en-US" altLang="zh-CN" sz="2400" dirty="0">
                    <a:solidFill>
                      <a:schemeClr val="bg1"/>
                    </a:solidFill>
                  </a:rPr>
                  <a:t>based</a:t>
                </a:r>
                <a:r>
                  <a:rPr lang="zh-CN" altLang="en-US" sz="24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2400" dirty="0">
                    <a:solidFill>
                      <a:schemeClr val="bg1"/>
                    </a:solidFill>
                  </a:rPr>
                  <a:t>generalization error bound</a:t>
                </a:r>
                <a:endPara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425DA43-F661-40C7-B360-B977321C1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776" y="10366"/>
                <a:ext cx="12182475" cy="461665"/>
              </a:xfrm>
              <a:prstGeom prst="rect">
                <a:avLst/>
              </a:prstGeom>
              <a:blipFill>
                <a:blip r:embed="rId2"/>
                <a:stretch>
                  <a:fillRect t="-13333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5577DDFB-2F04-4B9B-A5FA-646402417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93" y="2416281"/>
            <a:ext cx="6028376" cy="113005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9EB50C0-77F5-4001-A485-140042CE70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8720" y="2678126"/>
            <a:ext cx="5147028" cy="68682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6F3C69E3-6EDA-48B0-9BF8-F0A934389AC4}"/>
              </a:ext>
            </a:extLst>
          </p:cNvPr>
          <p:cNvSpPr txBox="1"/>
          <p:nvPr/>
        </p:nvSpPr>
        <p:spPr>
          <a:xfrm>
            <a:off x="417436" y="681107"/>
            <a:ext cx="62082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A-distance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VLDB2004, NIPS 2006</a:t>
            </a:r>
            <a:r>
              <a:rPr lang="zh-CN" altLang="en-US" sz="2000" b="1" dirty="0"/>
              <a:t>）</a:t>
            </a:r>
            <a:r>
              <a:rPr lang="en-US" altLang="zh-CN" sz="2000" b="1" dirty="0"/>
              <a:t>:</a:t>
            </a:r>
            <a:endParaRPr lang="en-US" sz="20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0499699-9DEA-4BBE-930A-0893434249DB}"/>
                  </a:ext>
                </a:extLst>
              </p:cNvPr>
              <p:cNvSpPr txBox="1"/>
              <p:nvPr/>
            </p:nvSpPr>
            <p:spPr>
              <a:xfrm>
                <a:off x="6822221" y="1886138"/>
                <a:ext cx="19972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tx1"/>
                    </a:solidFill>
                  </a:rPr>
                  <a:t>经验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</a:rPr>
                  <a:t>-distance</a:t>
                </a:r>
                <a:r>
                  <a:rPr lang="zh-CN" altLang="en-US" sz="2000" b="1" dirty="0">
                    <a:solidFill>
                      <a:schemeClr val="tx1"/>
                    </a:solidFill>
                  </a:rPr>
                  <a:t> ：</a:t>
                </a:r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0499699-9DEA-4BBE-930A-089343424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221" y="1886138"/>
                <a:ext cx="1997241" cy="400110"/>
              </a:xfrm>
              <a:prstGeom prst="rect">
                <a:avLst/>
              </a:prstGeom>
              <a:blipFill>
                <a:blip r:embed="rId5"/>
                <a:stretch>
                  <a:fillRect l="-3049" t="-7576" r="-15549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B4448F2-79FC-4553-8928-643D628D4895}"/>
                  </a:ext>
                </a:extLst>
              </p:cNvPr>
              <p:cNvSpPr txBox="1"/>
              <p:nvPr/>
            </p:nvSpPr>
            <p:spPr>
              <a:xfrm>
                <a:off x="525386" y="1821559"/>
                <a:ext cx="61040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sz="1800" b="1" dirty="0">
                    <a:solidFill>
                      <a:schemeClr val="tx1"/>
                    </a:solidFill>
                  </a:rPr>
                  <a:t>-distance(ML2010)</a:t>
                </a:r>
                <a:r>
                  <a:rPr lang="zh-CN" altLang="en-US" sz="1800" b="1" dirty="0">
                    <a:solidFill>
                      <a:schemeClr val="tx1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B4448F2-79FC-4553-8928-643D628D4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86" y="1821559"/>
                <a:ext cx="6104020" cy="369332"/>
              </a:xfrm>
              <a:prstGeom prst="rect">
                <a:avLst/>
              </a:prstGeom>
              <a:blipFill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图片 19">
            <a:extLst>
              <a:ext uri="{FF2B5EF4-FFF2-40B4-BE49-F238E27FC236}">
                <a16:creationId xmlns:a16="http://schemas.microsoft.com/office/drawing/2014/main" id="{F514AE62-846C-45D2-B299-EAAFFC09BE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88656" y="1255376"/>
            <a:ext cx="4235733" cy="593367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FB6C4945-C928-493C-A6B7-A1EFB11230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2006" y="4357245"/>
            <a:ext cx="5817613" cy="946698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98CE811B-A418-4902-A7A9-0B7EC54E7B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87631" y="4367930"/>
            <a:ext cx="5517108" cy="8297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F8441010-8CCE-43C0-BE1E-DD8F3EA8B450}"/>
                  </a:ext>
                </a:extLst>
              </p:cNvPr>
              <p:cNvSpPr txBox="1"/>
              <p:nvPr/>
            </p:nvSpPr>
            <p:spPr>
              <a:xfrm>
                <a:off x="428571" y="3773739"/>
                <a:ext cx="376820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sz="1800" b="1" dirty="0"/>
                  <a:t>-distance</a:t>
                </a:r>
                <a:r>
                  <a:rPr lang="en-US" b="1" dirty="0"/>
                  <a:t> (NIPS2007,ML2010)</a:t>
                </a:r>
                <a:r>
                  <a:rPr lang="zh-CN" altLang="en-US" b="1" dirty="0"/>
                  <a:t> </a:t>
                </a:r>
                <a:endParaRPr lang="en-US" sz="1800" b="1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F8441010-8CCE-43C0-BE1E-DD8F3EA8B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71" y="3773739"/>
                <a:ext cx="3768208" cy="369332"/>
              </a:xfrm>
              <a:prstGeom prst="rect">
                <a:avLst/>
              </a:prstGeom>
              <a:blipFill>
                <a:blip r:embed="rId10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文本框 39">
            <a:extLst>
              <a:ext uri="{FF2B5EF4-FFF2-40B4-BE49-F238E27FC236}">
                <a16:creationId xmlns:a16="http://schemas.microsoft.com/office/drawing/2014/main" id="{ADD5CFDA-4C7E-4F53-B295-5D8183D21593}"/>
              </a:ext>
            </a:extLst>
          </p:cNvPr>
          <p:cNvSpPr txBox="1"/>
          <p:nvPr/>
        </p:nvSpPr>
        <p:spPr>
          <a:xfrm>
            <a:off x="641444" y="5776794"/>
            <a:ext cx="108660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[3] Shai Ben-David, John Blitzer, K. Crammer, and Fernando C Pereira. Analysis of representations for domain adaptation. In NIPS, 2006. 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81A6979-E685-47FE-B0AA-257FB263FFF1}"/>
              </a:ext>
            </a:extLst>
          </p:cNvPr>
          <p:cNvSpPr txBox="1"/>
          <p:nvPr/>
        </p:nvSpPr>
        <p:spPr>
          <a:xfrm>
            <a:off x="642007" y="6298745"/>
            <a:ext cx="116221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[5]Shai Ben-David, John Blitzer, Koby Crammer, Alex </a:t>
            </a:r>
            <a:r>
              <a:rPr lang="en-US" sz="1400" dirty="0" err="1"/>
              <a:t>Kulesza</a:t>
            </a:r>
            <a:r>
              <a:rPr lang="en-US" sz="1400" dirty="0"/>
              <a:t>, Fernando C Pereira, and Jennifer Wortman Vaughan. A theory of learning from different domains. Machine Learning, 79:151–175, 2009.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0F83137-D5C2-470F-8951-48825FC33A7A}"/>
              </a:ext>
            </a:extLst>
          </p:cNvPr>
          <p:cNvSpPr txBox="1"/>
          <p:nvPr/>
        </p:nvSpPr>
        <p:spPr>
          <a:xfrm>
            <a:off x="642007" y="6044466"/>
            <a:ext cx="109411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[4]Blitzer, John, K. Crammer, A. </a:t>
            </a:r>
            <a:r>
              <a:rPr lang="en-US" sz="1400" dirty="0" err="1"/>
              <a:t>Kulesza</a:t>
            </a:r>
            <a:r>
              <a:rPr lang="en-US" sz="1400" dirty="0"/>
              <a:t>, Fernando C Pereira and Jennifer Wortman Vaughan. “Learning Bounds for Domain Adaptation.” NIPS (2007).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6D08ADB-6CE4-4492-B081-8854800CF5D7}"/>
              </a:ext>
            </a:extLst>
          </p:cNvPr>
          <p:cNvSpPr txBox="1"/>
          <p:nvPr/>
        </p:nvSpPr>
        <p:spPr>
          <a:xfrm>
            <a:off x="641444" y="5503798"/>
            <a:ext cx="97779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2E414F"/>
                </a:solidFill>
                <a:effectLst/>
                <a:latin typeface="Roboto"/>
              </a:rPr>
              <a:t>[2]</a:t>
            </a:r>
            <a:r>
              <a:rPr lang="en-US" sz="1400" dirty="0" err="1"/>
              <a:t>Kifer</a:t>
            </a:r>
            <a:r>
              <a:rPr lang="en-US" sz="1400" dirty="0"/>
              <a:t>, D., Shai Ben-David and J. </a:t>
            </a:r>
            <a:r>
              <a:rPr lang="en-US" sz="1400" dirty="0" err="1"/>
              <a:t>Gehrke</a:t>
            </a:r>
            <a:r>
              <a:rPr lang="en-US" sz="1400" dirty="0"/>
              <a:t>. “Detecting Change in Data Streams.” VLDB (2004).</a:t>
            </a: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2CB3683F-0C12-4226-8AB3-2116517CFA75}"/>
              </a:ext>
            </a:extLst>
          </p:cNvPr>
          <p:cNvSpPr/>
          <p:nvPr/>
        </p:nvSpPr>
        <p:spPr>
          <a:xfrm>
            <a:off x="9012277" y="750784"/>
            <a:ext cx="1997241" cy="15354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02C4C2DA-57B0-44E2-97C1-0D51F15F1E07}"/>
              </a:ext>
            </a:extLst>
          </p:cNvPr>
          <p:cNvSpPr/>
          <p:nvPr/>
        </p:nvSpPr>
        <p:spPr>
          <a:xfrm>
            <a:off x="9505950" y="1036352"/>
            <a:ext cx="1024737" cy="8123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850F2298-5A3A-453D-A76E-420E43B20659}"/>
              </a:ext>
            </a:extLst>
          </p:cNvPr>
          <p:cNvSpPr/>
          <p:nvPr/>
        </p:nvSpPr>
        <p:spPr>
          <a:xfrm>
            <a:off x="9686926" y="1181256"/>
            <a:ext cx="724740" cy="3694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B5DBE059-9AEB-4DA8-803E-869C02AED297}"/>
                  </a:ext>
                </a:extLst>
              </p:cNvPr>
              <p:cNvSpPr txBox="1"/>
              <p:nvPr/>
            </p:nvSpPr>
            <p:spPr>
              <a:xfrm>
                <a:off x="9907200" y="1930204"/>
                <a:ext cx="205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B5DBE059-9AEB-4DA8-803E-869C02AED2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7200" y="1930204"/>
                <a:ext cx="205184" cy="276999"/>
              </a:xfrm>
              <a:prstGeom prst="rect">
                <a:avLst/>
              </a:prstGeom>
              <a:blipFill>
                <a:blip r:embed="rId11"/>
                <a:stretch>
                  <a:fillRect l="-26471" r="-2647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A676B166-97F4-4653-870D-74CFDA9DED93}"/>
                  </a:ext>
                </a:extLst>
              </p:cNvPr>
              <p:cNvSpPr txBox="1"/>
              <p:nvPr/>
            </p:nvSpPr>
            <p:spPr>
              <a:xfrm>
                <a:off x="9904344" y="1573134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A676B166-97F4-4653-870D-74CFDA9DE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4344" y="1573134"/>
                <a:ext cx="234038" cy="276999"/>
              </a:xfrm>
              <a:prstGeom prst="rect">
                <a:avLst/>
              </a:prstGeom>
              <a:blipFill>
                <a:blip r:embed="rId12"/>
                <a:stretch>
                  <a:fillRect l="-26316" r="-23684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51CE494A-85A8-4EE3-94DE-8B12E809A92B}"/>
                  </a:ext>
                </a:extLst>
              </p:cNvPr>
              <p:cNvSpPr txBox="1"/>
              <p:nvPr/>
            </p:nvSpPr>
            <p:spPr>
              <a:xfrm>
                <a:off x="9746433" y="1174294"/>
                <a:ext cx="67291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51CE494A-85A8-4EE3-94DE-8B12E809A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6433" y="1174294"/>
                <a:ext cx="67291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4042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2188BD9-64B9-4F19-A2DC-D75F3D89535C}"/>
              </a:ext>
            </a:extLst>
          </p:cNvPr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425DA43-F661-40C7-B360-B977321C183C}"/>
                  </a:ext>
                </a:extLst>
              </p:cNvPr>
              <p:cNvSpPr txBox="1"/>
              <p:nvPr/>
            </p:nvSpPr>
            <p:spPr>
              <a:xfrm>
                <a:off x="9525" y="15359"/>
                <a:ext cx="121824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bg1"/>
                    </a:solidFill>
                  </a:rPr>
                  <a:t>1-2.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-distance and 𝐻∆𝐻-distance  </a:t>
                </a:r>
                <a:r>
                  <a:rPr lang="en-US" altLang="zh-CN" sz="2400" dirty="0">
                    <a:solidFill>
                      <a:schemeClr val="bg1"/>
                    </a:solidFill>
                  </a:rPr>
                  <a:t>based</a:t>
                </a:r>
                <a:r>
                  <a:rPr lang="zh-CN" altLang="en-US" sz="24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2400" dirty="0">
                    <a:solidFill>
                      <a:schemeClr val="bg1"/>
                    </a:solidFill>
                  </a:rPr>
                  <a:t>generalization error bound</a:t>
                </a:r>
                <a:endPara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425DA43-F661-40C7-B360-B977321C1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" y="15359"/>
                <a:ext cx="12182475" cy="461665"/>
              </a:xfrm>
              <a:prstGeom prst="rect">
                <a:avLst/>
              </a:prstGeom>
              <a:blipFill>
                <a:blip r:embed="rId2"/>
                <a:stretch>
                  <a:fillRect l="-250" t="-13333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6A3BD2D0-16AE-4901-86D9-C863DEBB8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533" y="818556"/>
            <a:ext cx="8210934" cy="18499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9849788-162E-4CA1-9815-673AB2B79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5" y="3238638"/>
            <a:ext cx="5334000" cy="165322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662CA2E-8E13-4D33-8819-3C0C587C7D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8329" y="4883948"/>
            <a:ext cx="5145168" cy="184994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B3FE72A-42C7-4E3B-823D-CA2A528C2C32}"/>
              </a:ext>
            </a:extLst>
          </p:cNvPr>
          <p:cNvSpPr txBox="1"/>
          <p:nvPr/>
        </p:nvSpPr>
        <p:spPr>
          <a:xfrm>
            <a:off x="542925" y="246835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证明</a:t>
            </a:r>
            <a:r>
              <a:rPr lang="en-US" altLang="zh-CN" b="1" dirty="0"/>
              <a:t>:</a:t>
            </a:r>
            <a:endParaRPr lang="en-US" b="1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87AF1906-6D9B-4839-9A12-ECEAFB3F72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281" y="2913185"/>
            <a:ext cx="3505619" cy="38951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0D383615-974D-4014-9927-0F5B72B4C4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4752" y="2807697"/>
            <a:ext cx="3234044" cy="666451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33A6B661-51FF-4050-B99A-A1D8083098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72267" y="3560560"/>
            <a:ext cx="2699188" cy="46797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99ABF855-232E-4F84-A760-4BA5A4EED7D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62329" y="4486197"/>
            <a:ext cx="5249110" cy="2006029"/>
          </a:xfrm>
          <a:prstGeom prst="rect">
            <a:avLst/>
          </a:prstGeom>
        </p:spPr>
      </p:pic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4FA46998-1CBA-430C-90BB-A5DAFF9393B9}"/>
              </a:ext>
            </a:extLst>
          </p:cNvPr>
          <p:cNvCxnSpPr/>
          <p:nvPr/>
        </p:nvCxnSpPr>
        <p:spPr>
          <a:xfrm>
            <a:off x="6373497" y="2837690"/>
            <a:ext cx="0" cy="38962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EA8E90AD-7744-4A61-A088-E015181A7918}"/>
              </a:ext>
            </a:extLst>
          </p:cNvPr>
          <p:cNvSpPr/>
          <p:nvPr/>
        </p:nvSpPr>
        <p:spPr>
          <a:xfrm>
            <a:off x="3581400" y="3653195"/>
            <a:ext cx="2228850" cy="4711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F097BD1-7AEF-46A7-9E3B-1EACE492C96E}"/>
              </a:ext>
            </a:extLst>
          </p:cNvPr>
          <p:cNvSpPr txBox="1"/>
          <p:nvPr/>
        </p:nvSpPr>
        <p:spPr>
          <a:xfrm>
            <a:off x="10882631" y="4124325"/>
            <a:ext cx="661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上界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2E14EB8-E323-41B6-BEFF-2631A1DE53F0}"/>
              </a:ext>
            </a:extLst>
          </p:cNvPr>
          <p:cNvCxnSpPr/>
          <p:nvPr/>
        </p:nvCxnSpPr>
        <p:spPr>
          <a:xfrm flipH="1">
            <a:off x="10758796" y="4486197"/>
            <a:ext cx="318779" cy="2995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136BFB1-AABE-4291-A02B-C02AEADD27AA}"/>
                  </a:ext>
                </a:extLst>
              </p:cNvPr>
              <p:cNvSpPr txBox="1"/>
              <p:nvPr/>
            </p:nvSpPr>
            <p:spPr>
              <a:xfrm>
                <a:off x="1517483" y="6183942"/>
                <a:ext cx="94577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136BFB1-AABE-4291-A02B-C02AEADD2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483" y="6183942"/>
                <a:ext cx="94577" cy="169277"/>
              </a:xfrm>
              <a:prstGeom prst="rect">
                <a:avLst/>
              </a:prstGeom>
              <a:blipFill>
                <a:blip r:embed="rId10"/>
                <a:stretch>
                  <a:fillRect l="-40000" r="-46667"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3348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1072</Words>
  <Application>Microsoft Office PowerPoint</Application>
  <PresentationFormat>宽屏</PresentationFormat>
  <Paragraphs>98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Roboto</vt:lpstr>
      <vt:lpstr>Arial</vt:lpstr>
      <vt:lpstr>Calibri</vt:lpstr>
      <vt:lpstr>Calibri Light</vt:lpstr>
      <vt:lpstr>Cambria Math</vt:lpstr>
      <vt:lpstr>News Gothic MT</vt:lpstr>
      <vt:lpstr>Times New Roman</vt:lpstr>
      <vt:lpstr>Office Theme</vt:lpstr>
      <vt:lpstr> Generalization error bound for unsupervised domain adaptation under different discrepancy measure  2020.09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无监督域适应在不同分布度量下的理论保证</dc:title>
  <dc:creator>Yuntao Du</dc:creator>
  <cp:lastModifiedBy>Yuntao Du</cp:lastModifiedBy>
  <cp:revision>23</cp:revision>
  <dcterms:created xsi:type="dcterms:W3CDTF">2020-09-22T12:03:20Z</dcterms:created>
  <dcterms:modified xsi:type="dcterms:W3CDTF">2020-09-24T02:23:54Z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2020-09-22T12:03:20Z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754f442d-7413-481c-871c-e2d775396499</vt:lpwstr>
  </property>
  <property fmtid="{D5CDD505-2E9C-101B-9397-08002B2CF9AE}" pid="8" name="MSIP_Label_f42aa342-8706-4288-bd11-ebb85995028c_ContentBits">
    <vt:lpwstr>0</vt:lpwstr>
  </property>
</Properties>
</file>