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74" r:id="rId3"/>
    <p:sldId id="258" r:id="rId5"/>
    <p:sldId id="296" r:id="rId6"/>
    <p:sldId id="270" r:id="rId7"/>
    <p:sldId id="311" r:id="rId8"/>
    <p:sldId id="312" r:id="rId9"/>
    <p:sldId id="313" r:id="rId10"/>
    <p:sldId id="321" r:id="rId11"/>
    <p:sldId id="265" r:id="rId12"/>
    <p:sldId id="264" r:id="rId13"/>
    <p:sldId id="299" r:id="rId14"/>
  </p:sldIdLst>
  <p:sldSz cx="12192000" cy="6858000"/>
  <p:notesSz cx="6858000" cy="9144000"/>
  <p:embeddedFontLst>
    <p:embeddedFont>
      <p:font typeface="Impact" panose="020B0806030902050204" pitchFamily="34" charset="0"/>
      <p:regular r:id="rId18"/>
    </p:embeddedFont>
    <p:embeddedFont>
      <p:font typeface="微软雅黑" panose="020B0503020204020204" pitchFamily="34" charset="-122"/>
      <p:regular r:id="rId19"/>
    </p:embeddedFont>
    <p:embeddedFont>
      <p:font typeface="Agency FB" panose="020B0503020202020204" pitchFamily="34" charset="0"/>
      <p:regular r:id="rId20"/>
      <p:bold r:id="rId21"/>
    </p:embeddedFont>
    <p:embeddedFont>
      <p:font typeface="Calibri" panose="020F0502020204030204" charset="0"/>
      <p:regular r:id="rId22"/>
      <p:bold r:id="rId23"/>
      <p:italic r:id="rId24"/>
      <p:boldItalic r:id="rId25"/>
    </p:embeddedFont>
    <p:embeddedFont>
      <p:font typeface="Calibri Light" panose="020F0302020204030204" charset="0"/>
      <p:regular r:id="rId26"/>
      <p:italic r:id="rId2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72" d="100"/>
          <a:sy n="72" d="100"/>
        </p:scale>
        <p:origin x="374" y="360"/>
      </p:cViewPr>
      <p:guideLst>
        <p:guide orient="horz" pos="2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10.fntdata"/><Relationship Id="rId26" Type="http://schemas.openxmlformats.org/officeDocument/2006/relationships/font" Target="fonts/font9.fntdata"/><Relationship Id="rId25" Type="http://schemas.openxmlformats.org/officeDocument/2006/relationships/font" Target="fonts/font8.fntdata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04B4B-55EB-4BB1-9AC5-550D675223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D128E-C426-418C-B78B-F79CFA9556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128E-C426-418C-B78B-F79CFA9556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128E-C426-418C-B78B-F79CFA9556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128E-C426-418C-B78B-F79CFA9556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128E-C426-418C-B78B-F79CFA9556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128E-C426-418C-B78B-F79CFA9556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128E-C426-418C-B78B-F79CFA9556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128E-C426-418C-B78B-F79CFA9556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128E-C426-418C-B78B-F79CFA9556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128E-C426-418C-B78B-F79CFA9556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128E-C426-418C-B78B-F79CFA9556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128E-C426-418C-B78B-F79CFA9556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9CE4-29FC-414B-BA07-5AE7779859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DF0F-C3DF-45B6-B534-033B17F889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9CE4-29FC-414B-BA07-5AE7779859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DF0F-C3DF-45B6-B534-033B17F889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9CE4-29FC-414B-BA07-5AE7779859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DF0F-C3DF-45B6-B534-033B17F889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9CE4-29FC-414B-BA07-5AE7779859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DF0F-C3DF-45B6-B534-033B17F889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9CE4-29FC-414B-BA07-5AE7779859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DF0F-C3DF-45B6-B534-033B17F889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9CE4-29FC-414B-BA07-5AE7779859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DF0F-C3DF-45B6-B534-033B17F889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9CE4-29FC-414B-BA07-5AE7779859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DF0F-C3DF-45B6-B534-033B17F889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9CE4-29FC-414B-BA07-5AE7779859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DF0F-C3DF-45B6-B534-033B17F889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9CE4-29FC-414B-BA07-5AE7779859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DF0F-C3DF-45B6-B534-033B17F889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9CE4-29FC-414B-BA07-5AE7779859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DF0F-C3DF-45B6-B534-033B17F889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9CE4-29FC-414B-BA07-5AE7779859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DF0F-C3DF-45B6-B534-033B17F889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C9CE4-29FC-414B-BA07-5AE7779859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EDF0F-C3DF-45B6-B534-033B17F8891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500034" y="804606"/>
            <a:ext cx="5191932" cy="5191932"/>
          </a:xfrm>
          <a:prstGeom prst="ellipse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70"/>
          <p:cNvSpPr txBox="1"/>
          <p:nvPr/>
        </p:nvSpPr>
        <p:spPr>
          <a:xfrm>
            <a:off x="3900805" y="1678940"/>
            <a:ext cx="43910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氨基酸序列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di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&amp;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di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蛋白质结构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4151784" y="4236883"/>
            <a:ext cx="3888432" cy="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249470" y="5468732"/>
            <a:ext cx="1694329" cy="403412"/>
          </a:xfrm>
          <a:prstGeom prst="roundRect">
            <a:avLst>
              <a:gd name="adj" fmla="val 50000"/>
            </a:avLst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70"/>
          <p:cNvSpPr txBox="1"/>
          <p:nvPr/>
        </p:nvSpPr>
        <p:spPr>
          <a:xfrm>
            <a:off x="3943985" y="5500867"/>
            <a:ext cx="4305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汇报</a:t>
            </a:r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  <a:r>
              <a:rPr lang="zh-CN" altLang="en-US" sz="1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薛智元</a:t>
            </a:r>
            <a:endParaRPr lang="zh-CN" altLang="en-US" sz="16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59325" y="4318635"/>
            <a:ext cx="2675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  <p:bldLst>
      <p:bldP spid="18" grpId="0" bldLvl="0" animBg="1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 flipH="1">
            <a:off x="656590" y="250825"/>
            <a:ext cx="3024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1400" spc="8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  <a:buClr>
                <a:schemeClr val="accent1"/>
              </a:buClr>
            </a:pPr>
            <a:r>
              <a:rPr lang="en-US" altLang="zh-CN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</a:t>
            </a:r>
            <a:r>
              <a:rPr lang="zh-CN" altLang="en-US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：模型评价</a:t>
            </a:r>
            <a:endParaRPr lang="zh-CN" altLang="en-US" sz="2400" b="1" spc="3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-342900" y="108440"/>
            <a:ext cx="742950" cy="742950"/>
          </a:xfrm>
          <a:prstGeom prst="ellipse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656590" y="1395095"/>
            <a:ext cx="5718175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spc="1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模型评价方式</a:t>
            </a:r>
            <a:r>
              <a:rPr lang="en-US" altLang="zh-CN" sz="2000" b="1" spc="1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——F1</a:t>
            </a:r>
            <a:r>
              <a:rPr lang="zh-CN" altLang="en-US" sz="2000" b="1" spc="1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评分（</a:t>
            </a:r>
            <a:r>
              <a:rPr lang="en-US" altLang="zh-CN" sz="2000" b="1" spc="1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2PR/(P+R)</a:t>
            </a:r>
            <a:r>
              <a:rPr lang="zh-CN" altLang="en-US" sz="2000" b="1" spc="1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 spc="1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7080" y="2611120"/>
            <a:ext cx="5207000" cy="16363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30" y="4516120"/>
            <a:ext cx="7339965" cy="132207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500034" y="833181"/>
            <a:ext cx="5191932" cy="5191932"/>
          </a:xfrm>
          <a:prstGeom prst="ellipse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70"/>
          <p:cNvSpPr txBox="1"/>
          <p:nvPr/>
        </p:nvSpPr>
        <p:spPr>
          <a:xfrm>
            <a:off x="3943350" y="2719837"/>
            <a:ext cx="4305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谢谢观看</a:t>
            </a:r>
            <a:endParaRPr lang="en-US" altLang="zh-CN" sz="6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4151784" y="3904778"/>
            <a:ext cx="3888432" cy="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6568020" y="2589981"/>
            <a:ext cx="787400" cy="787400"/>
          </a:xfrm>
          <a:prstGeom prst="ellipse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Impact" panose="020B0806030902050204" pitchFamily="34" charset="0"/>
              </a:rPr>
              <a:t>2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258150" y="1718975"/>
            <a:ext cx="787400" cy="787400"/>
          </a:xfrm>
          <a:prstGeom prst="ellipse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Impact" panose="020B0806030902050204" pitchFamily="34" charset="0"/>
              </a:rPr>
              <a:t>1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 flipH="1">
            <a:off x="2142490" y="1790065"/>
            <a:ext cx="4554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1400" spc="8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  <a:buClr>
                <a:schemeClr val="accent1"/>
              </a:buClr>
            </a:pPr>
            <a:r>
              <a:rPr lang="en-US" altLang="zh-CN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</a:t>
            </a:r>
            <a:r>
              <a:rPr lang="zh-CN" altLang="en-US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：搜集氨基酸</a:t>
            </a:r>
            <a:r>
              <a:rPr lang="en-US" altLang="zh-CN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蛋白质数据</a:t>
            </a:r>
            <a:endParaRPr lang="zh-CN" altLang="en-US" sz="2400" b="1" spc="3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 flipH="1">
            <a:off x="7527925" y="2661285"/>
            <a:ext cx="4544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1400" spc="8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  <a:buClr>
                <a:schemeClr val="accent1"/>
              </a:buClr>
            </a:pPr>
            <a:r>
              <a:rPr lang="en-US" altLang="zh-CN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</a:t>
            </a:r>
            <a:r>
              <a:rPr lang="zh-CN" altLang="en-US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：探索氨基酸</a:t>
            </a:r>
            <a:r>
              <a:rPr lang="en-US" altLang="zh-CN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蛋白质数据</a:t>
            </a:r>
            <a:endParaRPr lang="zh-CN" altLang="en-US" sz="2400" b="1" spc="3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258235" y="3377484"/>
            <a:ext cx="787400" cy="787400"/>
          </a:xfrm>
          <a:prstGeom prst="ellipse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Impact" panose="020B0806030902050204" pitchFamily="34" charset="0"/>
              </a:rPr>
              <a:t>3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 flipH="1">
            <a:off x="2142490" y="3377565"/>
            <a:ext cx="3024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1400" spc="8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  <a:buClr>
                <a:schemeClr val="accent1"/>
              </a:buClr>
            </a:pPr>
            <a:r>
              <a:rPr lang="en-US" altLang="zh-CN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</a:t>
            </a:r>
            <a:r>
              <a:rPr lang="zh-CN" altLang="en-US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：特征数据修正</a:t>
            </a:r>
            <a:endParaRPr lang="zh-CN" altLang="en-US" sz="2400" b="1" spc="3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568105" y="4225422"/>
            <a:ext cx="787400" cy="787400"/>
          </a:xfrm>
          <a:prstGeom prst="ellipse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Impact" panose="020B0806030902050204" pitchFamily="34" charset="0"/>
              </a:rPr>
              <a:t>4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 flipH="1">
            <a:off x="7527925" y="4296410"/>
            <a:ext cx="3024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1400" spc="8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  <a:buClr>
                <a:schemeClr val="accent1"/>
              </a:buClr>
            </a:pPr>
            <a:r>
              <a:rPr lang="en-US" altLang="zh-CN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</a:t>
            </a:r>
            <a:r>
              <a:rPr lang="zh-CN" altLang="en-US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：建立训练模型</a:t>
            </a:r>
            <a:endParaRPr lang="zh-CN" altLang="en-US" sz="2400" b="1" spc="3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70"/>
          <p:cNvSpPr txBox="1"/>
          <p:nvPr/>
        </p:nvSpPr>
        <p:spPr>
          <a:xfrm>
            <a:off x="2961127" y="231897"/>
            <a:ext cx="626974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目录</a:t>
            </a:r>
            <a:endParaRPr lang="zh-CN" alt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 flipH="1">
            <a:off x="2218055" y="4966970"/>
            <a:ext cx="3024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1400" spc="8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  <a:buClr>
                <a:schemeClr val="accent1"/>
              </a:buClr>
            </a:pPr>
            <a:r>
              <a:rPr lang="en-US" altLang="zh-CN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</a:t>
            </a:r>
            <a:r>
              <a:rPr lang="zh-CN" altLang="en-US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：模型效果</a:t>
            </a:r>
            <a:r>
              <a:rPr lang="zh-CN" altLang="en-US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评价</a:t>
            </a:r>
            <a:endParaRPr lang="zh-CN" altLang="en-US" sz="2400" b="1" spc="3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258235" y="4895982"/>
            <a:ext cx="787400" cy="787400"/>
          </a:xfrm>
          <a:prstGeom prst="ellipse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Impact" panose="020B0806030902050204" pitchFamily="34" charset="0"/>
              </a:rPr>
              <a:t>5</a:t>
            </a:r>
            <a:endParaRPr lang="en-US" altLang="zh-CN" dirty="0"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8050" y="1199515"/>
            <a:ext cx="10456545" cy="2453005"/>
          </a:xfrm>
          <a:prstGeom prst="rect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 flipH="1">
            <a:off x="656590" y="206375"/>
            <a:ext cx="3024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1400" spc="8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  <a:buClr>
                <a:schemeClr val="accent1"/>
              </a:buClr>
            </a:pPr>
            <a:r>
              <a:rPr lang="en-US" altLang="zh-CN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S:</a:t>
            </a:r>
            <a:r>
              <a:rPr lang="zh-CN" altLang="en-US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载入训练数据</a:t>
            </a:r>
            <a:endParaRPr lang="zh-CN" altLang="en-US" sz="2400" b="1" spc="3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-342900" y="108440"/>
            <a:ext cx="742950" cy="742950"/>
          </a:xfrm>
          <a:prstGeom prst="ellipse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flipH="1">
            <a:off x="908050" y="1391285"/>
            <a:ext cx="1060196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数据与赛制一栏提供下载：训练集文件</a:t>
            </a:r>
            <a:r>
              <a:rPr lang="en-US" altLang="zh-CN" sz="2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*2</a:t>
            </a:r>
            <a:endParaRPr lang="en-US" altLang="zh-CN" sz="2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氨基酸序列文件（特征数据）：</a:t>
            </a:r>
            <a:r>
              <a:rPr lang="en-US" altLang="zh-CN" sz="2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data_seq_train.txt</a:t>
            </a:r>
            <a:endParaRPr lang="en-US" altLang="zh-CN" sz="2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蛋白质二级结构文件（标签）：</a:t>
            </a:r>
            <a:r>
              <a:rPr lang="en-US" altLang="zh-CN" sz="2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data_sec_train.txt</a:t>
            </a:r>
            <a:endParaRPr lang="en-US" altLang="zh-CN" sz="2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 flipH="1">
            <a:off x="843280" y="4059555"/>
            <a:ext cx="369316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1400" spc="8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  <a:buClr>
                <a:schemeClr val="accent1"/>
              </a:buClr>
            </a:pPr>
            <a:r>
              <a:rPr lang="zh-CN" altLang="en-US" sz="1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载入数据（</a:t>
            </a:r>
            <a:r>
              <a:rPr lang="zh-CN" altLang="en-US" sz="1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代码）：</a:t>
            </a:r>
            <a:endParaRPr lang="zh-CN" altLang="en-US" sz="1800" b="1" spc="3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 flipH="1">
            <a:off x="6960235" y="5281930"/>
            <a:ext cx="293878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1400" spc="8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  <a:buClr>
                <a:schemeClr val="accent1"/>
              </a:buClr>
            </a:pPr>
            <a:r>
              <a:rPr lang="zh-CN" altLang="en-US" sz="1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（两文件均无表头）</a:t>
            </a:r>
            <a:endParaRPr lang="zh-CN" altLang="en-US" sz="1800" b="1" spc="3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0385" y="4665345"/>
            <a:ext cx="7259320" cy="61658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 flipH="1">
            <a:off x="467995" y="108585"/>
            <a:ext cx="4383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1400" spc="8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  <a:buClr>
                <a:schemeClr val="accent1"/>
              </a:buClr>
            </a:pPr>
            <a:r>
              <a:rPr lang="en-US" altLang="zh-CN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</a:t>
            </a:r>
            <a:r>
              <a:rPr lang="zh-CN" altLang="en-US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zh-CN" altLang="en-US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探索氨基酸</a:t>
            </a:r>
            <a:r>
              <a:rPr lang="en-US" altLang="zh-CN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蛋白质数据</a:t>
            </a:r>
            <a:endParaRPr lang="zh-CN" altLang="en-US" sz="2400" b="1" spc="3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-342900" y="108440"/>
            <a:ext cx="742950" cy="742950"/>
          </a:xfrm>
          <a:prstGeom prst="ellipse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31825" y="2108835"/>
            <a:ext cx="167259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数据规模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748905" y="264795"/>
            <a:ext cx="3117850" cy="3084830"/>
            <a:chOff x="4499926" y="2175136"/>
            <a:chExt cx="3280229" cy="3280229"/>
          </a:xfrm>
          <a:solidFill>
            <a:srgbClr val="0973DD"/>
          </a:solidFill>
        </p:grpSpPr>
        <p:sp>
          <p:nvSpPr>
            <p:cNvPr id="45" name="椭圆 44"/>
            <p:cNvSpPr/>
            <p:nvPr/>
          </p:nvSpPr>
          <p:spPr>
            <a:xfrm>
              <a:off x="4499926" y="2175136"/>
              <a:ext cx="3280229" cy="328022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4758261" y="2468450"/>
              <a:ext cx="2689654" cy="2240974"/>
              <a:chOff x="4758261" y="2430349"/>
              <a:chExt cx="2689654" cy="2240974"/>
            </a:xfrm>
            <a:grpFill/>
          </p:grpSpPr>
          <p:sp>
            <p:nvSpPr>
              <p:cNvPr id="47" name="矩形 46"/>
              <p:cNvSpPr/>
              <p:nvPr/>
            </p:nvSpPr>
            <p:spPr>
              <a:xfrm>
                <a:off x="5510085" y="2430349"/>
                <a:ext cx="1332937" cy="48953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探索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8" name="直接连接符 47"/>
              <p:cNvCxnSpPr/>
              <p:nvPr/>
            </p:nvCxnSpPr>
            <p:spPr>
              <a:xfrm>
                <a:off x="4907300" y="3008073"/>
                <a:ext cx="25400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矩形 48"/>
              <p:cNvSpPr/>
              <p:nvPr/>
            </p:nvSpPr>
            <p:spPr>
              <a:xfrm>
                <a:off x="4758261" y="3040750"/>
                <a:ext cx="2689654" cy="1630573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输入为共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2W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行的字符串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即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2W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条氨基酸链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输出亦为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2W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行的字符串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即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2W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个蛋白质链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5695" y="1726565"/>
            <a:ext cx="1987550" cy="11639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25" y="3992245"/>
            <a:ext cx="5172075" cy="18649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705" y="4121785"/>
            <a:ext cx="5252720" cy="18516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83530" y="3479800"/>
            <a:ext cx="142557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df.head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  <p:bldLst>
      <p:bldP spid="30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 flipH="1">
            <a:off x="467995" y="108585"/>
            <a:ext cx="4383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1400" spc="8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  <a:buClr>
                <a:schemeClr val="accent1"/>
              </a:buClr>
            </a:pPr>
            <a:r>
              <a:rPr lang="en-US" altLang="zh-CN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</a:t>
            </a:r>
            <a:r>
              <a:rPr lang="zh-CN" altLang="en-US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zh-CN" altLang="en-US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探索氨基酸</a:t>
            </a:r>
            <a:r>
              <a:rPr lang="en-US" altLang="zh-CN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蛋白质数据</a:t>
            </a:r>
            <a:endParaRPr lang="zh-CN" altLang="en-US" sz="2400" b="1" spc="3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-342900" y="108440"/>
            <a:ext cx="742950" cy="742950"/>
          </a:xfrm>
          <a:prstGeom prst="ellipse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31825" y="1230630"/>
            <a:ext cx="462978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3. 20000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条链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对应关系？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397875" y="329565"/>
            <a:ext cx="3074670" cy="3063875"/>
            <a:chOff x="4536508" y="2175136"/>
            <a:chExt cx="3280229" cy="3280229"/>
          </a:xfrm>
          <a:solidFill>
            <a:srgbClr val="0973DD"/>
          </a:solidFill>
        </p:grpSpPr>
        <p:sp>
          <p:nvSpPr>
            <p:cNvPr id="45" name="椭圆 44"/>
            <p:cNvSpPr/>
            <p:nvPr/>
          </p:nvSpPr>
          <p:spPr>
            <a:xfrm>
              <a:off x="4536508" y="2175136"/>
              <a:ext cx="3280229" cy="328022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4829393" y="2468450"/>
              <a:ext cx="2706426" cy="2205827"/>
              <a:chOff x="4829393" y="2430349"/>
              <a:chExt cx="2706426" cy="2205827"/>
            </a:xfrm>
            <a:grpFill/>
          </p:grpSpPr>
          <p:sp>
            <p:nvSpPr>
              <p:cNvPr id="47" name="矩形 46"/>
              <p:cNvSpPr/>
              <p:nvPr/>
            </p:nvSpPr>
            <p:spPr>
              <a:xfrm>
                <a:off x="5510085" y="2430349"/>
                <a:ext cx="1332937" cy="492884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探索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8" name="直接连接符 47"/>
              <p:cNvCxnSpPr/>
              <p:nvPr/>
            </p:nvCxnSpPr>
            <p:spPr>
              <a:xfrm>
                <a:off x="4907300" y="3008073"/>
                <a:ext cx="25400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矩形 48"/>
              <p:cNvSpPr/>
              <p:nvPr/>
            </p:nvSpPr>
            <p:spPr>
              <a:xfrm>
                <a:off x="4829393" y="3367849"/>
                <a:ext cx="2706426" cy="126832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猜想：每行的输入与输出是否一一对应？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True</a:t>
                </a:r>
                <a:endPara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字符的种类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？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6" name="矩形 5"/>
          <p:cNvSpPr/>
          <p:nvPr/>
        </p:nvSpPr>
        <p:spPr>
          <a:xfrm>
            <a:off x="739775" y="3328670"/>
            <a:ext cx="8728710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逐一对应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每个氨基酸位均一一对应着一个蛋白质结构位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825" y="1629410"/>
            <a:ext cx="6556375" cy="15189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31825" y="4408170"/>
            <a:ext cx="872871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统计氨基酸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共多少种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蛋白质二级结构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共多少种？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51400" y="5217160"/>
            <a:ext cx="7003415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氨基酸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个英文字母中除去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蛋白质二级结构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 ：[' ', 'B', 'E', 'G', 'I', 'H', 'S', 'T']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75" y="4893310"/>
            <a:ext cx="3568065" cy="154876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  <p:bldLst>
      <p:bldP spid="30" grpId="0"/>
      <p:bldP spid="6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 flipH="1">
            <a:off x="467995" y="108585"/>
            <a:ext cx="4383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1400" spc="8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  <a:buClr>
                <a:schemeClr val="accent1"/>
              </a:buClr>
            </a:pPr>
            <a:r>
              <a:rPr lang="en-US" altLang="zh-CN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</a:t>
            </a:r>
            <a:r>
              <a:rPr lang="zh-CN" altLang="en-US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zh-CN" altLang="en-US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探索氨基酸</a:t>
            </a:r>
            <a:r>
              <a:rPr lang="en-US" altLang="zh-CN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蛋白质数据</a:t>
            </a:r>
            <a:endParaRPr lang="zh-CN" altLang="en-US" sz="2400" b="1" spc="3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-342900" y="108440"/>
            <a:ext cx="742950" cy="742950"/>
          </a:xfrm>
          <a:prstGeom prst="ellipse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31825" y="1230630"/>
            <a:ext cx="5881370" cy="5323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可能对应多少种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字符：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C  D  E   F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  H  I   K   L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N  P  Q  R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 T   V  W  Y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剩余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字符：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U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X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Z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542655" y="269875"/>
            <a:ext cx="3074670" cy="3063875"/>
            <a:chOff x="4564961" y="2111231"/>
            <a:chExt cx="3280229" cy="3280229"/>
          </a:xfrm>
          <a:solidFill>
            <a:srgbClr val="0973DD"/>
          </a:solidFill>
        </p:grpSpPr>
        <p:sp>
          <p:nvSpPr>
            <p:cNvPr id="45" name="椭圆 44"/>
            <p:cNvSpPr/>
            <p:nvPr/>
          </p:nvSpPr>
          <p:spPr>
            <a:xfrm>
              <a:off x="4564961" y="2111231"/>
              <a:ext cx="3280229" cy="328022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4829393" y="2468450"/>
              <a:ext cx="2751815" cy="1628218"/>
              <a:chOff x="4829393" y="2430349"/>
              <a:chExt cx="2751815" cy="1628218"/>
            </a:xfrm>
            <a:grpFill/>
          </p:grpSpPr>
          <p:sp>
            <p:nvSpPr>
              <p:cNvPr id="47" name="矩形 46"/>
              <p:cNvSpPr/>
              <p:nvPr/>
            </p:nvSpPr>
            <p:spPr>
              <a:xfrm>
                <a:off x="5510085" y="2430349"/>
                <a:ext cx="1332937" cy="492884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探索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8" name="直接连接符 47"/>
              <p:cNvCxnSpPr/>
              <p:nvPr/>
            </p:nvCxnSpPr>
            <p:spPr>
              <a:xfrm>
                <a:off x="4907300" y="3008073"/>
                <a:ext cx="25400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矩形 48"/>
              <p:cNvSpPr/>
              <p:nvPr/>
            </p:nvSpPr>
            <p:spPr>
              <a:xfrm>
                <a:off x="4829393" y="3367849"/>
                <a:ext cx="2751815" cy="69071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所有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对应关系？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" name="右箭头 2"/>
          <p:cNvSpPr/>
          <p:nvPr/>
        </p:nvSpPr>
        <p:spPr>
          <a:xfrm>
            <a:off x="2815590" y="2902585"/>
            <a:ext cx="1327150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44390" y="2459355"/>
            <a:ext cx="33966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sec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字符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[' ', 'B', 'E', 'G', 'I', 'H', 'S', 'T']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2815590" y="5241290"/>
            <a:ext cx="1327150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644390" y="4308475"/>
            <a:ext cx="388366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不足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sec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字符：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/>
          </a:p>
          <a:p>
            <a:r>
              <a:rPr lang="zh-CN" altLang="en-US" sz="2000"/>
              <a:t>[' ', 'S']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[' ', 'B', 'E', 'G', 'H', 'S', 'T']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[' ']</a:t>
            </a:r>
            <a:endParaRPr lang="zh-CN" altLang="en-US" sz="20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  <p:bldLst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 flipH="1">
            <a:off x="467995" y="108585"/>
            <a:ext cx="4383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1400" spc="8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  <a:buClr>
                <a:schemeClr val="accent1"/>
              </a:buClr>
            </a:pPr>
            <a:r>
              <a:rPr lang="en-US" altLang="zh-CN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</a:t>
            </a:r>
            <a:r>
              <a:rPr lang="zh-CN" altLang="en-US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zh-CN" altLang="en-US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探索氨基酸</a:t>
            </a:r>
            <a:r>
              <a:rPr lang="en-US" altLang="zh-CN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蛋白质数据</a:t>
            </a:r>
            <a:endParaRPr lang="zh-CN" altLang="en-US" sz="2400" b="1" spc="3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-342900" y="108440"/>
            <a:ext cx="742950" cy="742950"/>
          </a:xfrm>
          <a:prstGeom prst="ellipse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128395" y="851535"/>
            <a:ext cx="588137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每种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出现的频率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9276080" y="269875"/>
            <a:ext cx="2341245" cy="2212340"/>
            <a:chOff x="4564961" y="2111231"/>
            <a:chExt cx="3280229" cy="3280229"/>
          </a:xfrm>
          <a:solidFill>
            <a:srgbClr val="0973DD"/>
          </a:solidFill>
        </p:grpSpPr>
        <p:sp>
          <p:nvSpPr>
            <p:cNvPr id="45" name="椭圆 44"/>
            <p:cNvSpPr/>
            <p:nvPr/>
          </p:nvSpPr>
          <p:spPr>
            <a:xfrm>
              <a:off x="4564961" y="2111231"/>
              <a:ext cx="3280229" cy="328022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4817828" y="2455269"/>
              <a:ext cx="2719734" cy="2151520"/>
              <a:chOff x="4817828" y="2417168"/>
              <a:chExt cx="2719734" cy="2151520"/>
            </a:xfrm>
            <a:grpFill/>
          </p:grpSpPr>
          <p:sp>
            <p:nvSpPr>
              <p:cNvPr id="47" name="矩形 46"/>
              <p:cNvSpPr/>
              <p:nvPr/>
            </p:nvSpPr>
            <p:spPr>
              <a:xfrm>
                <a:off x="5342735" y="2417168"/>
                <a:ext cx="1725078" cy="59127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探索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8" name="直接连接符 47"/>
              <p:cNvCxnSpPr/>
              <p:nvPr/>
            </p:nvCxnSpPr>
            <p:spPr>
              <a:xfrm>
                <a:off x="4907300" y="3008073"/>
                <a:ext cx="25400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矩形 48"/>
              <p:cNvSpPr/>
              <p:nvPr/>
            </p:nvSpPr>
            <p:spPr>
              <a:xfrm>
                <a:off x="4817828" y="3224044"/>
                <a:ext cx="2719734" cy="1344644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6.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每种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seq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出现的频率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11008" t="15467" r="11787" b="14677"/>
          <a:stretch>
            <a:fillRect/>
          </a:stretch>
        </p:blipFill>
        <p:spPr>
          <a:xfrm>
            <a:off x="2801620" y="1250315"/>
            <a:ext cx="6161405" cy="55753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  <p:bldLst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 flipH="1">
            <a:off x="467995" y="108585"/>
            <a:ext cx="4383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1400" spc="8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  <a:buClr>
                <a:schemeClr val="accent1"/>
              </a:buClr>
            </a:pPr>
            <a:r>
              <a:rPr lang="en-US" altLang="zh-CN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</a:t>
            </a:r>
            <a:r>
              <a:rPr lang="zh-CN" altLang="en-US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zh-CN" altLang="en-US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探索氨基酸</a:t>
            </a:r>
            <a:r>
              <a:rPr lang="en-US" altLang="zh-CN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蛋白质数据</a:t>
            </a:r>
            <a:endParaRPr lang="zh-CN" altLang="en-US" sz="2400" b="1" spc="3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-342900" y="108440"/>
            <a:ext cx="742950" cy="742950"/>
          </a:xfrm>
          <a:prstGeom prst="ellipse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128395" y="851535"/>
            <a:ext cx="588137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每种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出现的频率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9276080" y="269875"/>
            <a:ext cx="2341245" cy="2212340"/>
            <a:chOff x="4564961" y="2111231"/>
            <a:chExt cx="3280229" cy="3280229"/>
          </a:xfrm>
          <a:solidFill>
            <a:srgbClr val="0973DD"/>
          </a:solidFill>
        </p:grpSpPr>
        <p:sp>
          <p:nvSpPr>
            <p:cNvPr id="45" name="椭圆 44"/>
            <p:cNvSpPr/>
            <p:nvPr/>
          </p:nvSpPr>
          <p:spPr>
            <a:xfrm>
              <a:off x="4564961" y="2111231"/>
              <a:ext cx="3280229" cy="328022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4817828" y="2455269"/>
              <a:ext cx="2719734" cy="2173952"/>
              <a:chOff x="4817828" y="2417168"/>
              <a:chExt cx="2719734" cy="2173952"/>
            </a:xfrm>
            <a:grpFill/>
          </p:grpSpPr>
          <p:sp>
            <p:nvSpPr>
              <p:cNvPr id="47" name="矩形 46"/>
              <p:cNvSpPr/>
              <p:nvPr/>
            </p:nvSpPr>
            <p:spPr>
              <a:xfrm>
                <a:off x="5342735" y="2417168"/>
                <a:ext cx="1725078" cy="59127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探索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8" name="直接连接符 47"/>
              <p:cNvCxnSpPr/>
              <p:nvPr/>
            </p:nvCxnSpPr>
            <p:spPr>
              <a:xfrm>
                <a:off x="4907300" y="3008073"/>
                <a:ext cx="25400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矩形 48"/>
              <p:cNvSpPr/>
              <p:nvPr/>
            </p:nvSpPr>
            <p:spPr>
              <a:xfrm>
                <a:off x="4817828" y="3224044"/>
                <a:ext cx="2719734" cy="136707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7.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每种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seq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出现的频率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61565" y="1250315"/>
            <a:ext cx="6788785" cy="54641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  <p:bldLst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 flipH="1">
            <a:off x="440690" y="206375"/>
            <a:ext cx="4658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1400" spc="8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  <a:buClr>
                <a:schemeClr val="accent1"/>
              </a:buClr>
            </a:pPr>
            <a:r>
              <a:rPr lang="en-US" altLang="zh-CN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M&amp;M </a:t>
            </a:r>
            <a:r>
              <a:rPr lang="zh-CN" altLang="en-US" sz="2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数据修正与建立模型</a:t>
            </a:r>
            <a:endParaRPr lang="zh-CN" altLang="en-US" sz="2400" b="1" spc="3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-342900" y="108440"/>
            <a:ext cx="742950" cy="742950"/>
          </a:xfrm>
          <a:prstGeom prst="ellipse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508000" y="1298575"/>
            <a:ext cx="9667240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zh-CN" altLang="en-US" sz="2000" b="1" dirty="0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经查询领域内关于蛋白质二级结构预测的一般方法</a:t>
            </a:r>
            <a:endParaRPr lang="zh-CN" altLang="en-US" sz="2000" b="1" dirty="0">
              <a:solidFill>
                <a:schemeClr val="tx1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zh-CN" altLang="en-US" sz="2000" b="1" dirty="0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可采取准确度较高的方法</a:t>
            </a:r>
            <a:r>
              <a:rPr lang="en-US" altLang="zh-CN" sz="2000" b="1" dirty="0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——</a:t>
            </a:r>
            <a:r>
              <a:rPr lang="en-US" altLang="zh-CN" sz="2000" b="1" dirty="0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PSSM</a:t>
            </a:r>
            <a:r>
              <a:rPr lang="zh-CN" altLang="en-US" sz="2000" b="1" dirty="0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：</a:t>
            </a:r>
            <a:endParaRPr lang="zh-CN" altLang="en-US" sz="2000" b="1" dirty="0">
              <a:solidFill>
                <a:schemeClr val="tx1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accent2"/>
              </a:buClr>
            </a:pPr>
            <a:endParaRPr lang="zh-CN" altLang="en-US" sz="2000" b="1" dirty="0">
              <a:solidFill>
                <a:schemeClr val="tx1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zh-CN" altLang="en-US" sz="2000" b="1" dirty="0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引入氨基酸</a:t>
            </a:r>
            <a:r>
              <a:rPr lang="en-US" altLang="zh-CN" sz="2000" b="1" dirty="0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PSSM</a:t>
            </a:r>
            <a:r>
              <a:rPr lang="zh-CN" altLang="en-US" sz="2000" b="1" dirty="0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矩阵</a:t>
            </a:r>
            <a:r>
              <a:rPr lang="zh-CN" altLang="en-US" sz="2000" b="1" dirty="0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编码，</a:t>
            </a:r>
            <a:endParaRPr lang="zh-CN" altLang="en-US" sz="2000" b="1" dirty="0">
              <a:solidFill>
                <a:schemeClr val="tx1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zh-CN" altLang="en-US" sz="2000" b="1" dirty="0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并利用</a:t>
            </a:r>
            <a:r>
              <a:rPr lang="en-US" altLang="zh-CN" sz="2000" b="1" dirty="0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LSTM</a:t>
            </a:r>
            <a:r>
              <a:rPr lang="zh-CN" altLang="en-US" sz="2000" b="1" dirty="0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模型训练每一个氨基酸位置，</a:t>
            </a:r>
            <a:endParaRPr lang="zh-CN" altLang="en-US" sz="2000" b="1" dirty="0">
              <a:solidFill>
                <a:schemeClr val="tx1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zh-CN" altLang="en-US" sz="2000" b="1" dirty="0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并得到蛋白质二级结构</a:t>
            </a:r>
            <a:r>
              <a:rPr lang="zh-CN" altLang="en-US" sz="2000" b="1" dirty="0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结果，</a:t>
            </a:r>
            <a:endParaRPr lang="zh-CN" altLang="en-US" sz="2000" b="1" dirty="0">
              <a:solidFill>
                <a:schemeClr val="tx1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en-US" altLang="zh-CN" sz="2000" b="1" dirty="0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PSSM</a:t>
            </a:r>
            <a:r>
              <a:rPr lang="zh-CN" altLang="en-US" sz="2000" b="1" dirty="0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谱码表如右图</a:t>
            </a:r>
            <a:endParaRPr lang="zh-CN" altLang="en-US" sz="2000" b="1" dirty="0">
              <a:solidFill>
                <a:schemeClr val="tx1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635" y="2019935"/>
            <a:ext cx="6163310" cy="390080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EFSHAPE" val="393808684"/>
  <p:tag name="KSO_WM_UNIT_PLACING_PICTURE_USER_VIEWPORT" val="{&quot;height&quot;:7200,&quot;width&quot;:7200}"/>
</p:tagLst>
</file>

<file path=ppt/tags/tag2.xml><?xml version="1.0" encoding="utf-8"?>
<p:tagLst xmlns:p="http://schemas.openxmlformats.org/presentationml/2006/main">
  <p:tag name="REFSHAPE" val="503452860"/>
  <p:tag name="KSO_WM_UNIT_PLACING_PICTURE_USER_VIEWPORT" val="{&quot;height&quot;:6760,&quot;width&quot;:84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950</Words>
  <Application>WPS 演示</Application>
  <PresentationFormat>宽屏</PresentationFormat>
  <Paragraphs>138</Paragraphs>
  <Slides>11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Impact</vt:lpstr>
      <vt:lpstr>微软雅黑</vt:lpstr>
      <vt:lpstr>Agency FB</vt:lpstr>
      <vt:lpstr>微软雅黑 Light</vt:lpstr>
      <vt:lpstr>思源黑体 CN Light</vt:lpstr>
      <vt:lpstr>Calibri</vt:lpstr>
      <vt:lpstr>Arial Unicode MS</vt:lpstr>
      <vt:lpstr>Calibri Light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</dc:creator>
  <cp:lastModifiedBy>小牛嬷嬷</cp:lastModifiedBy>
  <cp:revision>24</cp:revision>
  <dcterms:created xsi:type="dcterms:W3CDTF">2019-04-11T07:07:00Z</dcterms:created>
  <dcterms:modified xsi:type="dcterms:W3CDTF">2020-03-24T15:17:09Z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