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4" r:id="rId7"/>
    <p:sldId id="269" r:id="rId8"/>
    <p:sldId id="273" r:id="rId9"/>
    <p:sldId id="280" r:id="rId10"/>
    <p:sldId id="281" r:id="rId11"/>
    <p:sldId id="282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4B3"/>
    <a:srgbClr val="5DBC88"/>
    <a:srgbClr val="9EBAAB"/>
    <a:srgbClr val="71A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120"/>
      </p:cViewPr>
      <p:guideLst>
        <p:guide orient="horz" pos="2183"/>
        <p:guide pos="3840"/>
        <p:guide pos="7310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62FD-F84F-4ECE-9AD4-AE088C86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6C5BE-AC2E-40C9-9669-A65F8F1C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8A863-E518-481C-9848-DC374820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E4F35-1AD4-4BCF-8664-C74A410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3A02-2956-4AF2-AD6A-2FC3013D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30BA-2353-4FD4-B7E4-A9F63D31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E4351-593C-44B3-B98C-0B4FEA21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1F33-29B2-459A-86FB-30F4A1F2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C99B-59EF-488C-B8A7-F08D322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81A3C-E7A4-40DB-8AFD-E834019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50F908-DC85-4F50-90B6-4AC17BD69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4F3DE-D10F-4A4E-96BE-1D339B22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9F471-5810-481C-8B4D-8D177ADE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EBD32-D097-4A15-8181-603E5407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E21C-6730-4A8D-85AC-3E1BBF05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81F05-E420-4530-8CF1-E5D9CAA6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FC209-D495-49C0-A7EB-F8B7840B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5257A-BAF8-4675-A12E-E2E96DD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4A500-8AE6-403F-B0B8-0E67B785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D27FA-78DA-4FE4-817E-26437667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DAD3B-67B4-4DE7-89A0-AD211CBC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21FFE-6067-4E11-B02E-5202053C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1DE7A-069F-48CB-A793-474D13D8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111F2-5917-4B85-9136-FC223B52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BC5D7-C89A-4B3E-9E03-3AB77F75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75C8-C2B4-46D9-A633-D8F25CDF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E7C69-F46F-4B4E-8EF7-919937565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E1606-A950-408C-B011-DAB6884A0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E0DEF-F1C4-41D8-A96C-1ADF5A1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6E0FF-DD98-481E-9A8E-7BCABD19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21B53-EADE-4609-A263-C571AF12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CC213-D860-4D88-A88F-B2023CED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CCBD-5F5C-478D-AEB0-909D375E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C76F0-400D-4E11-AA45-958F0E6C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F96789-ABD2-4C06-B086-2B22E373E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2C4423-A2B5-45CA-9F7F-F57828F4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33C7C5-7D23-48B4-B457-602DA441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2A694-E6B4-45E0-8F12-50471647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91A8A7-D40E-4AF3-93DC-4BC5019D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E74B-9CB5-4451-8E2D-365CC839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CCDE4E-485D-4FF4-83DD-AC4968E7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3C395-8E3C-4AA7-A441-543517EE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1FE1B-92A3-40ED-A44E-46CFE8CD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7A326-95F3-40FE-8F50-3C2BE7D0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53160-0ECC-4C5B-93CB-10001061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B2D0D-7F2C-4EB5-B0F0-72159FE9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E3686-046F-48FC-8098-69E64C8F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F9DF4-6E8C-447B-9884-6E4E1FAB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14A419-5FE8-40D0-884D-84E539BCB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717AA-EF31-4703-B799-7DB109EC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B3506-1E0E-4E16-950E-E02C4E6A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392FC-5B14-47D5-8845-08695A7E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36E0-B424-404E-9585-29ABECBF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1C4BA8-B14B-4B24-A115-D7034F644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DFEB31-AF22-4B7C-B6E5-7002C2E8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EB52C-01D5-4E51-805D-1FEE11C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90B96-77D0-4D78-846D-F34DD37B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C09B2-DFF3-41EC-BDB0-629BAD68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55775-7A1D-4B95-8D76-657ABD5E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CB013-0D08-43CE-8625-1DBDDA81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4AC8F-4727-4ACF-B5C3-CFE6AD366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7ADC-4B6A-4ED8-AACE-02E6B9E8FD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6F071-9796-478C-BD8A-E64853A43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35C38-C88C-4B57-B75E-547A32B46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58227" y="912426"/>
            <a:ext cx="4046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월 </a:t>
            </a: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</a:t>
            </a: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meeting</a:t>
            </a:r>
            <a:endParaRPr 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41FAF8-6E8A-4596-AE66-9F41C5062492}"/>
              </a:ext>
            </a:extLst>
          </p:cNvPr>
          <p:cNvSpPr txBox="1"/>
          <p:nvPr/>
        </p:nvSpPr>
        <p:spPr>
          <a:xfrm>
            <a:off x="458227" y="2313917"/>
            <a:ext cx="3674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조민준</a:t>
            </a:r>
            <a:endParaRPr 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01</a:t>
            </a:r>
          </a:p>
        </p:txBody>
      </p:sp>
      <p:pic>
        <p:nvPicPr>
          <p:cNvPr id="1028" name="Picture 4" descr="Brazo robótico">
            <a:extLst>
              <a:ext uri="{FF2B5EF4-FFF2-40B4-BE49-F238E27FC236}">
                <a16:creationId xmlns:a16="http://schemas.microsoft.com/office/drawing/2014/main" id="{0530C92F-EEE9-B325-4238-7C834565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838" y="4442304"/>
            <a:ext cx="1754908" cy="17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592705-FF3A-3C1B-DF37-646BF91847FF}"/>
              </a:ext>
            </a:extLst>
          </p:cNvPr>
          <p:cNvSpPr txBox="1"/>
          <p:nvPr/>
        </p:nvSpPr>
        <p:spPr>
          <a:xfrm>
            <a:off x="280674" y="1890117"/>
            <a:ext cx="6883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/>
              </a:rPr>
              <a:t>공구 마모 이미지를 활용한 마모 정량화</a:t>
            </a:r>
            <a:endParaRPr 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551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997092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4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CONTENTS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0A290-6FAA-44DE-A4E8-543147A35DEE}"/>
              </a:ext>
            </a:extLst>
          </p:cNvPr>
          <p:cNvSpPr txBox="1"/>
          <p:nvPr/>
        </p:nvSpPr>
        <p:spPr>
          <a:xfrm>
            <a:off x="1938013" y="2782671"/>
            <a:ext cx="15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>
                <a:solidFill>
                  <a:srgbClr val="5DBC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98C9A2-85C8-4590-8DFC-E313CD5A31AB}"/>
              </a:ext>
            </a:extLst>
          </p:cNvPr>
          <p:cNvSpPr txBox="1"/>
          <p:nvPr/>
        </p:nvSpPr>
        <p:spPr>
          <a:xfrm>
            <a:off x="1205174" y="3582770"/>
            <a:ext cx="2431053" cy="93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400" dirty="0"/>
              <a:t>데이터 수집</a:t>
            </a:r>
            <a:r>
              <a:rPr lang="en-US" altLang="ko-KR" sz="2400" dirty="0"/>
              <a:t>-</a:t>
            </a:r>
            <a:r>
              <a:rPr lang="ko-KR" altLang="en-US" sz="2400" dirty="0"/>
              <a:t>데이터셋 생성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F380-8FEA-48DE-89FC-20568B009911}"/>
              </a:ext>
            </a:extLst>
          </p:cNvPr>
          <p:cNvSpPr txBox="1"/>
          <p:nvPr/>
        </p:nvSpPr>
        <p:spPr>
          <a:xfrm>
            <a:off x="4060448" y="278267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>
                <a:solidFill>
                  <a:srgbClr val="5DBC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0AD7D-88B2-485E-A134-07DA33BBD08B}"/>
              </a:ext>
            </a:extLst>
          </p:cNvPr>
          <p:cNvSpPr txBox="1"/>
          <p:nvPr/>
        </p:nvSpPr>
        <p:spPr>
          <a:xfrm>
            <a:off x="6555878" y="27826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5DBC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7B67E-7802-3056-A259-DB45FC9FEE91}"/>
              </a:ext>
            </a:extLst>
          </p:cNvPr>
          <p:cNvSpPr txBox="1"/>
          <p:nvPr/>
        </p:nvSpPr>
        <p:spPr>
          <a:xfrm>
            <a:off x="3842335" y="3582770"/>
            <a:ext cx="2431053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000" dirty="0"/>
              <a:t>이미지 처리</a:t>
            </a:r>
            <a:r>
              <a:rPr lang="en-US" altLang="ko-KR" sz="2000" dirty="0"/>
              <a:t>,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data </a:t>
            </a:r>
            <a:r>
              <a:rPr lang="en-US" sz="2000" dirty="0" err="1"/>
              <a:t>argumetation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08860-2564-4F1C-762D-191B7D6AA2A1}"/>
              </a:ext>
            </a:extLst>
          </p:cNvPr>
          <p:cNvSpPr txBox="1"/>
          <p:nvPr/>
        </p:nvSpPr>
        <p:spPr>
          <a:xfrm>
            <a:off x="9079332" y="3706000"/>
            <a:ext cx="3292241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dirty="0"/>
              <a:t>연구 방향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DFEA9-53BD-0BD9-84CA-CDE967337960}"/>
              </a:ext>
            </a:extLst>
          </p:cNvPr>
          <p:cNvSpPr txBox="1"/>
          <p:nvPr/>
        </p:nvSpPr>
        <p:spPr>
          <a:xfrm>
            <a:off x="9405839" y="27826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5DBC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D1B39-FDA4-F3C4-B263-7F0F85C97E3E}"/>
              </a:ext>
            </a:extLst>
          </p:cNvPr>
          <p:cNvSpPr txBox="1"/>
          <p:nvPr/>
        </p:nvSpPr>
        <p:spPr>
          <a:xfrm>
            <a:off x="6708278" y="3735170"/>
            <a:ext cx="3292241" cy="10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dirty="0"/>
              <a:t>모델 학습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457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7414E4-F8DC-18FE-2CDD-2092D56B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52" y="1433152"/>
            <a:ext cx="4765123" cy="3239566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8918A1-946D-40F0-9E35-D2A75BFCE6BE}"/>
              </a:ext>
            </a:extLst>
          </p:cNvPr>
          <p:cNvSpPr/>
          <p:nvPr/>
        </p:nvSpPr>
        <p:spPr>
          <a:xfrm>
            <a:off x="484403" y="1378834"/>
            <a:ext cx="11433648" cy="460187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1ED5816-E298-2887-56A9-2B7230CD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45" y="1524460"/>
            <a:ext cx="4256946" cy="3148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09138"/>
            <a:ext cx="1650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PART1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ㅣ데이터</a:t>
            </a:r>
            <a:r>
              <a:rPr lang="ko-KR" altLang="en-US" sz="1200" dirty="0">
                <a:solidFill>
                  <a:srgbClr val="98D4B3"/>
                </a:solidFill>
              </a:rPr>
              <a:t> 수집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96327" y="749331"/>
            <a:ext cx="204735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수집</a:t>
            </a:r>
            <a:endParaRPr lang="en-US" altLang="ko-KR" sz="28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FC27A-A74A-508D-B31A-D03141A615EE}"/>
              </a:ext>
            </a:extLst>
          </p:cNvPr>
          <p:cNvSpPr txBox="1"/>
          <p:nvPr/>
        </p:nvSpPr>
        <p:spPr>
          <a:xfrm>
            <a:off x="1563545" y="986319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sz="1400" dirty="0">
              <a:solidFill>
                <a:srgbClr val="98D4B3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1CAA7-BCF5-02DE-94A6-E548D3EB6CC3}"/>
              </a:ext>
            </a:extLst>
          </p:cNvPr>
          <p:cNvSpPr txBox="1"/>
          <p:nvPr/>
        </p:nvSpPr>
        <p:spPr>
          <a:xfrm>
            <a:off x="4181916" y="4935101"/>
            <a:ext cx="4038621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마모된 부분만을 중점으로 이미지 재촬영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1E8ED2-5149-7C08-3277-C72831CB0732}"/>
              </a:ext>
            </a:extLst>
          </p:cNvPr>
          <p:cNvSpPr/>
          <p:nvPr/>
        </p:nvSpPr>
        <p:spPr>
          <a:xfrm>
            <a:off x="7940337" y="2069536"/>
            <a:ext cx="1050676" cy="742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3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8918A1-946D-40F0-9E35-D2A75BFCE6BE}"/>
              </a:ext>
            </a:extLst>
          </p:cNvPr>
          <p:cNvSpPr/>
          <p:nvPr/>
        </p:nvSpPr>
        <p:spPr>
          <a:xfrm>
            <a:off x="575733" y="1519521"/>
            <a:ext cx="11028893" cy="460187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804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PART2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ㅣ이미지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전처리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84403" y="834571"/>
            <a:ext cx="7239482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이미지 </a:t>
            </a:r>
            <a:r>
              <a:rPr lang="ko-KR" altLang="en-US" sz="28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흑백 변환</a:t>
            </a:r>
            <a:r>
              <a:rPr lang="en-US" altLang="ko-KR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8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가우시안</a:t>
            </a: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필터 </a:t>
            </a:r>
            <a:endParaRPr lang="en-US" sz="28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D395E-AD93-70C6-3939-F32002C4A4DB}"/>
              </a:ext>
            </a:extLst>
          </p:cNvPr>
          <p:cNvSpPr txBox="1"/>
          <p:nvPr/>
        </p:nvSpPr>
        <p:spPr>
          <a:xfrm>
            <a:off x="1343083" y="5288823"/>
            <a:ext cx="247184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E3C1DE-6088-CFF1-D0B6-CBBCA31CE0F3}"/>
              </a:ext>
            </a:extLst>
          </p:cNvPr>
          <p:cNvSpPr txBox="1"/>
          <p:nvPr/>
        </p:nvSpPr>
        <p:spPr>
          <a:xfrm>
            <a:off x="1466675" y="5054775"/>
            <a:ext cx="4842934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정상 이미지  흑백 전환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8B9D3-B067-9796-B00E-D917A50B322D}"/>
              </a:ext>
            </a:extLst>
          </p:cNvPr>
          <p:cNvSpPr txBox="1"/>
          <p:nvPr/>
        </p:nvSpPr>
        <p:spPr>
          <a:xfrm>
            <a:off x="6995719" y="5054775"/>
            <a:ext cx="4842934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마모 이미지  흑백 전환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2F140B-83EC-5E86-2D40-F5A01BB9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717" y="1934979"/>
            <a:ext cx="3839111" cy="28509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E26E36-9133-02A4-B90A-DE55A4DC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75" y="1934979"/>
            <a:ext cx="3839110" cy="286209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41AEEE-F741-FAFE-4405-8ED737FA5DBF}"/>
              </a:ext>
            </a:extLst>
          </p:cNvPr>
          <p:cNvSpPr/>
          <p:nvPr/>
        </p:nvSpPr>
        <p:spPr>
          <a:xfrm>
            <a:off x="8490302" y="2442398"/>
            <a:ext cx="1050676" cy="742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909AE-23E0-3F5C-BACD-4F139DA2C219}"/>
              </a:ext>
            </a:extLst>
          </p:cNvPr>
          <p:cNvSpPr txBox="1"/>
          <p:nvPr/>
        </p:nvSpPr>
        <p:spPr>
          <a:xfrm>
            <a:off x="3380738" y="5541587"/>
            <a:ext cx="6433417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추가적으로 이미지의 노이즈를 제거하기 위해 </a:t>
            </a:r>
            <a:r>
              <a:rPr lang="ko-KR" altLang="en-US" sz="1400" b="1" u="sng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가우시안</a:t>
            </a:r>
            <a:r>
              <a:rPr lang="ko-KR" altLang="en-US" sz="1400" b="1" u="sng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필터를 사용</a:t>
            </a:r>
            <a:endParaRPr lang="en-US" altLang="ko-KR" sz="1400" b="1" u="sng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35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8918A1-946D-40F0-9E35-D2A75BFCE6BE}"/>
              </a:ext>
            </a:extLst>
          </p:cNvPr>
          <p:cNvSpPr/>
          <p:nvPr/>
        </p:nvSpPr>
        <p:spPr>
          <a:xfrm>
            <a:off x="655107" y="1382384"/>
            <a:ext cx="11028893" cy="460187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C8B35B-DEBA-1B4B-DAF9-AF8B8B34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2" y="2009146"/>
            <a:ext cx="2336332" cy="19414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804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PART2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ㅣ이미지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전처리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7B72D-CBFE-A01E-1E0D-A8AF31E131CF}"/>
              </a:ext>
            </a:extLst>
          </p:cNvPr>
          <p:cNvSpPr txBox="1"/>
          <p:nvPr/>
        </p:nvSpPr>
        <p:spPr>
          <a:xfrm>
            <a:off x="484403" y="834571"/>
            <a:ext cx="5654368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이미지 </a:t>
            </a:r>
            <a:r>
              <a:rPr lang="ko-KR" altLang="en-US" sz="28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Edge detection</a:t>
            </a: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sz="28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1ECF3-1018-D025-31D8-BBC538D4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97" y="2009146"/>
            <a:ext cx="2336332" cy="1941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921D4C-8772-D592-DE4D-B45A23B097F1}"/>
              </a:ext>
            </a:extLst>
          </p:cNvPr>
          <p:cNvSpPr txBox="1"/>
          <p:nvPr/>
        </p:nvSpPr>
        <p:spPr>
          <a:xfrm>
            <a:off x="1203351" y="4008887"/>
            <a:ext cx="4842934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정상 이미지  흑백 전환 후 </a:t>
            </a:r>
            <a:r>
              <a:rPr lang="en-US" altLang="ko-KR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Edge detection</a:t>
            </a:r>
            <a:r>
              <a:rPr lang="en-US" altLang="ko-KR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C58851-EDD5-D8ED-3781-C68D09DB2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681" y="2040591"/>
            <a:ext cx="2336332" cy="19099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5BB312-FC1E-486E-113F-3319D2632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226" y="2040591"/>
            <a:ext cx="2338022" cy="19099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9C35BA-A950-6208-57B5-2E9E1A3FEFC4}"/>
              </a:ext>
            </a:extLst>
          </p:cNvPr>
          <p:cNvSpPr txBox="1"/>
          <p:nvPr/>
        </p:nvSpPr>
        <p:spPr>
          <a:xfrm>
            <a:off x="6841066" y="4081387"/>
            <a:ext cx="4842934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마모 이미지  흑백 전환 후 </a:t>
            </a:r>
            <a:r>
              <a:rPr lang="en-US" altLang="ko-KR" sz="1400" b="1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Edge detection</a:t>
            </a:r>
            <a:r>
              <a:rPr lang="en-US" altLang="ko-KR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F1693-DEB2-5D74-1244-4582DFDFE26F}"/>
              </a:ext>
            </a:extLst>
          </p:cNvPr>
          <p:cNvSpPr txBox="1"/>
          <p:nvPr/>
        </p:nvSpPr>
        <p:spPr>
          <a:xfrm>
            <a:off x="3851079" y="4723573"/>
            <a:ext cx="4842934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정상 이미지  흑백 전환 후 </a:t>
            </a:r>
            <a:r>
              <a:rPr lang="en-US" altLang="ko-KR" sz="14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Edge detection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FF6D286-3C36-608C-693D-83C998A0D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943" y="1573626"/>
            <a:ext cx="5210566" cy="38151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03612D-A093-72C0-2917-976044C2D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239" y="1603515"/>
            <a:ext cx="5210695" cy="381512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CFF1EC-65E7-BB2D-D5E7-0E6363E6BB4B}"/>
              </a:ext>
            </a:extLst>
          </p:cNvPr>
          <p:cNvSpPr/>
          <p:nvPr/>
        </p:nvSpPr>
        <p:spPr>
          <a:xfrm>
            <a:off x="2316270" y="2608585"/>
            <a:ext cx="1050676" cy="742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30CE60-9896-269D-E248-709C297A46FA}"/>
              </a:ext>
            </a:extLst>
          </p:cNvPr>
          <p:cNvSpPr/>
          <p:nvPr/>
        </p:nvSpPr>
        <p:spPr>
          <a:xfrm>
            <a:off x="7746152" y="2176624"/>
            <a:ext cx="1516381" cy="1175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8918A1-946D-40F0-9E35-D2A75BFCE6BE}"/>
              </a:ext>
            </a:extLst>
          </p:cNvPr>
          <p:cNvSpPr/>
          <p:nvPr/>
        </p:nvSpPr>
        <p:spPr>
          <a:xfrm>
            <a:off x="655107" y="1382384"/>
            <a:ext cx="11028893" cy="460187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804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PART2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ㅣ이미지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전처리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7B72D-CBFE-A01E-1E0D-A8AF31E131CF}"/>
              </a:ext>
            </a:extLst>
          </p:cNvPr>
          <p:cNvSpPr txBox="1"/>
          <p:nvPr/>
        </p:nvSpPr>
        <p:spPr>
          <a:xfrm>
            <a:off x="484403" y="834571"/>
            <a:ext cx="6099490" cy="10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이미지 </a:t>
            </a:r>
            <a:r>
              <a:rPr lang="ko-KR" altLang="en-US" sz="28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data </a:t>
            </a:r>
            <a:r>
              <a:rPr lang="en-US" altLang="ko-KR" sz="28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argumetation</a:t>
            </a:r>
            <a:endParaRPr lang="en-US" altLang="ko-KR" sz="28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10000"/>
              </a:lnSpc>
            </a:pPr>
            <a:endParaRPr lang="en-US" sz="28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21D4C-8772-D592-DE4D-B45A23B097F1}"/>
              </a:ext>
            </a:extLst>
          </p:cNvPr>
          <p:cNvSpPr txBox="1"/>
          <p:nvPr/>
        </p:nvSpPr>
        <p:spPr>
          <a:xfrm>
            <a:off x="2342534" y="4057119"/>
            <a:ext cx="2383228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정상 이미지  </a:t>
            </a:r>
            <a:r>
              <a:rPr lang="en-US" altLang="ko-KR" sz="14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filp</a:t>
            </a:r>
            <a:endParaRPr lang="en-US" altLang="ko-KR" sz="1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C35BA-A950-6208-57B5-2E9E1A3FEFC4}"/>
              </a:ext>
            </a:extLst>
          </p:cNvPr>
          <p:cNvSpPr txBox="1"/>
          <p:nvPr/>
        </p:nvSpPr>
        <p:spPr>
          <a:xfrm>
            <a:off x="7466240" y="4046694"/>
            <a:ext cx="4842934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정상 이미지 상하 반전</a:t>
            </a:r>
            <a:endParaRPr lang="en-US" altLang="ko-KR" sz="1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F1693-DEB2-5D74-1244-4582DFDFE26F}"/>
              </a:ext>
            </a:extLst>
          </p:cNvPr>
          <p:cNvSpPr txBox="1"/>
          <p:nvPr/>
        </p:nvSpPr>
        <p:spPr>
          <a:xfrm>
            <a:off x="3196526" y="4419628"/>
            <a:ext cx="5798948" cy="196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정상데이터의 개수는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개로 데이터 개수가 매우 적은 상황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이상태로 모델에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학습시킬때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과적합의 문제가 발생할 가능성이 매우 높음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 </a:t>
            </a:r>
            <a:r>
              <a:rPr lang="en-US" altLang="ko-KR" sz="14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argumetation</a:t>
            </a:r>
            <a:r>
              <a:rPr lang="ko-KR" altLang="en-US" sz="14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통해 과적합을 방지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82914B-73C4-4E0A-75CD-667582DC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78" y="1494349"/>
            <a:ext cx="3481187" cy="25627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DC0B3B-0966-CE42-2577-AB946048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837" y="1470832"/>
            <a:ext cx="3482578" cy="25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8918A1-946D-40F0-9E35-D2A75BFCE6BE}"/>
              </a:ext>
            </a:extLst>
          </p:cNvPr>
          <p:cNvSpPr/>
          <p:nvPr/>
        </p:nvSpPr>
        <p:spPr>
          <a:xfrm>
            <a:off x="655107" y="1382384"/>
            <a:ext cx="11028893" cy="460187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4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PART3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ㅣ모델</a:t>
            </a:r>
            <a:r>
              <a:rPr lang="ko-KR" altLang="en-US" sz="1200" dirty="0">
                <a:solidFill>
                  <a:srgbClr val="98D4B3"/>
                </a:solidFill>
              </a:rPr>
              <a:t> 학습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7B72D-CBFE-A01E-1E0D-A8AF31E131CF}"/>
              </a:ext>
            </a:extLst>
          </p:cNvPr>
          <p:cNvSpPr txBox="1"/>
          <p:nvPr/>
        </p:nvSpPr>
        <p:spPr>
          <a:xfrm>
            <a:off x="655107" y="827895"/>
            <a:ext cx="3675750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학습 </a:t>
            </a:r>
            <a:r>
              <a:rPr lang="en-US" altLang="ko-KR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resnet34</a:t>
            </a:r>
            <a:endParaRPr lang="en-US" sz="28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F1693-DEB2-5D74-1244-4582DFDFE26F}"/>
              </a:ext>
            </a:extLst>
          </p:cNvPr>
          <p:cNvSpPr txBox="1"/>
          <p:nvPr/>
        </p:nvSpPr>
        <p:spPr>
          <a:xfrm>
            <a:off x="3196526" y="4419628"/>
            <a:ext cx="5798948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CDC691-735D-A55F-4631-7A2DA2C2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70" y="2546631"/>
            <a:ext cx="5049406" cy="19801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8286264-31F9-EB32-A1D6-2006FA19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54" y="1795447"/>
            <a:ext cx="4781980" cy="34825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2252E6-218C-B94C-3D35-8915ACC9F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141" y="5405037"/>
            <a:ext cx="554432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6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8918A1-946D-40F0-9E35-D2A75BFCE6BE}"/>
              </a:ext>
            </a:extLst>
          </p:cNvPr>
          <p:cNvSpPr/>
          <p:nvPr/>
        </p:nvSpPr>
        <p:spPr>
          <a:xfrm>
            <a:off x="496327" y="1435456"/>
            <a:ext cx="11028893" cy="460187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4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PART3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ㅣ모델</a:t>
            </a:r>
            <a:r>
              <a:rPr lang="ko-KR" altLang="en-US" sz="1200" dirty="0">
                <a:solidFill>
                  <a:srgbClr val="98D4B3"/>
                </a:solidFill>
              </a:rPr>
              <a:t> 학습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7B72D-CBFE-A01E-1E0D-A8AF31E131CF}"/>
              </a:ext>
            </a:extLst>
          </p:cNvPr>
          <p:cNvSpPr txBox="1"/>
          <p:nvPr/>
        </p:nvSpPr>
        <p:spPr>
          <a:xfrm>
            <a:off x="655107" y="827895"/>
            <a:ext cx="3698448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학습 </a:t>
            </a:r>
            <a:r>
              <a:rPr lang="en-US" altLang="ko-KR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오답분석</a:t>
            </a:r>
            <a:endParaRPr lang="en-US" sz="28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F1693-DEB2-5D74-1244-4582DFDFE26F}"/>
              </a:ext>
            </a:extLst>
          </p:cNvPr>
          <p:cNvSpPr txBox="1"/>
          <p:nvPr/>
        </p:nvSpPr>
        <p:spPr>
          <a:xfrm>
            <a:off x="3196526" y="4419628"/>
            <a:ext cx="5798948" cy="54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C7BC8A-9DC3-0DAD-BCB8-3F79A1AE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02" y="1820789"/>
            <a:ext cx="5249451" cy="29373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A48F95-9556-F8B9-3BB8-728508C3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28" y="1613076"/>
            <a:ext cx="4470390" cy="33527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DC83BF-18DE-B7E9-E664-A01ED9391440}"/>
              </a:ext>
            </a:extLst>
          </p:cNvPr>
          <p:cNvSpPr txBox="1"/>
          <p:nvPr/>
        </p:nvSpPr>
        <p:spPr>
          <a:xfrm>
            <a:off x="7165923" y="5073710"/>
            <a:ext cx="4842934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정상이라고 분류한 마모된 공구의 이미지 </a:t>
            </a:r>
            <a:endParaRPr lang="en-US" altLang="ko-KR" sz="1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2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8918A1-946D-40F0-9E35-D2A75BFCE6BE}"/>
              </a:ext>
            </a:extLst>
          </p:cNvPr>
          <p:cNvSpPr/>
          <p:nvPr/>
        </p:nvSpPr>
        <p:spPr>
          <a:xfrm>
            <a:off x="584295" y="1572995"/>
            <a:ext cx="11414173" cy="4976167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cs typeface="Calibri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730046" y="834570"/>
            <a:ext cx="4585379" cy="526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/>
              </a:rPr>
              <a:t>연구방향</a:t>
            </a:r>
            <a:endParaRPr lang="en-US" sz="2800" spc="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4B0F3-1329-BAFF-EF36-81FD0246533D}"/>
              </a:ext>
            </a:extLst>
          </p:cNvPr>
          <p:cNvSpPr txBox="1"/>
          <p:nvPr/>
        </p:nvSpPr>
        <p:spPr>
          <a:xfrm>
            <a:off x="2248132" y="834570"/>
            <a:ext cx="1549208" cy="526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endParaRPr lang="ko-KR" altLang="en-US" sz="2800" spc="5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F46E6-CB7D-0539-E094-F4E3BDA747B6}"/>
              </a:ext>
            </a:extLst>
          </p:cNvPr>
          <p:cNvSpPr txBox="1"/>
          <p:nvPr/>
        </p:nvSpPr>
        <p:spPr>
          <a:xfrm>
            <a:off x="850751" y="5129869"/>
            <a:ext cx="4716231" cy="98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AutoNum type="arabicPeriod"/>
            </a:pPr>
            <a:r>
              <a:rPr lang="ko-KR" altLang="en-US" sz="1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부족으로 인한 </a:t>
            </a:r>
            <a:r>
              <a:rPr lang="ko-KR" altLang="en-US" sz="18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과적합</a:t>
            </a:r>
            <a:r>
              <a:rPr lang="ko-KR" altLang="en-US" sz="1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문제를 해결하고자 다양한 </a:t>
            </a:r>
            <a:r>
              <a:rPr lang="en-US" altLang="ko-KR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 argumentation </a:t>
            </a:r>
            <a:r>
              <a:rPr lang="ko-KR" altLang="en-US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방식을 통해 데이터를 </a:t>
            </a:r>
            <a:r>
              <a:rPr lang="ko-KR" altLang="en-US" sz="18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늘려나갈</a:t>
            </a:r>
            <a:r>
              <a:rPr lang="ko-KR" altLang="en-US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예정</a:t>
            </a:r>
            <a:r>
              <a:rPr lang="en-US" altLang="ko-KR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71D8C-7FB5-617C-3075-2AEF6CF2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07" y="1710662"/>
            <a:ext cx="2962181" cy="3332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B92017-3BA9-0744-9512-B767E5A3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14" y="1710662"/>
            <a:ext cx="2963182" cy="331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86A321-63A2-2E0F-0D03-5830151368FF}"/>
              </a:ext>
            </a:extLst>
          </p:cNvPr>
          <p:cNvSpPr txBox="1"/>
          <p:nvPr/>
        </p:nvSpPr>
        <p:spPr>
          <a:xfrm>
            <a:off x="6730703" y="5198104"/>
            <a:ext cx="4877002" cy="98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2D </a:t>
            </a:r>
            <a:r>
              <a:rPr lang="ko-KR" altLang="en-US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이미지를 위한 </a:t>
            </a:r>
            <a:r>
              <a:rPr lang="ko-KR" altLang="en-US" sz="18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세그멘테이션</a:t>
            </a:r>
            <a:r>
              <a:rPr lang="ko-KR" altLang="en-US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모델인</a:t>
            </a:r>
            <a:endParaRPr lang="en-US" altLang="ko-KR" sz="18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U-net</a:t>
            </a:r>
            <a:r>
              <a:rPr lang="ko-KR" altLang="en-US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통해 마모</a:t>
            </a:r>
            <a:r>
              <a:rPr lang="en-US" altLang="ko-KR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정상을 판단하는</a:t>
            </a:r>
            <a:r>
              <a:rPr lang="ko-KR" altLang="en-US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부분을 </a:t>
            </a:r>
            <a:r>
              <a:rPr lang="ko-KR" altLang="en-US" sz="1800" spc="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세그멘테이션</a:t>
            </a:r>
            <a:r>
              <a:rPr lang="ko-KR" altLang="en-US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하여 마모 판단하는 모델 개발</a:t>
            </a:r>
            <a:r>
              <a:rPr lang="en-US" altLang="ko-KR" sz="18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8FF8-37E2-0F0E-5CC1-6E89746960E8}"/>
              </a:ext>
            </a:extLst>
          </p:cNvPr>
          <p:cNvSpPr txBox="1"/>
          <p:nvPr/>
        </p:nvSpPr>
        <p:spPr>
          <a:xfrm>
            <a:off x="584295" y="426948"/>
            <a:ext cx="14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PART4</a:t>
            </a:r>
            <a:r>
              <a:rPr lang="ko-KR" altLang="en-US" sz="1200" dirty="0">
                <a:solidFill>
                  <a:srgbClr val="98D4B3"/>
                </a:solidFill>
              </a:rPr>
              <a:t> </a:t>
            </a:r>
            <a:r>
              <a:rPr lang="ko-KR" altLang="en-US" sz="1200" dirty="0" err="1">
                <a:solidFill>
                  <a:srgbClr val="98D4B3"/>
                </a:solidFill>
              </a:rPr>
              <a:t>ㅣ연구방향</a:t>
            </a:r>
            <a:endParaRPr lang="en-US" sz="1200" dirty="0">
              <a:solidFill>
                <a:srgbClr val="98D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9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5802B9D3541924C9C75AB7F5A26876B" ma:contentTypeVersion="9" ma:contentTypeDescription="새 문서를 만듭니다." ma:contentTypeScope="" ma:versionID="95a4238a0d897169a7cc7fb22ddafc2d">
  <xsd:schema xmlns:xsd="http://www.w3.org/2001/XMLSchema" xmlns:xs="http://www.w3.org/2001/XMLSchema" xmlns:p="http://schemas.microsoft.com/office/2006/metadata/properties" xmlns:ns3="2ddb9657-9ce0-4058-b92d-fb87687b9277" xmlns:ns4="b67739b8-4ae3-4d81-a4cd-7f23a048e486" targetNamespace="http://schemas.microsoft.com/office/2006/metadata/properties" ma:root="true" ma:fieldsID="b9528f393401e9473ad0db620e1278d6" ns3:_="" ns4:_="">
    <xsd:import namespace="2ddb9657-9ce0-4058-b92d-fb87687b9277"/>
    <xsd:import namespace="b67739b8-4ae3-4d81-a4cd-7f23a048e4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db9657-9ce0-4058-b92d-fb87687b92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7739b8-4ae3-4d81-a4cd-7f23a048e4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1C286-10B5-455A-BC2A-E00B5EBD94E1}">
  <ds:schemaRefs>
    <ds:schemaRef ds:uri="2ddb9657-9ce0-4058-b92d-fb87687b9277"/>
    <ds:schemaRef ds:uri="b67739b8-4ae3-4d81-a4cd-7f23a048e4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84007-57FB-42E2-A48E-43E7792F6A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C92F1F-C4A0-415E-8FFF-2CDA794ADCF0}">
  <ds:schemaRefs>
    <ds:schemaRef ds:uri="2ddb9657-9ce0-4058-b92d-fb87687b9277"/>
    <ds:schemaRef ds:uri="b67739b8-4ae3-4d81-a4cd-7f23a048e4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259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G마켓 산스 TTF Bold</vt:lpstr>
      <vt:lpstr>G마켓 산스 TTF Medium</vt:lpstr>
      <vt:lpstr>나눔스퀘어</vt:lpstr>
      <vt:lpstr>나눔스퀘어 Bold</vt:lpstr>
      <vt:lpstr>나눔스퀘어 ExtraBold</vt:lpstr>
      <vt:lpstr>나눔스퀘어 Light</vt:lpstr>
      <vt:lpstr>Arial</vt:lpstr>
      <vt:lpstr>Calibri</vt:lpstr>
      <vt:lpstr>Calibri Light</vt:lpstr>
      <vt:lpstr>Montserrat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조민준</cp:lastModifiedBy>
  <cp:revision>204</cp:revision>
  <dcterms:created xsi:type="dcterms:W3CDTF">2021-07-13T13:21:52Z</dcterms:created>
  <dcterms:modified xsi:type="dcterms:W3CDTF">2023-04-03T06:46:25Z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0x010100E5802B9D3541924C9C75AB7F5A26876B</vt:lpwstr>
  </property>
</Properties>
</file>