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57" r:id="rId5"/>
    <p:sldId id="258" r:id="rId6"/>
    <p:sldId id="261" r:id="rId7"/>
    <p:sldId id="262" r:id="rId8"/>
    <p:sldId id="263" r:id="rId9"/>
    <p:sldId id="265" r:id="rId10"/>
    <p:sldId id="266" r:id="rId11"/>
    <p:sldId id="267" r:id="rId12"/>
    <p:sldId id="268" r:id="rId13"/>
    <p:sldId id="264" r:id="rId14"/>
    <p:sldId id="270" r:id="rId15"/>
    <p:sldId id="271" r:id="rId16"/>
    <p:sldId id="272" r:id="rId17"/>
    <p:sldId id="274" r:id="rId18"/>
    <p:sldId id="275" r:id="rId19"/>
    <p:sldId id="276" r:id="rId20"/>
    <p:sldId id="278" r:id="rId21"/>
    <p:sldId id="279" r:id="rId22"/>
    <p:sldId id="273" r:id="rId23"/>
    <p:sldId id="277" r:id="rId24"/>
    <p:sldId id="269" r:id="rId25"/>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07D6A3-EBF5-4FB2-8DA2-E7C20B9441F0}" v="1060" dt="2021-01-02T22:26:43.754"/>
    <p1510:client id="{BD5E4151-9021-455A-904C-FCA0A1131E6C}" v="7027" dt="2021-01-03T19:55:39.7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0" autoAdjust="0"/>
    <p:restoredTop sz="94660"/>
  </p:normalViewPr>
  <p:slideViewPr>
    <p:cSldViewPr snapToGrid="0">
      <p:cViewPr varScale="1">
        <p:scale>
          <a:sx n="73" d="100"/>
          <a:sy n="73" d="100"/>
        </p:scale>
        <p:origin x="72" y="3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03/01/2021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288191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03/01/2021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541863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03/01/2021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215096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03/01/2021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398174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03/01/2021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339700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40771E8B-6CA5-40B2-8038-0E112F3DAC1C}" type="datetimeFigureOut">
              <a:rPr lang="es-ES" smtClean="0"/>
              <a:t>03/01/2021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979029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40771E8B-6CA5-40B2-8038-0E112F3DAC1C}" type="datetimeFigureOut">
              <a:rPr lang="es-ES" smtClean="0"/>
              <a:t>03/01/2021</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1752394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40771E8B-6CA5-40B2-8038-0E112F3DAC1C}" type="datetimeFigureOut">
              <a:rPr lang="es-ES" smtClean="0"/>
              <a:t>03/01/2021</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630658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0771E8B-6CA5-40B2-8038-0E112F3DAC1C}" type="datetimeFigureOut">
              <a:rPr lang="es-ES" smtClean="0"/>
              <a:t>03/01/2021</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682375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03/01/2021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1360449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03/01/2021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83603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771E8B-6CA5-40B2-8038-0E112F3DAC1C}" type="datetimeFigureOut">
              <a:rPr lang="es-ES" smtClean="0"/>
              <a:t>03/01/2021</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1556C4-DFC3-4611-A7CC-780699185E26}" type="slidenum">
              <a:rPr lang="es-ES" smtClean="0"/>
              <a:t>‹Nº›</a:t>
            </a:fld>
            <a:endParaRPr lang="es-ES"/>
          </a:p>
        </p:txBody>
      </p:sp>
    </p:spTree>
    <p:extLst>
      <p:ext uri="{BB962C8B-B14F-4D97-AF65-F5344CB8AC3E}">
        <p14:creationId xmlns:p14="http://schemas.microsoft.com/office/powerpoint/2010/main" val="2933118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gregorut/videogamesale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err="1">
                <a:cs typeface="Calibri Light"/>
              </a:rPr>
              <a:t>Videogame</a:t>
            </a:r>
            <a:r>
              <a:rPr lang="es-ES" dirty="0">
                <a:cs typeface="Calibri Light"/>
              </a:rPr>
              <a:t> </a:t>
            </a:r>
            <a:r>
              <a:rPr lang="es-ES" dirty="0" err="1">
                <a:cs typeface="Calibri Light"/>
              </a:rPr>
              <a:t>market</a:t>
            </a:r>
            <a:r>
              <a:rPr lang="es-ES" dirty="0">
                <a:cs typeface="Calibri Light"/>
              </a:rPr>
              <a:t> </a:t>
            </a:r>
            <a:r>
              <a:rPr lang="es-ES" dirty="0" err="1">
                <a:cs typeface="Calibri Light"/>
              </a:rPr>
              <a:t>study</a:t>
            </a:r>
            <a:endParaRPr lang="es-ES" dirty="0">
              <a:cs typeface="Calibri Light"/>
            </a:endParaRPr>
          </a:p>
        </p:txBody>
      </p:sp>
      <p:sp>
        <p:nvSpPr>
          <p:cNvPr id="3" name="Subtítulo 2"/>
          <p:cNvSpPr>
            <a:spLocks noGrp="1"/>
          </p:cNvSpPr>
          <p:nvPr>
            <p:ph type="subTitle" idx="1"/>
          </p:nvPr>
        </p:nvSpPr>
        <p:spPr>
          <a:xfrm>
            <a:off x="1524000" y="3693478"/>
            <a:ext cx="9144000" cy="1655762"/>
          </a:xfrm>
        </p:spPr>
        <p:txBody>
          <a:bodyPr vert="horz" lIns="91440" tIns="45720" rIns="91440" bIns="45720" rtlCol="0" anchor="t">
            <a:normAutofit/>
          </a:bodyPr>
          <a:lstStyle/>
          <a:p>
            <a:r>
              <a:rPr lang="es-ES">
                <a:cs typeface="Calibri"/>
              </a:rPr>
              <a:t>02/02/2016</a:t>
            </a:r>
            <a:endParaRPr lang="es-ES" dirty="0">
              <a:cs typeface="Calibri"/>
            </a:endParaRPr>
          </a:p>
          <a:p>
            <a:r>
              <a:rPr lang="es-ES" dirty="0">
                <a:cs typeface="Calibri"/>
              </a:rPr>
              <a:t>AAD (</a:t>
            </a:r>
            <a:r>
              <a:rPr lang="es-ES" dirty="0" err="1">
                <a:cs typeface="Calibri"/>
              </a:rPr>
              <a:t>Advanced</a:t>
            </a:r>
            <a:r>
              <a:rPr lang="es-ES" dirty="0">
                <a:cs typeface="Calibri"/>
              </a:rPr>
              <a:t> </a:t>
            </a:r>
            <a:r>
              <a:rPr lang="es-ES" dirty="0" err="1">
                <a:cs typeface="Calibri"/>
              </a:rPr>
              <a:t>Analytics</a:t>
            </a:r>
            <a:r>
              <a:rPr lang="es-ES" dirty="0">
                <a:cs typeface="Calibri"/>
              </a:rPr>
              <a:t> </a:t>
            </a:r>
            <a:r>
              <a:rPr lang="es-ES" dirty="0" err="1">
                <a:cs typeface="Calibri"/>
              </a:rPr>
              <a:t>Deptartment</a:t>
            </a:r>
            <a:r>
              <a:rPr lang="es-ES" dirty="0">
                <a:cs typeface="Calibri"/>
              </a:rPr>
              <a:t>)</a:t>
            </a:r>
          </a:p>
        </p:txBody>
      </p:sp>
      <p:pic>
        <p:nvPicPr>
          <p:cNvPr id="4" name="Imagen 4" descr="Icono&#10;&#10;Descripción generada automáticamente">
            <a:extLst>
              <a:ext uri="{FF2B5EF4-FFF2-40B4-BE49-F238E27FC236}">
                <a16:creationId xmlns:a16="http://schemas.microsoft.com/office/drawing/2014/main" id="{7E97EAEE-D9CF-4D9A-AEDA-EC3016D0F966}"/>
              </a:ext>
            </a:extLst>
          </p:cNvPr>
          <p:cNvPicPr>
            <a:picLocks noChangeAspect="1"/>
          </p:cNvPicPr>
          <p:nvPr/>
        </p:nvPicPr>
        <p:blipFill>
          <a:blip r:embed="rId2"/>
          <a:stretch>
            <a:fillRect/>
          </a:stretch>
        </p:blipFill>
        <p:spPr>
          <a:xfrm>
            <a:off x="11379438" y="65025"/>
            <a:ext cx="745274" cy="733748"/>
          </a:xfrm>
          <a:prstGeom prst="rect">
            <a:avLst/>
          </a:prstGeom>
        </p:spPr>
      </p:pic>
    </p:spTree>
    <p:extLst>
      <p:ext uri="{BB962C8B-B14F-4D97-AF65-F5344CB8AC3E}">
        <p14:creationId xmlns:p14="http://schemas.microsoft.com/office/powerpoint/2010/main" val="2406273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42D4CB-4385-4536-AF4E-4D887D2E0638}"/>
              </a:ext>
            </a:extLst>
          </p:cNvPr>
          <p:cNvSpPr>
            <a:spLocks noGrp="1"/>
          </p:cNvSpPr>
          <p:nvPr>
            <p:ph type="title"/>
          </p:nvPr>
        </p:nvSpPr>
        <p:spPr/>
        <p:txBody>
          <a:bodyPr/>
          <a:lstStyle/>
          <a:p>
            <a:r>
              <a:rPr lang="es-ES">
                <a:cs typeface="Calibri Light"/>
              </a:rPr>
              <a:t>Publisher analysis</a:t>
            </a:r>
            <a:endParaRPr lang="es-ES"/>
          </a:p>
        </p:txBody>
      </p:sp>
      <p:pic>
        <p:nvPicPr>
          <p:cNvPr id="4" name="Imagen 4" descr="Gráfico, Gráfico de barras&#10;&#10;Descripción generada automáticamente">
            <a:extLst>
              <a:ext uri="{FF2B5EF4-FFF2-40B4-BE49-F238E27FC236}">
                <a16:creationId xmlns:a16="http://schemas.microsoft.com/office/drawing/2014/main" id="{1F208124-3B74-4169-84A0-2EED45E44450}"/>
              </a:ext>
            </a:extLst>
          </p:cNvPr>
          <p:cNvPicPr>
            <a:picLocks noGrp="1" noChangeAspect="1"/>
          </p:cNvPicPr>
          <p:nvPr>
            <p:ph idx="1"/>
          </p:nvPr>
        </p:nvPicPr>
        <p:blipFill>
          <a:blip r:embed="rId2"/>
          <a:stretch>
            <a:fillRect/>
          </a:stretch>
        </p:blipFill>
        <p:spPr>
          <a:xfrm>
            <a:off x="283169" y="2204161"/>
            <a:ext cx="7804749" cy="3659037"/>
          </a:xfrm>
        </p:spPr>
      </p:pic>
      <p:sp>
        <p:nvSpPr>
          <p:cNvPr id="5" name="CuadroTexto 4">
            <a:extLst>
              <a:ext uri="{FF2B5EF4-FFF2-40B4-BE49-F238E27FC236}">
                <a16:creationId xmlns:a16="http://schemas.microsoft.com/office/drawing/2014/main" id="{F26B051B-726F-4AC4-8029-BB6555A1A264}"/>
              </a:ext>
            </a:extLst>
          </p:cNvPr>
          <p:cNvSpPr txBox="1"/>
          <p:nvPr/>
        </p:nvSpPr>
        <p:spPr>
          <a:xfrm>
            <a:off x="8635042" y="2452777"/>
            <a:ext cx="2728823"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t>We can see that analyzing the sales of X360 games </a:t>
            </a:r>
            <a:r>
              <a:rPr lang="es-ES"/>
              <a:t>Electronic Arts and in-house developed games are both </a:t>
            </a:r>
            <a:r>
              <a:rPr lang="es-ES" dirty="0"/>
              <a:t>performant. </a:t>
            </a:r>
            <a:endParaRPr lang="es-ES" dirty="0">
              <a:cs typeface="Calibri"/>
            </a:endParaRPr>
          </a:p>
          <a:p>
            <a:endParaRPr lang="es-ES" dirty="0">
              <a:cs typeface="Calibri"/>
            </a:endParaRPr>
          </a:p>
          <a:p>
            <a:r>
              <a:rPr lang="es-ES" dirty="0">
                <a:cs typeface="Calibri"/>
              </a:rPr>
              <a:t>If we want to cater to the </a:t>
            </a:r>
            <a:r>
              <a:rPr lang="es-ES">
                <a:cs typeface="Calibri"/>
              </a:rPr>
              <a:t>greater audience </a:t>
            </a:r>
            <a:r>
              <a:rPr lang="es-ES" dirty="0">
                <a:cs typeface="Calibri"/>
              </a:rPr>
              <a:t>we propose to partner with </a:t>
            </a:r>
            <a:r>
              <a:rPr lang="es-ES" b="1" dirty="0">
                <a:cs typeface="Calibri"/>
              </a:rPr>
              <a:t>Electronic Arts </a:t>
            </a:r>
            <a:r>
              <a:rPr lang="es-ES" dirty="0">
                <a:cs typeface="Calibri"/>
              </a:rPr>
              <a:t>or </a:t>
            </a:r>
            <a:r>
              <a:rPr lang="es-ES" b="1" dirty="0">
                <a:cs typeface="Calibri"/>
              </a:rPr>
              <a:t>Activision</a:t>
            </a:r>
            <a:r>
              <a:rPr lang="es-ES" dirty="0">
                <a:cs typeface="Calibri"/>
              </a:rPr>
              <a:t>.</a:t>
            </a:r>
            <a:endParaRPr lang="es-ES" b="1" dirty="0">
              <a:cs typeface="Calibri"/>
            </a:endParaRPr>
          </a:p>
        </p:txBody>
      </p:sp>
    </p:spTree>
    <p:extLst>
      <p:ext uri="{BB962C8B-B14F-4D97-AF65-F5344CB8AC3E}">
        <p14:creationId xmlns:p14="http://schemas.microsoft.com/office/powerpoint/2010/main" val="651871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389BB7-523A-4B85-B85B-5BEF4025E832}"/>
              </a:ext>
            </a:extLst>
          </p:cNvPr>
          <p:cNvSpPr>
            <a:spLocks noGrp="1"/>
          </p:cNvSpPr>
          <p:nvPr>
            <p:ph type="title"/>
          </p:nvPr>
        </p:nvSpPr>
        <p:spPr/>
        <p:txBody>
          <a:bodyPr/>
          <a:lstStyle/>
          <a:p>
            <a:r>
              <a:rPr lang="es-ES">
                <a:cs typeface="Calibri Light"/>
              </a:rPr>
              <a:t>Games analysis</a:t>
            </a:r>
            <a:endParaRPr lang="es-ES"/>
          </a:p>
        </p:txBody>
      </p:sp>
      <p:pic>
        <p:nvPicPr>
          <p:cNvPr id="4" name="Imagen 4" descr="Tabla&#10;&#10;Descripción generada automáticamente">
            <a:extLst>
              <a:ext uri="{FF2B5EF4-FFF2-40B4-BE49-F238E27FC236}">
                <a16:creationId xmlns:a16="http://schemas.microsoft.com/office/drawing/2014/main" id="{59B85529-645E-4AA4-9F17-3E8E0418A414}"/>
              </a:ext>
            </a:extLst>
          </p:cNvPr>
          <p:cNvPicPr>
            <a:picLocks noChangeAspect="1"/>
          </p:cNvPicPr>
          <p:nvPr/>
        </p:nvPicPr>
        <p:blipFill>
          <a:blip r:embed="rId2"/>
          <a:stretch>
            <a:fillRect/>
          </a:stretch>
        </p:blipFill>
        <p:spPr>
          <a:xfrm>
            <a:off x="1101305" y="1813114"/>
            <a:ext cx="10449463" cy="2469770"/>
          </a:xfrm>
          <a:prstGeom prst="rect">
            <a:avLst/>
          </a:prstGeom>
        </p:spPr>
      </p:pic>
      <p:sp>
        <p:nvSpPr>
          <p:cNvPr id="5" name="CuadroTexto 4">
            <a:extLst>
              <a:ext uri="{FF2B5EF4-FFF2-40B4-BE49-F238E27FC236}">
                <a16:creationId xmlns:a16="http://schemas.microsoft.com/office/drawing/2014/main" id="{86694212-CCE7-4A0C-AFF1-D9BFB07745A8}"/>
              </a:ext>
            </a:extLst>
          </p:cNvPr>
          <p:cNvSpPr txBox="1"/>
          <p:nvPr/>
        </p:nvSpPr>
        <p:spPr>
          <a:xfrm>
            <a:off x="842513" y="4796287"/>
            <a:ext cx="1079452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a:t>As seen in the publisher analysis, Nintendo is a very performant game publisher, but they develop for the younger audience, which differs from out teen to adult based audience and thus don't think taking into account their games provides much value.   </a:t>
            </a:r>
          </a:p>
        </p:txBody>
      </p:sp>
    </p:spTree>
    <p:extLst>
      <p:ext uri="{BB962C8B-B14F-4D97-AF65-F5344CB8AC3E}">
        <p14:creationId xmlns:p14="http://schemas.microsoft.com/office/powerpoint/2010/main" val="1595823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C6F1D7-77DC-42F2-9211-96A67CFC3E3C}"/>
              </a:ext>
            </a:extLst>
          </p:cNvPr>
          <p:cNvSpPr>
            <a:spLocks noGrp="1"/>
          </p:cNvSpPr>
          <p:nvPr>
            <p:ph type="title"/>
          </p:nvPr>
        </p:nvSpPr>
        <p:spPr/>
        <p:txBody>
          <a:bodyPr/>
          <a:lstStyle/>
          <a:p>
            <a:r>
              <a:rPr lang="es-ES">
                <a:cs typeface="Calibri Light"/>
              </a:rPr>
              <a:t>Games analysis</a:t>
            </a:r>
            <a:endParaRPr lang="es-ES"/>
          </a:p>
        </p:txBody>
      </p:sp>
      <p:pic>
        <p:nvPicPr>
          <p:cNvPr id="4" name="Imagen 4" descr="Tabla&#10;&#10;Descripción generada automáticamente">
            <a:extLst>
              <a:ext uri="{FF2B5EF4-FFF2-40B4-BE49-F238E27FC236}">
                <a16:creationId xmlns:a16="http://schemas.microsoft.com/office/drawing/2014/main" id="{868A0B2E-22AC-417D-A57E-90EA36569B06}"/>
              </a:ext>
            </a:extLst>
          </p:cNvPr>
          <p:cNvPicPr>
            <a:picLocks noChangeAspect="1"/>
          </p:cNvPicPr>
          <p:nvPr/>
        </p:nvPicPr>
        <p:blipFill>
          <a:blip r:embed="rId2"/>
          <a:stretch>
            <a:fillRect/>
          </a:stretch>
        </p:blipFill>
        <p:spPr>
          <a:xfrm>
            <a:off x="631056" y="1742481"/>
            <a:ext cx="6855124" cy="4217974"/>
          </a:xfrm>
          <a:prstGeom prst="rect">
            <a:avLst/>
          </a:prstGeom>
        </p:spPr>
      </p:pic>
      <p:sp>
        <p:nvSpPr>
          <p:cNvPr id="5" name="CuadroTexto 4">
            <a:extLst>
              <a:ext uri="{FF2B5EF4-FFF2-40B4-BE49-F238E27FC236}">
                <a16:creationId xmlns:a16="http://schemas.microsoft.com/office/drawing/2014/main" id="{10A122D1-E267-4C1C-B8D6-CD46996CDBD8}"/>
              </a:ext>
            </a:extLst>
          </p:cNvPr>
          <p:cNvSpPr txBox="1"/>
          <p:nvPr/>
        </p:nvSpPr>
        <p:spPr>
          <a:xfrm>
            <a:off x="7807036" y="1745673"/>
            <a:ext cx="3834244"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a:t>Looking into the best selling games, excluding Nintendo we can see that the same games sell for both </a:t>
            </a:r>
            <a:r>
              <a:rPr lang="es-ES" b="1"/>
              <a:t>Microsoft </a:t>
            </a:r>
            <a:r>
              <a:rPr lang="es-ES"/>
              <a:t>and our main competitor </a:t>
            </a:r>
            <a:r>
              <a:rPr lang="es-ES" b="1"/>
              <a:t>Sony</a:t>
            </a:r>
            <a:r>
              <a:rPr lang="es-ES"/>
              <a:t>. This is to be expected as we share core audience. </a:t>
            </a:r>
            <a:endParaRPr lang="es-ES" dirty="0"/>
          </a:p>
          <a:p>
            <a:endParaRPr lang="es-ES" dirty="0">
              <a:cs typeface="Calibri"/>
            </a:endParaRPr>
          </a:p>
          <a:p>
            <a:r>
              <a:rPr lang="es-ES" b="1" dirty="0">
                <a:cs typeface="Calibri"/>
              </a:rPr>
              <a:t>Activision </a:t>
            </a:r>
            <a:r>
              <a:rPr lang="es-ES" dirty="0">
                <a:cs typeface="Calibri"/>
              </a:rPr>
              <a:t>provides top selling games for both consoles, and as we have seen </a:t>
            </a:r>
            <a:r>
              <a:rPr lang="es-ES">
                <a:cs typeface="Calibri"/>
              </a:rPr>
              <a:t>previously it is one of the best selling publishers.  </a:t>
            </a:r>
          </a:p>
          <a:p>
            <a:endParaRPr lang="es-ES" dirty="0">
              <a:cs typeface="Calibri"/>
            </a:endParaRPr>
          </a:p>
        </p:txBody>
      </p:sp>
    </p:spTree>
    <p:extLst>
      <p:ext uri="{BB962C8B-B14F-4D97-AF65-F5344CB8AC3E}">
        <p14:creationId xmlns:p14="http://schemas.microsoft.com/office/powerpoint/2010/main" val="19572448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A0BCE6-E080-4660-9CED-623E59BD76D0}"/>
              </a:ext>
            </a:extLst>
          </p:cNvPr>
          <p:cNvSpPr>
            <a:spLocks noGrp="1"/>
          </p:cNvSpPr>
          <p:nvPr>
            <p:ph type="title"/>
          </p:nvPr>
        </p:nvSpPr>
        <p:spPr/>
        <p:txBody>
          <a:bodyPr/>
          <a:lstStyle/>
          <a:p>
            <a:r>
              <a:rPr lang="es-ES">
                <a:cs typeface="Calibri Light"/>
              </a:rPr>
              <a:t>Further exploration</a:t>
            </a:r>
            <a:endParaRPr lang="es-ES"/>
          </a:p>
        </p:txBody>
      </p:sp>
      <p:sp>
        <p:nvSpPr>
          <p:cNvPr id="3" name="Marcador de contenido 2">
            <a:extLst>
              <a:ext uri="{FF2B5EF4-FFF2-40B4-BE49-F238E27FC236}">
                <a16:creationId xmlns:a16="http://schemas.microsoft.com/office/drawing/2014/main" id="{ACAC08DF-82C7-4B17-A919-DF42C185A8E6}"/>
              </a:ext>
            </a:extLst>
          </p:cNvPr>
          <p:cNvSpPr>
            <a:spLocks noGrp="1"/>
          </p:cNvSpPr>
          <p:nvPr>
            <p:ph idx="1"/>
          </p:nvPr>
        </p:nvSpPr>
        <p:spPr/>
        <p:txBody>
          <a:bodyPr vert="horz" lIns="91440" tIns="45720" rIns="91440" bIns="45720" rtlCol="0" anchor="t">
            <a:normAutofit/>
          </a:bodyPr>
          <a:lstStyle/>
          <a:p>
            <a:r>
              <a:rPr lang="es-ES" sz="1800">
                <a:cs typeface="Calibri"/>
              </a:rPr>
              <a:t>To perform some data analysis, please feel free to use the provided interactive dashboard built in Power BI.</a:t>
            </a:r>
            <a:endParaRPr lang="es-ES" sz="1800" dirty="0">
              <a:cs typeface="Calibri"/>
            </a:endParaRPr>
          </a:p>
        </p:txBody>
      </p:sp>
      <p:pic>
        <p:nvPicPr>
          <p:cNvPr id="4" name="Imagen 4" descr="Gráfico&#10;&#10;Descripción generada automáticamente">
            <a:extLst>
              <a:ext uri="{FF2B5EF4-FFF2-40B4-BE49-F238E27FC236}">
                <a16:creationId xmlns:a16="http://schemas.microsoft.com/office/drawing/2014/main" id="{ED16F3B9-3110-4855-8483-49834B2C2125}"/>
              </a:ext>
            </a:extLst>
          </p:cNvPr>
          <p:cNvPicPr>
            <a:picLocks noChangeAspect="1"/>
          </p:cNvPicPr>
          <p:nvPr/>
        </p:nvPicPr>
        <p:blipFill>
          <a:blip r:embed="rId2"/>
          <a:stretch>
            <a:fillRect/>
          </a:stretch>
        </p:blipFill>
        <p:spPr>
          <a:xfrm>
            <a:off x="1396944" y="2156921"/>
            <a:ext cx="9283137" cy="4499600"/>
          </a:xfrm>
          <a:prstGeom prst="rect">
            <a:avLst/>
          </a:prstGeom>
        </p:spPr>
      </p:pic>
    </p:spTree>
    <p:extLst>
      <p:ext uri="{BB962C8B-B14F-4D97-AF65-F5344CB8AC3E}">
        <p14:creationId xmlns:p14="http://schemas.microsoft.com/office/powerpoint/2010/main" val="416731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FA2714-36AA-4660-AD15-2D4650F7E66E}"/>
              </a:ext>
            </a:extLst>
          </p:cNvPr>
          <p:cNvSpPr>
            <a:spLocks noGrp="1"/>
          </p:cNvSpPr>
          <p:nvPr>
            <p:ph type="title"/>
          </p:nvPr>
        </p:nvSpPr>
        <p:spPr/>
        <p:txBody>
          <a:bodyPr/>
          <a:lstStyle/>
          <a:p>
            <a:r>
              <a:rPr lang="es-ES" dirty="0">
                <a:cs typeface="Calibri Light"/>
              </a:rPr>
              <a:t>4. Presentation for the data </a:t>
            </a:r>
            <a:r>
              <a:rPr lang="es-ES">
                <a:cs typeface="Calibri Light"/>
              </a:rPr>
              <a:t>science team </a:t>
            </a:r>
            <a:endParaRPr lang="es-ES"/>
          </a:p>
        </p:txBody>
      </p:sp>
      <p:sp>
        <p:nvSpPr>
          <p:cNvPr id="3" name="Marcador de texto 2">
            <a:extLst>
              <a:ext uri="{FF2B5EF4-FFF2-40B4-BE49-F238E27FC236}">
                <a16:creationId xmlns:a16="http://schemas.microsoft.com/office/drawing/2014/main" id="{E5278E71-6443-4C16-BE6D-764E2D26102B}"/>
              </a:ext>
            </a:extLst>
          </p:cNvPr>
          <p:cNvSpPr>
            <a:spLocks noGrp="1"/>
          </p:cNvSpPr>
          <p:nvPr>
            <p:ph type="body" idx="1"/>
          </p:nvPr>
        </p:nvSpPr>
        <p:spPr/>
        <p:txBody>
          <a:bodyPr vert="horz" lIns="91440" tIns="45720" rIns="91440" bIns="45720" rtlCol="0" anchor="t">
            <a:normAutofit/>
          </a:bodyPr>
          <a:lstStyle/>
          <a:p>
            <a:r>
              <a:rPr lang="es-ES">
                <a:cs typeface="Calibri"/>
              </a:rPr>
              <a:t>Note: it is assumed that the data science teams also attended the presentation for the CEO.</a:t>
            </a:r>
            <a:endParaRPr lang="es-ES"/>
          </a:p>
        </p:txBody>
      </p:sp>
      <p:pic>
        <p:nvPicPr>
          <p:cNvPr id="7" name="Imagen 6" descr="Icono&#10;&#10;Descripción generada automáticamente">
            <a:extLst>
              <a:ext uri="{FF2B5EF4-FFF2-40B4-BE49-F238E27FC236}">
                <a16:creationId xmlns:a16="http://schemas.microsoft.com/office/drawing/2014/main" id="{9A888DFC-16F1-49B1-8FED-D4338DCB930C}"/>
              </a:ext>
            </a:extLst>
          </p:cNvPr>
          <p:cNvPicPr>
            <a:picLocks noChangeAspect="1"/>
          </p:cNvPicPr>
          <p:nvPr/>
        </p:nvPicPr>
        <p:blipFill>
          <a:blip r:embed="rId2"/>
          <a:stretch>
            <a:fillRect/>
          </a:stretch>
        </p:blipFill>
        <p:spPr>
          <a:xfrm>
            <a:off x="11379438" y="65025"/>
            <a:ext cx="745274" cy="733748"/>
          </a:xfrm>
          <a:prstGeom prst="rect">
            <a:avLst/>
          </a:prstGeom>
        </p:spPr>
      </p:pic>
    </p:spTree>
    <p:extLst>
      <p:ext uri="{BB962C8B-B14F-4D97-AF65-F5344CB8AC3E}">
        <p14:creationId xmlns:p14="http://schemas.microsoft.com/office/powerpoint/2010/main" val="19468089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60EFFD-8A9D-4469-BE94-91C2BDE501B4}"/>
              </a:ext>
            </a:extLst>
          </p:cNvPr>
          <p:cNvSpPr>
            <a:spLocks noGrp="1"/>
          </p:cNvSpPr>
          <p:nvPr>
            <p:ph type="title"/>
          </p:nvPr>
        </p:nvSpPr>
        <p:spPr/>
        <p:txBody>
          <a:bodyPr/>
          <a:lstStyle/>
          <a:p>
            <a:r>
              <a:rPr lang="es-ES">
                <a:cs typeface="Calibri Light"/>
              </a:rPr>
              <a:t>Objective</a:t>
            </a:r>
            <a:endParaRPr lang="es-ES"/>
          </a:p>
        </p:txBody>
      </p:sp>
      <p:sp>
        <p:nvSpPr>
          <p:cNvPr id="3" name="Marcador de contenido 2">
            <a:extLst>
              <a:ext uri="{FF2B5EF4-FFF2-40B4-BE49-F238E27FC236}">
                <a16:creationId xmlns:a16="http://schemas.microsoft.com/office/drawing/2014/main" id="{338F4A9F-78C0-4AE1-BC01-F027990C5FE4}"/>
              </a:ext>
            </a:extLst>
          </p:cNvPr>
          <p:cNvSpPr>
            <a:spLocks noGrp="1"/>
          </p:cNvSpPr>
          <p:nvPr>
            <p:ph idx="1"/>
          </p:nvPr>
        </p:nvSpPr>
        <p:spPr/>
        <p:txBody>
          <a:bodyPr vert="horz" lIns="91440" tIns="45720" rIns="91440" bIns="45720" rtlCol="0" anchor="t">
            <a:normAutofit/>
          </a:bodyPr>
          <a:lstStyle/>
          <a:p>
            <a:r>
              <a:rPr lang="es-ES">
                <a:cs typeface="Calibri"/>
              </a:rPr>
              <a:t>To estimate the earnings for next year and support our decision to invest in Activision we want to Predict the estimated earnings of a new exclusive Call of Duty Game for the XBOX One.</a:t>
            </a:r>
          </a:p>
          <a:p>
            <a:endParaRPr lang="es-ES" dirty="0">
              <a:cs typeface="Calibri"/>
            </a:endParaRPr>
          </a:p>
          <a:p>
            <a:r>
              <a:rPr lang="es-ES">
                <a:cs typeface="Calibri"/>
              </a:rPr>
              <a:t>For that we will build a regression model that estimates Global Sales based on the features of our dataset. </a:t>
            </a:r>
            <a:endParaRPr lang="es-ES" dirty="0">
              <a:cs typeface="Calibri"/>
            </a:endParaRPr>
          </a:p>
        </p:txBody>
      </p:sp>
    </p:spTree>
    <p:extLst>
      <p:ext uri="{BB962C8B-B14F-4D97-AF65-F5344CB8AC3E}">
        <p14:creationId xmlns:p14="http://schemas.microsoft.com/office/powerpoint/2010/main" val="663014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91B8F6-EA93-477A-9083-AEB76E399772}"/>
              </a:ext>
            </a:extLst>
          </p:cNvPr>
          <p:cNvSpPr>
            <a:spLocks noGrp="1"/>
          </p:cNvSpPr>
          <p:nvPr>
            <p:ph type="title"/>
          </p:nvPr>
        </p:nvSpPr>
        <p:spPr/>
        <p:txBody>
          <a:bodyPr/>
          <a:lstStyle/>
          <a:p>
            <a:r>
              <a:rPr lang="es-ES">
                <a:cs typeface="Calibri Light"/>
              </a:rPr>
              <a:t>Data info</a:t>
            </a:r>
            <a:endParaRPr lang="es-ES"/>
          </a:p>
        </p:txBody>
      </p:sp>
      <p:pic>
        <p:nvPicPr>
          <p:cNvPr id="4" name="Imagen 4" descr="Texto&#10;&#10;Descripción generada automáticamente">
            <a:extLst>
              <a:ext uri="{FF2B5EF4-FFF2-40B4-BE49-F238E27FC236}">
                <a16:creationId xmlns:a16="http://schemas.microsoft.com/office/drawing/2014/main" id="{77AE6F21-922D-43E1-B7EC-FB198752C6A8}"/>
              </a:ext>
            </a:extLst>
          </p:cNvPr>
          <p:cNvPicPr>
            <a:picLocks noChangeAspect="1"/>
          </p:cNvPicPr>
          <p:nvPr/>
        </p:nvPicPr>
        <p:blipFill>
          <a:blip r:embed="rId2"/>
          <a:stretch>
            <a:fillRect/>
          </a:stretch>
        </p:blipFill>
        <p:spPr>
          <a:xfrm>
            <a:off x="842513" y="2792065"/>
            <a:ext cx="4051540" cy="3674886"/>
          </a:xfrm>
          <a:prstGeom prst="rect">
            <a:avLst/>
          </a:prstGeom>
        </p:spPr>
      </p:pic>
      <p:pic>
        <p:nvPicPr>
          <p:cNvPr id="5" name="Imagen 5" descr="Tabla&#10;&#10;Descripción generada automáticamente">
            <a:extLst>
              <a:ext uri="{FF2B5EF4-FFF2-40B4-BE49-F238E27FC236}">
                <a16:creationId xmlns:a16="http://schemas.microsoft.com/office/drawing/2014/main" id="{443A5F13-1B2D-4857-8885-4C7383CE6720}"/>
              </a:ext>
            </a:extLst>
          </p:cNvPr>
          <p:cNvPicPr>
            <a:picLocks noChangeAspect="1"/>
          </p:cNvPicPr>
          <p:nvPr/>
        </p:nvPicPr>
        <p:blipFill>
          <a:blip r:embed="rId3"/>
          <a:stretch>
            <a:fillRect/>
          </a:stretch>
        </p:blipFill>
        <p:spPr>
          <a:xfrm>
            <a:off x="4882551" y="3190147"/>
            <a:ext cx="7185803" cy="2533668"/>
          </a:xfrm>
          <a:prstGeom prst="rect">
            <a:avLst/>
          </a:prstGeom>
        </p:spPr>
      </p:pic>
      <p:sp>
        <p:nvSpPr>
          <p:cNvPr id="3" name="CuadroTexto 2">
            <a:extLst>
              <a:ext uri="{FF2B5EF4-FFF2-40B4-BE49-F238E27FC236}">
                <a16:creationId xmlns:a16="http://schemas.microsoft.com/office/drawing/2014/main" id="{2B7FBBB5-4DE2-4CF5-8C18-184DDAD22874}"/>
              </a:ext>
            </a:extLst>
          </p:cNvPr>
          <p:cNvSpPr txBox="1"/>
          <p:nvPr/>
        </p:nvSpPr>
        <p:spPr>
          <a:xfrm>
            <a:off x="845127" y="1615786"/>
            <a:ext cx="1081347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t>Our dataset contains 11 columns, 4 of which are categorical and the rest numerical. To gain some understanding </a:t>
            </a:r>
            <a:r>
              <a:rPr lang="es-ES"/>
              <a:t>on the distribution of out dataset, we will look into the counts of our main categorical columns: genre, publisher and year.  </a:t>
            </a:r>
            <a:endParaRPr lang="es-ES">
              <a:cs typeface="Calibri"/>
            </a:endParaRPr>
          </a:p>
        </p:txBody>
      </p:sp>
    </p:spTree>
    <p:extLst>
      <p:ext uri="{BB962C8B-B14F-4D97-AF65-F5344CB8AC3E}">
        <p14:creationId xmlns:p14="http://schemas.microsoft.com/office/powerpoint/2010/main" val="2581343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2A17A3-9BA4-434E-8D18-AA4908329B0F}"/>
              </a:ext>
            </a:extLst>
          </p:cNvPr>
          <p:cNvSpPr>
            <a:spLocks noGrp="1"/>
          </p:cNvSpPr>
          <p:nvPr>
            <p:ph type="title"/>
          </p:nvPr>
        </p:nvSpPr>
        <p:spPr/>
        <p:txBody>
          <a:bodyPr/>
          <a:lstStyle/>
          <a:p>
            <a:r>
              <a:rPr lang="es-ES">
                <a:cs typeface="Calibri Light"/>
              </a:rPr>
              <a:t>Counts: by genre</a:t>
            </a:r>
            <a:endParaRPr lang="es-ES"/>
          </a:p>
        </p:txBody>
      </p:sp>
      <p:pic>
        <p:nvPicPr>
          <p:cNvPr id="7" name="Imagen 7" descr="Gráfico, Gráfico circular&#10;&#10;Descripción generada automáticamente">
            <a:extLst>
              <a:ext uri="{FF2B5EF4-FFF2-40B4-BE49-F238E27FC236}">
                <a16:creationId xmlns:a16="http://schemas.microsoft.com/office/drawing/2014/main" id="{524A5AF9-D80A-4A6E-A62A-49517109D98D}"/>
              </a:ext>
            </a:extLst>
          </p:cNvPr>
          <p:cNvPicPr>
            <a:picLocks noChangeAspect="1"/>
          </p:cNvPicPr>
          <p:nvPr/>
        </p:nvPicPr>
        <p:blipFill>
          <a:blip r:embed="rId2"/>
          <a:stretch>
            <a:fillRect/>
          </a:stretch>
        </p:blipFill>
        <p:spPr>
          <a:xfrm>
            <a:off x="2481858" y="1272170"/>
            <a:ext cx="7315200" cy="5476263"/>
          </a:xfrm>
          <a:prstGeom prst="rect">
            <a:avLst/>
          </a:prstGeom>
        </p:spPr>
      </p:pic>
    </p:spTree>
    <p:extLst>
      <p:ext uri="{BB962C8B-B14F-4D97-AF65-F5344CB8AC3E}">
        <p14:creationId xmlns:p14="http://schemas.microsoft.com/office/powerpoint/2010/main" val="24902656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713881-F588-44AE-9ED4-7A55FC64B6F2}"/>
              </a:ext>
            </a:extLst>
          </p:cNvPr>
          <p:cNvSpPr>
            <a:spLocks noGrp="1"/>
          </p:cNvSpPr>
          <p:nvPr>
            <p:ph type="title"/>
          </p:nvPr>
        </p:nvSpPr>
        <p:spPr/>
        <p:txBody>
          <a:bodyPr/>
          <a:lstStyle/>
          <a:p>
            <a:r>
              <a:rPr lang="es-ES" dirty="0">
                <a:ea typeface="+mj-lt"/>
                <a:cs typeface="+mj-lt"/>
              </a:rPr>
              <a:t>Counts: by top publishers (more than 200 top </a:t>
            </a:r>
            <a:r>
              <a:rPr lang="es-ES">
                <a:ea typeface="+mj-lt"/>
                <a:cs typeface="+mj-lt"/>
              </a:rPr>
              <a:t>ranking games accross all platforms)</a:t>
            </a:r>
          </a:p>
        </p:txBody>
      </p:sp>
      <p:pic>
        <p:nvPicPr>
          <p:cNvPr id="7" name="Imagen 7" descr="Gráfico, Gráfico circular&#10;&#10;Descripción generada automáticamente">
            <a:extLst>
              <a:ext uri="{FF2B5EF4-FFF2-40B4-BE49-F238E27FC236}">
                <a16:creationId xmlns:a16="http://schemas.microsoft.com/office/drawing/2014/main" id="{4C42F862-0677-42F8-9E80-DB3BAE814F10}"/>
              </a:ext>
            </a:extLst>
          </p:cNvPr>
          <p:cNvPicPr>
            <a:picLocks noGrp="1" noChangeAspect="1"/>
          </p:cNvPicPr>
          <p:nvPr>
            <p:ph idx="1"/>
          </p:nvPr>
        </p:nvPicPr>
        <p:blipFill>
          <a:blip r:embed="rId2"/>
          <a:stretch>
            <a:fillRect/>
          </a:stretch>
        </p:blipFill>
        <p:spPr>
          <a:xfrm>
            <a:off x="2572663" y="1799810"/>
            <a:ext cx="7413951" cy="4998320"/>
          </a:xfrm>
        </p:spPr>
      </p:pic>
    </p:spTree>
    <p:extLst>
      <p:ext uri="{BB962C8B-B14F-4D97-AF65-F5344CB8AC3E}">
        <p14:creationId xmlns:p14="http://schemas.microsoft.com/office/powerpoint/2010/main" val="4743448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7FB595-7B40-40EE-8ED9-C24585E710D7}"/>
              </a:ext>
            </a:extLst>
          </p:cNvPr>
          <p:cNvSpPr>
            <a:spLocks noGrp="1"/>
          </p:cNvSpPr>
          <p:nvPr>
            <p:ph type="title"/>
          </p:nvPr>
        </p:nvSpPr>
        <p:spPr/>
        <p:txBody>
          <a:bodyPr/>
          <a:lstStyle/>
          <a:p>
            <a:r>
              <a:rPr lang="es-ES">
                <a:cs typeface="Calibri Light"/>
              </a:rPr>
              <a:t>Counts: by years</a:t>
            </a:r>
            <a:endParaRPr lang="es-ES"/>
          </a:p>
        </p:txBody>
      </p:sp>
      <p:pic>
        <p:nvPicPr>
          <p:cNvPr id="7" name="Imagen 7" descr="Gráfico, Gráfico circular&#10;&#10;Descripción generada automáticamente">
            <a:extLst>
              <a:ext uri="{FF2B5EF4-FFF2-40B4-BE49-F238E27FC236}">
                <a16:creationId xmlns:a16="http://schemas.microsoft.com/office/drawing/2014/main" id="{9A449FA3-BA07-479B-BC03-FE47157F432F}"/>
              </a:ext>
            </a:extLst>
          </p:cNvPr>
          <p:cNvPicPr>
            <a:picLocks noGrp="1" noChangeAspect="1"/>
          </p:cNvPicPr>
          <p:nvPr>
            <p:ph idx="1"/>
          </p:nvPr>
        </p:nvPicPr>
        <p:blipFill>
          <a:blip r:embed="rId2"/>
          <a:stretch>
            <a:fillRect/>
          </a:stretch>
        </p:blipFill>
        <p:spPr>
          <a:xfrm>
            <a:off x="2669467" y="1306080"/>
            <a:ext cx="6853065" cy="5433724"/>
          </a:xfrm>
        </p:spPr>
      </p:pic>
    </p:spTree>
    <p:extLst>
      <p:ext uri="{BB962C8B-B14F-4D97-AF65-F5344CB8AC3E}">
        <p14:creationId xmlns:p14="http://schemas.microsoft.com/office/powerpoint/2010/main" val="2819209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208356-276B-4EFF-B72D-840F54D3CF9D}"/>
              </a:ext>
            </a:extLst>
          </p:cNvPr>
          <p:cNvSpPr>
            <a:spLocks noGrp="1"/>
          </p:cNvSpPr>
          <p:nvPr>
            <p:ph type="title"/>
          </p:nvPr>
        </p:nvSpPr>
        <p:spPr/>
        <p:txBody>
          <a:bodyPr/>
          <a:lstStyle/>
          <a:p>
            <a:r>
              <a:rPr lang="es-ES" dirty="0" err="1">
                <a:cs typeface="Calibri Light"/>
              </a:rPr>
              <a:t>Index</a:t>
            </a:r>
            <a:endParaRPr lang="es-ES" dirty="0" err="1"/>
          </a:p>
        </p:txBody>
      </p:sp>
      <p:sp>
        <p:nvSpPr>
          <p:cNvPr id="3" name="Marcador de contenido 2">
            <a:extLst>
              <a:ext uri="{FF2B5EF4-FFF2-40B4-BE49-F238E27FC236}">
                <a16:creationId xmlns:a16="http://schemas.microsoft.com/office/drawing/2014/main" id="{9DFE5C36-D632-4AEB-B78A-2AF70B57D9D7}"/>
              </a:ext>
            </a:extLst>
          </p:cNvPr>
          <p:cNvSpPr>
            <a:spLocks noGrp="1"/>
          </p:cNvSpPr>
          <p:nvPr>
            <p:ph idx="1"/>
          </p:nvPr>
        </p:nvSpPr>
        <p:spPr/>
        <p:txBody>
          <a:bodyPr vert="horz" lIns="91440" tIns="45720" rIns="91440" bIns="45720" rtlCol="0" anchor="t">
            <a:normAutofit/>
          </a:bodyPr>
          <a:lstStyle/>
          <a:p>
            <a:pPr marL="514350" indent="-514350">
              <a:buAutoNum type="arabicPeriod"/>
            </a:pPr>
            <a:r>
              <a:rPr lang="en-US" dirty="0">
                <a:cs typeface="Calibri" panose="020F0502020204030204"/>
              </a:rPr>
              <a:t>Introduction</a:t>
            </a:r>
            <a:endParaRPr lang="en-US" dirty="0"/>
          </a:p>
          <a:p>
            <a:pPr marL="514350" indent="-514350">
              <a:buAutoNum type="arabicPeriod"/>
            </a:pPr>
            <a:r>
              <a:rPr lang="es-ES" dirty="0">
                <a:cs typeface="Calibri" panose="020F0502020204030204"/>
              </a:rPr>
              <a:t>Business case</a:t>
            </a:r>
          </a:p>
          <a:p>
            <a:pPr marL="514350" indent="-514350">
              <a:buAutoNum type="arabicPeriod"/>
            </a:pPr>
            <a:r>
              <a:rPr lang="es-ES" dirty="0" err="1">
                <a:cs typeface="Calibri" panose="020F0502020204030204"/>
              </a:rPr>
              <a:t>Presentation</a:t>
            </a:r>
            <a:r>
              <a:rPr lang="es-ES" dirty="0">
                <a:cs typeface="Calibri" panose="020F0502020204030204"/>
              </a:rPr>
              <a:t> </a:t>
            </a:r>
            <a:r>
              <a:rPr lang="es-ES" dirty="0" err="1">
                <a:cs typeface="Calibri" panose="020F0502020204030204"/>
              </a:rPr>
              <a:t>for</a:t>
            </a:r>
            <a:r>
              <a:rPr lang="es-ES" dirty="0">
                <a:cs typeface="Calibri" panose="020F0502020204030204"/>
              </a:rPr>
              <a:t> </a:t>
            </a:r>
            <a:r>
              <a:rPr lang="es-ES" dirty="0" err="1">
                <a:cs typeface="Calibri" panose="020F0502020204030204"/>
              </a:rPr>
              <a:t>the</a:t>
            </a:r>
            <a:r>
              <a:rPr lang="es-ES" dirty="0">
                <a:cs typeface="Calibri" panose="020F0502020204030204"/>
              </a:rPr>
              <a:t> CEO</a:t>
            </a:r>
          </a:p>
          <a:p>
            <a:pPr marL="514350" indent="-514350">
              <a:buAutoNum type="arabicPeriod"/>
            </a:pPr>
            <a:r>
              <a:rPr lang="es-ES" err="1">
                <a:cs typeface="Calibri" panose="020F0502020204030204"/>
              </a:rPr>
              <a:t>Presentation</a:t>
            </a:r>
            <a:r>
              <a:rPr lang="es-ES" dirty="0">
                <a:cs typeface="Calibri" panose="020F0502020204030204"/>
              </a:rPr>
              <a:t> </a:t>
            </a:r>
            <a:r>
              <a:rPr lang="es-ES" err="1">
                <a:cs typeface="Calibri" panose="020F0502020204030204"/>
              </a:rPr>
              <a:t>for</a:t>
            </a:r>
            <a:r>
              <a:rPr lang="es-ES" dirty="0">
                <a:cs typeface="Calibri" panose="020F0502020204030204"/>
              </a:rPr>
              <a:t> </a:t>
            </a:r>
            <a:r>
              <a:rPr lang="es-ES" err="1">
                <a:cs typeface="Calibri" panose="020F0502020204030204"/>
              </a:rPr>
              <a:t>the</a:t>
            </a:r>
            <a:r>
              <a:rPr lang="es-ES">
                <a:cs typeface="Calibri" panose="020F0502020204030204"/>
              </a:rPr>
              <a:t> data science team</a:t>
            </a:r>
            <a:endParaRPr lang="es-ES" dirty="0">
              <a:cs typeface="Calibri" panose="020F0502020204030204"/>
            </a:endParaRPr>
          </a:p>
          <a:p>
            <a:pPr marL="514350" indent="-514350">
              <a:buAutoNum type="arabicPeriod"/>
            </a:pPr>
            <a:r>
              <a:rPr lang="es-ES">
                <a:cs typeface="Calibri" panose="020F0502020204030204"/>
              </a:rPr>
              <a:t>Conclusions</a:t>
            </a:r>
            <a:endParaRPr lang="es-ES" dirty="0">
              <a:cs typeface="Calibri" panose="020F0502020204030204"/>
            </a:endParaRPr>
          </a:p>
          <a:p>
            <a:pPr marL="514350" indent="-514350">
              <a:buAutoNum type="arabicPeriod"/>
            </a:pPr>
            <a:endParaRPr lang="es-ES" dirty="0">
              <a:cs typeface="Calibri" panose="020F0502020204030204"/>
            </a:endParaRPr>
          </a:p>
        </p:txBody>
      </p:sp>
    </p:spTree>
    <p:extLst>
      <p:ext uri="{BB962C8B-B14F-4D97-AF65-F5344CB8AC3E}">
        <p14:creationId xmlns:p14="http://schemas.microsoft.com/office/powerpoint/2010/main" val="7357713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0E0A20-C65B-43A8-9C91-C009EFAC2899}"/>
              </a:ext>
            </a:extLst>
          </p:cNvPr>
          <p:cNvSpPr>
            <a:spLocks noGrp="1"/>
          </p:cNvSpPr>
          <p:nvPr>
            <p:ph type="title"/>
          </p:nvPr>
        </p:nvSpPr>
        <p:spPr/>
        <p:txBody>
          <a:bodyPr/>
          <a:lstStyle/>
          <a:p>
            <a:r>
              <a:rPr lang="es-ES">
                <a:cs typeface="Calibri Light"/>
              </a:rPr>
              <a:t>Genre analysis</a:t>
            </a:r>
            <a:endParaRPr lang="es-ES"/>
          </a:p>
        </p:txBody>
      </p:sp>
      <p:pic>
        <p:nvPicPr>
          <p:cNvPr id="4" name="Imagen 4" descr="Gráfico, Gráfico de líneas&#10;&#10;Descripción generada automáticamente">
            <a:extLst>
              <a:ext uri="{FF2B5EF4-FFF2-40B4-BE49-F238E27FC236}">
                <a16:creationId xmlns:a16="http://schemas.microsoft.com/office/drawing/2014/main" id="{C414E67D-2F53-45A3-8AAC-9B0592D68992}"/>
              </a:ext>
            </a:extLst>
          </p:cNvPr>
          <p:cNvPicPr>
            <a:picLocks noChangeAspect="1"/>
          </p:cNvPicPr>
          <p:nvPr/>
        </p:nvPicPr>
        <p:blipFill>
          <a:blip r:embed="rId2"/>
          <a:stretch>
            <a:fillRect/>
          </a:stretch>
        </p:blipFill>
        <p:spPr>
          <a:xfrm>
            <a:off x="6252438" y="1376380"/>
            <a:ext cx="5330797" cy="2395027"/>
          </a:xfrm>
          <a:prstGeom prst="rect">
            <a:avLst/>
          </a:prstGeom>
        </p:spPr>
      </p:pic>
      <p:pic>
        <p:nvPicPr>
          <p:cNvPr id="6" name="Imagen 6" descr="Gráfico, Gráfico de líneas&#10;&#10;Descripción generada automáticamente">
            <a:extLst>
              <a:ext uri="{FF2B5EF4-FFF2-40B4-BE49-F238E27FC236}">
                <a16:creationId xmlns:a16="http://schemas.microsoft.com/office/drawing/2014/main" id="{E95C737C-3EB7-480B-891A-0D73FF7CB7B2}"/>
              </a:ext>
            </a:extLst>
          </p:cNvPr>
          <p:cNvPicPr>
            <a:picLocks noChangeAspect="1"/>
          </p:cNvPicPr>
          <p:nvPr/>
        </p:nvPicPr>
        <p:blipFill>
          <a:blip r:embed="rId3"/>
          <a:stretch>
            <a:fillRect/>
          </a:stretch>
        </p:blipFill>
        <p:spPr>
          <a:xfrm>
            <a:off x="6248400" y="3883403"/>
            <a:ext cx="5340927" cy="2459579"/>
          </a:xfrm>
          <a:prstGeom prst="rect">
            <a:avLst/>
          </a:prstGeom>
        </p:spPr>
      </p:pic>
      <p:sp>
        <p:nvSpPr>
          <p:cNvPr id="7" name="CuadroTexto 6">
            <a:extLst>
              <a:ext uri="{FF2B5EF4-FFF2-40B4-BE49-F238E27FC236}">
                <a16:creationId xmlns:a16="http://schemas.microsoft.com/office/drawing/2014/main" id="{2FF22A61-EB69-47E7-AB89-607B1CB9F976}"/>
              </a:ext>
            </a:extLst>
          </p:cNvPr>
          <p:cNvSpPr txBox="1"/>
          <p:nvPr/>
        </p:nvSpPr>
        <p:spPr>
          <a:xfrm>
            <a:off x="836468" y="1641764"/>
            <a:ext cx="5072494"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t>As explored in the CEO presentation, Action and Shooter genres outperform the rest. This is even more true in the recent years, and as we can see </a:t>
            </a:r>
            <a:r>
              <a:rPr lang="es-ES"/>
              <a:t>from the trend line in the graph to in the top right, the </a:t>
            </a:r>
            <a:r>
              <a:rPr lang="es-ES" dirty="0"/>
              <a:t>sales are increasing for these two genres. </a:t>
            </a:r>
          </a:p>
          <a:p>
            <a:endParaRPr lang="es-ES" dirty="0">
              <a:cs typeface="Calibri"/>
            </a:endParaRPr>
          </a:p>
          <a:p>
            <a:r>
              <a:rPr lang="es-ES" dirty="0">
                <a:cs typeface="Calibri"/>
              </a:rPr>
              <a:t>The graph blow that shows that Shooter sales for the XBOX360 outperformed Action type games for years 2010, 2011 and 2012, showing that these </a:t>
            </a:r>
            <a:r>
              <a:rPr lang="es-ES">
                <a:cs typeface="Calibri"/>
              </a:rPr>
              <a:t>games are especially popular amongst the XBOX clients. </a:t>
            </a:r>
            <a:endParaRPr lang="es-ES" dirty="0">
              <a:cs typeface="Calibri"/>
            </a:endParaRPr>
          </a:p>
        </p:txBody>
      </p:sp>
    </p:spTree>
    <p:extLst>
      <p:ext uri="{BB962C8B-B14F-4D97-AF65-F5344CB8AC3E}">
        <p14:creationId xmlns:p14="http://schemas.microsoft.com/office/powerpoint/2010/main" val="11780920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C147DF-3D6E-46F8-8513-0917EA3243B7}"/>
              </a:ext>
            </a:extLst>
          </p:cNvPr>
          <p:cNvSpPr>
            <a:spLocks noGrp="1"/>
          </p:cNvSpPr>
          <p:nvPr>
            <p:ph type="title"/>
          </p:nvPr>
        </p:nvSpPr>
        <p:spPr/>
        <p:txBody>
          <a:bodyPr/>
          <a:lstStyle/>
          <a:p>
            <a:r>
              <a:rPr lang="es-ES">
                <a:cs typeface="Calibri Light"/>
              </a:rPr>
              <a:t>Publisher analysis</a:t>
            </a:r>
            <a:endParaRPr lang="es-ES"/>
          </a:p>
        </p:txBody>
      </p:sp>
      <p:pic>
        <p:nvPicPr>
          <p:cNvPr id="4" name="Imagen 4" descr="Gráfico, Gráfico de embudo&#10;&#10;Descripción generada automáticamente">
            <a:extLst>
              <a:ext uri="{FF2B5EF4-FFF2-40B4-BE49-F238E27FC236}">
                <a16:creationId xmlns:a16="http://schemas.microsoft.com/office/drawing/2014/main" id="{53A5FA32-964E-49C2-9E56-BAEE7A657E4E}"/>
              </a:ext>
            </a:extLst>
          </p:cNvPr>
          <p:cNvPicPr>
            <a:picLocks noGrp="1" noChangeAspect="1"/>
          </p:cNvPicPr>
          <p:nvPr>
            <p:ph idx="1"/>
          </p:nvPr>
        </p:nvPicPr>
        <p:blipFill>
          <a:blip r:embed="rId2"/>
          <a:stretch>
            <a:fillRect/>
          </a:stretch>
        </p:blipFill>
        <p:spPr>
          <a:xfrm>
            <a:off x="1188893" y="2668227"/>
            <a:ext cx="9277350" cy="3324225"/>
          </a:xfrm>
        </p:spPr>
      </p:pic>
      <p:sp>
        <p:nvSpPr>
          <p:cNvPr id="5" name="CuadroTexto 4">
            <a:extLst>
              <a:ext uri="{FF2B5EF4-FFF2-40B4-BE49-F238E27FC236}">
                <a16:creationId xmlns:a16="http://schemas.microsoft.com/office/drawing/2014/main" id="{FFA11F5E-6A87-4ED2-B804-80F7042807E5}"/>
              </a:ext>
            </a:extLst>
          </p:cNvPr>
          <p:cNvSpPr txBox="1"/>
          <p:nvPr/>
        </p:nvSpPr>
        <p:spPr>
          <a:xfrm>
            <a:off x="879763" y="1641763"/>
            <a:ext cx="1043247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a:t>As seen from the ribbon chart below, both Activision and Electronic Arts have performed consistently and well in the past few years. Making them both very valuable choices. </a:t>
            </a:r>
          </a:p>
        </p:txBody>
      </p:sp>
    </p:spTree>
    <p:extLst>
      <p:ext uri="{BB962C8B-B14F-4D97-AF65-F5344CB8AC3E}">
        <p14:creationId xmlns:p14="http://schemas.microsoft.com/office/powerpoint/2010/main" val="17743811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141F63-50DA-4199-996B-B44F1F46EA43}"/>
              </a:ext>
            </a:extLst>
          </p:cNvPr>
          <p:cNvSpPr>
            <a:spLocks noGrp="1"/>
          </p:cNvSpPr>
          <p:nvPr>
            <p:ph type="title"/>
          </p:nvPr>
        </p:nvSpPr>
        <p:spPr/>
        <p:txBody>
          <a:bodyPr/>
          <a:lstStyle/>
          <a:p>
            <a:r>
              <a:rPr lang="es-ES">
                <a:cs typeface="Calibri Light"/>
              </a:rPr>
              <a:t>Correlation matrix</a:t>
            </a:r>
            <a:endParaRPr lang="es-ES"/>
          </a:p>
        </p:txBody>
      </p:sp>
      <p:pic>
        <p:nvPicPr>
          <p:cNvPr id="4" name="Imagen 4" descr="Gráfico&#10;&#10;Descripción generada automáticamente">
            <a:extLst>
              <a:ext uri="{FF2B5EF4-FFF2-40B4-BE49-F238E27FC236}">
                <a16:creationId xmlns:a16="http://schemas.microsoft.com/office/drawing/2014/main" id="{E9465FAA-E137-408C-A2AD-509CC4ED3C00}"/>
              </a:ext>
            </a:extLst>
          </p:cNvPr>
          <p:cNvPicPr>
            <a:picLocks noGrp="1" noChangeAspect="1"/>
          </p:cNvPicPr>
          <p:nvPr>
            <p:ph idx="1"/>
          </p:nvPr>
        </p:nvPicPr>
        <p:blipFill>
          <a:blip r:embed="rId2"/>
          <a:stretch>
            <a:fillRect/>
          </a:stretch>
        </p:blipFill>
        <p:spPr>
          <a:xfrm>
            <a:off x="5859492" y="1816025"/>
            <a:ext cx="6137694" cy="4686839"/>
          </a:xfrm>
        </p:spPr>
      </p:pic>
      <p:sp>
        <p:nvSpPr>
          <p:cNvPr id="3" name="CuadroTexto 2">
            <a:extLst>
              <a:ext uri="{FF2B5EF4-FFF2-40B4-BE49-F238E27FC236}">
                <a16:creationId xmlns:a16="http://schemas.microsoft.com/office/drawing/2014/main" id="{F0397F65-66A2-44C7-A146-7BBA711E0AB8}"/>
              </a:ext>
            </a:extLst>
          </p:cNvPr>
          <p:cNvSpPr txBox="1"/>
          <p:nvPr/>
        </p:nvSpPr>
        <p:spPr>
          <a:xfrm>
            <a:off x="741872" y="1920815"/>
            <a:ext cx="4856671"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a:t>The following is the correlation matrix after label encoding the categorical columns. </a:t>
            </a:r>
            <a:endParaRPr lang="es-ES">
              <a:cs typeface="Calibri" panose="020F0502020204030204"/>
            </a:endParaRPr>
          </a:p>
          <a:p>
            <a:endParaRPr lang="es-ES" dirty="0">
              <a:cs typeface="Calibri"/>
            </a:endParaRPr>
          </a:p>
          <a:p>
            <a:r>
              <a:rPr lang="es-ES" dirty="0">
                <a:cs typeface="Calibri"/>
              </a:rPr>
              <a:t>We can see correlations are low, but we suspect </a:t>
            </a:r>
            <a:r>
              <a:rPr lang="es-ES">
                <a:cs typeface="Calibri"/>
              </a:rPr>
              <a:t>that after applying some transformations these </a:t>
            </a:r>
            <a:r>
              <a:rPr lang="es-ES" dirty="0">
                <a:cs typeface="Calibri"/>
              </a:rPr>
              <a:t>can grow.</a:t>
            </a:r>
          </a:p>
        </p:txBody>
      </p:sp>
    </p:spTree>
    <p:extLst>
      <p:ext uri="{BB962C8B-B14F-4D97-AF65-F5344CB8AC3E}">
        <p14:creationId xmlns:p14="http://schemas.microsoft.com/office/powerpoint/2010/main" val="23626569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A0BCE6-E080-4660-9CED-623E59BD76D0}"/>
              </a:ext>
            </a:extLst>
          </p:cNvPr>
          <p:cNvSpPr>
            <a:spLocks noGrp="1"/>
          </p:cNvSpPr>
          <p:nvPr>
            <p:ph type="title"/>
          </p:nvPr>
        </p:nvSpPr>
        <p:spPr/>
        <p:txBody>
          <a:bodyPr/>
          <a:lstStyle/>
          <a:p>
            <a:r>
              <a:rPr lang="es-ES">
                <a:cs typeface="Calibri Light"/>
              </a:rPr>
              <a:t>Further exploration</a:t>
            </a:r>
            <a:endParaRPr lang="es-ES"/>
          </a:p>
        </p:txBody>
      </p:sp>
      <p:sp>
        <p:nvSpPr>
          <p:cNvPr id="3" name="Marcador de contenido 2">
            <a:extLst>
              <a:ext uri="{FF2B5EF4-FFF2-40B4-BE49-F238E27FC236}">
                <a16:creationId xmlns:a16="http://schemas.microsoft.com/office/drawing/2014/main" id="{ACAC08DF-82C7-4B17-A919-DF42C185A8E6}"/>
              </a:ext>
            </a:extLst>
          </p:cNvPr>
          <p:cNvSpPr>
            <a:spLocks noGrp="1"/>
          </p:cNvSpPr>
          <p:nvPr>
            <p:ph idx="1"/>
          </p:nvPr>
        </p:nvSpPr>
        <p:spPr/>
        <p:txBody>
          <a:bodyPr vert="horz" lIns="91440" tIns="45720" rIns="91440" bIns="45720" rtlCol="0" anchor="t">
            <a:normAutofit/>
          </a:bodyPr>
          <a:lstStyle/>
          <a:p>
            <a:r>
              <a:rPr lang="en-US" sz="1800">
                <a:cs typeface="Calibri"/>
              </a:rPr>
              <a:t>To perform some data analysis, please feel free to use the provided interactive dashboard built in Power BI.</a:t>
            </a:r>
          </a:p>
        </p:txBody>
      </p:sp>
      <p:pic>
        <p:nvPicPr>
          <p:cNvPr id="5" name="Imagen 5" descr="Gráfico, Gráfico de rectángulos&#10;&#10;Descripción generada automáticamente">
            <a:extLst>
              <a:ext uri="{FF2B5EF4-FFF2-40B4-BE49-F238E27FC236}">
                <a16:creationId xmlns:a16="http://schemas.microsoft.com/office/drawing/2014/main" id="{0040B848-E750-4D83-833A-67518F937BF6}"/>
              </a:ext>
            </a:extLst>
          </p:cNvPr>
          <p:cNvPicPr>
            <a:picLocks noChangeAspect="1"/>
          </p:cNvPicPr>
          <p:nvPr/>
        </p:nvPicPr>
        <p:blipFill>
          <a:blip r:embed="rId2"/>
          <a:stretch>
            <a:fillRect/>
          </a:stretch>
        </p:blipFill>
        <p:spPr>
          <a:xfrm>
            <a:off x="1892877" y="2218879"/>
            <a:ext cx="8103177" cy="4455128"/>
          </a:xfrm>
          <a:prstGeom prst="rect">
            <a:avLst/>
          </a:prstGeom>
        </p:spPr>
      </p:pic>
    </p:spTree>
    <p:extLst>
      <p:ext uri="{BB962C8B-B14F-4D97-AF65-F5344CB8AC3E}">
        <p14:creationId xmlns:p14="http://schemas.microsoft.com/office/powerpoint/2010/main" val="3491719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7088A4-44EE-4763-A841-8B1AB9A888D1}"/>
              </a:ext>
            </a:extLst>
          </p:cNvPr>
          <p:cNvSpPr>
            <a:spLocks noGrp="1"/>
          </p:cNvSpPr>
          <p:nvPr>
            <p:ph type="title"/>
          </p:nvPr>
        </p:nvSpPr>
        <p:spPr/>
        <p:txBody>
          <a:bodyPr/>
          <a:lstStyle/>
          <a:p>
            <a:r>
              <a:rPr lang="es-ES">
                <a:cs typeface="Calibri Light"/>
              </a:rPr>
              <a:t>Conclusions</a:t>
            </a:r>
            <a:endParaRPr lang="es-ES"/>
          </a:p>
        </p:txBody>
      </p:sp>
      <p:sp>
        <p:nvSpPr>
          <p:cNvPr id="3" name="Marcador de contenido 2">
            <a:extLst>
              <a:ext uri="{FF2B5EF4-FFF2-40B4-BE49-F238E27FC236}">
                <a16:creationId xmlns:a16="http://schemas.microsoft.com/office/drawing/2014/main" id="{688C97C7-2AA3-4862-8331-455AF5C8FCE4}"/>
              </a:ext>
            </a:extLst>
          </p:cNvPr>
          <p:cNvSpPr>
            <a:spLocks noGrp="1"/>
          </p:cNvSpPr>
          <p:nvPr>
            <p:ph idx="1"/>
          </p:nvPr>
        </p:nvSpPr>
        <p:spPr/>
        <p:txBody>
          <a:bodyPr vert="horz" lIns="91440" tIns="45720" rIns="91440" bIns="45720" rtlCol="0" anchor="t">
            <a:normAutofit/>
          </a:bodyPr>
          <a:lstStyle/>
          <a:p>
            <a:r>
              <a:rPr lang="en-US">
                <a:cs typeface="Calibri"/>
              </a:rPr>
              <a:t>Based on the analysis by: Genre, Publisher and Game. We believe our safest bet is to sign an exclusivity contract for a new </a:t>
            </a:r>
            <a:r>
              <a:rPr lang="en-US" b="1">
                <a:cs typeface="Calibri"/>
              </a:rPr>
              <a:t>shoorter </a:t>
            </a:r>
            <a:r>
              <a:rPr lang="en-US">
                <a:cs typeface="Calibri"/>
              </a:rPr>
              <a:t>type game with </a:t>
            </a:r>
            <a:r>
              <a:rPr lang="en-US" b="1">
                <a:cs typeface="Calibri"/>
              </a:rPr>
              <a:t>Activition</a:t>
            </a:r>
            <a:r>
              <a:rPr lang="en-US" dirty="0">
                <a:cs typeface="Calibri"/>
              </a:rPr>
              <a:t>. </a:t>
            </a:r>
          </a:p>
          <a:p>
            <a:endParaRPr lang="en-US" dirty="0">
              <a:cs typeface="Calibri"/>
            </a:endParaRPr>
          </a:p>
          <a:p>
            <a:r>
              <a:rPr lang="en-US">
                <a:cs typeface="Calibri"/>
              </a:rPr>
              <a:t>The shooter type game sells very well and caters to our core audience, more importantly, it is also very popular amongst our competitor's platform and thus will attract public from them.</a:t>
            </a:r>
            <a:endParaRPr lang="en-US" dirty="0">
              <a:cs typeface="Calibri"/>
            </a:endParaRPr>
          </a:p>
        </p:txBody>
      </p:sp>
    </p:spTree>
    <p:extLst>
      <p:ext uri="{BB962C8B-B14F-4D97-AF65-F5344CB8AC3E}">
        <p14:creationId xmlns:p14="http://schemas.microsoft.com/office/powerpoint/2010/main" val="972040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AC64AA-CD31-4463-985F-E30AB950139F}"/>
              </a:ext>
            </a:extLst>
          </p:cNvPr>
          <p:cNvSpPr>
            <a:spLocks noGrp="1"/>
          </p:cNvSpPr>
          <p:nvPr>
            <p:ph type="title"/>
          </p:nvPr>
        </p:nvSpPr>
        <p:spPr/>
        <p:txBody>
          <a:bodyPr/>
          <a:lstStyle/>
          <a:p>
            <a:r>
              <a:rPr lang="es-ES" dirty="0">
                <a:cs typeface="Calibri Light"/>
              </a:rPr>
              <a:t>1. </a:t>
            </a:r>
            <a:r>
              <a:rPr lang="es-ES" dirty="0" err="1">
                <a:cs typeface="Calibri Light"/>
              </a:rPr>
              <a:t>Introduction</a:t>
            </a:r>
            <a:endParaRPr lang="es-ES" dirty="0" err="1"/>
          </a:p>
        </p:txBody>
      </p:sp>
      <p:sp>
        <p:nvSpPr>
          <p:cNvPr id="3" name="Marcador de contenido 2">
            <a:extLst>
              <a:ext uri="{FF2B5EF4-FFF2-40B4-BE49-F238E27FC236}">
                <a16:creationId xmlns:a16="http://schemas.microsoft.com/office/drawing/2014/main" id="{B1336D5E-B298-4474-9391-DFBF29B3137C}"/>
              </a:ext>
            </a:extLst>
          </p:cNvPr>
          <p:cNvSpPr>
            <a:spLocks noGrp="1"/>
          </p:cNvSpPr>
          <p:nvPr>
            <p:ph idx="1"/>
          </p:nvPr>
        </p:nvSpPr>
        <p:spPr/>
        <p:txBody>
          <a:bodyPr vert="horz" lIns="91440" tIns="45720" rIns="91440" bIns="45720" rtlCol="0" anchor="t">
            <a:normAutofit/>
          </a:bodyPr>
          <a:lstStyle/>
          <a:p>
            <a:r>
              <a:rPr lang="en-US">
                <a:cs typeface="Calibri"/>
              </a:rPr>
              <a:t>The launched Xbox One is underperforming. </a:t>
            </a:r>
          </a:p>
          <a:p>
            <a:r>
              <a:rPr lang="en-US">
                <a:cs typeface="Calibri"/>
              </a:rPr>
              <a:t>One of the key identified points on why it is </a:t>
            </a:r>
            <a:r>
              <a:rPr lang="en-US">
                <a:ea typeface="+mn-lt"/>
                <a:cs typeface="+mn-lt"/>
              </a:rPr>
              <a:t>underperforming compared</a:t>
            </a:r>
            <a:r>
              <a:rPr lang="en-US">
                <a:cs typeface="Calibri"/>
              </a:rPr>
              <a:t> to the competitors was the lack of console exclusive video games launched. </a:t>
            </a:r>
          </a:p>
          <a:p>
            <a:r>
              <a:rPr lang="en-US" dirty="0">
                <a:cs typeface="Calibri"/>
              </a:rPr>
              <a:t>We wish to invest 75 million USD to develop a console selling </a:t>
            </a:r>
            <a:r>
              <a:rPr lang="en-US">
                <a:cs typeface="Calibri"/>
              </a:rPr>
              <a:t>video game in Q4 2016. </a:t>
            </a:r>
          </a:p>
        </p:txBody>
      </p:sp>
    </p:spTree>
    <p:extLst>
      <p:ext uri="{BB962C8B-B14F-4D97-AF65-F5344CB8AC3E}">
        <p14:creationId xmlns:p14="http://schemas.microsoft.com/office/powerpoint/2010/main" val="2368589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95E7D2-7A5D-4048-A7D2-A16B48520363}"/>
              </a:ext>
            </a:extLst>
          </p:cNvPr>
          <p:cNvSpPr>
            <a:spLocks noGrp="1"/>
          </p:cNvSpPr>
          <p:nvPr>
            <p:ph type="title"/>
          </p:nvPr>
        </p:nvSpPr>
        <p:spPr/>
        <p:txBody>
          <a:bodyPr/>
          <a:lstStyle/>
          <a:p>
            <a:r>
              <a:rPr lang="es-ES" dirty="0">
                <a:cs typeface="Calibri Light"/>
              </a:rPr>
              <a:t>2. Business case</a:t>
            </a:r>
            <a:endParaRPr lang="es-ES" dirty="0"/>
          </a:p>
        </p:txBody>
      </p:sp>
      <p:sp>
        <p:nvSpPr>
          <p:cNvPr id="3" name="Marcador de contenido 2">
            <a:extLst>
              <a:ext uri="{FF2B5EF4-FFF2-40B4-BE49-F238E27FC236}">
                <a16:creationId xmlns:a16="http://schemas.microsoft.com/office/drawing/2014/main" id="{5C743E03-C8FF-4F44-B3D4-218963BC52B6}"/>
              </a:ext>
            </a:extLst>
          </p:cNvPr>
          <p:cNvSpPr>
            <a:spLocks noGrp="1"/>
          </p:cNvSpPr>
          <p:nvPr>
            <p:ph idx="1"/>
          </p:nvPr>
        </p:nvSpPr>
        <p:spPr/>
        <p:txBody>
          <a:bodyPr vert="horz" lIns="91440" tIns="45720" rIns="91440" bIns="45720" rtlCol="0" anchor="t">
            <a:normAutofit lnSpcReduction="10000"/>
          </a:bodyPr>
          <a:lstStyle/>
          <a:p>
            <a:r>
              <a:rPr lang="en-US" dirty="0">
                <a:cs typeface="Calibri"/>
              </a:rPr>
              <a:t>We wish to develop a best seller game for our new XBOX .</a:t>
            </a:r>
          </a:p>
          <a:p>
            <a:r>
              <a:rPr lang="en-US" dirty="0">
                <a:cs typeface="Calibri"/>
              </a:rPr>
              <a:t>For that we have to understand the following:</a:t>
            </a:r>
          </a:p>
          <a:p>
            <a:pPr lvl="1"/>
            <a:r>
              <a:rPr lang="en-US">
                <a:cs typeface="Calibri"/>
              </a:rPr>
              <a:t>What genre tends to sell the best?</a:t>
            </a:r>
          </a:p>
          <a:p>
            <a:pPr lvl="1"/>
            <a:r>
              <a:rPr lang="en-US">
                <a:cs typeface="Calibri"/>
              </a:rPr>
              <a:t>What publishers sell the most?</a:t>
            </a:r>
          </a:p>
          <a:p>
            <a:pPr lvl="1"/>
            <a:r>
              <a:rPr lang="en-US" dirty="0">
                <a:cs typeface="Calibri"/>
              </a:rPr>
              <a:t>Who are our competitors?</a:t>
            </a:r>
          </a:p>
          <a:p>
            <a:pPr lvl="1"/>
            <a:r>
              <a:rPr lang="en-US" dirty="0">
                <a:cs typeface="Calibri"/>
              </a:rPr>
              <a:t>What types of games have been best sellers in the past?</a:t>
            </a:r>
          </a:p>
          <a:p>
            <a:pPr lvl="1"/>
            <a:r>
              <a:rPr lang="en-US">
                <a:cs typeface="Calibri"/>
              </a:rPr>
              <a:t>What is our safest bet in terms of: Genre and Publisher?</a:t>
            </a:r>
          </a:p>
          <a:p>
            <a:pPr lvl="1"/>
            <a:endParaRPr lang="en-US" dirty="0">
              <a:cs typeface="Calibri"/>
            </a:endParaRPr>
          </a:p>
          <a:p>
            <a:r>
              <a:rPr lang="en-US">
                <a:cs typeface="Calibri"/>
              </a:rPr>
              <a:t>After this, we will assign the data science team to generate a regression model to predict global sales for the selected genre and publisher for next year. </a:t>
            </a:r>
            <a:endParaRPr lang="en-US" dirty="0">
              <a:cs typeface="Calibri"/>
            </a:endParaRPr>
          </a:p>
          <a:p>
            <a:pPr lvl="1"/>
            <a:endParaRPr lang="es-ES" dirty="0">
              <a:cs typeface="Calibri"/>
            </a:endParaRPr>
          </a:p>
          <a:p>
            <a:pPr lvl="1"/>
            <a:endParaRPr lang="es-ES" dirty="0">
              <a:cs typeface="Calibri"/>
            </a:endParaRPr>
          </a:p>
          <a:p>
            <a:pPr marL="457200" lvl="1" indent="0">
              <a:buNone/>
            </a:pPr>
            <a:endParaRPr lang="es-ES" dirty="0">
              <a:cs typeface="Calibri"/>
            </a:endParaRPr>
          </a:p>
          <a:p>
            <a:pPr lvl="1"/>
            <a:endParaRPr lang="es-ES" dirty="0">
              <a:cs typeface="Calibri"/>
            </a:endParaRPr>
          </a:p>
        </p:txBody>
      </p:sp>
    </p:spTree>
    <p:extLst>
      <p:ext uri="{BB962C8B-B14F-4D97-AF65-F5344CB8AC3E}">
        <p14:creationId xmlns:p14="http://schemas.microsoft.com/office/powerpoint/2010/main" val="3515346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B25736F-467A-479C-A1A6-C6427A72A7C1}"/>
              </a:ext>
            </a:extLst>
          </p:cNvPr>
          <p:cNvSpPr>
            <a:spLocks noGrp="1"/>
          </p:cNvSpPr>
          <p:nvPr>
            <p:ph idx="1"/>
          </p:nvPr>
        </p:nvSpPr>
        <p:spPr>
          <a:xfrm>
            <a:off x="838200" y="535305"/>
            <a:ext cx="10515600" cy="5641658"/>
          </a:xfrm>
        </p:spPr>
        <p:txBody>
          <a:bodyPr vert="horz" lIns="91440" tIns="45720" rIns="91440" bIns="45720" rtlCol="0" anchor="t">
            <a:normAutofit fontScale="92500" lnSpcReduction="20000"/>
          </a:bodyPr>
          <a:lstStyle/>
          <a:p>
            <a:pPr marL="0" indent="0">
              <a:buNone/>
            </a:pPr>
            <a:r>
              <a:rPr lang="en-US" dirty="0">
                <a:cs typeface="Calibri"/>
              </a:rPr>
              <a:t>To answer the previous questions we have leveraged the </a:t>
            </a:r>
            <a:r>
              <a:rPr lang="en-US" dirty="0">
                <a:cs typeface="Calibri"/>
                <a:hlinkClick r:id="rId2"/>
              </a:rPr>
              <a:t>"Video Game Sales"</a:t>
            </a:r>
            <a:r>
              <a:rPr lang="en-US" dirty="0">
                <a:cs typeface="Calibri"/>
              </a:rPr>
              <a:t> dataset from user </a:t>
            </a:r>
            <a:r>
              <a:rPr lang="en-US" dirty="0" err="1">
                <a:cs typeface="Calibri"/>
              </a:rPr>
              <a:t>GregorySmith</a:t>
            </a:r>
            <a:r>
              <a:rPr lang="en-US" dirty="0">
                <a:cs typeface="Calibri"/>
              </a:rPr>
              <a:t> in Kaggle.</a:t>
            </a:r>
          </a:p>
          <a:p>
            <a:pPr marL="0" indent="0">
              <a:buNone/>
            </a:pPr>
            <a:endParaRPr lang="en-US" dirty="0">
              <a:cs typeface="Calibri"/>
            </a:endParaRPr>
          </a:p>
          <a:p>
            <a:pPr marL="0" indent="0">
              <a:buNone/>
            </a:pPr>
            <a:r>
              <a:rPr lang="en-US" dirty="0">
                <a:cs typeface="Calibri"/>
              </a:rPr>
              <a:t>The dataset is a ranking of top seller games containing 16k rows with the following information:</a:t>
            </a:r>
          </a:p>
          <a:p>
            <a:pPr lvl="1">
              <a:buFont typeface="Arial"/>
              <a:buChar char="•"/>
            </a:pPr>
            <a:r>
              <a:rPr lang="en-US" dirty="0">
                <a:ea typeface="+mn-lt"/>
                <a:cs typeface="+mn-lt"/>
              </a:rPr>
              <a:t>Rank - Ranking of overall sales</a:t>
            </a:r>
            <a:endParaRPr lang="en-US" dirty="0">
              <a:cs typeface="Calibri"/>
            </a:endParaRPr>
          </a:p>
          <a:p>
            <a:pPr lvl="1">
              <a:buFont typeface="Arial"/>
              <a:buChar char="•"/>
            </a:pPr>
            <a:r>
              <a:rPr lang="en-US" dirty="0">
                <a:ea typeface="+mn-lt"/>
                <a:cs typeface="+mn-lt"/>
              </a:rPr>
              <a:t>Name - The games name</a:t>
            </a:r>
            <a:endParaRPr lang="en-US" dirty="0">
              <a:cs typeface="Calibri"/>
            </a:endParaRPr>
          </a:p>
          <a:p>
            <a:pPr lvl="1">
              <a:buFont typeface="Arial"/>
              <a:buChar char="•"/>
            </a:pPr>
            <a:r>
              <a:rPr lang="en-US" dirty="0">
                <a:ea typeface="+mn-lt"/>
                <a:cs typeface="+mn-lt"/>
              </a:rPr>
              <a:t>Platform - Platform of the games release (i.e. PC,PS4, etc.)</a:t>
            </a:r>
            <a:endParaRPr lang="en-US" dirty="0">
              <a:cs typeface="Calibri"/>
            </a:endParaRPr>
          </a:p>
          <a:p>
            <a:pPr lvl="1">
              <a:buFont typeface="Arial"/>
              <a:buChar char="•"/>
            </a:pPr>
            <a:r>
              <a:rPr lang="en-US" dirty="0">
                <a:ea typeface="+mn-lt"/>
                <a:cs typeface="+mn-lt"/>
              </a:rPr>
              <a:t>Year - Year of the game's release</a:t>
            </a:r>
            <a:endParaRPr lang="en-US" dirty="0">
              <a:cs typeface="Calibri"/>
            </a:endParaRPr>
          </a:p>
          <a:p>
            <a:pPr lvl="1">
              <a:buFont typeface="Arial"/>
              <a:buChar char="•"/>
            </a:pPr>
            <a:r>
              <a:rPr lang="en-US" dirty="0">
                <a:ea typeface="+mn-lt"/>
                <a:cs typeface="+mn-lt"/>
              </a:rPr>
              <a:t>Genre - Genre of the game</a:t>
            </a:r>
            <a:endParaRPr lang="en-US" dirty="0">
              <a:cs typeface="Calibri"/>
            </a:endParaRPr>
          </a:p>
          <a:p>
            <a:pPr lvl="1">
              <a:buFont typeface="Arial"/>
              <a:buChar char="•"/>
            </a:pPr>
            <a:r>
              <a:rPr lang="en-US" dirty="0">
                <a:ea typeface="+mn-lt"/>
                <a:cs typeface="+mn-lt"/>
              </a:rPr>
              <a:t>Publisher - Publisher of the game</a:t>
            </a:r>
            <a:endParaRPr lang="en-US" dirty="0">
              <a:cs typeface="Calibri"/>
            </a:endParaRPr>
          </a:p>
          <a:p>
            <a:pPr lvl="1">
              <a:buFont typeface="Arial"/>
              <a:buChar char="•"/>
            </a:pPr>
            <a:r>
              <a:rPr lang="en-US" dirty="0" err="1">
                <a:ea typeface="+mn-lt"/>
                <a:cs typeface="+mn-lt"/>
              </a:rPr>
              <a:t>NA_Sales</a:t>
            </a:r>
            <a:r>
              <a:rPr lang="en-US" dirty="0">
                <a:ea typeface="+mn-lt"/>
                <a:cs typeface="+mn-lt"/>
              </a:rPr>
              <a:t> - Sales in North America (in millions)</a:t>
            </a:r>
            <a:endParaRPr lang="en-US" dirty="0">
              <a:cs typeface="Calibri"/>
            </a:endParaRPr>
          </a:p>
          <a:p>
            <a:pPr lvl="1">
              <a:buFont typeface="Arial"/>
              <a:buChar char="•"/>
            </a:pPr>
            <a:r>
              <a:rPr lang="en-US" dirty="0" err="1">
                <a:ea typeface="+mn-lt"/>
                <a:cs typeface="+mn-lt"/>
              </a:rPr>
              <a:t>EU_Sales</a:t>
            </a:r>
            <a:r>
              <a:rPr lang="en-US" dirty="0">
                <a:ea typeface="+mn-lt"/>
                <a:cs typeface="+mn-lt"/>
              </a:rPr>
              <a:t> - Sales in Europe (in millions)</a:t>
            </a:r>
            <a:endParaRPr lang="en-US" dirty="0">
              <a:cs typeface="Calibri"/>
            </a:endParaRPr>
          </a:p>
          <a:p>
            <a:pPr lvl="1">
              <a:buFont typeface="Arial"/>
              <a:buChar char="•"/>
            </a:pPr>
            <a:r>
              <a:rPr lang="en-US" dirty="0" err="1">
                <a:ea typeface="+mn-lt"/>
                <a:cs typeface="+mn-lt"/>
              </a:rPr>
              <a:t>JP_Sales</a:t>
            </a:r>
            <a:r>
              <a:rPr lang="en-US" dirty="0">
                <a:ea typeface="+mn-lt"/>
                <a:cs typeface="+mn-lt"/>
              </a:rPr>
              <a:t> - Sales in Japan (in millions)</a:t>
            </a:r>
            <a:endParaRPr lang="en-US" dirty="0">
              <a:cs typeface="Calibri"/>
            </a:endParaRPr>
          </a:p>
          <a:p>
            <a:pPr lvl="1">
              <a:buFont typeface="Arial"/>
              <a:buChar char="•"/>
            </a:pPr>
            <a:r>
              <a:rPr lang="en-US" dirty="0" err="1">
                <a:ea typeface="+mn-lt"/>
                <a:cs typeface="+mn-lt"/>
              </a:rPr>
              <a:t>Other_Sales</a:t>
            </a:r>
            <a:r>
              <a:rPr lang="en-US" dirty="0">
                <a:ea typeface="+mn-lt"/>
                <a:cs typeface="+mn-lt"/>
              </a:rPr>
              <a:t> - Sales in the rest of the world (in millions)</a:t>
            </a:r>
            <a:endParaRPr lang="en-US" dirty="0">
              <a:cs typeface="Calibri"/>
            </a:endParaRPr>
          </a:p>
          <a:p>
            <a:pPr lvl="1">
              <a:buFont typeface="Arial"/>
              <a:buChar char="•"/>
            </a:pPr>
            <a:r>
              <a:rPr lang="en-US" dirty="0" err="1">
                <a:ea typeface="+mn-lt"/>
                <a:cs typeface="+mn-lt"/>
              </a:rPr>
              <a:t>Global_Sales</a:t>
            </a:r>
            <a:r>
              <a:rPr lang="en-US" dirty="0">
                <a:ea typeface="+mn-lt"/>
                <a:cs typeface="+mn-lt"/>
              </a:rPr>
              <a:t> - Total worldwide sales.</a:t>
            </a:r>
            <a:endParaRPr lang="en-US" dirty="0">
              <a:cs typeface="Calibri"/>
            </a:endParaRPr>
          </a:p>
          <a:p>
            <a:pPr lvl="1">
              <a:buFont typeface="Arial"/>
              <a:buChar char="•"/>
            </a:pPr>
            <a:endParaRPr lang="en-US" dirty="0">
              <a:cs typeface="Calibri"/>
            </a:endParaRPr>
          </a:p>
          <a:p>
            <a:pPr marL="457200" lvl="1" indent="0">
              <a:buNone/>
            </a:pPr>
            <a:r>
              <a:rPr lang="en-US">
                <a:cs typeface="Calibri"/>
              </a:rPr>
              <a:t>Note: data is incomplete for 2015 and 2016. </a:t>
            </a:r>
            <a:endParaRPr lang="en-US" dirty="0">
              <a:cs typeface="Calibri"/>
            </a:endParaRPr>
          </a:p>
          <a:p>
            <a:pPr marL="0" indent="0">
              <a:buNone/>
            </a:pPr>
            <a:endParaRPr lang="es-ES" dirty="0">
              <a:cs typeface="Calibri"/>
            </a:endParaRPr>
          </a:p>
        </p:txBody>
      </p:sp>
    </p:spTree>
    <p:extLst>
      <p:ext uri="{BB962C8B-B14F-4D97-AF65-F5344CB8AC3E}">
        <p14:creationId xmlns:p14="http://schemas.microsoft.com/office/powerpoint/2010/main" val="2486351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895518-0772-4F6C-A102-7AD6CE598911}"/>
              </a:ext>
            </a:extLst>
          </p:cNvPr>
          <p:cNvSpPr>
            <a:spLocks noGrp="1"/>
          </p:cNvSpPr>
          <p:nvPr>
            <p:ph type="title"/>
          </p:nvPr>
        </p:nvSpPr>
        <p:spPr/>
        <p:txBody>
          <a:bodyPr/>
          <a:lstStyle/>
          <a:p>
            <a:pPr algn="ctr"/>
            <a:r>
              <a:rPr lang="es-ES" dirty="0">
                <a:cs typeface="Calibri Light"/>
              </a:rPr>
              <a:t>3. </a:t>
            </a:r>
            <a:r>
              <a:rPr lang="es-ES" dirty="0" err="1">
                <a:cs typeface="Calibri Light"/>
              </a:rPr>
              <a:t>Presentation</a:t>
            </a:r>
            <a:r>
              <a:rPr lang="es-ES" dirty="0">
                <a:cs typeface="Calibri Light"/>
              </a:rPr>
              <a:t> </a:t>
            </a:r>
            <a:r>
              <a:rPr lang="es-ES" dirty="0" err="1">
                <a:cs typeface="Calibri Light"/>
              </a:rPr>
              <a:t>for</a:t>
            </a:r>
            <a:r>
              <a:rPr lang="es-ES" dirty="0">
                <a:cs typeface="Calibri Light"/>
              </a:rPr>
              <a:t> </a:t>
            </a:r>
            <a:r>
              <a:rPr lang="es-ES" dirty="0" err="1">
                <a:cs typeface="Calibri Light"/>
              </a:rPr>
              <a:t>the</a:t>
            </a:r>
            <a:r>
              <a:rPr lang="es-ES" dirty="0">
                <a:cs typeface="Calibri Light"/>
              </a:rPr>
              <a:t> CEO</a:t>
            </a:r>
          </a:p>
        </p:txBody>
      </p:sp>
      <p:sp>
        <p:nvSpPr>
          <p:cNvPr id="3" name="Marcador de texto 2">
            <a:extLst>
              <a:ext uri="{FF2B5EF4-FFF2-40B4-BE49-F238E27FC236}">
                <a16:creationId xmlns:a16="http://schemas.microsoft.com/office/drawing/2014/main" id="{C9AB3233-3936-4144-AF71-C4240F025EE8}"/>
              </a:ext>
            </a:extLst>
          </p:cNvPr>
          <p:cNvSpPr>
            <a:spLocks noGrp="1"/>
          </p:cNvSpPr>
          <p:nvPr>
            <p:ph type="body" idx="1"/>
          </p:nvPr>
        </p:nvSpPr>
        <p:spPr/>
        <p:txBody>
          <a:bodyPr/>
          <a:lstStyle/>
          <a:p>
            <a:endParaRPr lang="es-ES"/>
          </a:p>
        </p:txBody>
      </p:sp>
      <p:pic>
        <p:nvPicPr>
          <p:cNvPr id="5" name="Imagen 4" descr="Icono&#10;&#10;Descripción generada automáticamente">
            <a:extLst>
              <a:ext uri="{FF2B5EF4-FFF2-40B4-BE49-F238E27FC236}">
                <a16:creationId xmlns:a16="http://schemas.microsoft.com/office/drawing/2014/main" id="{AB62D921-3037-461F-9C67-CFFA68360FAB}"/>
              </a:ext>
            </a:extLst>
          </p:cNvPr>
          <p:cNvPicPr>
            <a:picLocks noChangeAspect="1"/>
          </p:cNvPicPr>
          <p:nvPr/>
        </p:nvPicPr>
        <p:blipFill>
          <a:blip r:embed="rId2"/>
          <a:stretch>
            <a:fillRect/>
          </a:stretch>
        </p:blipFill>
        <p:spPr>
          <a:xfrm>
            <a:off x="11379438" y="65025"/>
            <a:ext cx="745274" cy="733748"/>
          </a:xfrm>
          <a:prstGeom prst="rect">
            <a:avLst/>
          </a:prstGeom>
        </p:spPr>
      </p:pic>
    </p:spTree>
    <p:extLst>
      <p:ext uri="{BB962C8B-B14F-4D97-AF65-F5344CB8AC3E}">
        <p14:creationId xmlns:p14="http://schemas.microsoft.com/office/powerpoint/2010/main" val="233733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CFBB19-C6F0-4CA9-BF60-20F4128D8B0D}"/>
              </a:ext>
            </a:extLst>
          </p:cNvPr>
          <p:cNvSpPr>
            <a:spLocks noGrp="1"/>
          </p:cNvSpPr>
          <p:nvPr>
            <p:ph type="title"/>
          </p:nvPr>
        </p:nvSpPr>
        <p:spPr/>
        <p:txBody>
          <a:bodyPr/>
          <a:lstStyle/>
          <a:p>
            <a:r>
              <a:rPr lang="es-ES">
                <a:cs typeface="Calibri Light"/>
              </a:rPr>
              <a:t>Genre analysis</a:t>
            </a:r>
            <a:endParaRPr lang="es-ES"/>
          </a:p>
        </p:txBody>
      </p:sp>
      <p:sp>
        <p:nvSpPr>
          <p:cNvPr id="5" name="CuadroTexto 4">
            <a:extLst>
              <a:ext uri="{FF2B5EF4-FFF2-40B4-BE49-F238E27FC236}">
                <a16:creationId xmlns:a16="http://schemas.microsoft.com/office/drawing/2014/main" id="{FB1EEF0D-3740-4D6D-94CB-C30390175F76}"/>
              </a:ext>
            </a:extLst>
          </p:cNvPr>
          <p:cNvSpPr txBox="1"/>
          <p:nvPr/>
        </p:nvSpPr>
        <p:spPr>
          <a:xfrm>
            <a:off x="842513" y="1618891"/>
            <a:ext cx="1067705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a:cs typeface="Calibri"/>
              </a:rPr>
              <a:t>Looking into the sales at a global level,  we clearly see that Action type games are the best selling genre by a mergin. This is still the case when exploring the sales in the recent years. By looking into 2013, 2014 and 2015 we also see that the Shooter genre is on the rise.</a:t>
            </a:r>
          </a:p>
        </p:txBody>
      </p:sp>
      <p:pic>
        <p:nvPicPr>
          <p:cNvPr id="14" name="Imagen 14" descr="Gráfico, Gráfico de barras&#10;&#10;Descripción generada automáticamente">
            <a:extLst>
              <a:ext uri="{FF2B5EF4-FFF2-40B4-BE49-F238E27FC236}">
                <a16:creationId xmlns:a16="http://schemas.microsoft.com/office/drawing/2014/main" id="{B346F460-C3A2-4C6D-B21F-BDC76F4DD336}"/>
              </a:ext>
            </a:extLst>
          </p:cNvPr>
          <p:cNvPicPr>
            <a:picLocks noGrp="1" noChangeAspect="1"/>
          </p:cNvPicPr>
          <p:nvPr>
            <p:ph idx="1"/>
          </p:nvPr>
        </p:nvPicPr>
        <p:blipFill>
          <a:blip r:embed="rId2"/>
          <a:stretch>
            <a:fillRect/>
          </a:stretch>
        </p:blipFill>
        <p:spPr>
          <a:xfrm>
            <a:off x="867501" y="2583040"/>
            <a:ext cx="4772384" cy="3961860"/>
          </a:xfrm>
        </p:spPr>
      </p:pic>
      <p:pic>
        <p:nvPicPr>
          <p:cNvPr id="15" name="Imagen 15" descr="Gráfico, Gráfico de barras, Histograma&#10;&#10;Descripción generada automáticamente">
            <a:extLst>
              <a:ext uri="{FF2B5EF4-FFF2-40B4-BE49-F238E27FC236}">
                <a16:creationId xmlns:a16="http://schemas.microsoft.com/office/drawing/2014/main" id="{50F739E9-8C9A-4841-9AA7-958166EAAD1E}"/>
              </a:ext>
            </a:extLst>
          </p:cNvPr>
          <p:cNvPicPr>
            <a:picLocks noChangeAspect="1"/>
          </p:cNvPicPr>
          <p:nvPr/>
        </p:nvPicPr>
        <p:blipFill>
          <a:blip r:embed="rId3"/>
          <a:stretch>
            <a:fillRect/>
          </a:stretch>
        </p:blipFill>
        <p:spPr>
          <a:xfrm>
            <a:off x="6098908" y="2628755"/>
            <a:ext cx="4756030" cy="3872767"/>
          </a:xfrm>
          <a:prstGeom prst="rect">
            <a:avLst/>
          </a:prstGeom>
        </p:spPr>
      </p:pic>
    </p:spTree>
    <p:extLst>
      <p:ext uri="{BB962C8B-B14F-4D97-AF65-F5344CB8AC3E}">
        <p14:creationId xmlns:p14="http://schemas.microsoft.com/office/powerpoint/2010/main" val="3366125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681A26-6922-456D-8F04-96B30E640D3C}"/>
              </a:ext>
            </a:extLst>
          </p:cNvPr>
          <p:cNvSpPr>
            <a:spLocks noGrp="1"/>
          </p:cNvSpPr>
          <p:nvPr>
            <p:ph type="title"/>
          </p:nvPr>
        </p:nvSpPr>
        <p:spPr/>
        <p:txBody>
          <a:bodyPr/>
          <a:lstStyle/>
          <a:p>
            <a:r>
              <a:rPr lang="es-ES">
                <a:ea typeface="+mj-lt"/>
                <a:cs typeface="+mj-lt"/>
              </a:rPr>
              <a:t>Genre analysis</a:t>
            </a:r>
          </a:p>
        </p:txBody>
      </p:sp>
      <p:sp>
        <p:nvSpPr>
          <p:cNvPr id="3" name="Marcador de contenido 2">
            <a:extLst>
              <a:ext uri="{FF2B5EF4-FFF2-40B4-BE49-F238E27FC236}">
                <a16:creationId xmlns:a16="http://schemas.microsoft.com/office/drawing/2014/main" id="{F03216E6-73EB-469C-B423-E834E01D5856}"/>
              </a:ext>
            </a:extLst>
          </p:cNvPr>
          <p:cNvSpPr>
            <a:spLocks noGrp="1"/>
          </p:cNvSpPr>
          <p:nvPr>
            <p:ph idx="1"/>
          </p:nvPr>
        </p:nvSpPr>
        <p:spPr/>
        <p:txBody>
          <a:bodyPr vert="horz" lIns="91440" tIns="45720" rIns="91440" bIns="45720" rtlCol="0" anchor="t">
            <a:normAutofit/>
          </a:bodyPr>
          <a:lstStyle/>
          <a:p>
            <a:r>
              <a:rPr lang="es-ES" sz="1800">
                <a:cs typeface="Calibri"/>
              </a:rPr>
              <a:t>Comparing the two most performance genres, we can see action type games still outperform shooter games and we expect this to continue to be the case based on the sales of the recent years.</a:t>
            </a:r>
          </a:p>
          <a:p>
            <a:endParaRPr lang="es-ES" dirty="0">
              <a:cs typeface="Calibri"/>
            </a:endParaRPr>
          </a:p>
        </p:txBody>
      </p:sp>
      <p:pic>
        <p:nvPicPr>
          <p:cNvPr id="4" name="Imagen 4" descr="Gráfico, Gráfico de líneas&#10;&#10;Descripción generada automáticamente">
            <a:extLst>
              <a:ext uri="{FF2B5EF4-FFF2-40B4-BE49-F238E27FC236}">
                <a16:creationId xmlns:a16="http://schemas.microsoft.com/office/drawing/2014/main" id="{922F4644-99C8-4BDF-BB91-C07838521ED7}"/>
              </a:ext>
            </a:extLst>
          </p:cNvPr>
          <p:cNvPicPr>
            <a:picLocks noChangeAspect="1"/>
          </p:cNvPicPr>
          <p:nvPr/>
        </p:nvPicPr>
        <p:blipFill>
          <a:blip r:embed="rId2"/>
          <a:stretch>
            <a:fillRect/>
          </a:stretch>
        </p:blipFill>
        <p:spPr>
          <a:xfrm>
            <a:off x="3267385" y="2818393"/>
            <a:ext cx="5657718" cy="3458524"/>
          </a:xfrm>
          <a:prstGeom prst="rect">
            <a:avLst/>
          </a:prstGeom>
        </p:spPr>
      </p:pic>
    </p:spTree>
    <p:extLst>
      <p:ext uri="{BB962C8B-B14F-4D97-AF65-F5344CB8AC3E}">
        <p14:creationId xmlns:p14="http://schemas.microsoft.com/office/powerpoint/2010/main" val="2640199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1146EF-9D41-4E1B-84DA-DE9E21AD10FF}"/>
              </a:ext>
            </a:extLst>
          </p:cNvPr>
          <p:cNvSpPr>
            <a:spLocks noGrp="1"/>
          </p:cNvSpPr>
          <p:nvPr>
            <p:ph type="title"/>
          </p:nvPr>
        </p:nvSpPr>
        <p:spPr/>
        <p:txBody>
          <a:bodyPr/>
          <a:lstStyle/>
          <a:p>
            <a:r>
              <a:rPr lang="es-ES">
                <a:cs typeface="Calibri Light"/>
              </a:rPr>
              <a:t>Publisher analysis</a:t>
            </a:r>
            <a:endParaRPr lang="es-ES"/>
          </a:p>
        </p:txBody>
      </p:sp>
      <p:pic>
        <p:nvPicPr>
          <p:cNvPr id="7" name="Imagen 7" descr="Gráfico, Gráfico de barras&#10;&#10;Descripción generada automáticamente">
            <a:extLst>
              <a:ext uri="{FF2B5EF4-FFF2-40B4-BE49-F238E27FC236}">
                <a16:creationId xmlns:a16="http://schemas.microsoft.com/office/drawing/2014/main" id="{473EAB02-868E-4634-BE59-3DAA68F26258}"/>
              </a:ext>
            </a:extLst>
          </p:cNvPr>
          <p:cNvPicPr>
            <a:picLocks noGrp="1" noChangeAspect="1"/>
          </p:cNvPicPr>
          <p:nvPr>
            <p:ph idx="1"/>
          </p:nvPr>
        </p:nvPicPr>
        <p:blipFill>
          <a:blip r:embed="rId2"/>
          <a:stretch>
            <a:fillRect/>
          </a:stretch>
        </p:blipFill>
        <p:spPr>
          <a:xfrm>
            <a:off x="292170" y="2058408"/>
            <a:ext cx="6855124" cy="3510003"/>
          </a:xfrm>
        </p:spPr>
      </p:pic>
      <p:sp>
        <p:nvSpPr>
          <p:cNvPr id="8" name="CuadroTexto 7">
            <a:extLst>
              <a:ext uri="{FF2B5EF4-FFF2-40B4-BE49-F238E27FC236}">
                <a16:creationId xmlns:a16="http://schemas.microsoft.com/office/drawing/2014/main" id="{3EAFA718-A51D-4800-A0F7-1E2F6727D734}"/>
              </a:ext>
            </a:extLst>
          </p:cNvPr>
          <p:cNvSpPr txBox="1"/>
          <p:nvPr/>
        </p:nvSpPr>
        <p:spPr>
          <a:xfrm>
            <a:off x="7200900" y="2706832"/>
            <a:ext cx="4327812"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cs typeface="Calibri"/>
              </a:rPr>
              <a:t>The graph gives a clear perspective on which </a:t>
            </a:r>
            <a:r>
              <a:rPr lang="es-ES">
                <a:cs typeface="Calibri"/>
              </a:rPr>
              <a:t>are the most performant publishers and whom we should partner with. </a:t>
            </a:r>
          </a:p>
          <a:p>
            <a:endParaRPr lang="es-ES" dirty="0">
              <a:cs typeface="Calibri"/>
            </a:endParaRPr>
          </a:p>
          <a:p>
            <a:r>
              <a:rPr lang="es-ES">
                <a:cs typeface="Calibri"/>
              </a:rPr>
              <a:t>Excluding Nintendo, who is our competitor, we can consider Electronic Arts and Activision as our main potential partners. </a:t>
            </a:r>
            <a:endParaRPr lang="es-ES" dirty="0">
              <a:cs typeface="Calibri"/>
            </a:endParaRPr>
          </a:p>
        </p:txBody>
      </p:sp>
    </p:spTree>
    <p:extLst>
      <p:ext uri="{BB962C8B-B14F-4D97-AF65-F5344CB8AC3E}">
        <p14:creationId xmlns:p14="http://schemas.microsoft.com/office/powerpoint/2010/main" val="315635101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Panorámica</PresentationFormat>
  <Paragraphs>0</Paragraphs>
  <Slides>24</Slides>
  <Notes>0</Notes>
  <HiddenSlides>0</HiddenSlides>
  <MMClips>0</MMClips>
  <ScaleCrop>false</ScaleCrop>
  <HeadingPairs>
    <vt:vector size="4" baseType="variant">
      <vt:variant>
        <vt:lpstr>Tema</vt:lpstr>
      </vt:variant>
      <vt:variant>
        <vt:i4>1</vt:i4>
      </vt:variant>
      <vt:variant>
        <vt:lpstr>Títulos de diapositiva</vt:lpstr>
      </vt:variant>
      <vt:variant>
        <vt:i4>24</vt:i4>
      </vt:variant>
    </vt:vector>
  </HeadingPairs>
  <TitlesOfParts>
    <vt:vector size="25" baseType="lpstr">
      <vt:lpstr>Tema de Office</vt:lpstr>
      <vt:lpstr>Videogame market study</vt:lpstr>
      <vt:lpstr>Index</vt:lpstr>
      <vt:lpstr>1. Introduction</vt:lpstr>
      <vt:lpstr>2. Business case</vt:lpstr>
      <vt:lpstr>Presentación de PowerPoint</vt:lpstr>
      <vt:lpstr>3. Presentation for the CEO</vt:lpstr>
      <vt:lpstr>Genre analysis</vt:lpstr>
      <vt:lpstr>Genre analysis</vt:lpstr>
      <vt:lpstr>Publisher analysis</vt:lpstr>
      <vt:lpstr>Publisher analysis</vt:lpstr>
      <vt:lpstr>Games analysis</vt:lpstr>
      <vt:lpstr>Games analysis</vt:lpstr>
      <vt:lpstr>Further exploration</vt:lpstr>
      <vt:lpstr>4. Presentation for the data science team </vt:lpstr>
      <vt:lpstr>Objective</vt:lpstr>
      <vt:lpstr>Data info</vt:lpstr>
      <vt:lpstr>Counts: by genre</vt:lpstr>
      <vt:lpstr>Counts: by top publishers (more than 200 top ranking games accross all platforms)</vt:lpstr>
      <vt:lpstr>Counts: by years</vt:lpstr>
      <vt:lpstr>Genre analysis</vt:lpstr>
      <vt:lpstr>Publisher analysis</vt:lpstr>
      <vt:lpstr>Correlation matrix</vt:lpstr>
      <vt:lpstr>Further exploration</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
  <cp:lastModifiedBy/>
  <cp:revision>588</cp:revision>
  <dcterms:created xsi:type="dcterms:W3CDTF">2021-01-02T22:09:18Z</dcterms:created>
  <dcterms:modified xsi:type="dcterms:W3CDTF">2021-01-03T19:55:49Z</dcterms:modified>
</cp:coreProperties>
</file>