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4" r:id="rId6"/>
    <p:sldId id="259" r:id="rId7"/>
    <p:sldId id="260" r:id="rId8"/>
    <p:sldId id="268" r:id="rId9"/>
    <p:sldId id="263" r:id="rId10"/>
    <p:sldId id="261" r:id="rId11"/>
    <p:sldId id="262" r:id="rId12"/>
    <p:sldId id="26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9" autoAdjust="0"/>
  </p:normalViewPr>
  <p:slideViewPr>
    <p:cSldViewPr snapToGrid="0" snapToObjects="1">
      <p:cViewPr varScale="1">
        <p:scale>
          <a:sx n="128" d="100"/>
          <a:sy n="128" d="100"/>
        </p:scale>
        <p:origin x="-12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18/3/26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dc.noaa.gov/OC5/SELECT/dbsearch/dbsearch.html" TargetMode="External"/><Relationship Id="rId4" Type="http://schemas.openxmlformats.org/officeDocument/2006/relationships/hyperlink" Target="https://github.com/HouHouHouHouHouHou/739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epseacoraldata.noaa.gov/website/AGSViewers/DeepSeaCorals/mapSit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4736" y="3913281"/>
            <a:ext cx="5867400" cy="147002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Predicted deep-sea coral habitat </a:t>
            </a:r>
            <a:r>
              <a:rPr lang="en-US" altLang="zh-CN" b="1" dirty="0" smtClean="0"/>
              <a:t>suitability for the U.S</a:t>
            </a:r>
            <a:r>
              <a:rPr lang="en-US" altLang="zh-CN" b="1" dirty="0"/>
              <a:t>. West Coast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Houze</a:t>
            </a:r>
            <a:r>
              <a:rPr kumimoji="1" lang="en-US" altLang="zh-CN" dirty="0" smtClean="0">
                <a:solidFill>
                  <a:schemeClr val="bg1">
                    <a:lumMod val="65000"/>
                  </a:schemeClr>
                </a:solidFill>
              </a:rPr>
              <a:t> Liu: </a:t>
            </a:r>
            <a:r>
              <a:rPr kumimoji="1"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liu.hou@husky.neu.edu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1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Milestones So Far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375484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 row data and concatenate two data files using location information(latitude, longitude and depth). 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Relative </a:t>
            </a:r>
            <a:r>
              <a:rPr kumimoji="1" lang="en-US" altLang="zh-CN" sz="1600" dirty="0" err="1" smtClean="0">
                <a:latin typeface="Avenir Oblique"/>
                <a:cs typeface="Avenir Oblique"/>
              </a:rPr>
              <a:t>algos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: </a:t>
            </a:r>
            <a:r>
              <a:rPr kumimoji="1" lang="en-US" altLang="zh-CN" sz="1600" dirty="0" err="1" smtClean="0">
                <a:latin typeface="Avenir Oblique"/>
                <a:cs typeface="Avenir Oblique"/>
              </a:rPr>
              <a:t>RandomForestRegressor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, K-means, </a:t>
            </a:r>
            <a:r>
              <a:rPr kumimoji="1" lang="en-US" altLang="zh-CN" sz="1600" dirty="0">
                <a:latin typeface="Avenir Oblique"/>
                <a:cs typeface="Avenir Oblique"/>
              </a:rPr>
              <a:t>Hierarchical clustering, </a:t>
            </a:r>
            <a:r>
              <a:rPr kumimoji="1" lang="en-US" altLang="zh-CN" sz="1600" dirty="0" err="1">
                <a:latin typeface="Avenir Oblique"/>
                <a:cs typeface="Avenir Oblique"/>
              </a:rPr>
              <a:t>IsolationForest</a:t>
            </a:r>
            <a:r>
              <a:rPr kumimoji="1" lang="en-US" altLang="zh-CN" sz="1600" dirty="0">
                <a:latin typeface="Avenir Oblique"/>
                <a:cs typeface="Avenir Oblique"/>
              </a:rPr>
              <a:t>, </a:t>
            </a:r>
            <a:r>
              <a:rPr kumimoji="1" lang="en-US" altLang="zh-CN" sz="1600" dirty="0" err="1" smtClean="0">
                <a:latin typeface="Avenir Oblique"/>
                <a:cs typeface="Avenir Oblique"/>
              </a:rPr>
              <a:t>LocalOutlierFactor</a:t>
            </a:r>
            <a:endParaRPr kumimoji="1" lang="en-US" altLang="zh-CN" sz="1600" dirty="0" smtClean="0">
              <a:latin typeface="Avenir Oblique"/>
              <a:cs typeface="Avenir Oblique"/>
            </a:endParaRPr>
          </a:p>
          <a:p>
            <a:r>
              <a:rPr kumimoji="1" lang="en-US" altLang="zh-CN" dirty="0" smtClean="0"/>
              <a:t>Preliminary Model:  </a:t>
            </a:r>
          </a:p>
          <a:p>
            <a:pPr>
              <a:buFont typeface="Symbol" charset="0"/>
              <a:buChar char=""/>
            </a:pPr>
            <a:r>
              <a:rPr kumimoji="1" lang="en-US" altLang="zh-CN" sz="1600" dirty="0" smtClean="0">
                <a:latin typeface="Avenir Oblique"/>
                <a:cs typeface="Avenir Oblique"/>
              </a:rPr>
              <a:t>Multiclass SVM: Pro- straightforward, fast, always find global minimum; Con- hard to play with kernel trick</a:t>
            </a:r>
          </a:p>
          <a:p>
            <a:pPr>
              <a:buFont typeface="Symbol" charset="0"/>
              <a:buChar char=""/>
            </a:pPr>
            <a:r>
              <a:rPr kumimoji="1" lang="en-US" altLang="zh-CN" sz="1600" dirty="0" err="1" smtClean="0">
                <a:latin typeface="Avenir Oblique"/>
                <a:cs typeface="Avenir Oblique"/>
              </a:rPr>
              <a:t>Softmax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 </a:t>
            </a:r>
            <a:r>
              <a:rPr kumimoji="1" lang="en-US" altLang="zh-CN" sz="1600" dirty="0">
                <a:latin typeface="Avenir Oblique"/>
                <a:cs typeface="Avenir Oblique"/>
              </a:rPr>
              <a:t>Classifier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: Pro- probability on all classes; Con- might be bogged if dataset is too complex</a:t>
            </a:r>
            <a:endParaRPr kumimoji="1" lang="en-US" altLang="zh-CN" sz="1600" dirty="0">
              <a:latin typeface="Avenir Oblique"/>
              <a:cs typeface="Avenir Oblique"/>
            </a:endParaRPr>
          </a:p>
          <a:p>
            <a:pPr>
              <a:buFont typeface="Symbol" charset="0"/>
              <a:buChar char=""/>
            </a:pPr>
            <a:r>
              <a:rPr kumimoji="1" lang="en-US" altLang="zh-CN" sz="1600" dirty="0">
                <a:latin typeface="Avenir Oblique"/>
                <a:cs typeface="Avenir Oblique"/>
              </a:rPr>
              <a:t>Neural 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Network: Pro- control dimensionality of features; Con- </a:t>
            </a:r>
            <a:r>
              <a:rPr kumimoji="1" lang="en-US" altLang="zh-CN" sz="1600" dirty="0">
                <a:latin typeface="Avenir Oblique"/>
                <a:cs typeface="Avenir Oblique"/>
              </a:rPr>
              <a:t>suffer from the existence of multiple local minima </a:t>
            </a:r>
            <a:r>
              <a:rPr kumimoji="1" lang="en-US" altLang="zh-CN" sz="1600" dirty="0" smtClean="0">
                <a:latin typeface="Avenir Oblique"/>
                <a:cs typeface="Avenir Oblique"/>
              </a:rPr>
              <a:t>solutions, hard to tune</a:t>
            </a:r>
            <a:endParaRPr kumimoji="1" lang="en-US" altLang="zh-CN" sz="1600" dirty="0">
              <a:latin typeface="Avenir Oblique"/>
              <a:cs typeface="Avenir Oblique"/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 descr="12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5575690"/>
            <a:ext cx="3055855" cy="1021880"/>
          </a:xfrm>
          <a:prstGeom prst="rect">
            <a:avLst/>
          </a:prstGeom>
        </p:spPr>
      </p:pic>
      <p:pic>
        <p:nvPicPr>
          <p:cNvPr id="8" name="图片 7" descr="345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1" y="5704665"/>
            <a:ext cx="3156940" cy="8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3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Acceptance Criteria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Accuracy reaches </a:t>
            </a:r>
            <a:r>
              <a:rPr kumimoji="1" lang="en-US" altLang="zh-CN" dirty="0" smtClean="0"/>
              <a:t>50</a:t>
            </a:r>
            <a:r>
              <a:rPr kumimoji="1" lang="en-US" altLang="zh-CN" dirty="0" smtClean="0"/>
              <a:t>%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F1 score reaches </a:t>
            </a:r>
            <a:r>
              <a:rPr kumimoji="1" lang="en-US" altLang="zh-CN" dirty="0" smtClean="0"/>
              <a:t>0.7</a:t>
            </a:r>
          </a:p>
          <a:p>
            <a:r>
              <a:rPr kumimoji="1" lang="en-US" altLang="zh-CN" dirty="0" smtClean="0"/>
              <a:t>Draw a suitability </a:t>
            </a:r>
            <a:r>
              <a:rPr kumimoji="1" lang="en-US" altLang="zh-CN" dirty="0" smtClean="0"/>
              <a:t>map</a:t>
            </a:r>
            <a:endParaRPr kumimoji="1" lang="zh-CN" altLang="en-US" dirty="0"/>
          </a:p>
        </p:txBody>
      </p:sp>
      <p:pic>
        <p:nvPicPr>
          <p:cNvPr id="4" name="图片 3" descr="Untitled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61" y="4444678"/>
            <a:ext cx="3621387" cy="1763827"/>
          </a:xfrm>
          <a:prstGeom prst="rect">
            <a:avLst/>
          </a:prstGeom>
        </p:spPr>
      </p:pic>
      <p:pic>
        <p:nvPicPr>
          <p:cNvPr id="6" name="图片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3492246"/>
            <a:ext cx="6681586" cy="952431"/>
          </a:xfrm>
          <a:prstGeom prst="rect">
            <a:avLst/>
          </a:prstGeom>
        </p:spPr>
      </p:pic>
      <p:pic>
        <p:nvPicPr>
          <p:cNvPr id="8" name="图片 7" descr="123123124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351314"/>
            <a:ext cx="6681586" cy="11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[1] S. Ross et al., UNCW, NOAA/USGS DISCOVRE Cruise: Deep-sea Corals</a:t>
            </a:r>
          </a:p>
          <a:p>
            <a:pPr marL="0" indent="0">
              <a:buNone/>
            </a:pPr>
            <a:r>
              <a:rPr lang="en-US" altLang="zh-CN" dirty="0"/>
              <a:t>[2] Alex Rogers, PhD, British Antarctic Survey, Cambridge: The Biology, Ecology and Vulnerability of Deep Water Coral Reefs</a:t>
            </a:r>
          </a:p>
          <a:p>
            <a:pPr marL="0" indent="0">
              <a:buNone/>
            </a:pPr>
            <a:r>
              <a:rPr lang="en-US" altLang="zh-CN" dirty="0"/>
              <a:t>[3] </a:t>
            </a:r>
            <a:r>
              <a:rPr lang="en-US" altLang="zh-CN" dirty="0" err="1"/>
              <a:t>Lumsden</a:t>
            </a:r>
            <a:r>
              <a:rPr lang="en-US" altLang="zh-CN" dirty="0"/>
              <a:t> SE, </a:t>
            </a:r>
            <a:r>
              <a:rPr lang="en-US" altLang="zh-CN" dirty="0" err="1"/>
              <a:t>Hourigan</a:t>
            </a:r>
            <a:r>
              <a:rPr lang="en-US" altLang="zh-CN" dirty="0"/>
              <a:t> TF, Bruckner AW, Dorr G (Eds.) (2007) : The State of Deep Coral Ecosystems of the United States.  NOA </a:t>
            </a:r>
            <a:r>
              <a:rPr lang="en-US" altLang="zh-CN" dirty="0" err="1"/>
              <a:t>ATechnical</a:t>
            </a:r>
            <a:r>
              <a:rPr lang="en-US" altLang="zh-CN" dirty="0"/>
              <a:t> Memorandum CRCP-3.  Silver Spring </a:t>
            </a:r>
            <a:r>
              <a:rPr lang="en-US" altLang="zh-CN" dirty="0" smtClean="0"/>
              <a:t>MD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[4] Rogers AD (1999): "The biology of </a:t>
            </a:r>
            <a:r>
              <a:rPr lang="en-US" altLang="zh-CN" i="1" dirty="0" err="1"/>
              <a:t>Lophelia</a:t>
            </a:r>
            <a:r>
              <a:rPr lang="en-US" altLang="zh-CN" i="1" dirty="0"/>
              <a:t> </a:t>
            </a:r>
            <a:r>
              <a:rPr lang="en-US" altLang="zh-CN" i="1" dirty="0" err="1"/>
              <a:t>pertusa</a:t>
            </a:r>
            <a:r>
              <a:rPr lang="en-US" altLang="zh-CN" dirty="0"/>
              <a:t> (Linnaeus 1758) and other deep- water reef-forming corals and impacts from human activities.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[5] John M. </a:t>
            </a:r>
            <a:r>
              <a:rPr lang="en-US" altLang="zh-CN" dirty="0" err="1" smtClean="0"/>
              <a:t>Guinotte</a:t>
            </a:r>
            <a:r>
              <a:rPr lang="en-US" altLang="zh-CN" dirty="0" smtClean="0"/>
              <a:t>, Andrew J. Davies (2014</a:t>
            </a:r>
            <a:r>
              <a:rPr lang="en-US" altLang="zh-CN" dirty="0"/>
              <a:t>) Predicted Deep-Sea Coral Habitat Suitability for the U.S. West Coast</a:t>
            </a:r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81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7637" y="3437066"/>
            <a:ext cx="586740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Q &amp; A</a:t>
            </a:r>
            <a:endParaRPr lang="en-US" altLang="zh-CN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>
                <a:solidFill>
                  <a:srgbClr val="FF6600"/>
                </a:solidFill>
              </a:rPr>
              <a:t>Thank you!</a:t>
            </a:r>
            <a:endParaRPr kumimoji="1" lang="zh-CN" altLang="en-US" sz="32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Deep sea corals are found up </a:t>
            </a:r>
            <a:r>
              <a:rPr lang="en-US" altLang="zh-CN" dirty="0"/>
              <a:t>to 6,000 m (20,000 </a:t>
            </a:r>
            <a:r>
              <a:rPr lang="en-US" altLang="zh-CN" dirty="0" err="1"/>
              <a:t>ft</a:t>
            </a:r>
            <a:r>
              <a:rPr lang="en-US" altLang="zh-CN" dirty="0"/>
              <a:t>) below the ocean’s surface, </a:t>
            </a:r>
            <a:r>
              <a:rPr lang="en-US" altLang="zh-CN" dirty="0" smtClean="0"/>
              <a:t>where the water is icy cold and the light dim or absent.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eep</a:t>
            </a:r>
            <a:r>
              <a:rPr lang="en-US" altLang="zh-CN" dirty="0"/>
              <a:t>-</a:t>
            </a:r>
            <a:r>
              <a:rPr lang="en-US" altLang="zh-CN" dirty="0" smtClean="0"/>
              <a:t>sea corals are homes for many other creatures, </a:t>
            </a:r>
            <a:r>
              <a:rPr lang="en-US" altLang="zh-CN" dirty="0"/>
              <a:t>may produce chemicals that can be used as new medicines, help us understand climate change and are part of species diversity ecosystem 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Damage from fishing gear, especially equipment that trawls the sea bottom, poses a major threat to deep-sea corals. 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984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492246"/>
          </a:xfrm>
          <a:prstGeom prst="rect">
            <a:avLst/>
          </a:prstGeom>
        </p:spPr>
      </p:pic>
      <p:pic>
        <p:nvPicPr>
          <p:cNvPr id="5" name="图片 4" descr="large12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247"/>
            <a:ext cx="9144000" cy="33657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6508279"/>
            <a:ext cx="141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6600"/>
                </a:solidFill>
              </a:rPr>
              <a:t>Lace Coral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3122915"/>
            <a:ext cx="141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6600"/>
                </a:solidFill>
              </a:rPr>
              <a:t>Iridogorgia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1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Goals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redictive </a:t>
            </a:r>
            <a:r>
              <a:rPr lang="en-US" altLang="zh-CN" dirty="0"/>
              <a:t>habitat </a:t>
            </a:r>
            <a:r>
              <a:rPr lang="en-US" altLang="zh-CN" dirty="0" smtClean="0"/>
              <a:t>models for </a:t>
            </a:r>
            <a:r>
              <a:rPr lang="en-US" altLang="zh-CN" dirty="0"/>
              <a:t>deep-sea corals for the U.S. West Coast (California, Oregon and Washington). Model results are intended </a:t>
            </a:r>
            <a:r>
              <a:rPr lang="en-US" altLang="zh-CN" dirty="0" smtClean="0"/>
              <a:t>to assess </a:t>
            </a:r>
            <a:r>
              <a:rPr lang="en-US" altLang="zh-CN" dirty="0"/>
              <a:t>potential coral habitat </a:t>
            </a:r>
            <a:r>
              <a:rPr lang="en-US" altLang="zh-CN" dirty="0" smtClean="0"/>
              <a:t>suitability.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sz="14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sz="1400" dirty="0" smtClean="0">
                <a:solidFill>
                  <a:schemeClr val="accent4">
                    <a:lumMod val="10000"/>
                  </a:schemeClr>
                </a:solidFill>
              </a:rPr>
              <a:t>Black: known habitat</a:t>
            </a:r>
          </a:p>
          <a:p>
            <a:pPr marL="0" indent="0">
              <a:buNone/>
            </a:pPr>
            <a:r>
              <a:rPr kumimoji="1" lang="en-US" altLang="zh-CN" sz="1400" dirty="0" smtClean="0">
                <a:solidFill>
                  <a:srgbClr val="FF0000"/>
                </a:solidFill>
              </a:rPr>
              <a:t>Red: Predictive habitat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4" name="图片 3" descr="journal.pone.0093918.g0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77" y="3093184"/>
            <a:ext cx="4721934" cy="28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User Cases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Input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Location(latitude, longitude, depth): a single point or a map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Output:</a:t>
            </a:r>
          </a:p>
          <a:p>
            <a:pPr marL="0" indent="0">
              <a:buNone/>
            </a:pPr>
            <a:r>
              <a:rPr kumimoji="1" lang="en-US" altLang="zh-CN" dirty="0" smtClean="0"/>
              <a:t>	1.Probobility of certain coral habitat: Deep</a:t>
            </a:r>
            <a:r>
              <a:rPr kumimoji="1" lang="en-US" altLang="zh-CN" dirty="0"/>
              <a:t>-sea coral research.  To acknowledge </a:t>
            </a:r>
            <a:r>
              <a:rPr kumimoji="1" lang="en-US" altLang="zh-CN" dirty="0" smtClean="0"/>
              <a:t>scientists where </a:t>
            </a:r>
            <a:r>
              <a:rPr kumimoji="1" lang="en-US" altLang="zh-CN" dirty="0"/>
              <a:t>in the ocean </a:t>
            </a:r>
            <a:r>
              <a:rPr kumimoji="1" lang="en-US" altLang="zh-CN" dirty="0" smtClean="0"/>
              <a:t>they </a:t>
            </a:r>
            <a:r>
              <a:rPr kumimoji="1" lang="en-US" altLang="zh-CN" dirty="0"/>
              <a:t>could find certain corals with high </a:t>
            </a:r>
            <a:r>
              <a:rPr kumimoji="1" lang="en-US" altLang="zh-CN" dirty="0" smtClean="0"/>
              <a:t>possibility</a:t>
            </a:r>
          </a:p>
          <a:p>
            <a:pPr marL="0" indent="0">
              <a:buNone/>
            </a:pPr>
            <a:r>
              <a:rPr kumimoji="1" lang="en-US" altLang="zh-CN" dirty="0" smtClean="0"/>
              <a:t>	2.Coral habitats map: Deep-sea coral protection. </a:t>
            </a:r>
            <a:r>
              <a:rPr lang="en-US" altLang="zh-CN" dirty="0"/>
              <a:t>T</a:t>
            </a:r>
            <a:r>
              <a:rPr lang="en-US" altLang="zh-CN" dirty="0" smtClean="0"/>
              <a:t>o </a:t>
            </a:r>
            <a:r>
              <a:rPr lang="en-US" altLang="zh-CN" dirty="0"/>
              <a:t>establish marine protected areas (MPAs) to protect from fishing</a:t>
            </a:r>
            <a:r>
              <a:rPr lang="en-US" altLang="zh-CN" dirty="0" smtClean="0"/>
              <a:t>.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3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Methodology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Collect and preprocess deep-sea coral data</a:t>
            </a:r>
          </a:p>
          <a:p>
            <a:r>
              <a:rPr kumimoji="1" lang="en-US" altLang="zh-CN" dirty="0" smtClean="0"/>
              <a:t>Feature selecting</a:t>
            </a:r>
          </a:p>
          <a:p>
            <a:r>
              <a:rPr kumimoji="1" lang="en-US" altLang="zh-CN" dirty="0" smtClean="0"/>
              <a:t>Build preliminary model</a:t>
            </a:r>
          </a:p>
          <a:p>
            <a:r>
              <a:rPr kumimoji="1" lang="en-US" altLang="zh-CN" dirty="0" smtClean="0"/>
              <a:t>Change to different models; develop more complex models; collect more data</a:t>
            </a:r>
          </a:p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ix hypothesis</a:t>
            </a:r>
          </a:p>
        </p:txBody>
      </p:sp>
    </p:spTree>
    <p:extLst>
      <p:ext uri="{BB962C8B-B14F-4D97-AF65-F5344CB8AC3E}">
        <p14:creationId xmlns:p14="http://schemas.microsoft.com/office/powerpoint/2010/main" val="13751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 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altLang="zh-CN" dirty="0"/>
              <a:t>513372</a:t>
            </a:r>
            <a:r>
              <a:rPr lang="zh-CN" altLang="en-US" dirty="0"/>
              <a:t>  </a:t>
            </a:r>
            <a:r>
              <a:rPr lang="en-US" altLang="zh-CN" dirty="0"/>
              <a:t>rows, 20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Date,</a:t>
            </a:r>
            <a:r>
              <a:rPr lang="zh-CN" altLang="en-US" dirty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Info(</a:t>
            </a:r>
            <a:r>
              <a:rPr lang="en-US" altLang="zh-CN" dirty="0"/>
              <a:t>latitude,</a:t>
            </a:r>
            <a:r>
              <a:rPr lang="zh-CN" altLang="en-US" dirty="0"/>
              <a:t> </a:t>
            </a:r>
            <a:r>
              <a:rPr lang="en-US" altLang="zh-CN" dirty="0"/>
              <a:t>longitude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etc.),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is-IS" altLang="zh-CN" dirty="0" smtClean="0"/>
              <a:t>567258</a:t>
            </a:r>
            <a:r>
              <a:rPr lang="zh-CN" altLang="en-US" dirty="0" smtClean="0"/>
              <a:t> </a:t>
            </a:r>
            <a:r>
              <a:rPr lang="en-US" altLang="zh-CN" dirty="0" smtClean="0"/>
              <a:t>rows,</a:t>
            </a:r>
            <a:r>
              <a:rPr lang="zh-CN" altLang="en-US" dirty="0" smtClean="0"/>
              <a:t> </a:t>
            </a:r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columns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consists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Temperature, Salinity, Oxygen,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Phosphate,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well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 descr="datainf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2683413"/>
            <a:ext cx="7583488" cy="951109"/>
          </a:xfrm>
          <a:prstGeom prst="rect">
            <a:avLst/>
          </a:prstGeom>
        </p:spPr>
      </p:pic>
      <p:pic>
        <p:nvPicPr>
          <p:cNvPr id="6" name="图片 5" descr="dataiii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51" y="4787872"/>
            <a:ext cx="5956300" cy="1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6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Available Data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 latitude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 longitude to concatenate two databases</a:t>
            </a:r>
          </a:p>
          <a:p>
            <a:r>
              <a:rPr kumimoji="1" lang="en-US" altLang="zh-CN" dirty="0" smtClean="0"/>
              <a:t>Build </a:t>
            </a:r>
            <a:r>
              <a:rPr kumimoji="1" lang="en-US" altLang="zh-CN" dirty="0"/>
              <a:t>relationship between Depth and Salinity, Oxygen and Phosphate</a:t>
            </a:r>
          </a:p>
          <a:p>
            <a:r>
              <a:rPr kumimoji="1" lang="en-US" altLang="zh-CN" dirty="0" smtClean="0"/>
              <a:t>Features: latitude, longitude, depth, salinity, oxygen and phosphate</a:t>
            </a:r>
            <a:endParaRPr kumimoji="1" lang="zh-CN" altLang="en-US" dirty="0"/>
          </a:p>
        </p:txBody>
      </p:sp>
      <p:pic>
        <p:nvPicPr>
          <p:cNvPr id="6" name="图片 5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13" y="3879174"/>
            <a:ext cx="2925910" cy="267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Sources &amp; Repository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Deep-sea </a:t>
            </a:r>
            <a:r>
              <a:rPr kumimoji="1" lang="en-US" altLang="zh-CN" dirty="0"/>
              <a:t>corals data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://deepseacoraldata.noaa.gov/website/AGSViewers/DeepSeaCorals/</a:t>
            </a:r>
            <a:r>
              <a:rPr kumimoji="1" lang="en-US" altLang="zh-CN" dirty="0" smtClean="0">
                <a:hlinkClick r:id="rId2"/>
              </a:rPr>
              <a:t>mapSites.htm</a:t>
            </a:r>
            <a:endParaRPr kumimoji="1" lang="en-US" altLang="zh-CN" dirty="0" smtClean="0"/>
          </a:p>
          <a:p>
            <a:r>
              <a:rPr kumimoji="1" lang="en-US" altLang="zh-CN" dirty="0" smtClean="0"/>
              <a:t>Ocean </a:t>
            </a:r>
            <a:r>
              <a:rPr kumimoji="1" lang="en-US" altLang="zh-CN" dirty="0"/>
              <a:t>environment database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://www.nodc.noaa.gov/OC5/SELECT/dbsearch/</a:t>
            </a:r>
            <a:r>
              <a:rPr kumimoji="1" lang="en-US" altLang="zh-CN" dirty="0" smtClean="0">
                <a:hlinkClick r:id="rId3"/>
              </a:rPr>
              <a:t>dbsearch.html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/>
              <a:t>: </a:t>
            </a:r>
            <a:r>
              <a:rPr kumimoji="1" lang="en-US" altLang="zh-CN" dirty="0">
                <a:hlinkClick r:id="rId4"/>
              </a:rPr>
              <a:t>https://github.com/HouHouHouHouHouHou/</a:t>
            </a:r>
            <a:r>
              <a:rPr kumimoji="1" lang="en-US" altLang="zh-CN" dirty="0" smtClean="0">
                <a:hlinkClick r:id="rId4"/>
              </a:rPr>
              <a:t>7390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138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4318</TotalTime>
  <Words>518</Words>
  <Application>Microsoft Macintosh PowerPoint</Application>
  <PresentationFormat>全屏显示(4:3)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像素</vt:lpstr>
      <vt:lpstr>Predicted deep-sea coral habitat suitability for the U.S. West Coast </vt:lpstr>
      <vt:lpstr>Background</vt:lpstr>
      <vt:lpstr>PowerPoint 演示文稿</vt:lpstr>
      <vt:lpstr>Project Goals</vt:lpstr>
      <vt:lpstr>User Cases</vt:lpstr>
      <vt:lpstr>Methodology</vt:lpstr>
      <vt:lpstr>Database Description</vt:lpstr>
      <vt:lpstr>Available Data</vt:lpstr>
      <vt:lpstr>Data Sources &amp; Repository</vt:lpstr>
      <vt:lpstr>Milestones So Far</vt:lpstr>
      <vt:lpstr>Acceptance Criteria</vt:lpstr>
      <vt:lpstr>Reference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Predicted deep-sea coral habitat suitability</dc:title>
  <dc:creator>ellise liu</dc:creator>
  <cp:lastModifiedBy>ellise liu</cp:lastModifiedBy>
  <cp:revision>27</cp:revision>
  <dcterms:created xsi:type="dcterms:W3CDTF">2018-03-17T17:03:25Z</dcterms:created>
  <dcterms:modified xsi:type="dcterms:W3CDTF">2018-03-27T04:01:56Z</dcterms:modified>
</cp:coreProperties>
</file>