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AlgorithmSid="4" hashData="9gQY4DJZS4imS+zviaut1m+QwYM=" saltData="YkYhGRU3qoMzbKivmTBKIg==" spinCount="100000" cryptProviderType="rsaAES" cryptAlgorithmClass="hash" cryptAlgorithmType="typeAny" cryptProvider="" algIdExt="0" algIdExtSource="" cryptProviderTypeExt="0" cryptProviderTypeExtSource="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915"/>
            <a:ext cx="9144000" cy="6844171"/>
          </a:xfrm>
          <a:prstGeom prst="rect"/>
        </p:spPr>
      </p:pic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xfrm>
            <a:off x="-659323" y="-1179971"/>
            <a:ext cx="7772400" cy="2387600"/>
          </a:xfrm>
        </p:spPr>
        <p:txBody>
          <a:bodyPr/>
          <a:p>
            <a:r>
              <a:rPr altLang="en-US" lang="zh-CN_#Hans">
                <a:solidFill>
                  <a:srgbClr val="FFFFFF"/>
                </a:solidFill>
              </a:rPr>
              <a:t>小侯纸的</a:t>
            </a:r>
            <a:r>
              <a:rPr altLang="en-US" lang="zh-CN_#Hans">
                <a:solidFill>
                  <a:srgbClr val="FFFFFF"/>
                </a:solidFill>
              </a:rPr>
              <a:t>私密</a:t>
            </a:r>
            <a:r>
              <a:rPr altLang="en-US" lang="zh-CN_#Hans">
                <a:solidFill>
                  <a:srgbClr val="FFFFFF"/>
                </a:solidFill>
              </a:rPr>
              <a:t>空间</a:t>
            </a:r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4895347" y="379748"/>
            <a:ext cx="6858000" cy="1655762"/>
          </a:xfrm>
        </p:spPr>
        <p:txBody>
          <a:bodyPr/>
          <a:p>
            <a:r>
              <a:rPr altLang="en-US" lang="en-US">
                <a:solidFill>
                  <a:srgbClr val="FFFFFF"/>
                </a:solidFill>
                <a:latin typeface="Google Sans"/>
                <a:cs typeface="Google Sans"/>
              </a:rPr>
              <a:t>2</a:t>
            </a:r>
            <a:r>
              <a:rPr altLang="en-US" lang="en-US">
                <a:solidFill>
                  <a:srgbClr val="FFFFFF"/>
                </a:solidFill>
                <a:latin typeface="Google Sans"/>
                <a:cs typeface="Google Sans"/>
              </a:rPr>
              <a:t>0</a:t>
            </a:r>
            <a:r>
              <a:rPr altLang="en-US" lang="en-US">
                <a:solidFill>
                  <a:srgbClr val="FFFFFF"/>
                </a:solidFill>
                <a:latin typeface="Google Sans"/>
                <a:cs typeface="Google Sans"/>
              </a:rPr>
              <a:t>1</a:t>
            </a:r>
            <a:r>
              <a:rPr altLang="en-US" lang="en-US">
                <a:solidFill>
                  <a:srgbClr val="FFFFFF"/>
                </a:solidFill>
                <a:latin typeface="Google Sans"/>
                <a:cs typeface="Google Sans"/>
              </a:rPr>
              <a:t>9</a:t>
            </a:r>
            <a:r>
              <a:rPr altLang="en-US" lang="en-US">
                <a:solidFill>
                  <a:srgbClr val="FFFFFF"/>
                </a:solidFill>
                <a:latin typeface="Google Sans"/>
                <a:cs typeface="Google Sans"/>
              </a:rPr>
              <a:t>.</a:t>
            </a:r>
            <a:r>
              <a:rPr altLang="en-US" lang="en-US">
                <a:solidFill>
                  <a:srgbClr val="FFFFFF"/>
                </a:solidFill>
                <a:latin typeface="Google Sans"/>
                <a:cs typeface="Google Sans"/>
              </a:rPr>
              <a:t>4</a:t>
            </a:r>
            <a:endParaRPr altLang="en-US" lang="zh-CN">
              <a:solidFill>
                <a:srgbClr val="FFFFFF"/>
              </a:solidFill>
              <a:latin typeface="Google Sans"/>
              <a:cs typeface="Google Sans"/>
            </a:endParaRPr>
          </a:p>
          <a:p>
            <a:r>
              <a:rPr altLang="en-US" lang="zh-CN_#Hans">
                <a:solidFill>
                  <a:srgbClr val="FFFFFF"/>
                </a:solidFill>
                <a:latin typeface="Google Sans"/>
                <a:cs typeface="Google Sans"/>
              </a:rPr>
              <a:t>正文</a:t>
            </a:r>
            <a:endParaRPr altLang="en-US" lang="zh-CN">
              <a:solidFill>
                <a:srgbClr val="FFFFFF"/>
              </a:solidFill>
              <a:latin typeface="Google Sans"/>
              <a:cs typeface="Google Sans"/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4571999" y="2392057"/>
            <a:ext cx="400000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A</a:t>
            </a:r>
            <a:r>
              <a:rPr sz="2800" lang="en-U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1</a:t>
            </a:r>
            <a:r>
              <a:rPr sz="2800" lang="en-U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2800" lang="zh-CN_#Han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美文</a:t>
            </a:r>
            <a:r>
              <a:rPr altLang="en-US" sz="2800" lang="zh-CN_#Han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欣赏</a:t>
            </a:r>
            <a:endParaRPr sz="2800" lang="zh-CN-#Hans">
              <a:solidFill>
                <a:srgbClr val="FFFFFF"/>
              </a:solidFill>
              <a:latin typeface="筑紫A丸+Sleek by旧时光"/>
              <a:ea typeface="筑紫A丸+Sleek by旧时光"/>
              <a:cs typeface="筑紫A丸+Sleek by旧时光"/>
            </a:endParaRPr>
          </a:p>
          <a:p>
            <a:r>
              <a:rPr altLang="en-US" sz="2800" lang="en-U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A</a:t>
            </a:r>
            <a:r>
              <a:rPr altLang="en-US" sz="2800" lang="en-U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2</a:t>
            </a:r>
            <a:r>
              <a:rPr altLang="en-US" sz="2800" lang="en-U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2800" lang="zh-CN_#Han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天下事</a:t>
            </a:r>
            <a:endParaRPr sz="2800" lang="zh-CN-#Hans">
              <a:solidFill>
                <a:srgbClr val="FFFFFF"/>
              </a:solidFill>
              <a:latin typeface="筑紫A丸+Sleek by旧时光"/>
              <a:ea typeface="筑紫A丸+Sleek by旧时光"/>
              <a:cs typeface="筑紫A丸+Sleek by旧时光"/>
            </a:endParaRPr>
          </a:p>
          <a:p>
            <a:r>
              <a:rPr altLang="en-US" sz="2800" lang="en-U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A</a:t>
            </a:r>
            <a:r>
              <a:rPr altLang="en-US" sz="2800" lang="en-U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3</a:t>
            </a:r>
            <a:r>
              <a:rPr altLang="en-US" sz="2800" lang="en-U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2800" lang="zh-CN_#Han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家国</a:t>
            </a:r>
            <a:r>
              <a:rPr altLang="en-US" sz="2800" lang="zh-CN_#Hans">
                <a:solidFill>
                  <a:srgbClr val="FFFFFF"/>
                </a:solidFill>
                <a:latin typeface="筑紫A丸+Sleek by旧时光"/>
                <a:ea typeface="筑紫A丸+Sleek by旧时光"/>
                <a:cs typeface="筑紫A丸+Sleek by旧时光"/>
              </a:rPr>
              <a:t>清明</a:t>
            </a:r>
            <a:endParaRPr sz="2800" lang="zh-CN-#Hans">
              <a:solidFill>
                <a:srgbClr val="FFFFFF"/>
              </a:solidFill>
              <a:latin typeface="筑紫A丸+Sleek by旧时光"/>
              <a:ea typeface="筑紫A丸+Sleek by旧时光"/>
              <a:cs typeface="筑紫A丸+Sleek by旧时光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>
          <a:xfrm>
            <a:off x="3449278" y="599439"/>
            <a:ext cx="7886700" cy="1325563"/>
          </a:xfrm>
        </p:spPr>
        <p:txBody>
          <a:bodyPr/>
          <a:p>
            <a:r>
              <a:rPr altLang="en-US" lang="zh-CN_#Hans"/>
              <a:t>抓不下</a:t>
            </a:r>
            <a:endParaRPr lang="zh-CN-#Hans"/>
          </a:p>
        </p:txBody>
      </p:sp>
      <p:sp>
        <p:nvSpPr>
          <p:cNvPr id="1048595" name=""/>
          <p:cNvSpPr>
            <a:spLocks noGrp="1"/>
          </p:cNvSpPr>
          <p:nvPr>
            <p:ph idx="1"/>
          </p:nvPr>
        </p:nvSpPr>
        <p:spPr/>
        <p:txBody>
          <a:bodyPr>
            <a:normAutofit fontScale="28571" lnSpcReduction="20000"/>
          </a:bodyPr>
          <a:p>
            <a:pPr indent="0" marL="0">
              <a:buNone/>
            </a:pPr>
            <a:endParaRPr lang="zh-CN-#Hans">
              <a:latin typeface="筑紫A丸+Sleek by旧时光"/>
              <a:ea typeface="筑紫A丸+Sleek by旧时光"/>
              <a:cs typeface="筑紫A丸+Sleek by旧时光"/>
            </a:endParaRPr>
          </a:p>
          <a:p>
            <a:pPr indent="0" marL="0">
              <a:buNone/>
            </a:pP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     幼儿双手抓满玩具塘果，还要设法去拿更多，大人劝道:"够了，够了，抓不下的，沿途通通掉光，得不偿失。“他怎么会相信。</a:t>
            </a:r>
            <a:endParaRPr sz="5555" lang="zh-CN-#Hans">
              <a:latin typeface="筑紫A丸+Sleek by旧时光"/>
              <a:ea typeface="筑紫A丸+Sleek by旧时光"/>
              <a:cs typeface="筑紫A丸+Sleek by旧时光"/>
            </a:endParaRPr>
          </a:p>
          <a:p>
            <a:pPr indent="0" marL="0">
              <a:buNone/>
            </a:pP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     果然 </a:t>
            </a:r>
            <a:r>
              <a:rPr altLang="en-US" sz="5555" lang="zh-CN_#Hans">
                <a:latin typeface="筑紫A丸+Sleek by旧时光"/>
                <a:ea typeface="筑紫A丸+Sleek by旧时光"/>
                <a:cs typeface="筑紫A丸+Sleek by旧时光"/>
              </a:rPr>
              <a:t>，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蹒跚地摇晃开步,摔一</a:t>
            </a:r>
            <a:r>
              <a:rPr altLang="en-US" sz="5555" lang="zh-CN_#Hans">
                <a:latin typeface="筑紫A丸+Sleek by旧时光"/>
                <a:ea typeface="筑紫A丸+Sleek by旧时光"/>
                <a:cs typeface="筑紫A丸+Sleek by旧时光"/>
              </a:rPr>
              <a:t>跤</a:t>
            </a:r>
            <a:r>
              <a:rPr altLang="en-US" sz="5555" lang="zh-CN_#Hans">
                <a:latin typeface="筑紫A丸+Sleek by旧时光"/>
                <a:ea typeface="筑紫A丸+Sleek by旧时光"/>
                <a:cs typeface="筑紫A丸+Sleek by旧时光"/>
              </a:rPr>
              <a:t>，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吃的玩的</a:t>
            </a:r>
            <a:r>
              <a:rPr altLang="en-US" sz="5555" lang="zh-CN_#Hans">
                <a:latin typeface="筑紫A丸+Sleek by旧时光"/>
                <a:ea typeface="筑紫A丸+Sleek by旧时光"/>
                <a:cs typeface="筑紫A丸+Sleek by旧时光"/>
              </a:rPr>
              <a:t>，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所有的好东西全部落空。</a:t>
            </a:r>
            <a:endParaRPr sz="5555" lang="zh-CN-#Hans">
              <a:latin typeface="筑紫A丸+Sleek by旧时光"/>
              <a:ea typeface="筑紫A丸+Sleek by旧时光"/>
              <a:cs typeface="筑紫A丸+Sleek by旧时光"/>
            </a:endParaRPr>
          </a:p>
          <a:p>
            <a:pPr indent="0" marL="0">
              <a:buNone/>
            </a:pP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     这里边有个教训。</a:t>
            </a:r>
            <a:endParaRPr sz="5555" lang="zh-CN-#Hans">
              <a:latin typeface="筑紫A丸+Sleek by旧时光"/>
              <a:ea typeface="筑紫A丸+Sleek by旧时光"/>
              <a:cs typeface="筑紫A丸+Sleek by旧时光"/>
            </a:endParaRPr>
          </a:p>
          <a:p>
            <a:pPr indent="0" marL="0">
              <a:buNone/>
            </a:pP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     许多成年人也有这个脾气:什么都要，一把抓,自诩强者，能人之不能,内外兼顾，秀外慧中，哗啦啦,什么都能做得好，一只手已足够。</a:t>
            </a:r>
            <a:endParaRPr sz="5555" lang="zh-CN-#Hans">
              <a:latin typeface="筑紫A丸+Sleek by旧时光"/>
              <a:ea typeface="筑紫A丸+Sleek by旧时光"/>
              <a:cs typeface="筑紫A丸+Sleek by旧时光"/>
            </a:endParaRPr>
          </a:p>
          <a:p>
            <a:pPr indent="0" marL="0">
              <a:buNone/>
            </a:pP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     短时间来看,的确威风八面,英明神武，可是“路遥知马力，日久见人心”，因精力不够集中，多方面发展无一样具真正实力,落得憔悴不堪最终几乎</a:t>
            </a:r>
            <a:r>
              <a:rPr altLang="en-US" sz="5555" lang="zh-CN_#Hans">
                <a:latin typeface="筑紫A丸+Sleek by旧时光"/>
                <a:ea typeface="筑紫A丸+Sleek by旧时光"/>
                <a:cs typeface="筑紫A丸+Sleek by旧时光"/>
              </a:rPr>
              <a:t>一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无所有</a:t>
            </a:r>
            <a:r>
              <a:rPr altLang="en-US" sz="5555" lang="zh-CN_#Hans">
                <a:latin typeface="筑紫A丸+Sleek by旧时光"/>
                <a:ea typeface="筑紫A丸+Sleek by旧时光"/>
                <a:cs typeface="筑紫A丸+Sleek by旧时光"/>
              </a:rPr>
              <a:t>。</a:t>
            </a:r>
            <a:endParaRPr sz="5555" lang="zh-CN-#Hans">
              <a:latin typeface="筑紫A丸+Sleek by旧时光"/>
              <a:ea typeface="筑紫A丸+Sleek by旧时光"/>
              <a:cs typeface="筑紫A丸+Sleek by旧时光"/>
            </a:endParaRPr>
          </a:p>
          <a:p>
            <a:pPr indent="0" marL="0">
              <a:buNone/>
            </a:pP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一向持一 人做一事论，当然因为资质有限，不得不作如是观,二则也实在看到太多贪多嚼不烂的例子，证明此路不通，故常与小友说:是写论文的时间了。</a:t>
            </a:r>
            <a:endParaRPr sz="5555" lang="zh-CN-#Hans">
              <a:latin typeface="筑紫A丸+Sleek by旧时光"/>
              <a:ea typeface="筑紫A丸+Sleek by旧时光"/>
              <a:cs typeface="筑紫A丸+Sleek by旧时光"/>
            </a:endParaRPr>
          </a:p>
          <a:p>
            <a:pPr indent="0" marL="0">
              <a:buNone/>
            </a:pP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 </a:t>
            </a:r>
            <a:r>
              <a:rPr altLang="en-US" sz="5555" lang="en-US">
                <a:latin typeface="筑紫A丸+Sleek by旧时光"/>
                <a:ea typeface="筑紫A丸+Sleek by旧时光"/>
                <a:cs typeface="筑紫A丸+Sleek by旧时光"/>
              </a:rPr>
              <a:t>从这一系跳到那一系,至多搜集到足够学分拿个学上衔,可是博士论文,却要全神贯注好好写出来。否则日子久了，会有身份危机:你是谁呢，属哪一届，有何成绩证明?稍一不慎，即成江湖混混。  </a:t>
            </a:r>
            <a:r>
              <a:rPr altLang="en-US" b="1" sz="5555" lang="en-US">
                <a:latin typeface="筑紫A丸+Sleek by旧时光"/>
                <a:ea typeface="筑紫A丸+Sleek by旧时光"/>
                <a:cs typeface="筑紫A丸+Sleek by旧时光"/>
              </a:rPr>
              <a:t>摘自《广州日报》</a:t>
            </a:r>
            <a:endParaRPr b="1" sz="5555" lang="zh-CN-#Hans">
              <a:latin typeface="筑紫A丸+Sleek by旧时光"/>
              <a:ea typeface="筑紫A丸+Sleek by旧时光"/>
              <a:cs typeface="筑紫A丸+Sleek by旧时光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-294670" y="-54946"/>
            <a:ext cx="9733341" cy="574039"/>
          </a:xfrm>
          <a:prstGeom prst="rect"/>
          <a:solidFill>
            <a:srgbClr val="FFC000"/>
          </a:solidFill>
        </p:spPr>
        <p:txBody>
          <a:bodyPr rtlCol="0" wrap="square">
            <a:spAutoFit/>
          </a:bodyPr>
          <a:p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zh-CN_#Hans">
                <a:solidFill>
                  <a:srgbClr val="FFFFFF"/>
                </a:solidFill>
              </a:rPr>
              <a:t>美文</a:t>
            </a:r>
            <a:r>
              <a:rPr altLang="en-US" sz="3200" lang="zh-CN_#Hans">
                <a:solidFill>
                  <a:srgbClr val="FFFFFF"/>
                </a:solidFill>
              </a:rPr>
              <a:t>欣赏</a:t>
            </a:r>
            <a:endParaRPr sz="3200" lang="zh-CN-#Hans">
              <a:solidFill>
                <a:srgbClr val="FFFFFF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961" y="-54946"/>
            <a:ext cx="621688" cy="620434"/>
          </a:xfrm>
          <a:prstGeom prst="rect"/>
        </p:spPr>
      </p:pic>
      <p:sp>
        <p:nvSpPr>
          <p:cNvPr id="1048597" name=""/>
          <p:cNvSpPr txBox="1"/>
          <p:nvPr/>
        </p:nvSpPr>
        <p:spPr>
          <a:xfrm>
            <a:off x="8581864" y="-25400"/>
            <a:ext cx="4041515" cy="624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  <a:latin typeface="Google Sans"/>
                <a:cs typeface="Google Sans"/>
              </a:rPr>
              <a:t>A</a:t>
            </a:r>
            <a:r>
              <a:rPr sz="2800" lang="en-US">
                <a:solidFill>
                  <a:srgbClr val="FFFFFF"/>
                </a:solidFill>
                <a:latin typeface="Google Sans"/>
                <a:cs typeface="Google Sans"/>
              </a:rPr>
              <a:t>1</a:t>
            </a:r>
            <a:endParaRPr sz="2800" lang="zh-CN-#Hans">
              <a:solidFill>
                <a:srgbClr val="FFFFFF"/>
              </a:solidFill>
              <a:latin typeface="Google Sans"/>
              <a:cs typeface="Google Sans"/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7335977" y="1274762"/>
            <a:ext cx="4000000" cy="65023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US">
                <a:latin typeface="筑紫A丸+Sleek by旧时光"/>
                <a:ea typeface="筑紫A丸+Sleek by旧时光"/>
                <a:cs typeface="筑紫A丸+Sleek by旧时光"/>
              </a:rPr>
              <a:t>■亦舒</a:t>
            </a:r>
            <a:r>
              <a:rPr sz="2800" lang="zh-CN-#Hans">
                <a:solidFill>
                  <a:srgbClr val="000000"/>
                </a:solidFill>
              </a:rPr>
              <a:t/>
            </a:r>
            <a:endParaRPr sz="28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>
            <a:spLocks noGrp="1"/>
          </p:cNvSpPr>
          <p:nvPr>
            <p:ph idx="1"/>
          </p:nvPr>
        </p:nvSpPr>
        <p:spPr>
          <a:xfrm>
            <a:off x="0" y="719288"/>
            <a:ext cx="5451465" cy="2314453"/>
          </a:xfrm>
        </p:spPr>
        <p:txBody>
          <a:bodyPr>
            <a:normAutofit fontScale="64286" lnSpcReduction="20000"/>
          </a:bodyPr>
          <a:p>
            <a:pPr indent="0" marL="0">
              <a:buNone/>
            </a:pPr>
            <a:r>
              <a:rPr altLang="en-US" b="1" lang="zh-CN_#Hans"/>
              <a:t>日本新</a:t>
            </a:r>
            <a:r>
              <a:rPr altLang="en-US" b="1" lang="zh-CN_#Hans"/>
              <a:t>年号</a:t>
            </a:r>
            <a:r>
              <a:rPr altLang="en-US" b="1" lang="zh-CN_#Hans"/>
              <a:t>公布</a:t>
            </a:r>
            <a:endParaRPr b="1" lang="zh-CN-#Hans"/>
          </a:p>
          <a:p>
            <a:pPr indent="0" marL="0">
              <a:buNone/>
            </a:pPr>
            <a:r>
              <a:rPr altLang="en-US" lang="zh-CN_#Hans"/>
              <a:t>日本当地时间4月1日11点40分许，日本官房长官菅义伟公布了日本新年号“令和”来替代现在的“平成”年号。</a:t>
            </a:r>
            <a:endParaRPr lang="zh-CN-#Hans"/>
          </a:p>
          <a:p>
            <a:pPr indent="0" marL="0">
              <a:buNone/>
            </a:pPr>
            <a:r>
              <a:rPr altLang="en-US" lang="zh-CN_#Hans"/>
              <a:t>日本时间正午过后，日本首相安倍晋三将举行记者会发表谈话，解释新年号的意义等。</a:t>
            </a:r>
            <a:endParaRPr lang="zh-CN-#Hans"/>
          </a:p>
          <a:p>
            <a:pPr indent="0" marL="0">
              <a:buNone/>
            </a:pPr>
            <a:r>
              <a:rPr altLang="en-US" lang="zh-CN_#Hans"/>
              <a:t>明仁天皇将于4月30日退位，宣告日本平成时代拉下帷幕，皇太子将于5月1日即位。</a:t>
            </a:r>
            <a:endParaRPr lang="zh-CN-#Hans"/>
          </a:p>
          <a:p>
            <a:pPr indent="0" marL="0">
              <a:buNone/>
            </a:pPr>
            <a:endParaRPr lang="zh-CN-#Han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34116" y="860152"/>
            <a:ext cx="3609884" cy="2083990"/>
          </a:xfrm>
          <a:prstGeom prst="rect"/>
        </p:spPr>
      </p:pic>
      <p:sp>
        <p:nvSpPr>
          <p:cNvPr id="1048600" name=""/>
          <p:cNvSpPr txBox="1"/>
          <p:nvPr/>
        </p:nvSpPr>
        <p:spPr>
          <a:xfrm>
            <a:off x="-294670" y="-54946"/>
            <a:ext cx="9733341" cy="574040"/>
          </a:xfrm>
          <a:prstGeom prst="rect"/>
          <a:solidFill>
            <a:srgbClr val="FFC000"/>
          </a:solidFill>
        </p:spPr>
        <p:txBody>
          <a:bodyPr rtlCol="0" wrap="square">
            <a:spAutoFit/>
          </a:bodyPr>
          <a:p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zh-CN_#Hans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天下事</a:t>
            </a:r>
            <a:endParaRPr sz="3200" lang="zh-CN-#Han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8581864" y="-25400"/>
            <a:ext cx="4041515" cy="624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  <a:latin typeface="Google Sans"/>
                <a:cs typeface="Google Sans"/>
              </a:rPr>
              <a:t>A</a:t>
            </a:r>
            <a:r>
              <a:rPr sz="2800" lang="en-US">
                <a:solidFill>
                  <a:srgbClr val="FFFFFF"/>
                </a:solidFill>
                <a:latin typeface="Google Sans"/>
                <a:cs typeface="Google Sans"/>
              </a:rPr>
              <a:t>2</a:t>
            </a:r>
            <a:endParaRPr sz="2800" lang="zh-CN-#Hans">
              <a:solidFill>
                <a:srgbClr val="FFFFFF"/>
              </a:solidFill>
              <a:latin typeface="Google Sans"/>
              <a:cs typeface="Google Sans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t="18445" b="18445"/>
          <a:stretch>
            <a:fillRect/>
          </a:stretch>
        </p:blipFill>
        <p:spPr>
          <a:xfrm rot="0">
            <a:off x="0" y="64903"/>
            <a:ext cx="953296" cy="534536"/>
          </a:xfrm>
          <a:prstGeom prst="rect"/>
        </p:spPr>
      </p:pic>
      <p:sp>
        <p:nvSpPr>
          <p:cNvPr id="1048602" name=""/>
          <p:cNvSpPr txBox="1"/>
          <p:nvPr/>
        </p:nvSpPr>
        <p:spPr>
          <a:xfrm>
            <a:off x="132491" y="3033741"/>
            <a:ext cx="8879018" cy="2606041"/>
          </a:xfrm>
          <a:prstGeom prst="rect"/>
        </p:spPr>
        <p:txBody>
          <a:bodyPr rtlCol="0" wrap="square">
            <a:spAutoFit/>
          </a:bodyPr>
          <a:p>
            <a:r>
              <a:rPr altLang="en-US" b="1" sz="2800" lang="zh-CN_#Hans">
                <a:solidFill>
                  <a:srgbClr val="000000"/>
                </a:solidFill>
              </a:rPr>
              <a:t>四川火灾</a:t>
            </a:r>
            <a:r>
              <a:rPr altLang="en-US" b="1" sz="2800" lang="zh-CN_#Hans">
                <a:solidFill>
                  <a:srgbClr val="000000"/>
                </a:solidFill>
              </a:rPr>
              <a:t>原因</a:t>
            </a:r>
            <a:r>
              <a:rPr altLang="en-US" b="1" sz="2800" lang="zh-CN_#Hans">
                <a:solidFill>
                  <a:srgbClr val="000000"/>
                </a:solidFill>
              </a:rPr>
              <a:t>找到</a:t>
            </a:r>
            <a:endParaRPr b="1" sz="2800" lang="zh-CN-#Hans">
              <a:solidFill>
                <a:srgbClr val="000000"/>
              </a:solidFill>
            </a:endParaRPr>
          </a:p>
          <a:p>
            <a:r>
              <a:rPr altLang="en-US" sz="2800" lang="zh-CN_#Hans">
                <a:solidFill>
                  <a:srgbClr val="000000"/>
                </a:solidFill>
              </a:rPr>
              <a:t>4月5日</a:t>
            </a:r>
            <a:r>
              <a:rPr altLang="en-US" sz="2800" lang="zh-CN_#Hans">
                <a:solidFill>
                  <a:srgbClr val="000000"/>
                </a:solidFill>
              </a:rPr>
              <a:t>，</a:t>
            </a:r>
            <a:r>
              <a:rPr altLang="en-US" sz="2800" lang="zh-CN_#Hans">
                <a:solidFill>
                  <a:srgbClr val="000000"/>
                </a:solidFill>
              </a:rPr>
              <a:t>凉山州人民政府新闻办公室</a:t>
            </a:r>
            <a:r>
              <a:rPr altLang="en-US" sz="2800" lang="zh-CN_#Hans">
                <a:solidFill>
                  <a:srgbClr val="000000"/>
                </a:solidFill>
              </a:rPr>
              <a:t>称</a:t>
            </a:r>
            <a:r>
              <a:rPr altLang="en-US" sz="2800" lang="zh-CN_#Hans">
                <a:solidFill>
                  <a:srgbClr val="000000"/>
                </a:solidFill>
              </a:rPr>
              <a:t>，当天12时44分，接凉山州森林草原防火指挥部办公室报告，木里县雅砻江镇立尔村森林火灾火烧迹地内仅剩的3个烟点处理完毕，整个火场得到全面控制，已无蔓延危险，火场总过火面积约20公顷。经前方指挥部研判，决定销号。</a:t>
            </a:r>
            <a:endParaRPr sz="28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>
          <a:xfrm>
            <a:off x="0" y="287019"/>
            <a:ext cx="7886700" cy="1325563"/>
          </a:xfrm>
        </p:spPr>
        <p:txBody>
          <a:bodyPr/>
          <a:p>
            <a:r>
              <a:rPr altLang="en-US" lang="zh-CN_#Hans"/>
              <a:t>“</a:t>
            </a:r>
            <a:r>
              <a:rPr altLang="en-US" lang="zh-CN_#Hans"/>
              <a:t>我会成为</a:t>
            </a:r>
            <a:r>
              <a:rPr altLang="en-US" lang="zh-CN_#Hans"/>
              <a:t>像你</a:t>
            </a:r>
            <a:r>
              <a:rPr altLang="en-US" lang="zh-CN_#Hans"/>
              <a:t>一样的</a:t>
            </a:r>
            <a:r>
              <a:rPr altLang="en-US" lang="zh-CN_#Hans"/>
              <a:t>盖世</a:t>
            </a:r>
            <a:r>
              <a:rPr altLang="en-US" lang="zh-CN_#Hans"/>
              <a:t>英雄</a:t>
            </a:r>
            <a:r>
              <a:rPr altLang="en-US" lang="zh-CN_#Hans"/>
              <a:t>„</a:t>
            </a:r>
            <a:endParaRPr lang="zh-CN-#Hans"/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>
          <a:xfrm>
            <a:off x="0" y="1429398"/>
            <a:ext cx="8890088" cy="5298262"/>
          </a:xfrm>
        </p:spPr>
        <p:txBody>
          <a:bodyPr>
            <a:normAutofit fontScale="78571" lnSpcReduction="20000"/>
          </a:bodyPr>
          <a:p>
            <a:pPr indent="0" marL="0">
              <a:buNone/>
            </a:pPr>
            <a:r>
              <a:rPr lang="zh-CN-#Hans"/>
              <a:t>      “我会成为像你一样的盖世英雄”</a:t>
            </a:r>
            <a:endParaRPr lang="zh-CN-#Hans"/>
          </a:p>
          <a:p>
            <a:pPr indent="0" marL="0">
              <a:buNone/>
            </a:pPr>
            <a:r>
              <a:rPr lang="zh-CN-#Hans"/>
              <a:t>      如若思念有声， 早已震耳欲聋。这个清明，10岁的洋洋给爸爸写下了封保证书。他强调说，这是一封保证书。</a:t>
            </a:r>
            <a:endParaRPr lang="zh-CN-#Hans"/>
          </a:p>
          <a:p>
            <a:pPr indent="0" marL="0">
              <a:buNone/>
            </a:pPr>
            <a:r>
              <a:rPr lang="zh-CN-#Hans"/>
              <a:t>      “爸爸， 我真的很想你。你一直是我心中的盖世英雄。”</a:t>
            </a:r>
            <a:endParaRPr lang="zh-CN-#Hans"/>
          </a:p>
          <a:p>
            <a:pPr indent="0" marL="0">
              <a:buNone/>
            </a:pPr>
            <a:r>
              <a:rPr lang="zh-CN-#Hans"/>
              <a:t>      洋洋的爸爸是如皋市白蒲镇派出所辅警沈银亮。2018年10月19日上午，沈银亮在抓捕犯罪嫌疑人时，面对尖刀利刃冲锋在前，不幸遇袭牺牲，年仅32岁。2019年1月,沈银亮被中央文明办评为敬业奉献类“中国好人”。</a:t>
            </a:r>
            <a:endParaRPr lang="zh-CN-#Hans"/>
          </a:p>
          <a:p>
            <a:pPr indent="0" marL="0">
              <a:buNone/>
            </a:pPr>
            <a:r>
              <a:rPr lang="zh-CN-#Hans"/>
              <a:t>      在洋洋的记忆里， 爸爸是一个很忙的人，但只要和他在一起，就有说不完的话。他很黏爸爸，也非常崇拜警察。</a:t>
            </a:r>
            <a:endParaRPr lang="zh-CN-#Hans"/>
          </a:p>
          <a:p>
            <a:pPr indent="0" marL="0">
              <a:buNone/>
            </a:pPr>
            <a:r>
              <a:rPr lang="zh-CN-#Hans"/>
              <a:t>      沈银亮的妻 子李娟说，丈夫从事辅警工作多年，参与处警数千次，每次出门前都会说，“放心，我会注意安全的”。然而,洋洋的爸爸在那次处警后，却没再回来。</a:t>
            </a:r>
            <a:endParaRPr lang="zh-CN-#Hans"/>
          </a:p>
          <a:p>
            <a:pPr indent="0" marL="0">
              <a:buNone/>
            </a:pPr>
            <a:r>
              <a:rPr lang="zh-CN-#Hans"/>
              <a:t>      洋洋在爸爸走后的时光里，常会看着爸爸的遗像,轻轻地与爸爸说话。他说，爸爸还在看着他，他要像爸爸一样， 做个能保护别人的人。 洋洋把平时对爸爸说的话,写成了一重保证书:“爸爸，我跟你做个保证……</a:t>
            </a:r>
            <a:endParaRPr lang="zh-CN-#Hans"/>
          </a:p>
          <a:p>
            <a:pPr indent="0" marL="0">
              <a:buNone/>
            </a:pPr>
            <a:endParaRPr lang="zh-CN-#Hans"/>
          </a:p>
        </p:txBody>
      </p:sp>
      <p:sp>
        <p:nvSpPr>
          <p:cNvPr id="1048660" name=""/>
          <p:cNvSpPr txBox="1"/>
          <p:nvPr/>
        </p:nvSpPr>
        <p:spPr>
          <a:xfrm>
            <a:off x="-294670" y="-54946"/>
            <a:ext cx="9733341" cy="574040"/>
          </a:xfrm>
          <a:prstGeom prst="rect"/>
          <a:solidFill>
            <a:srgbClr val="808080"/>
          </a:solidFill>
        </p:spPr>
        <p:txBody>
          <a:bodyPr rtlCol="0" wrap="square">
            <a:spAutoFit/>
          </a:bodyPr>
          <a:p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en-US">
                <a:solidFill>
                  <a:srgbClr val="FFFFFF"/>
                </a:solidFill>
              </a:rPr>
              <a:t> </a:t>
            </a:r>
            <a:r>
              <a:rPr altLang="en-US" sz="3200" lang="zh-CN_#Hans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家国</a:t>
            </a:r>
            <a:r>
              <a:rPr altLang="en-US" sz="3200" lang="zh-CN_#Hans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清明</a:t>
            </a:r>
            <a:endParaRPr sz="3200" lang="zh-CN-#Han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048661" name=""/>
          <p:cNvSpPr txBox="1"/>
          <p:nvPr/>
        </p:nvSpPr>
        <p:spPr>
          <a:xfrm>
            <a:off x="8581864" y="-25400"/>
            <a:ext cx="4041515" cy="624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  <a:latin typeface="Google Sans"/>
                <a:cs typeface="Google Sans"/>
              </a:rPr>
              <a:t>A</a:t>
            </a:r>
            <a:r>
              <a:rPr sz="2800" lang="en-US">
                <a:solidFill>
                  <a:srgbClr val="FFFFFF"/>
                </a:solidFill>
                <a:latin typeface="Google Sans"/>
                <a:cs typeface="Google Sans"/>
              </a:rPr>
              <a:t>3</a:t>
            </a:r>
            <a:endParaRPr sz="2800" lang="zh-CN-#Hans">
              <a:solidFill>
                <a:srgbClr val="FFFFFF"/>
              </a:solidFill>
              <a:latin typeface="Google Sans"/>
              <a:cs typeface="Google Sans"/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2079" y="0"/>
            <a:ext cx="581207" cy="59794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_#Hans"/>
              <a:t>封底</a:t>
            </a:r>
            <a:endParaRPr lang="zh-CN-#Hans"/>
          </a:p>
        </p:txBody>
      </p:sp>
      <p:sp>
        <p:nvSpPr>
          <p:cNvPr id="1048664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_#Hans"/>
              <a:t>放假</a:t>
            </a:r>
            <a:r>
              <a:rPr altLang="en-US" lang="zh-CN_#Hans"/>
              <a:t>我也不想</a:t>
            </a:r>
            <a:r>
              <a:rPr altLang="en-US" lang="zh-CN_#Hans"/>
              <a:t>写了</a:t>
            </a:r>
            <a:r>
              <a:rPr altLang="en-US" lang="zh-CN_#Hans"/>
              <a:t>，</a:t>
            </a:r>
            <a:r>
              <a:rPr altLang="en-US" lang="zh-CN_#Hans"/>
              <a:t>别打我</a:t>
            </a:r>
            <a:r>
              <a:rPr altLang="en-US" lang="en-US"/>
              <a:t>qwq</a:t>
            </a:r>
            <a:endParaRPr lang="zh-CN-#Han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3S</dc:creator>
  <dcterms:created xsi:type="dcterms:W3CDTF">2015-05-09T01:24:01Z</dcterms:created>
  <dcterms:modified xsi:type="dcterms:W3CDTF">2019-04-05T12:28:06Z</dcterms:modified>
</cp:coreProperties>
</file>