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68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8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88580-E7A3-4919-B0C4-FE1958344FC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649" y="363255"/>
            <a:ext cx="9018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CSC3001 Discrete Mathematics      Tutorial </a:t>
            </a:r>
            <a:r>
              <a:rPr lang="en-US" altLang="zh-CN" sz="6000" dirty="0"/>
              <a:t>2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– prime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5" y="1662469"/>
            <a:ext cx="10702115" cy="103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72" y="4449080"/>
            <a:ext cx="10222459" cy="93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22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– FQ2-1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Express the following sentence using </a:t>
            </a:r>
            <a:r>
              <a:rPr lang="en-US" altLang="zh-CN" dirty="0">
                <a:solidFill>
                  <a:srgbClr val="7030A0"/>
                </a:solidFill>
              </a:rPr>
              <a:t>first order logic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Define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P(</a:t>
            </a:r>
            <a:r>
              <a:rPr lang="en-US" altLang="zh-CN" dirty="0" err="1" smtClean="0"/>
              <a:t>s,t</a:t>
            </a:r>
            <a:r>
              <a:rPr lang="en-US" altLang="zh-CN" dirty="0"/>
              <a:t>) = student s goes to tutorial </a:t>
            </a:r>
            <a:r>
              <a:rPr lang="en-US" altLang="zh-CN" dirty="0" smtClean="0"/>
              <a:t>t</a:t>
            </a:r>
          </a:p>
          <a:p>
            <a:r>
              <a:rPr lang="en-US" altLang="zh-CN" dirty="0" smtClean="0"/>
              <a:t>Q(</a:t>
            </a:r>
            <a:r>
              <a:rPr lang="en-US" altLang="zh-CN" dirty="0" err="1" smtClean="0"/>
              <a:t>t,c</a:t>
            </a:r>
            <a:r>
              <a:rPr lang="en-US" altLang="zh-CN" dirty="0"/>
              <a:t>) = tutorial t is in course </a:t>
            </a:r>
            <a:r>
              <a:rPr lang="en-US" altLang="zh-CN" dirty="0" smtClean="0"/>
              <a:t>c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S = {Students}  T = {Tutorials} C = {Courses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Some student </a:t>
            </a:r>
            <a:r>
              <a:rPr lang="en-US" altLang="zh-CN" dirty="0"/>
              <a:t>goes to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at least one </a:t>
            </a:r>
            <a:r>
              <a:rPr lang="en-US" altLang="zh-CN" dirty="0"/>
              <a:t>tutorial of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each</a:t>
            </a:r>
            <a:r>
              <a:rPr lang="en-US" altLang="zh-CN" dirty="0"/>
              <a:t> course.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9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12080929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Q1. Define        A = { the students taking this course }</a:t>
            </a:r>
          </a:p>
          <a:p>
            <a:r>
              <a:rPr lang="en-US" sz="3200" dirty="0"/>
              <a:t>                           B = { the lectures of this course }</a:t>
            </a:r>
          </a:p>
          <a:p>
            <a:r>
              <a:rPr lang="en-US" sz="3200" dirty="0"/>
              <a:t>                           C = { the questions in this exam }</a:t>
            </a:r>
          </a:p>
          <a:p>
            <a:r>
              <a:rPr lang="en-US" sz="3200" dirty="0"/>
              <a:t>                           P( x, y ) = “student x attends lecture y”</a:t>
            </a:r>
          </a:p>
          <a:p>
            <a:r>
              <a:rPr lang="en-US" sz="3200" dirty="0"/>
              <a:t>                          Q( x, z ) = “student x finishes question z”</a:t>
            </a:r>
          </a:p>
          <a:p>
            <a:r>
              <a:rPr lang="en-US" sz="3200" dirty="0"/>
              <a:t>Use ONLY </a:t>
            </a:r>
            <a:r>
              <a:rPr lang="en-US" sz="3200" dirty="0">
                <a:solidFill>
                  <a:srgbClr val="FF0000"/>
                </a:solidFill>
              </a:rPr>
              <a:t>Ɐ, </a:t>
            </a:r>
            <a:r>
              <a:rPr lang="en-US" sz="3600" dirty="0">
                <a:solidFill>
                  <a:srgbClr val="FF0000"/>
                </a:solidFill>
              </a:rPr>
              <a:t>ⱻ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600" dirty="0">
                <a:solidFill>
                  <a:srgbClr val="FF0000"/>
                </a:solidFill>
              </a:rPr>
              <a:t>┐, </a:t>
            </a:r>
            <a:r>
              <a:rPr lang="en-US" sz="3200" dirty="0">
                <a:solidFill>
                  <a:srgbClr val="FF0000"/>
                </a:solidFill>
              </a:rPr>
              <a:t>∧</a:t>
            </a:r>
            <a:r>
              <a:rPr lang="en-US" sz="3600" dirty="0">
                <a:solidFill>
                  <a:srgbClr val="FF0000"/>
                </a:solidFill>
              </a:rPr>
              <a:t>, </a:t>
            </a:r>
            <a:r>
              <a:rPr lang="en-US" sz="3200" dirty="0">
                <a:solidFill>
                  <a:srgbClr val="FF0000"/>
                </a:solidFill>
              </a:rPr>
              <a:t>∨, = </a:t>
            </a:r>
            <a:r>
              <a:rPr lang="en-US" sz="3200" dirty="0"/>
              <a:t>and above defined sets, predicates to translate the following question:</a:t>
            </a:r>
          </a:p>
          <a:p>
            <a:r>
              <a:rPr lang="en-US" sz="3200" dirty="0" smtClean="0"/>
              <a:t>*</a:t>
            </a:r>
            <a:r>
              <a:rPr lang="en-US" sz="3200" dirty="0" smtClean="0">
                <a:solidFill>
                  <a:srgbClr val="FF0000"/>
                </a:solidFill>
              </a:rPr>
              <a:t>Nobody </a:t>
            </a:r>
            <a:r>
              <a:rPr lang="en-US" sz="3200" dirty="0"/>
              <a:t>attends some lectures </a:t>
            </a:r>
            <a:r>
              <a:rPr lang="en-US" sz="3200" dirty="0">
                <a:solidFill>
                  <a:srgbClr val="7030A0"/>
                </a:solidFill>
              </a:rPr>
              <a:t>or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every student </a:t>
            </a:r>
            <a:r>
              <a:rPr lang="en-US" sz="3200" dirty="0"/>
              <a:t>finishes </a:t>
            </a:r>
            <a:r>
              <a:rPr lang="en-US" altLang="zh-CN" sz="3200" dirty="0"/>
              <a:t>question 1 </a:t>
            </a:r>
            <a:r>
              <a:rPr lang="en-US" altLang="zh-CN" sz="3200" dirty="0">
                <a:solidFill>
                  <a:srgbClr val="7030A0"/>
                </a:solidFill>
              </a:rPr>
              <a:t>and</a:t>
            </a:r>
            <a:r>
              <a:rPr lang="en-US" altLang="zh-CN" sz="3200" dirty="0"/>
              <a:t> question 2 in this exam</a:t>
            </a:r>
            <a:r>
              <a:rPr lang="en-US" altLang="zh-CN" sz="3200" dirty="0" smtClean="0"/>
              <a:t>.</a:t>
            </a:r>
          </a:p>
          <a:p>
            <a:endParaRPr lang="en-US" sz="3200" dirty="0">
              <a:solidFill>
                <a:prstClr val="black"/>
              </a:solidFill>
            </a:endParaRPr>
          </a:p>
          <a:p>
            <a:r>
              <a:rPr lang="zh-CN" altLang="en-US" sz="3200" dirty="0" smtClean="0">
                <a:solidFill>
                  <a:prstClr val="black"/>
                </a:solidFill>
              </a:rPr>
              <a:t>*</a:t>
            </a:r>
            <a:r>
              <a:rPr lang="en-US" altLang="zh-CN" sz="3200" dirty="0" smtClean="0">
                <a:solidFill>
                  <a:prstClr val="black"/>
                </a:solidFill>
              </a:rPr>
              <a:t>Modify: </a:t>
            </a:r>
            <a:r>
              <a:rPr lang="en-US" altLang="zh-CN" sz="3200" dirty="0">
                <a:solidFill>
                  <a:srgbClr val="FF0000"/>
                </a:solidFill>
              </a:rPr>
              <a:t>Nobody </a:t>
            </a:r>
            <a:r>
              <a:rPr lang="en-US" altLang="zh-CN" sz="3200" dirty="0"/>
              <a:t>attends some lectures </a:t>
            </a:r>
            <a:r>
              <a:rPr lang="en-US" altLang="zh-CN" sz="3200" dirty="0">
                <a:solidFill>
                  <a:srgbClr val="7030A0"/>
                </a:solidFill>
              </a:rPr>
              <a:t>or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every student </a:t>
            </a:r>
            <a:r>
              <a:rPr lang="en-US" altLang="zh-CN" sz="3200" dirty="0"/>
              <a:t>finishes </a:t>
            </a:r>
            <a:r>
              <a:rPr lang="en-US" altLang="zh-CN" sz="3200" b="1" dirty="0" smtClean="0">
                <a:solidFill>
                  <a:schemeClr val="accent2">
                    <a:lumMod val="75000"/>
                  </a:schemeClr>
                </a:solidFill>
              </a:rPr>
              <a:t>two questions </a:t>
            </a:r>
            <a:r>
              <a:rPr lang="en-US" altLang="zh-CN" sz="3200" dirty="0"/>
              <a:t>in this exam.</a:t>
            </a:r>
            <a:endParaRPr lang="en-US" altLang="zh-CN" sz="3200" dirty="0">
              <a:solidFill>
                <a:prstClr val="black"/>
              </a:solidFill>
            </a:endParaRPr>
          </a:p>
          <a:p>
            <a:endParaRPr lang="en-US" sz="3200" dirty="0">
              <a:solidFill>
                <a:prstClr val="black"/>
              </a:solidFill>
            </a:endParaRPr>
          </a:p>
          <a:p>
            <a:pPr marL="514350" indent="-514350">
              <a:buAutoNum type="alphaLcParenBoth"/>
            </a:pPr>
            <a:endParaRPr lang="en-US" sz="3200" dirty="0"/>
          </a:p>
          <a:p>
            <a:pPr marL="514350" indent="-514350">
              <a:buAutoNum type="alphaLcParenBoth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101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572" y="0"/>
            <a:ext cx="120964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Q2</a:t>
            </a:r>
            <a:r>
              <a:rPr 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The </a:t>
            </a:r>
            <a:r>
              <a:rPr 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symmetric difference </a:t>
            </a:r>
            <a:r>
              <a:rPr 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of A and B, denoted by A </a:t>
            </a:r>
            <a:r>
              <a:rPr lang="en-US" sz="3600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⊕</a:t>
            </a:r>
            <a:r>
              <a:rPr 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B, is the set containing those elements in either A or B, but not in both A and B.</a:t>
            </a:r>
            <a:endParaRPr lang="en-US"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Suppose that A, B, and C are sets such that A</a:t>
            </a:r>
            <a:r>
              <a:rPr lang="en-US" sz="3600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⊕</a:t>
            </a:r>
            <a:r>
              <a:rPr 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 = B </a:t>
            </a:r>
            <a:r>
              <a:rPr lang="en-US" sz="3600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⊕</a:t>
            </a:r>
            <a:r>
              <a:rPr 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C. Must it be the case that A = B? </a:t>
            </a:r>
            <a:endParaRPr lang="en-US" sz="3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84" y="3092450"/>
            <a:ext cx="7536385" cy="74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4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8" y="0"/>
            <a:ext cx="12295508" cy="2055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986" y="108488"/>
            <a:ext cx="798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Q3.</a:t>
            </a:r>
            <a:endParaRPr lang="en-US" sz="3200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3523" y="2055243"/>
            <a:ext cx="6325897" cy="159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986" y="108488"/>
            <a:ext cx="798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Q4.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1325106" y="229914"/>
            <a:ext cx="4711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Suppose A</a:t>
            </a:r>
            <a:r>
              <a:rPr lang="en-US" sz="3600" dirty="0"/>
              <a:t>, </a:t>
            </a:r>
            <a:r>
              <a:rPr lang="en-US" altLang="zh-CN" sz="3600" dirty="0"/>
              <a:t>B </a:t>
            </a:r>
            <a:r>
              <a:rPr lang="en-US" sz="3600" dirty="0"/>
              <a:t>are sets.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94847" y="1030637"/>
            <a:ext cx="216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Prove that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139" y="1702890"/>
            <a:ext cx="4271606" cy="47462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866" y="2495226"/>
            <a:ext cx="4311148" cy="474621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922148" y="3780842"/>
            <a:ext cx="7447411" cy="7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275</Words>
  <Application>Microsoft Office PowerPoint</Application>
  <PresentationFormat>自定义</PresentationFormat>
  <Paragraphs>25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Example – prime（p）</vt:lpstr>
      <vt:lpstr>Example – FQ2-1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Chang (SSE)</dc:creator>
  <cp:lastModifiedBy>ASUS</cp:lastModifiedBy>
  <cp:revision>82</cp:revision>
  <dcterms:created xsi:type="dcterms:W3CDTF">2018-01-08T05:47:00Z</dcterms:created>
  <dcterms:modified xsi:type="dcterms:W3CDTF">2020-09-22T09:00:00Z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