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8" r:id="rId3"/>
    <p:sldId id="262" r:id="rId4"/>
    <p:sldId id="263" r:id="rId5"/>
    <p:sldId id="256" r:id="rId6"/>
    <p:sldId id="264" r:id="rId7"/>
    <p:sldId id="257" r:id="rId8"/>
    <p:sldId id="266" r:id="rId9"/>
    <p:sldId id="261" r:id="rId10"/>
    <p:sldId id="267" r:id="rId11"/>
    <p:sldId id="268" r:id="rId12"/>
    <p:sldId id="269" r:id="rId13"/>
    <p:sldId id="271"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49" d="100"/>
          <a:sy n="49" d="100"/>
        </p:scale>
        <p:origin x="-72" y="-2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1173158"/>
            <a:ext cx="103632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916955" y="2643182"/>
            <a:ext cx="8893821"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8DC7534-396E-4620-963E-771701068A7F}" type="datetimeFigureOut">
              <a:rPr lang="en-US" smtClean="0"/>
              <a:t>11/10/2020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E021320E-76E5-4360-95C0-489FF695143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8DC7534-396E-4620-963E-771701068A7F}" type="datetimeFigureOut">
              <a:rPr lang="en-US" smtClean="0"/>
              <a:t>11/10/2020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E021320E-76E5-4360-95C0-489FF695143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525024" y="274640"/>
            <a:ext cx="2057376"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609600" y="274640"/>
            <a:ext cx="8820173"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8DC7534-396E-4620-963E-771701068A7F}" type="datetimeFigureOut">
              <a:rPr lang="en-US" smtClean="0"/>
              <a:t>11/10/2020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E021320E-76E5-4360-95C0-489FF695143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8DC7534-396E-4620-963E-771701068A7F}" type="datetimeFigureOut">
              <a:rPr lang="en-US" smtClean="0"/>
              <a:t>11/10/2020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E021320E-76E5-4360-95C0-489FF695143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2924181"/>
            <a:ext cx="103632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428748"/>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8DC7534-396E-4620-963E-771701068A7F}" type="datetimeFigureOut">
              <a:rPr lang="en-US" smtClean="0"/>
              <a:t>11/10/2020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E021320E-76E5-4360-95C0-489FF695143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8DC7534-396E-4620-963E-771701068A7F}" type="datetimeFigureOut">
              <a:rPr lang="en-US" smtClean="0"/>
              <a:t>11/10/2020</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E021320E-76E5-4360-95C0-489FF695143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8DC7534-396E-4620-963E-771701068A7F}" type="datetimeFigureOut">
              <a:rPr lang="en-US" smtClean="0"/>
              <a:t>11/10/2020</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E021320E-76E5-4360-95C0-489FF695143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8DC7534-396E-4620-963E-771701068A7F}" type="datetimeFigureOut">
              <a:rPr lang="en-US" smtClean="0"/>
              <a:t>11/10/2020</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E021320E-76E5-4360-95C0-489FF695143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8DC7534-396E-4620-963E-771701068A7F}" type="datetimeFigureOut">
              <a:rPr lang="en-US" smtClean="0"/>
              <a:t>11/10/2020</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E021320E-76E5-4360-95C0-489FF695143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613843" y="1071546"/>
            <a:ext cx="6815667"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7572111" y="1071547"/>
            <a:ext cx="4011084"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8DC7534-396E-4620-963E-771701068A7F}" type="datetimeFigureOut">
              <a:rPr lang="en-US" smtClean="0"/>
              <a:t>11/10/2020</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E021320E-76E5-4360-95C0-489FF695143D}" type="slidenum">
              <a:rPr lang="en-US" smtClean="0"/>
              <a:t>‹#›</a:t>
            </a:fld>
            <a:endParaRPr lang="en-US"/>
          </a:p>
        </p:txBody>
      </p:sp>
      <p:sp>
        <p:nvSpPr>
          <p:cNvPr id="2" name="标题 1"/>
          <p:cNvSpPr>
            <a:spLocks noGrp="1"/>
          </p:cNvSpPr>
          <p:nvPr>
            <p:ph type="title"/>
          </p:nvPr>
        </p:nvSpPr>
        <p:spPr>
          <a:xfrm>
            <a:off x="609608" y="285728"/>
            <a:ext cx="10974657"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0668032" y="642918"/>
            <a:ext cx="1047757"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590563" y="541340"/>
            <a:ext cx="8553459"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9429774" y="1000108"/>
            <a:ext cx="1219157"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8DC7534-396E-4620-963E-771701068A7F}" type="datetimeFigureOut">
              <a:rPr lang="en-US" smtClean="0"/>
              <a:t>11/10/2020</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E021320E-76E5-4360-95C0-489FF695143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a:duotone>
              <a:schemeClr val="accent1"/>
              <a:srgbClr val="FFFFFF"/>
            </a:duotone>
            <a:lum bright="12000" contrast="40000"/>
          </a:blip>
          <a:stretch>
            <a:fillRect/>
          </a:stretch>
        </p:blipFill>
        <p:spPr>
          <a:xfrm>
            <a:off x="8890413" y="4915144"/>
            <a:ext cx="3301588" cy="1942857"/>
          </a:xfrm>
          <a:prstGeom prst="rect">
            <a:avLst/>
          </a:prstGeom>
          <a:noFill/>
          <a:ln>
            <a:noFill/>
          </a:ln>
        </p:spPr>
      </p:pic>
      <p:sp>
        <p:nvSpPr>
          <p:cNvPr id="10" name="矩形 9"/>
          <p:cNvSpPr/>
          <p:nvPr/>
        </p:nvSpPr>
        <p:spPr>
          <a:xfrm>
            <a:off x="0" y="0"/>
            <a:ext cx="1219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6096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a:duotone>
              <a:schemeClr val="accent1"/>
              <a:srgbClr val="FFFFFF"/>
            </a:duotone>
            <a:lum bright="35000" contrast="40000"/>
          </a:blip>
          <a:stretch>
            <a:fillRect/>
          </a:stretch>
        </p:blipFill>
        <p:spPr>
          <a:xfrm>
            <a:off x="0" y="6420446"/>
            <a:ext cx="12192000" cy="437555"/>
          </a:xfrm>
          <a:prstGeom prst="rect">
            <a:avLst/>
          </a:prstGeom>
          <a:noFill/>
          <a:ln>
            <a:noFill/>
          </a:ln>
          <a:effectLst/>
        </p:spPr>
      </p:pic>
      <p:sp>
        <p:nvSpPr>
          <p:cNvPr id="2" name="标题占位符 1"/>
          <p:cNvSpPr>
            <a:spLocks noGrp="1"/>
          </p:cNvSpPr>
          <p:nvPr>
            <p:ph type="title"/>
          </p:nvPr>
        </p:nvSpPr>
        <p:spPr>
          <a:xfrm>
            <a:off x="609600" y="274638"/>
            <a:ext cx="109728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09600" y="1600201"/>
            <a:ext cx="109728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609600" y="6356351"/>
            <a:ext cx="28448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8DC7534-396E-4620-963E-771701068A7F}" type="datetimeFigureOut">
              <a:rPr lang="en-US" smtClean="0"/>
              <a:t>11/10/2020</a:t>
            </a:fld>
            <a:endParaRPr 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E021320E-76E5-4360-95C0-489FF695143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Tut 8</a:t>
            </a:r>
            <a:endParaRPr lang="zh-CN" altLang="en-US" dirty="0"/>
          </a:p>
        </p:txBody>
      </p:sp>
      <p:sp>
        <p:nvSpPr>
          <p:cNvPr id="5" name="副标题 4"/>
          <p:cNvSpPr>
            <a:spLocks noGrp="1"/>
          </p:cNvSpPr>
          <p:nvPr>
            <p:ph type="subTitle" idx="1"/>
          </p:nvPr>
        </p:nvSpPr>
        <p:spPr>
          <a:xfrm>
            <a:off x="1536879" y="3820978"/>
            <a:ext cx="9144000" cy="1655762"/>
          </a:xfrm>
        </p:spPr>
        <p:txBody>
          <a:bodyPr/>
          <a:lstStyle/>
          <a:p>
            <a:r>
              <a:rPr lang="en-US" altLang="zh-CN" dirty="0" smtClean="0"/>
              <a:t>Jingyu Li</a:t>
            </a:r>
            <a:endParaRPr lang="zh-CN" altLang="en-US" dirty="0"/>
          </a:p>
        </p:txBody>
      </p:sp>
    </p:spTree>
    <p:extLst>
      <p:ext uri="{BB962C8B-B14F-4D97-AF65-F5344CB8AC3E}">
        <p14:creationId xmlns:p14="http://schemas.microsoft.com/office/powerpoint/2010/main" val="23072145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7610" y="443283"/>
            <a:ext cx="9285774" cy="181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8921" y="4376380"/>
            <a:ext cx="9498288" cy="41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81337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6373" y="417344"/>
            <a:ext cx="10839723" cy="1501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12394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1943" y="840210"/>
            <a:ext cx="11084469" cy="8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63477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2452" y="356306"/>
            <a:ext cx="11227814" cy="1627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4383" y="3066379"/>
            <a:ext cx="5739072" cy="1376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0372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we have tested…</a:t>
            </a:r>
            <a:endParaRPr lang="zh-CN" altLang="en-US" dirty="0"/>
          </a:p>
        </p:txBody>
      </p:sp>
      <p:sp>
        <p:nvSpPr>
          <p:cNvPr id="3" name="内容占位符 2"/>
          <p:cNvSpPr>
            <a:spLocks noGrp="1"/>
          </p:cNvSpPr>
          <p:nvPr>
            <p:ph idx="1"/>
          </p:nvPr>
        </p:nvSpPr>
        <p:spPr/>
        <p:txBody>
          <a:bodyPr/>
          <a:lstStyle/>
          <a:p>
            <a:r>
              <a:rPr lang="en-US" altLang="zh-CN" dirty="0" smtClean="0"/>
              <a:t>1. Logic and Set</a:t>
            </a:r>
          </a:p>
          <a:p>
            <a:r>
              <a:rPr lang="en-US" altLang="zh-CN" dirty="0" smtClean="0"/>
              <a:t>4. Proof I (basic, Invariant method, WOP)</a:t>
            </a:r>
          </a:p>
          <a:p>
            <a:r>
              <a:rPr lang="en-US" altLang="zh-CN" dirty="0"/>
              <a:t>5</a:t>
            </a:r>
            <a:r>
              <a:rPr lang="en-US" altLang="zh-CN" dirty="0" smtClean="0"/>
              <a:t>. Proof II (Mathematical induction)</a:t>
            </a:r>
          </a:p>
          <a:p>
            <a:r>
              <a:rPr lang="en-US" altLang="zh-CN" dirty="0" smtClean="0"/>
              <a:t>6. Recursion</a:t>
            </a:r>
          </a:p>
          <a:p>
            <a:r>
              <a:rPr lang="en-US" altLang="zh-CN" dirty="0" smtClean="0"/>
              <a:t>3. Greatest common divisors</a:t>
            </a:r>
          </a:p>
          <a:p>
            <a:r>
              <a:rPr lang="en-US" altLang="zh-CN" dirty="0" smtClean="0"/>
              <a:t>2. Modular arithmetic (CRT)</a:t>
            </a:r>
          </a:p>
        </p:txBody>
      </p:sp>
    </p:spTree>
    <p:extLst>
      <p:ext uri="{BB962C8B-B14F-4D97-AF65-F5344CB8AC3E}">
        <p14:creationId xmlns:p14="http://schemas.microsoft.com/office/powerpoint/2010/main" val="3163188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952" y="279365"/>
            <a:ext cx="10058400" cy="3536028"/>
          </a:xfrm>
          <a:prstGeom prst="rect">
            <a:avLst/>
          </a:prstGeom>
        </p:spPr>
      </p:pic>
      <p:pic>
        <p:nvPicPr>
          <p:cNvPr id="3" name="图片 2"/>
          <p:cNvPicPr/>
          <p:nvPr/>
        </p:nvPicPr>
        <p:blipFill>
          <a:blip r:embed="rId3"/>
          <a:stretch>
            <a:fillRect/>
          </a:stretch>
        </p:blipFill>
        <p:spPr>
          <a:xfrm>
            <a:off x="2081888" y="4094673"/>
            <a:ext cx="7840527" cy="794567"/>
          </a:xfrm>
          <a:prstGeom prst="rect">
            <a:avLst/>
          </a:prstGeom>
        </p:spPr>
      </p:pic>
      <p:pic>
        <p:nvPicPr>
          <p:cNvPr id="5" name="图片 4"/>
          <p:cNvPicPr/>
          <p:nvPr/>
        </p:nvPicPr>
        <p:blipFill>
          <a:blip r:embed="rId4"/>
          <a:stretch>
            <a:fillRect/>
          </a:stretch>
        </p:blipFill>
        <p:spPr>
          <a:xfrm>
            <a:off x="3029637" y="5211263"/>
            <a:ext cx="5974404" cy="1478785"/>
          </a:xfrm>
          <a:prstGeom prst="rect">
            <a:avLst/>
          </a:prstGeom>
        </p:spPr>
      </p:pic>
    </p:spTree>
    <p:extLst>
      <p:ext uri="{BB962C8B-B14F-4D97-AF65-F5344CB8AC3E}">
        <p14:creationId xmlns:p14="http://schemas.microsoft.com/office/powerpoint/2010/main" val="324225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 xmlns:a16="http://schemas.microsoft.com/office/drawing/2014/main" id="{514F6597-CF62-8A4E-9BBD-C5DA486FD562}"/>
              </a:ext>
            </a:extLst>
          </p:cNvPr>
          <p:cNvPicPr>
            <a:picLocks noChangeAspect="1"/>
          </p:cNvPicPr>
          <p:nvPr/>
        </p:nvPicPr>
        <p:blipFill>
          <a:blip r:embed="rId2"/>
          <a:stretch>
            <a:fillRect/>
          </a:stretch>
        </p:blipFill>
        <p:spPr>
          <a:xfrm>
            <a:off x="2982032" y="2299335"/>
            <a:ext cx="5625955" cy="2259330"/>
          </a:xfrm>
          <a:prstGeom prst="rect">
            <a:avLst/>
          </a:prstGeom>
        </p:spPr>
      </p:pic>
      <p:sp>
        <p:nvSpPr>
          <p:cNvPr id="5" name="文本框 4">
            <a:extLst>
              <a:ext uri="{FF2B5EF4-FFF2-40B4-BE49-F238E27FC236}">
                <a16:creationId xmlns="" xmlns:a16="http://schemas.microsoft.com/office/drawing/2014/main" id="{9F94F646-01D3-8647-8B9A-CB0C85FE5991}"/>
              </a:ext>
            </a:extLst>
          </p:cNvPr>
          <p:cNvSpPr txBox="1"/>
          <p:nvPr/>
        </p:nvSpPr>
        <p:spPr>
          <a:xfrm>
            <a:off x="994410" y="811530"/>
            <a:ext cx="9601200" cy="400110"/>
          </a:xfrm>
          <a:prstGeom prst="rect">
            <a:avLst/>
          </a:prstGeom>
          <a:noFill/>
        </p:spPr>
        <p:txBody>
          <a:bodyPr wrap="square" rtlCol="0">
            <a:spAutoFit/>
          </a:bodyPr>
          <a:lstStyle/>
          <a:p>
            <a:r>
              <a:rPr kumimoji="1" lang="en-US" altLang="zh-CN" sz="2000" dirty="0"/>
              <a:t>2. Is the following “</a:t>
            </a:r>
            <a:r>
              <a:rPr kumimoji="1" lang="en-US" altLang="zh-CN" sz="2000" b="1" i="1" dirty="0"/>
              <a:t>K</a:t>
            </a:r>
            <a:r>
              <a:rPr lang="en-US" altLang="zh-CN" sz="2000" b="1" i="1" dirty="0"/>
              <a:t>hanjar</a:t>
            </a:r>
            <a:r>
              <a:rPr kumimoji="1" lang="en-US" altLang="zh-CN" sz="2000" dirty="0"/>
              <a:t>”</a:t>
            </a:r>
            <a:r>
              <a:rPr kumimoji="1" lang="zh-CN" altLang="en-US" sz="2000" dirty="0"/>
              <a:t> </a:t>
            </a:r>
            <a:r>
              <a:rPr kumimoji="1" lang="en-US" altLang="zh-CN" sz="2000" dirty="0"/>
              <a:t>an Eulerian Graph? If YES, find an Euler cycle. If NOT, explain.</a:t>
            </a:r>
            <a:endParaRPr kumimoji="1" lang="zh-CN" altLang="en-US" sz="2000" dirty="0"/>
          </a:p>
        </p:txBody>
      </p:sp>
      <p:pic>
        <p:nvPicPr>
          <p:cNvPr id="6" name="图片 5"/>
          <p:cNvPicPr/>
          <p:nvPr/>
        </p:nvPicPr>
        <p:blipFill>
          <a:blip r:embed="rId3"/>
          <a:stretch>
            <a:fillRect/>
          </a:stretch>
        </p:blipFill>
        <p:spPr>
          <a:xfrm>
            <a:off x="2802022" y="5226810"/>
            <a:ext cx="6432130" cy="929291"/>
          </a:xfrm>
          <a:prstGeom prst="rect">
            <a:avLst/>
          </a:prstGeom>
        </p:spPr>
      </p:pic>
    </p:spTree>
    <p:extLst>
      <p:ext uri="{BB962C8B-B14F-4D97-AF65-F5344CB8AC3E}">
        <p14:creationId xmlns:p14="http://schemas.microsoft.com/office/powerpoint/2010/main" val="4046352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p:cNvPicPr>
          <p:nvPr>
            <p:ph idx="1"/>
          </p:nvPr>
        </p:nvPicPr>
        <p:blipFill>
          <a:blip r:embed="rId2"/>
          <a:stretch>
            <a:fillRect/>
          </a:stretch>
        </p:blipFill>
        <p:spPr>
          <a:xfrm>
            <a:off x="3297374" y="4185636"/>
            <a:ext cx="5535048" cy="1757964"/>
          </a:xfrm>
          <a:prstGeom prst="rect">
            <a:avLst/>
          </a:prstGeom>
        </p:spPr>
      </p:pic>
      <p:pic>
        <p:nvPicPr>
          <p:cNvPr id="5" name="图片 4"/>
          <p:cNvPicPr/>
          <p:nvPr/>
        </p:nvPicPr>
        <p:blipFill>
          <a:blip r:embed="rId3"/>
          <a:stretch>
            <a:fillRect/>
          </a:stretch>
        </p:blipFill>
        <p:spPr>
          <a:xfrm>
            <a:off x="354563" y="454414"/>
            <a:ext cx="5710335" cy="3352476"/>
          </a:xfrm>
          <a:prstGeom prst="rect">
            <a:avLst/>
          </a:prstGeom>
        </p:spPr>
      </p:pic>
      <p:pic>
        <p:nvPicPr>
          <p:cNvPr id="6" name="图片 5"/>
          <p:cNvPicPr/>
          <p:nvPr/>
        </p:nvPicPr>
        <p:blipFill>
          <a:blip r:embed="rId4"/>
          <a:stretch>
            <a:fillRect/>
          </a:stretch>
        </p:blipFill>
        <p:spPr>
          <a:xfrm>
            <a:off x="6317147" y="354563"/>
            <a:ext cx="5635367" cy="3452326"/>
          </a:xfrm>
          <a:prstGeom prst="rect">
            <a:avLst/>
          </a:prstGeom>
        </p:spPr>
      </p:pic>
    </p:spTree>
    <p:extLst>
      <p:ext uri="{BB962C8B-B14F-4D97-AF65-F5344CB8AC3E}">
        <p14:creationId xmlns:p14="http://schemas.microsoft.com/office/powerpoint/2010/main" val="2769757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128" y="274004"/>
            <a:ext cx="10058400" cy="3119717"/>
          </a:xfrm>
          <a:prstGeom prst="rect">
            <a:avLst/>
          </a:prstGeom>
        </p:spPr>
      </p:pic>
      <p:pic>
        <p:nvPicPr>
          <p:cNvPr id="5" name="内容占位符 3"/>
          <p:cNvPicPr>
            <a:picLocks/>
          </p:cNvPicPr>
          <p:nvPr/>
        </p:nvPicPr>
        <p:blipFill>
          <a:blip r:embed="rId3"/>
          <a:stretch>
            <a:fillRect/>
          </a:stretch>
        </p:blipFill>
        <p:spPr>
          <a:xfrm>
            <a:off x="2684557" y="3910330"/>
            <a:ext cx="6549596" cy="2202773"/>
          </a:xfrm>
          <a:prstGeom prst="rect">
            <a:avLst/>
          </a:prstGeom>
        </p:spPr>
      </p:pic>
    </p:spTree>
    <p:extLst>
      <p:ext uri="{BB962C8B-B14F-4D97-AF65-F5344CB8AC3E}">
        <p14:creationId xmlns:p14="http://schemas.microsoft.com/office/powerpoint/2010/main" val="207319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Since the boy-proposing process is </a:t>
            </a:r>
            <a:r>
              <a:rPr lang="en-US" altLang="zh-CN" b="1" dirty="0">
                <a:solidFill>
                  <a:srgbClr val="FF0000"/>
                </a:solidFill>
              </a:rPr>
              <a:t>boy optimal </a:t>
            </a:r>
            <a:r>
              <a:rPr lang="en-US" altLang="zh-CN" b="1" dirty="0"/>
              <a:t>while the girl-proposing process is </a:t>
            </a:r>
            <a:r>
              <a:rPr lang="en-US" altLang="zh-CN" b="1" dirty="0">
                <a:solidFill>
                  <a:srgbClr val="FF0000"/>
                </a:solidFill>
              </a:rPr>
              <a:t>boy </a:t>
            </a:r>
            <a:r>
              <a:rPr lang="en-US" altLang="zh-CN" b="1" dirty="0" err="1">
                <a:solidFill>
                  <a:srgbClr val="FF0000"/>
                </a:solidFill>
              </a:rPr>
              <a:t>pessimal</a:t>
            </a:r>
            <a:r>
              <a:rPr lang="en-US" altLang="zh-CN" b="1" dirty="0"/>
              <a:t>. So the partner of every boy in the first matching is the best partner while the one in the second matching is the worst partner. And since they are the same, we can conclude that </a:t>
            </a:r>
            <a:r>
              <a:rPr lang="en-US" altLang="zh-CN" b="1" dirty="0">
                <a:solidFill>
                  <a:srgbClr val="FF0000"/>
                </a:solidFill>
              </a:rPr>
              <a:t>there is only one valid girl for every boy. Similarly, there is also only one valid boy for every girl. </a:t>
            </a:r>
            <a:r>
              <a:rPr lang="en-US" altLang="zh-CN" b="1" dirty="0"/>
              <a:t>So in this problem, the stable marrying matching is </a:t>
            </a:r>
            <a:r>
              <a:rPr lang="en-US" altLang="zh-CN" b="1" dirty="0">
                <a:solidFill>
                  <a:srgbClr val="7030A0"/>
                </a:solidFill>
              </a:rPr>
              <a:t>unique.</a:t>
            </a:r>
          </a:p>
          <a:p>
            <a:endParaRPr lang="zh-CN" altLang="en-US" dirty="0"/>
          </a:p>
        </p:txBody>
      </p:sp>
    </p:spTree>
    <p:extLst>
      <p:ext uri="{BB962C8B-B14F-4D97-AF65-F5344CB8AC3E}">
        <p14:creationId xmlns:p14="http://schemas.microsoft.com/office/powerpoint/2010/main" val="28022768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004" y="266861"/>
            <a:ext cx="10058400" cy="5007614"/>
          </a:xfrm>
          <a:prstGeom prst="rect">
            <a:avLst/>
          </a:prstGeom>
        </p:spPr>
      </p:pic>
    </p:spTree>
    <p:extLst>
      <p:ext uri="{BB962C8B-B14F-4D97-AF65-F5344CB8AC3E}">
        <p14:creationId xmlns:p14="http://schemas.microsoft.com/office/powerpoint/2010/main" val="787129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we have learned…</a:t>
            </a:r>
            <a:endParaRPr lang="zh-CN" altLang="en-US" dirty="0"/>
          </a:p>
        </p:txBody>
      </p:sp>
      <p:sp>
        <p:nvSpPr>
          <p:cNvPr id="3" name="内容占位符 2"/>
          <p:cNvSpPr>
            <a:spLocks noGrp="1"/>
          </p:cNvSpPr>
          <p:nvPr>
            <p:ph idx="1"/>
          </p:nvPr>
        </p:nvSpPr>
        <p:spPr/>
        <p:txBody>
          <a:bodyPr/>
          <a:lstStyle/>
          <a:p>
            <a:r>
              <a:rPr lang="en-US" altLang="zh-CN" dirty="0" smtClean="0"/>
              <a:t>1. Logic and Set</a:t>
            </a:r>
          </a:p>
          <a:p>
            <a:r>
              <a:rPr lang="en-US" altLang="zh-CN" dirty="0" smtClean="0"/>
              <a:t>2. Proof I (basic, Invariant method, WOP)</a:t>
            </a:r>
          </a:p>
          <a:p>
            <a:r>
              <a:rPr lang="en-US" altLang="zh-CN" dirty="0" smtClean="0"/>
              <a:t>3. Proof II (Mathematical induction)</a:t>
            </a:r>
          </a:p>
          <a:p>
            <a:r>
              <a:rPr lang="en-US" altLang="zh-CN" dirty="0" smtClean="0"/>
              <a:t>4. Recursion</a:t>
            </a:r>
          </a:p>
          <a:p>
            <a:r>
              <a:rPr lang="en-US" altLang="zh-CN" dirty="0" smtClean="0"/>
              <a:t>5. Greatest common divisors</a:t>
            </a:r>
          </a:p>
          <a:p>
            <a:r>
              <a:rPr lang="en-US" altLang="zh-CN" dirty="0" smtClean="0"/>
              <a:t>6. Modular arithmetic (CRT)</a:t>
            </a:r>
          </a:p>
        </p:txBody>
      </p:sp>
    </p:spTree>
    <p:extLst>
      <p:ext uri="{BB962C8B-B14F-4D97-AF65-F5344CB8AC3E}">
        <p14:creationId xmlns:p14="http://schemas.microsoft.com/office/powerpoint/2010/main" val="2678149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4005" y="1545464"/>
            <a:ext cx="9660528" cy="434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005" y="576643"/>
            <a:ext cx="9522610" cy="827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37015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506</TotalTime>
  <Words>206</Words>
  <Application>Microsoft Office PowerPoint</Application>
  <PresentationFormat>自定义</PresentationFormat>
  <Paragraphs>18</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龙腾四海</vt:lpstr>
      <vt:lpstr>Tut 8</vt:lpstr>
      <vt:lpstr>PowerPoint 演示文稿</vt:lpstr>
      <vt:lpstr>PowerPoint 演示文稿</vt:lpstr>
      <vt:lpstr>PowerPoint 演示文稿</vt:lpstr>
      <vt:lpstr>PowerPoint 演示文稿</vt:lpstr>
      <vt:lpstr>PowerPoint 演示文稿</vt:lpstr>
      <vt:lpstr>PowerPoint 演示文稿</vt:lpstr>
      <vt:lpstr>What we have learned…</vt:lpstr>
      <vt:lpstr>PowerPoint 演示文稿</vt:lpstr>
      <vt:lpstr>PowerPoint 演示文稿</vt:lpstr>
      <vt:lpstr>PowerPoint 演示文稿</vt:lpstr>
      <vt:lpstr>PowerPoint 演示文稿</vt:lpstr>
      <vt:lpstr>PowerPoint 演示文稿</vt:lpstr>
      <vt:lpstr>What we have tested…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Wu Chang (SSE)</dc:creator>
  <cp:lastModifiedBy>ASUS</cp:lastModifiedBy>
  <cp:revision>20</cp:revision>
  <dcterms:created xsi:type="dcterms:W3CDTF">2018-11-12T02:39:27Z</dcterms:created>
  <dcterms:modified xsi:type="dcterms:W3CDTF">2020-11-10T09:46:47Z</dcterms:modified>
</cp:coreProperties>
</file>