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60" r:id="rId5"/>
    <p:sldId id="257" r:id="rId6"/>
    <p:sldId id="258" r:id="rId7"/>
    <p:sldId id="259" r:id="rId8"/>
    <p:sldId id="26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mickeyma@cuhk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://iverilog.icaru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90" y="2320993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Program</a:t>
            </a:r>
            <a:r>
              <a:rPr lang="en-US" dirty="0">
                <a:cs typeface="Calibri Light"/>
              </a:rPr>
              <a:t> 3</a:t>
            </a:r>
            <a:endParaRPr lang="en-US" dirty="0"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3695" y="5864225"/>
            <a:ext cx="5451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&amp;quot"/>
              </a:rPr>
              <a:t>Mickey Ma (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马毓琦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): </a:t>
            </a:r>
            <a:r>
              <a:rPr lang="en-US" dirty="0" smtClean="0">
                <a:solidFill>
                  <a:srgbClr val="0000FF"/>
                </a:solidFill>
                <a:latin typeface="&amp;quot"/>
                <a:hlinkClick r:id="rId1"/>
              </a:rPr>
              <a:t>mickeyma@cuhk.edu.cn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Office: Teaching C Building Room 402(TC-402)</a:t>
            </a:r>
            <a:endParaRPr lang="en-US" dirty="0" smtClean="0">
              <a:solidFill>
                <a:srgbClr val="000000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Phone: 0755-23519635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245" y="1495425"/>
            <a:ext cx="1452880" cy="288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181" y="2510873"/>
            <a:ext cx="741294" cy="15977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753059" y="1948483"/>
            <a:ext cx="6626" cy="78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2421" y="2866612"/>
            <a:ext cx="1060174" cy="6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94716" y="3323810"/>
            <a:ext cx="1152939" cy="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05671" y="3807515"/>
            <a:ext cx="10469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09720" y="2689225"/>
            <a:ext cx="1249680" cy="39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reg_A</a:t>
            </a:r>
            <a:endParaRPr lang="en-US" err="1"/>
          </a:p>
        </p:txBody>
      </p:sp>
      <p:sp>
        <p:nvSpPr>
          <p:cNvPr id="11" name="Rectangle 10"/>
          <p:cNvSpPr/>
          <p:nvPr/>
        </p:nvSpPr>
        <p:spPr>
          <a:xfrm>
            <a:off x="4109720" y="3583940"/>
            <a:ext cx="124968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reg_B</a:t>
            </a:r>
            <a:endParaRPr lang="en-US" err="1"/>
          </a:p>
        </p:txBody>
      </p:sp>
      <p:sp>
        <p:nvSpPr>
          <p:cNvPr id="12" name="Rectangle 11"/>
          <p:cNvSpPr/>
          <p:nvPr/>
        </p:nvSpPr>
        <p:spPr>
          <a:xfrm>
            <a:off x="8248482" y="3125854"/>
            <a:ext cx="887896" cy="39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reg_C</a:t>
            </a:r>
            <a:endParaRPr lang="en-US" err="1"/>
          </a:p>
        </p:txBody>
      </p:sp>
      <p:sp>
        <p:nvSpPr>
          <p:cNvPr id="13" name="TextBox 10"/>
          <p:cNvSpPr txBox="1"/>
          <p:nvPr/>
        </p:nvSpPr>
        <p:spPr>
          <a:xfrm>
            <a:off x="5422873" y="3470826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b</a:t>
            </a:r>
            <a:endParaRPr lang="en-US"/>
          </a:p>
        </p:txBody>
      </p:sp>
      <p:sp>
        <p:nvSpPr>
          <p:cNvPr id="14" name="TextBox 11"/>
          <p:cNvSpPr txBox="1"/>
          <p:nvPr/>
        </p:nvSpPr>
        <p:spPr>
          <a:xfrm>
            <a:off x="5419973" y="2546902"/>
            <a:ext cx="9144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a</a:t>
            </a:r>
            <a:endParaRPr lang="en-US"/>
          </a:p>
        </p:txBody>
      </p:sp>
      <p:sp>
        <p:nvSpPr>
          <p:cNvPr id="15" name="TextBox 12"/>
          <p:cNvSpPr txBox="1"/>
          <p:nvPr/>
        </p:nvSpPr>
        <p:spPr>
          <a:xfrm>
            <a:off x="7205289" y="2993747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 c</a:t>
            </a:r>
            <a:endParaRPr lang="en-US"/>
          </a:p>
        </p:txBody>
      </p:sp>
      <p:sp>
        <p:nvSpPr>
          <p:cNvPr id="16" name="TextBox 13"/>
          <p:cNvSpPr txBox="1"/>
          <p:nvPr/>
        </p:nvSpPr>
        <p:spPr>
          <a:xfrm>
            <a:off x="5419945" y="1575985"/>
            <a:ext cx="3558209" cy="37466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operation code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33782" y="3869703"/>
            <a:ext cx="3356" cy="47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"/>
          <p:cNvSpPr txBox="1"/>
          <p:nvPr/>
        </p:nvSpPr>
        <p:spPr>
          <a:xfrm>
            <a:off x="6709191" y="3922515"/>
            <a:ext cx="66019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702030404030204"/>
              </a:rPr>
              <a:t>flags</a:t>
            </a:r>
            <a:endParaRPr lang="en-US">
              <a:cs typeface="Calibri" panose="020F07020304040302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9720" y="1692910"/>
            <a:ext cx="1249680" cy="781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opcode/</a:t>
            </a:r>
            <a:endParaRPr lang="en-US">
              <a:cs typeface="Calibri" panose="020F0702030404030204"/>
            </a:endParaRPr>
          </a:p>
          <a:p>
            <a:pPr algn="ctr"/>
            <a:r>
              <a:rPr lang="en-US">
                <a:cs typeface="Calibri" panose="020F0702030404030204"/>
              </a:rPr>
              <a:t>func/</a:t>
            </a:r>
            <a:endParaRPr lang="en-US">
              <a:cs typeface="Calibri" panose="020F0702030404030204"/>
            </a:endParaRPr>
          </a:p>
          <a:p>
            <a:pPr algn="ctr"/>
            <a:r>
              <a:rPr lang="en-US">
                <a:cs typeface="Calibri" panose="020F0702030404030204"/>
              </a:rPr>
              <a:t>ALUcontrol</a:t>
            </a:r>
            <a:endParaRPr lang="en-US" err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44187" y="1944341"/>
            <a:ext cx="1424607" cy="662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22729" y="2508802"/>
            <a:ext cx="1351721" cy="72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Testbench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4340" y="2870200"/>
            <a:ext cx="989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39510" y="4342765"/>
            <a:ext cx="1129665" cy="69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flag registers</a:t>
            </a:r>
            <a:endParaRPr lang="en-US">
              <a:cs typeface="Calibri" panose="020F07020304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439" y="37824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Block Diagram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95" y="2148514"/>
            <a:ext cx="2815200" cy="19889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05" y="595312"/>
            <a:ext cx="4255120" cy="5892134"/>
          </a:xfrm>
          <a:prstGeom prst="rect">
            <a:avLst/>
          </a:prstGeom>
        </p:spPr>
      </p:pic>
      <p:pic>
        <p:nvPicPr>
          <p:cNvPr id="8" name="Picture 8" descr="A picture containing device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51" y="595312"/>
            <a:ext cx="4111200" cy="466155"/>
          </a:xfrm>
          <a:prstGeom prst="rect">
            <a:avLst/>
          </a:prstGeom>
        </p:spPr>
      </p:pic>
      <p:pic>
        <p:nvPicPr>
          <p:cNvPr id="10" name="Picture 10" descr="A black sign with white text&#10;&#10;Description generated with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67" y="3493865"/>
            <a:ext cx="1379289" cy="1155634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396" y="2037522"/>
            <a:ext cx="2667000" cy="106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9179" y="17456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Verilog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94412" y="1870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Test bench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3550" y="2306352"/>
            <a:ext cx="387630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Calibri" panose="020F0702030404030204"/>
              </a:rPr>
              <a:t>       Results</a:t>
            </a:r>
            <a:endParaRPr lang="en-US">
              <a:cs typeface="Calibri" panose="020F0702030404030204"/>
            </a:endParaRPr>
          </a:p>
          <a:p>
            <a:pPr algn="l"/>
            <a:endParaRPr lang="en-US">
              <a:cs typeface="Calibri" panose="020F0702030404030204"/>
            </a:endParaRPr>
          </a:p>
          <a:p>
            <a:endParaRPr lang="en-US">
              <a:cs typeface="Calibri" panose="020F0702030404030204"/>
            </a:endParaRPr>
          </a:p>
          <a:p>
            <a:r>
              <a:rPr lang="en-US">
                <a:cs typeface="Calibri" panose="020F0702030404030204"/>
              </a:rPr>
              <a:t>hexadecimal                        binary</a:t>
            </a:r>
            <a:endParaRPr lang="en-US"/>
          </a:p>
          <a:p>
            <a:endParaRPr lang="en-US">
              <a:cs typeface="Calibri" panose="020F07020304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41" y="232111"/>
            <a:ext cx="223172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A Simple </a:t>
            </a:r>
            <a:endParaRPr lang="en-US" sz="2400" b="1" dirty="0"/>
          </a:p>
          <a:p>
            <a:r>
              <a:rPr lang="en-US" sz="2400" b="1" dirty="0"/>
              <a:t>Verilog Example</a:t>
            </a:r>
            <a:endParaRPr lang="en-US" sz="2400" b="1" dirty="0">
              <a:cs typeface="Calibri" panose="020F07020304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5145" y="6487398"/>
            <a:ext cx="600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https://www.doulos.com/knowhow/verilog_designers_guide/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0353" y="602053"/>
            <a:ext cx="34359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ALU.v</a:t>
            </a:r>
            <a:endParaRPr 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740535"/>
            <a:ext cx="3849370" cy="4187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40" y="108585"/>
            <a:ext cx="3312160" cy="6640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439" y="31408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test_ALU.v</a:t>
            </a:r>
            <a:endParaRPr lang="en-US" sz="2400">
              <a:cs typeface="Calibri" panose="020F07020304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775970"/>
            <a:ext cx="8763635" cy="588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4830" y="895350"/>
            <a:ext cx="2658110" cy="7372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Icarus Verilog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i="1" u="sng" dirty="0">
                <a:solidFill>
                  <a:srgbClr val="FF0000"/>
                </a:solidFill>
                <a:cs typeface="Calibri" panose="020F0702030404030204"/>
                <a:hlinkClick r:id="rId1"/>
              </a:rPr>
              <a:t>http://iverilog.icarus.com/</a:t>
            </a:r>
            <a:endParaRPr lang="en-US" i="1" u="sng" dirty="0">
              <a:solidFill>
                <a:srgbClr val="FF0000"/>
              </a:solidFill>
              <a:cs typeface="Calibri" panose="020F07020304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830" y="5900705"/>
            <a:ext cx="825572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 smtClean="0"/>
              <a:t>Mac</a:t>
            </a:r>
            <a:r>
              <a:rPr lang="en-US" sz="2000" dirty="0"/>
              <a:t>: </a:t>
            </a:r>
            <a:r>
              <a:rPr lang="en-US" sz="2000" i="1" u="sng" dirty="0"/>
              <a:t>https://blog.csdn.net/zach_z/article/details/78787509</a:t>
            </a:r>
            <a:endParaRPr lang="en-US" sz="2000" i="1" u="sng" dirty="0" smtClean="0"/>
          </a:p>
          <a:p>
            <a:r>
              <a:rPr lang="en-US" sz="2000" dirty="0"/>
              <a:t>Win: </a:t>
            </a:r>
            <a:r>
              <a:rPr lang="en-US" sz="2000" i="1" u="sng" dirty="0"/>
              <a:t>http://bleyer.org/icarus/</a:t>
            </a:r>
            <a:endParaRPr lang="en-US" sz="2000" i="1" u="sng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60" y="3609340"/>
            <a:ext cx="8357870" cy="2291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" y="184785"/>
            <a:ext cx="7479030" cy="323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930" y="647065"/>
            <a:ext cx="9846310" cy="60007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Grading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Support the Arithmetic/Logic operations - 60%</a:t>
            </a:r>
            <a:endParaRPr lang="en-US" dirty="0">
              <a:cs typeface="Calibri" panose="020F0702030404030204"/>
            </a:endParaRPr>
          </a:p>
          <a:p>
            <a:r>
              <a:rPr lang="en-US" dirty="0">
                <a:cs typeface="Calibri" panose="020F0702030404030204"/>
              </a:rPr>
              <a:t>The ALU must support: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add, addi, addu, addiu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sub, subu</a:t>
            </a:r>
            <a:endParaRPr lang="en-US" dirty="0" smtClean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mult, multu, div, divu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 err="1">
                <a:cs typeface="Calibri" panose="020F0702030404030204"/>
              </a:rPr>
              <a:t>sqrt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and, andi, nor, or, ori, xor, xori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beq, bne, slt, slti, sltiu, sltu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lw, sw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sll, srl, sla, sra</a:t>
            </a:r>
            <a:endParaRPr lang="zh-CN" altLang="en-US"/>
          </a:p>
          <a:p>
            <a:endParaRPr lang="en-US" dirty="0">
              <a:cs typeface="Calibri" panose="020F0702030404030204"/>
            </a:endParaRPr>
          </a:p>
          <a:p>
            <a:r>
              <a:rPr lang="zh-CN" altLang="en-US">
                <a:sym typeface="+mn-ea"/>
              </a:rPr>
              <a:t>With a clear data flow from instruction to ALU - 20%</a:t>
            </a:r>
            <a:endParaRPr lang="en-US" altLang="en-US" dirty="0">
              <a:cs typeface="Calibri" panose="020F0702030404030204"/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Control part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Sign</a:t>
            </a:r>
            <a:r>
              <a:rPr lang="en-US" altLang="zh-CN">
                <a:sym typeface="+mn-ea"/>
              </a:rPr>
              <a:t>/Zero</a:t>
            </a:r>
            <a:r>
              <a:rPr lang="zh-CN" altLang="en-US">
                <a:sym typeface="+mn-ea"/>
              </a:rPr>
              <a:t> extension</a:t>
            </a:r>
            <a:endParaRPr lang="en-US" dirty="0">
              <a:cs typeface="Calibri" panose="020F0702030404030204"/>
            </a:endParaRPr>
          </a:p>
          <a:p>
            <a:endParaRPr lang="en-US" dirty="0">
              <a:cs typeface="Calibri" panose="020F0702030404030204"/>
            </a:endParaRPr>
          </a:p>
          <a:p>
            <a:r>
              <a:rPr lang="en-US" dirty="0"/>
              <a:t>With special handling for flags - 10%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negative flag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Zero flag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Overflow detection               			  Project report - 10%</a:t>
            </a:r>
            <a:endParaRPr lang="en-US" dirty="0">
              <a:cs typeface="Calibri" panose="020F07020304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Single-cycle MIPS Processor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022793"/>
            <a:ext cx="10436470" cy="5601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973</Words>
  <Application>WPS 演示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Calibri Light</vt:lpstr>
      <vt:lpstr>Helvetica Neue</vt:lpstr>
      <vt:lpstr>&amp;quot</vt:lpstr>
      <vt:lpstr>楷体</vt:lpstr>
      <vt:lpstr>Calibri</vt:lpstr>
      <vt:lpstr>Arial</vt:lpstr>
      <vt:lpstr>Thonburi</vt:lpstr>
      <vt:lpstr>微软雅黑</vt:lpstr>
      <vt:lpstr>宋体</vt:lpstr>
      <vt:lpstr>Arial Unicode MS</vt:lpstr>
      <vt:lpstr>汉仪书宋二KW</vt:lpstr>
      <vt:lpstr>office theme</vt:lpstr>
      <vt:lpstr>Program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</cp:lastModifiedBy>
  <cp:revision>26</cp:revision>
  <dcterms:created xsi:type="dcterms:W3CDTF">2020-03-24T09:13:36Z</dcterms:created>
  <dcterms:modified xsi:type="dcterms:W3CDTF">2020-03-24T09:13:36Z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