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0"/>
  </p:notesMasterIdLst>
  <p:sldIdLst>
    <p:sldId id="321" r:id="rId2"/>
    <p:sldId id="2615" r:id="rId3"/>
    <p:sldId id="294" r:id="rId4"/>
    <p:sldId id="2609" r:id="rId5"/>
    <p:sldId id="2613" r:id="rId6"/>
    <p:sldId id="2616" r:id="rId7"/>
    <p:sldId id="268" r:id="rId8"/>
    <p:sldId id="278" r:id="rId9"/>
  </p:sldIdLst>
  <p:sldSz cx="9144000" cy="5143500" type="screen16x9"/>
  <p:notesSz cx="6858000" cy="9144000"/>
  <p:embeddedFontLst>
    <p:embeddedFont>
      <p:font typeface="Muli" panose="020B0604020202020204" charset="0"/>
      <p:regular r:id="rId11"/>
      <p:bold r:id="rId12"/>
      <p:italic r:id="rId13"/>
      <p:boldItalic r:id="rId14"/>
    </p:embeddedFont>
    <p:embeddedFont>
      <p:font typeface="Muli Light" panose="020B0604020202020204" charset="0"/>
      <p:regular r:id="rId15"/>
      <p:bold r:id="rId16"/>
      <p:italic r:id="rId17"/>
      <p:boldItalic r:id="rId18"/>
    </p:embeddedFont>
    <p:embeddedFont>
      <p:font typeface="Poppins" panose="020B0604020202020204" charset="0"/>
      <p:regular r:id="rId19"/>
      <p:bold r:id="rId20"/>
      <p:italic r:id="rId21"/>
      <p:boldItalic r:id="rId22"/>
    </p:embeddedFont>
    <p:embeddedFont>
      <p:font typeface="Poppins Light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A68"/>
    <a:srgbClr val="FF3300"/>
    <a:srgbClr val="0070C0"/>
    <a:srgbClr val="92D050"/>
    <a:srgbClr val="F86D70"/>
    <a:srgbClr val="8D94B0"/>
    <a:srgbClr val="4D8AF0"/>
    <a:srgbClr val="A7D86D"/>
    <a:srgbClr val="081729"/>
    <a:srgbClr val="B9BB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C846B6-7209-4612-8686-96E8734E216C}">
  <a:tblStyle styleId="{69C846B6-7209-4612-8686-96E8734E21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191" autoAdjust="0"/>
    <p:restoredTop sz="94291" autoAdjust="0"/>
  </p:normalViewPr>
  <p:slideViewPr>
    <p:cSldViewPr snapToGrid="0">
      <p:cViewPr varScale="1">
        <p:scale>
          <a:sx n="96" d="100"/>
          <a:sy n="96" d="100"/>
        </p:scale>
        <p:origin x="282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7890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3261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5124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2725" y="2225700"/>
            <a:ext cx="3118876" cy="276539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41170" y="2518284"/>
            <a:ext cx="3450425" cy="24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no illustration">
  <p:cSld name="BLANK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7D86D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lvl="1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lvl="2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lvl="3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lvl="4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lvl="5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lvl="6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lvl="7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lvl="8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8" r:id="rId2"/>
    <p:sldLayoutId id="2147483659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3A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Image 47">
            <a:extLst>
              <a:ext uri="{FF2B5EF4-FFF2-40B4-BE49-F238E27FC236}">
                <a16:creationId xmlns:a16="http://schemas.microsoft.com/office/drawing/2014/main" id="{AAF536AE-76DD-488E-BAC5-7EA1F4F2CB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316302" y="235284"/>
            <a:ext cx="4839395" cy="379459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C24E66D-A9F8-49AA-A32B-6A6CA21FB787}"/>
              </a:ext>
            </a:extLst>
          </p:cNvPr>
          <p:cNvSpPr txBox="1"/>
          <p:nvPr/>
        </p:nvSpPr>
        <p:spPr>
          <a:xfrm>
            <a:off x="3211703" y="4200780"/>
            <a:ext cx="25828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“Save Your Eyes”</a:t>
            </a:r>
          </a:p>
        </p:txBody>
      </p:sp>
      <p:sp>
        <p:nvSpPr>
          <p:cNvPr id="42" name="TextBox 16">
            <a:extLst>
              <a:ext uri="{FF2B5EF4-FFF2-40B4-BE49-F238E27FC236}">
                <a16:creationId xmlns:a16="http://schemas.microsoft.com/office/drawing/2014/main" id="{1DCA2DC3-4A5E-4D6E-86A5-7C913263BDB5}"/>
              </a:ext>
            </a:extLst>
          </p:cNvPr>
          <p:cNvSpPr txBox="1"/>
          <p:nvPr/>
        </p:nvSpPr>
        <p:spPr>
          <a:xfrm>
            <a:off x="6431932" y="4802573"/>
            <a:ext cx="2482154" cy="2881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665"/>
              </a:lnSpc>
            </a:pPr>
            <a:r>
              <a:rPr lang="en-US" sz="900" spc="113" dirty="0">
                <a:solidFill>
                  <a:schemeClr val="bg1"/>
                </a:solidFill>
                <a:latin typeface="Poppins" panose="02000000000000000000" pitchFamily="2" charset="77"/>
                <a:ea typeface="Lato" charset="0"/>
                <a:cs typeface="Poppins" panose="02000000000000000000" pitchFamily="2" charset="77"/>
              </a:rPr>
              <a:t>Presented by: Next Pointer Team</a:t>
            </a:r>
          </a:p>
        </p:txBody>
      </p:sp>
    </p:spTree>
    <p:extLst>
      <p:ext uri="{BB962C8B-B14F-4D97-AF65-F5344CB8AC3E}">
        <p14:creationId xmlns:p14="http://schemas.microsoft.com/office/powerpoint/2010/main" val="2950357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3A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90;p26">
            <a:extLst>
              <a:ext uri="{FF2B5EF4-FFF2-40B4-BE49-F238E27FC236}">
                <a16:creationId xmlns:a16="http://schemas.microsoft.com/office/drawing/2014/main" id="{D047CB31-A36A-4BA7-9AA5-2FDF85C90477}"/>
              </a:ext>
            </a:extLst>
          </p:cNvPr>
          <p:cNvSpPr txBox="1">
            <a:spLocks/>
          </p:cNvSpPr>
          <p:nvPr/>
        </p:nvSpPr>
        <p:spPr>
          <a:xfrm>
            <a:off x="8681292" y="4749851"/>
            <a:ext cx="347992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>
                <a:solidFill>
                  <a:srgbClr val="A7A4BC"/>
                </a:solidFill>
              </a:rPr>
              <a:pPr algn="r"/>
              <a:t>2</a:t>
            </a:fld>
            <a:endParaRPr lang="en" dirty="0">
              <a:solidFill>
                <a:srgbClr val="A7A4BC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113CC2E-35FC-480D-8473-332DA6F683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488017" y="151853"/>
            <a:ext cx="643314" cy="344932"/>
          </a:xfrm>
          <a:prstGeom prst="rect">
            <a:avLst/>
          </a:prstGeom>
        </p:spPr>
      </p:pic>
      <p:sp>
        <p:nvSpPr>
          <p:cNvPr id="7" name="Google Shape;188;p26">
            <a:extLst>
              <a:ext uri="{FF2B5EF4-FFF2-40B4-BE49-F238E27FC236}">
                <a16:creationId xmlns:a16="http://schemas.microsoft.com/office/drawing/2014/main" id="{5601B5DD-AFC8-4CCE-A4F0-A3921EB5664C}"/>
              </a:ext>
            </a:extLst>
          </p:cNvPr>
          <p:cNvSpPr txBox="1">
            <a:spLocks/>
          </p:cNvSpPr>
          <p:nvPr/>
        </p:nvSpPr>
        <p:spPr>
          <a:xfrm>
            <a:off x="308113" y="347870"/>
            <a:ext cx="6311164" cy="9031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b="1" dirty="0">
                <a:solidFill>
                  <a:schemeClr val="bg1"/>
                </a:solidFill>
                <a:latin typeface="Poppins" panose="020B0604020202020204" charset="0"/>
                <a:cs typeface="Poppins" panose="020B0604020202020204" charset="0"/>
              </a:rPr>
              <a:t>Problematic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B38252E-12AF-4DB3-BBCD-72127583C0D5}"/>
              </a:ext>
            </a:extLst>
          </p:cNvPr>
          <p:cNvSpPr txBox="1"/>
          <p:nvPr/>
        </p:nvSpPr>
        <p:spPr>
          <a:xfrm>
            <a:off x="393612" y="1671866"/>
            <a:ext cx="83567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Muli Light" panose="020B0604020202020204" charset="0"/>
              </a:rPr>
              <a:t>Over</a:t>
            </a:r>
            <a:r>
              <a:rPr lang="en-US" sz="4000" dirty="0">
                <a:solidFill>
                  <a:schemeClr val="bg1"/>
                </a:solidFill>
                <a:latin typeface="Muli Light" panose="020B0604020202020204" charset="0"/>
              </a:rPr>
              <a:t> </a:t>
            </a:r>
            <a:r>
              <a:rPr lang="en-US" sz="3500" b="1" dirty="0">
                <a:solidFill>
                  <a:schemeClr val="bg1"/>
                </a:solidFill>
                <a:latin typeface="Muli Light" panose="020B0604020202020204" charset="0"/>
              </a:rPr>
              <a:t>300</a:t>
            </a:r>
            <a:r>
              <a:rPr lang="en-US" sz="4000" dirty="0">
                <a:solidFill>
                  <a:schemeClr val="bg1"/>
                </a:solidFill>
                <a:latin typeface="Muli Light" panose="020B0604020202020204" charset="0"/>
              </a:rPr>
              <a:t> </a:t>
            </a:r>
            <a:r>
              <a:rPr lang="en-US" sz="2600" dirty="0">
                <a:solidFill>
                  <a:schemeClr val="bg1"/>
                </a:solidFill>
                <a:latin typeface="Muli Light" panose="020B0604020202020204" charset="0"/>
              </a:rPr>
              <a:t>Million people </a:t>
            </a:r>
            <a:r>
              <a:rPr lang="en-US" sz="2600">
                <a:solidFill>
                  <a:schemeClr val="bg1"/>
                </a:solidFill>
                <a:latin typeface="Muli Light" panose="020B0604020202020204" charset="0"/>
              </a:rPr>
              <a:t>have Diabetic </a:t>
            </a:r>
            <a:r>
              <a:rPr lang="en-US" sz="2600" dirty="0">
                <a:solidFill>
                  <a:schemeClr val="bg1"/>
                </a:solidFill>
                <a:latin typeface="Muli Light" panose="020B0604020202020204" charset="0"/>
              </a:rPr>
              <a:t>Retinopathy!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CFA0A8-1574-4411-A164-06E0226DC8B2}"/>
              </a:ext>
            </a:extLst>
          </p:cNvPr>
          <p:cNvSpPr txBox="1"/>
          <p:nvPr/>
        </p:nvSpPr>
        <p:spPr>
          <a:xfrm>
            <a:off x="441787" y="2763748"/>
            <a:ext cx="6476835" cy="1048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bg1"/>
                </a:solidFill>
                <a:latin typeface="Muli Light" panose="020B0604020202020204" charset="0"/>
              </a:rPr>
              <a:t> Lack of expert &amp; expertise.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bg1"/>
                </a:solidFill>
                <a:latin typeface="Muli Light" panose="020B0604020202020204" charset="0"/>
              </a:rPr>
              <a:t> DR detection difficulty for Doctors.</a:t>
            </a:r>
          </a:p>
        </p:txBody>
      </p:sp>
    </p:spTree>
    <p:extLst>
      <p:ext uri="{BB962C8B-B14F-4D97-AF65-F5344CB8AC3E}">
        <p14:creationId xmlns:p14="http://schemas.microsoft.com/office/powerpoint/2010/main" val="1029073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3A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8963" y="428711"/>
            <a:ext cx="782148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500" b="1" dirty="0">
                <a:solidFill>
                  <a:schemeClr val="bg1"/>
                </a:solidFill>
                <a:latin typeface="Poppins" panose="020B0604020202020204" charset="0"/>
                <a:cs typeface="Poppins" panose="020B0604020202020204" charset="0"/>
              </a:rPr>
              <a:t> Solution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-79771" y="1790680"/>
            <a:ext cx="4424840" cy="977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spcAft>
                <a:spcPts val="80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effectLst/>
                <a:latin typeface="Muli Light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Predict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Muli Light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 the existence of DR.</a:t>
            </a:r>
            <a:endParaRPr lang="en-US" sz="1800" dirty="0">
              <a:solidFill>
                <a:schemeClr val="bg1">
                  <a:lumMod val="95000"/>
                </a:schemeClr>
              </a:solidFill>
              <a:latin typeface="Muli Light" panose="020B060402020202020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Muli Light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Predict </a:t>
            </a:r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latin typeface="Muli Light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degree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Muli Light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 of the disease.</a:t>
            </a:r>
            <a:endParaRPr lang="en-US" sz="1800" dirty="0">
              <a:solidFill>
                <a:schemeClr val="bg1">
                  <a:lumMod val="95000"/>
                </a:schemeClr>
              </a:solidFill>
              <a:effectLst/>
              <a:latin typeface="Muli Light" panose="020B060402020202020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Google Shape;190;p26">
            <a:extLst>
              <a:ext uri="{FF2B5EF4-FFF2-40B4-BE49-F238E27FC236}">
                <a16:creationId xmlns:a16="http://schemas.microsoft.com/office/drawing/2014/main" id="{D047CB31-A36A-4BA7-9AA5-2FDF85C90477}"/>
              </a:ext>
            </a:extLst>
          </p:cNvPr>
          <p:cNvSpPr txBox="1">
            <a:spLocks/>
          </p:cNvSpPr>
          <p:nvPr/>
        </p:nvSpPr>
        <p:spPr>
          <a:xfrm>
            <a:off x="8681292" y="4749851"/>
            <a:ext cx="347992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>
                <a:solidFill>
                  <a:srgbClr val="A7A4BC"/>
                </a:solidFill>
              </a:rPr>
              <a:pPr algn="r"/>
              <a:t>3</a:t>
            </a:fld>
            <a:endParaRPr lang="en" dirty="0">
              <a:solidFill>
                <a:srgbClr val="A7A4BC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07A59A5-4008-42DD-AC17-2413A053520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930877" y="735322"/>
            <a:ext cx="3618017" cy="361801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113CC2E-35FC-480D-8473-332DA6F683F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488017" y="151853"/>
            <a:ext cx="643314" cy="344932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F677DA52-EEDE-4D1E-B2A5-4DA6E6160A5C}"/>
              </a:ext>
            </a:extLst>
          </p:cNvPr>
          <p:cNvSpPr txBox="1"/>
          <p:nvPr/>
        </p:nvSpPr>
        <p:spPr>
          <a:xfrm>
            <a:off x="449908" y="3511157"/>
            <a:ext cx="2024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“Save Your Eyes”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E56AF1-210D-4AF3-AFF6-0182727A35BE}"/>
              </a:ext>
            </a:extLst>
          </p:cNvPr>
          <p:cNvSpPr/>
          <p:nvPr/>
        </p:nvSpPr>
        <p:spPr>
          <a:xfrm>
            <a:off x="373081" y="4579284"/>
            <a:ext cx="7578222" cy="384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>
              <a:lnSpc>
                <a:spcPct val="114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Muli Light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Model link: </a:t>
            </a:r>
            <a:r>
              <a:rPr lang="en-US" sz="1600" u="sng" dirty="0">
                <a:solidFill>
                  <a:schemeClr val="bg1">
                    <a:lumMod val="95000"/>
                  </a:schemeClr>
                </a:solidFill>
                <a:latin typeface="Muli Light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https://github.com/Younes-Charfaoui/AI-Hack-Tunisia-2019</a:t>
            </a:r>
          </a:p>
        </p:txBody>
      </p:sp>
    </p:spTree>
    <p:extLst>
      <p:ext uri="{BB962C8B-B14F-4D97-AF65-F5344CB8AC3E}">
        <p14:creationId xmlns:p14="http://schemas.microsoft.com/office/powerpoint/2010/main" val="428841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3A68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bg1">
                    <a:lumMod val="95000"/>
                  </a:schemeClr>
                </a:solidFill>
              </a:rPr>
              <a:t>4</a:t>
            </a:fld>
            <a:endParaRPr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8" name="Google Shape;188;p26"/>
          <p:cNvSpPr txBox="1">
            <a:spLocks noGrp="1"/>
          </p:cNvSpPr>
          <p:nvPr>
            <p:ph type="title" idx="4294967295"/>
          </p:nvPr>
        </p:nvSpPr>
        <p:spPr>
          <a:xfrm>
            <a:off x="212651" y="170411"/>
            <a:ext cx="6300788" cy="85725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fr-FR" dirty="0" err="1">
                <a:solidFill>
                  <a:schemeClr val="bg1"/>
                </a:solidFill>
              </a:rPr>
              <a:t>Costs</a:t>
            </a:r>
            <a:endParaRPr sz="2500" dirty="0">
              <a:solidFill>
                <a:schemeClr val="bg1"/>
              </a:solidFill>
            </a:endParaRPr>
          </a:p>
        </p:txBody>
      </p:sp>
      <p:graphicFrame>
        <p:nvGraphicFramePr>
          <p:cNvPr id="189" name="Google Shape;189;p26"/>
          <p:cNvGraphicFramePr/>
          <p:nvPr>
            <p:extLst>
              <p:ext uri="{D42A27DB-BD31-4B8C-83A1-F6EECF244321}">
                <p14:modId xmlns:p14="http://schemas.microsoft.com/office/powerpoint/2010/main" val="1159600487"/>
              </p:ext>
            </p:extLst>
          </p:nvPr>
        </p:nvGraphicFramePr>
        <p:xfrm>
          <a:off x="309537" y="1631875"/>
          <a:ext cx="8267933" cy="1879750"/>
        </p:xfrm>
        <a:graphic>
          <a:graphicData uri="http://schemas.openxmlformats.org/drawingml/2006/table">
            <a:tbl>
              <a:tblPr>
                <a:noFill/>
                <a:tableStyleId>{69C846B6-7209-4612-8686-96E8734E216C}</a:tableStyleId>
              </a:tblPr>
              <a:tblGrid>
                <a:gridCol w="6060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302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Type</a:t>
                      </a:r>
                      <a:endParaRPr sz="16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b="1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Cost</a:t>
                      </a:r>
                      <a:endParaRPr sz="16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800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uli Light" panose="020B0604020202020204" charset="0"/>
                        </a:rPr>
                        <a:t>Cloud Hosting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500 </a:t>
                      </a:r>
                      <a:r>
                        <a:rPr lang="fr-FR" sz="18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USD</a:t>
                      </a:r>
                      <a:r>
                        <a:rPr lang="en" sz="18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 </a:t>
                      </a:r>
                      <a:r>
                        <a:rPr lang="fr-FR" sz="18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/ YEAR</a:t>
                      </a:r>
                      <a:endParaRPr lang="en" sz="180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3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uli Light" panose="020B0604020202020204" charset="0"/>
                        </a:rPr>
                        <a:t>Digital</a:t>
                      </a:r>
                      <a:r>
                        <a:rPr lang="fr-FR" sz="18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uli Light" panose="020B0604020202020204" charset="0"/>
                        </a:rPr>
                        <a:t> marketing [Social media]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8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6000 </a:t>
                      </a:r>
                      <a:r>
                        <a:rPr lang="fr-FR" sz="18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USD</a:t>
                      </a:r>
                      <a:r>
                        <a:rPr lang="en" sz="18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 </a:t>
                      </a:r>
                      <a:r>
                        <a:rPr lang="fr-FR" sz="18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/ YEAR</a:t>
                      </a:r>
                      <a:endParaRPr lang="en" sz="18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Image 4">
            <a:extLst>
              <a:ext uri="{FF2B5EF4-FFF2-40B4-BE49-F238E27FC236}">
                <a16:creationId xmlns:a16="http://schemas.microsoft.com/office/drawing/2014/main" id="{3C1A4897-E065-410A-8868-F03841F9349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488017" y="151853"/>
            <a:ext cx="643314" cy="34493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EA12C0CB-9AD5-490B-9C70-4A2E9721A8C4}"/>
              </a:ext>
            </a:extLst>
          </p:cNvPr>
          <p:cNvSpPr txBox="1"/>
          <p:nvPr/>
        </p:nvSpPr>
        <p:spPr>
          <a:xfrm>
            <a:off x="1987827" y="4000384"/>
            <a:ext cx="5148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bg1"/>
                </a:solidFill>
              </a:rPr>
              <a:t>Total </a:t>
            </a:r>
            <a:r>
              <a:rPr lang="fr-FR" sz="2400" b="1" dirty="0">
                <a:solidFill>
                  <a:schemeClr val="bg1"/>
                </a:solidFill>
              </a:rPr>
              <a:t>: </a:t>
            </a:r>
            <a:r>
              <a:rPr lang="fr-FR" sz="3600" b="1" dirty="0">
                <a:solidFill>
                  <a:schemeClr val="bg1"/>
                </a:solidFill>
              </a:rPr>
              <a:t>6500USD</a:t>
            </a:r>
            <a:r>
              <a:rPr lang="fr-FR" sz="3600" dirty="0">
                <a:solidFill>
                  <a:schemeClr val="bg1">
                    <a:lumMod val="95000"/>
                  </a:schemeClr>
                </a:solidFill>
                <a:latin typeface="Muli"/>
                <a:ea typeface="Muli"/>
                <a:cs typeface="Muli"/>
                <a:sym typeface="Muli"/>
              </a:rPr>
              <a:t> / YEAR</a:t>
            </a:r>
            <a:endParaRPr lang="fr-FR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79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3A68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bg1">
                    <a:lumMod val="95000"/>
                  </a:schemeClr>
                </a:solidFill>
              </a:rPr>
              <a:t>5</a:t>
            </a:fld>
            <a:endParaRPr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8" name="Google Shape;188;p26"/>
          <p:cNvSpPr txBox="1">
            <a:spLocks noGrp="1"/>
          </p:cNvSpPr>
          <p:nvPr>
            <p:ph type="title" idx="4294967295"/>
          </p:nvPr>
        </p:nvSpPr>
        <p:spPr>
          <a:xfrm>
            <a:off x="212651" y="170411"/>
            <a:ext cx="6300788" cy="85725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/>
                </a:solidFill>
              </a:rPr>
              <a:t>Revenue</a:t>
            </a:r>
            <a:endParaRPr dirty="0">
              <a:solidFill>
                <a:schemeClr val="bg1"/>
              </a:solidFill>
            </a:endParaRPr>
          </a:p>
        </p:txBody>
      </p:sp>
      <p:graphicFrame>
        <p:nvGraphicFramePr>
          <p:cNvPr id="189" name="Google Shape;189;p26"/>
          <p:cNvGraphicFramePr/>
          <p:nvPr>
            <p:extLst>
              <p:ext uri="{D42A27DB-BD31-4B8C-83A1-F6EECF244321}">
                <p14:modId xmlns:p14="http://schemas.microsoft.com/office/powerpoint/2010/main" val="803835168"/>
              </p:ext>
            </p:extLst>
          </p:nvPr>
        </p:nvGraphicFramePr>
        <p:xfrm>
          <a:off x="275290" y="1798980"/>
          <a:ext cx="8593419" cy="2030627"/>
        </p:xfrm>
        <a:graphic>
          <a:graphicData uri="http://schemas.openxmlformats.org/drawingml/2006/table">
            <a:tbl>
              <a:tblPr>
                <a:noFill/>
                <a:tableStyleId>{69C846B6-7209-4612-8686-96E8734E216C}</a:tableStyleId>
              </a:tblPr>
              <a:tblGrid>
                <a:gridCol w="424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18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1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Type</a:t>
                      </a:r>
                      <a:endParaRPr sz="16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Value</a:t>
                      </a:r>
                      <a:endParaRPr sz="16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6426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200000"/>
                        </a:lnSpc>
                        <a:buClr>
                          <a:schemeClr val="bg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sz="1800" noProof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uli Light" panose="020B0604020202020204" charset="0"/>
                        </a:rPr>
                        <a:t>Subscription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uli Light" panose="020B0604020202020204" charset="0"/>
                        </a:rPr>
                        <a:t>300 USD / 6 months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70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noProof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uli Light" panose="020B0604020202020204" charset="0"/>
                          <a:ea typeface="Muli"/>
                          <a:cs typeface="Muli"/>
                          <a:sym typeface="Muli"/>
                        </a:rPr>
                        <a:t> Online request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uli Light" panose="020B0604020202020204" charset="0"/>
                        </a:rPr>
                        <a:t>1,99 USD / CALL </a:t>
                      </a:r>
                      <a:endParaRPr lang="en-US" sz="1800" b="1" noProof="0" dirty="0">
                        <a:solidFill>
                          <a:schemeClr val="bg1">
                            <a:lumMod val="95000"/>
                          </a:schemeClr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Image 4">
            <a:extLst>
              <a:ext uri="{FF2B5EF4-FFF2-40B4-BE49-F238E27FC236}">
                <a16:creationId xmlns:a16="http://schemas.microsoft.com/office/drawing/2014/main" id="{6DF976ED-D648-4928-B6E5-C42030D0858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488017" y="161792"/>
            <a:ext cx="643314" cy="34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27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3A68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bg1">
                    <a:lumMod val="95000"/>
                  </a:schemeClr>
                </a:solidFill>
              </a:rPr>
              <a:t>6</a:t>
            </a:fld>
            <a:endParaRPr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8" name="Google Shape;188;p26"/>
          <p:cNvSpPr txBox="1">
            <a:spLocks noGrp="1"/>
          </p:cNvSpPr>
          <p:nvPr>
            <p:ph type="title" idx="4294967295"/>
          </p:nvPr>
        </p:nvSpPr>
        <p:spPr>
          <a:xfrm>
            <a:off x="212651" y="170411"/>
            <a:ext cx="6300788" cy="85725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/>
                </a:solidFill>
              </a:rPr>
              <a:t>Revenue </a:t>
            </a:r>
            <a:r>
              <a:rPr lang="fr-FR" sz="2500" b="0" dirty="0">
                <a:solidFill>
                  <a:schemeClr val="bg1"/>
                </a:solidFill>
              </a:rPr>
              <a:t>[6 </a:t>
            </a:r>
            <a:r>
              <a:rPr lang="fr-FR" sz="2500" b="0" dirty="0" err="1">
                <a:solidFill>
                  <a:schemeClr val="bg1"/>
                </a:solidFill>
              </a:rPr>
              <a:t>month</a:t>
            </a:r>
            <a:r>
              <a:rPr lang="fr-FR" sz="2500" b="0" dirty="0">
                <a:solidFill>
                  <a:schemeClr val="bg1"/>
                </a:solidFill>
              </a:rPr>
              <a:t> plan]</a:t>
            </a:r>
            <a:endParaRPr sz="2500" b="0" dirty="0">
              <a:solidFill>
                <a:schemeClr val="bg1"/>
              </a:solidFill>
            </a:endParaRPr>
          </a:p>
        </p:txBody>
      </p:sp>
      <p:graphicFrame>
        <p:nvGraphicFramePr>
          <p:cNvPr id="189" name="Google Shape;189;p26"/>
          <p:cNvGraphicFramePr/>
          <p:nvPr>
            <p:extLst>
              <p:ext uri="{D42A27DB-BD31-4B8C-83A1-F6EECF244321}">
                <p14:modId xmlns:p14="http://schemas.microsoft.com/office/powerpoint/2010/main" val="3894522142"/>
              </p:ext>
            </p:extLst>
          </p:nvPr>
        </p:nvGraphicFramePr>
        <p:xfrm>
          <a:off x="221149" y="1493430"/>
          <a:ext cx="8788257" cy="1907020"/>
        </p:xfrm>
        <a:graphic>
          <a:graphicData uri="http://schemas.openxmlformats.org/drawingml/2006/table">
            <a:tbl>
              <a:tblPr>
                <a:noFill/>
                <a:tableStyleId>{69C846B6-7209-4612-8686-96E8734E216C}</a:tableStyleId>
              </a:tblPr>
              <a:tblGrid>
                <a:gridCol w="3880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0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7632">
                  <a:extLst>
                    <a:ext uri="{9D8B030D-6E8A-4147-A177-3AD203B41FA5}">
                      <a16:colId xmlns:a16="http://schemas.microsoft.com/office/drawing/2014/main" val="3481713710"/>
                    </a:ext>
                  </a:extLst>
                </a:gridCol>
              </a:tblGrid>
              <a:tr h="52029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Type</a:t>
                      </a:r>
                      <a:endParaRPr sz="1800" dirty="0">
                        <a:solidFill>
                          <a:schemeClr val="bg1">
                            <a:lumMod val="95000"/>
                          </a:schemeClr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Quantity</a:t>
                      </a:r>
                      <a:endParaRPr sz="1400" dirty="0">
                        <a:solidFill>
                          <a:schemeClr val="bg1">
                            <a:lumMod val="95000"/>
                          </a:schemeClr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Price</a:t>
                      </a:r>
                      <a:endParaRPr sz="1800" dirty="0">
                        <a:solidFill>
                          <a:schemeClr val="bg1">
                            <a:lumMod val="95000"/>
                          </a:schemeClr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886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200000"/>
                        </a:lnSpc>
                        <a:buClr>
                          <a:schemeClr val="bg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fr-FR" sz="1800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Muli Light" panose="020B0604020202020204" charset="0"/>
                        </a:rPr>
                        <a:t>subscription</a:t>
                      </a:r>
                      <a:endParaRPr lang="fr-FR" sz="1800" dirty="0">
                        <a:solidFill>
                          <a:schemeClr val="bg1">
                            <a:lumMod val="95000"/>
                          </a:schemeClr>
                        </a:solidFill>
                        <a:latin typeface="Muli Light" panose="020B0604020202020204" charset="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uli Light" panose="020B0604020202020204" charset="0"/>
                          <a:ea typeface="Muli"/>
                          <a:cs typeface="Muli"/>
                          <a:sym typeface="Muli"/>
                        </a:rPr>
                        <a:t>25 </a:t>
                      </a:r>
                      <a:r>
                        <a:rPr lang="fr-FR" sz="1800" b="0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Muli Light" panose="020B0604020202020204" charset="0"/>
                          <a:ea typeface="Muli"/>
                          <a:cs typeface="Muli"/>
                          <a:sym typeface="Muli"/>
                        </a:rPr>
                        <a:t>consumers</a:t>
                      </a:r>
                      <a:endParaRPr lang="en" sz="180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Muli Light" panose="020B0604020202020204" charset="0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7500 </a:t>
                      </a:r>
                      <a:r>
                        <a:rPr lang="fr-FR" sz="18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USD</a:t>
                      </a:r>
                      <a:endParaRPr lang="en" sz="18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3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8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uli Light" panose="020B0604020202020204" charset="0"/>
                        </a:rPr>
                        <a:t>online </a:t>
                      </a:r>
                      <a:r>
                        <a:rPr lang="fr-FR" sz="1800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Muli Light" panose="020B0604020202020204" charset="0"/>
                        </a:rPr>
                        <a:t>request</a:t>
                      </a:r>
                      <a:endParaRPr lang="fr-FR" sz="1800" dirty="0">
                        <a:solidFill>
                          <a:schemeClr val="bg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uli Light" panose="020B0604020202020204" charset="0"/>
                          <a:ea typeface="Muli"/>
                          <a:cs typeface="Muli"/>
                          <a:sym typeface="Muli"/>
                        </a:rPr>
                        <a:t>4500 </a:t>
                      </a:r>
                      <a:r>
                        <a:rPr lang="fr-FR" sz="1800" b="0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Muli Light" panose="020B0604020202020204" charset="0"/>
                          <a:ea typeface="Muli"/>
                          <a:cs typeface="Muli"/>
                          <a:sym typeface="Muli"/>
                        </a:rPr>
                        <a:t>requests</a:t>
                      </a:r>
                      <a:endParaRPr sz="180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Muli Light" panose="020B0604020202020204" charset="0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8955 USD</a:t>
                      </a:r>
                      <a:endParaRPr sz="18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Image 4">
            <a:extLst>
              <a:ext uri="{FF2B5EF4-FFF2-40B4-BE49-F238E27FC236}">
                <a16:creationId xmlns:a16="http://schemas.microsoft.com/office/drawing/2014/main" id="{6DF976ED-D648-4928-B6E5-C42030D0858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488017" y="151853"/>
            <a:ext cx="643314" cy="34493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21B8722-8517-4398-84A8-16D41F9B0B4F}"/>
              </a:ext>
            </a:extLst>
          </p:cNvPr>
          <p:cNvSpPr txBox="1"/>
          <p:nvPr/>
        </p:nvSpPr>
        <p:spPr>
          <a:xfrm>
            <a:off x="2127955" y="4397095"/>
            <a:ext cx="4888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sym typeface="Wingdings" panose="05000000000000000000" pitchFamily="2" charset="2"/>
              </a:rPr>
              <a:t>After </a:t>
            </a:r>
            <a:r>
              <a:rPr lang="en-US" sz="2800" b="1" dirty="0">
                <a:solidFill>
                  <a:srgbClr val="92D050"/>
                </a:solidFill>
              </a:rPr>
              <a:t>3</a:t>
            </a:r>
            <a:r>
              <a:rPr lang="en-US" sz="2800" dirty="0">
                <a:solidFill>
                  <a:schemeClr val="bg1"/>
                </a:solidFill>
                <a:sym typeface="Wingdings" panose="05000000000000000000" pitchFamily="2" charset="2"/>
              </a:rPr>
              <a:t> month our gain begins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5609C2E-3934-4E22-8C7B-3004C9234414}"/>
              </a:ext>
            </a:extLst>
          </p:cNvPr>
          <p:cNvSpPr txBox="1"/>
          <p:nvPr/>
        </p:nvSpPr>
        <p:spPr>
          <a:xfrm>
            <a:off x="2648052" y="3618583"/>
            <a:ext cx="3847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bg1"/>
                </a:solidFill>
              </a:rPr>
              <a:t>Total </a:t>
            </a:r>
            <a:r>
              <a:rPr lang="fr-FR" sz="2400" b="1" dirty="0">
                <a:solidFill>
                  <a:schemeClr val="bg1"/>
                </a:solidFill>
              </a:rPr>
              <a:t>: </a:t>
            </a:r>
            <a:r>
              <a:rPr lang="fr-FR" sz="3600" b="1" dirty="0">
                <a:solidFill>
                  <a:schemeClr val="bg1"/>
                </a:solidFill>
              </a:rPr>
              <a:t>16455 USD</a:t>
            </a:r>
          </a:p>
        </p:txBody>
      </p:sp>
    </p:spTree>
    <p:extLst>
      <p:ext uri="{BB962C8B-B14F-4D97-AF65-F5344CB8AC3E}">
        <p14:creationId xmlns:p14="http://schemas.microsoft.com/office/powerpoint/2010/main" val="309827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3A68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F9216F03-B938-441D-9009-FAA9B2E22AE9}"/>
              </a:ext>
            </a:extLst>
          </p:cNvPr>
          <p:cNvSpPr txBox="1"/>
          <p:nvPr/>
        </p:nvSpPr>
        <p:spPr>
          <a:xfrm>
            <a:off x="556045" y="296995"/>
            <a:ext cx="52493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schemeClr val="bg1"/>
                </a:solidFill>
                <a:latin typeface="Poppins" panose="020B0604020202020204" charset="0"/>
                <a:cs typeface="Poppins" panose="020B0604020202020204" charset="0"/>
              </a:rPr>
              <a:t>Perspectives 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A3E22F9-D988-4BCF-ADBF-1F2E20A1348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488017" y="151853"/>
            <a:ext cx="643314" cy="344932"/>
          </a:xfrm>
          <a:prstGeom prst="rect">
            <a:avLst/>
          </a:prstGeom>
        </p:spPr>
      </p:pic>
      <p:sp>
        <p:nvSpPr>
          <p:cNvPr id="7" name="Google Shape;296;p35">
            <a:extLst>
              <a:ext uri="{FF2B5EF4-FFF2-40B4-BE49-F238E27FC236}">
                <a16:creationId xmlns:a16="http://schemas.microsoft.com/office/drawing/2014/main" id="{A22964C1-C184-4DEC-A870-12CF796EEF24}"/>
              </a:ext>
            </a:extLst>
          </p:cNvPr>
          <p:cNvSpPr txBox="1">
            <a:spLocks/>
          </p:cNvSpPr>
          <p:nvPr/>
        </p:nvSpPr>
        <p:spPr>
          <a:xfrm>
            <a:off x="595801" y="2122454"/>
            <a:ext cx="4622242" cy="13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7D86D"/>
              </a:buClr>
              <a:buSzPts val="2200"/>
              <a:buFont typeface="Muli Light"/>
              <a:buChar char="●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fr-FR" sz="1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Expand our service to the international      scale</a:t>
            </a:r>
            <a:r>
              <a:rPr lang="fr-FR" sz="18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 Improve the user experience.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3A68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6"/>
          <p:cNvSpPr txBox="1">
            <a:spLocks noGrp="1"/>
          </p:cNvSpPr>
          <p:nvPr>
            <p:ph type="ctrTitle" idx="4294967295"/>
          </p:nvPr>
        </p:nvSpPr>
        <p:spPr>
          <a:xfrm>
            <a:off x="139148" y="1431235"/>
            <a:ext cx="5595729" cy="202758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fr-FR" sz="5400" dirty="0" err="1">
                <a:solidFill>
                  <a:schemeClr val="bg1"/>
                </a:solidFill>
              </a:rPr>
              <a:t>Thanks</a:t>
            </a:r>
            <a:r>
              <a:rPr lang="fr-FR" sz="5400" dirty="0">
                <a:solidFill>
                  <a:schemeClr val="bg1"/>
                </a:solidFill>
              </a:rPr>
              <a:t> for </a:t>
            </a:r>
            <a:r>
              <a:rPr lang="fr-FR" sz="5400" dirty="0" err="1">
                <a:solidFill>
                  <a:schemeClr val="bg1"/>
                </a:solidFill>
              </a:rPr>
              <a:t>your</a:t>
            </a:r>
            <a:r>
              <a:rPr lang="fr-FR" sz="5400" dirty="0">
                <a:solidFill>
                  <a:schemeClr val="bg1"/>
                </a:solidFill>
              </a:rPr>
              <a:t> attention</a:t>
            </a:r>
            <a:r>
              <a:rPr lang="en" sz="5400" dirty="0">
                <a:solidFill>
                  <a:schemeClr val="bg1"/>
                </a:solidFill>
              </a:rPr>
              <a:t>!</a:t>
            </a:r>
            <a:endParaRPr sz="5400" dirty="0">
              <a:solidFill>
                <a:schemeClr val="bg1"/>
              </a:solidFill>
            </a:endParaRPr>
          </a:p>
        </p:txBody>
      </p:sp>
      <p:sp>
        <p:nvSpPr>
          <p:cNvPr id="305" name="Google Shape;305;p3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52A3AC6-DC7A-43CF-B78A-5ECFDCEBDAD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488017" y="151853"/>
            <a:ext cx="643314" cy="3449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>
</file>

<file path=ppt/theme/theme1.xml><?xml version="1.0" encoding="utf-8"?>
<a:theme xmlns:a="http://schemas.openxmlformats.org/drawingml/2006/main" name="Gowe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11568D1-B11E-4659-AEB5-F66728E3EE7C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5123</TotalTime>
  <Words>164</Words>
  <Application>Microsoft Office PowerPoint</Application>
  <PresentationFormat>Affichage à l'écran (16:9)</PresentationFormat>
  <Paragraphs>50</Paragraphs>
  <Slides>8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5" baseType="lpstr">
      <vt:lpstr>Wingdings</vt:lpstr>
      <vt:lpstr>Muli</vt:lpstr>
      <vt:lpstr>Poppins Light</vt:lpstr>
      <vt:lpstr>Arial</vt:lpstr>
      <vt:lpstr>Poppins</vt:lpstr>
      <vt:lpstr>Muli Light</vt:lpstr>
      <vt:lpstr>Gower template</vt:lpstr>
      <vt:lpstr>Présentation PowerPoint</vt:lpstr>
      <vt:lpstr>Présentation PowerPoint</vt:lpstr>
      <vt:lpstr>Présentation PowerPoint</vt:lpstr>
      <vt:lpstr>Costs</vt:lpstr>
      <vt:lpstr>Revenue</vt:lpstr>
      <vt:lpstr>Revenue [6 month plan]</vt:lpstr>
      <vt:lpstr>Présentation PowerPoint</vt:lpstr>
      <vt:lpstr>Thanks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Intelligence For Support Staff.</dc:title>
  <dc:creator>Houari</dc:creator>
  <cp:lastModifiedBy>Houari</cp:lastModifiedBy>
  <cp:revision>490</cp:revision>
  <dcterms:modified xsi:type="dcterms:W3CDTF">2019-09-25T19:20:59Z</dcterms:modified>
</cp:coreProperties>
</file>