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D4D21-08A5-4FE0-A81B-8315CFDF4742}" v="657" dt="2023-09-03T20:33:13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3246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A318A8E-863E-4D36-AE94-EA240F22F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C5354F-B4F5-47B0-8349-7778BF6426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1914F-10A9-40A3-A940-8F1B8A5BF089}" type="datetime1">
              <a:rPr lang="ru-RU" smtClean="0"/>
              <a:t>03.09.2023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72E66D-C732-4F90-8467-DC814AF5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C61FA4-EBBA-4AEF-9740-43B1FFE69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7BB1-243C-4588-AE73-C5786109BA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0868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87F8-0C72-4FC5-AC91-AA854A087DC3}" type="datetime1">
              <a:rPr lang="ru-RU" smtClean="0"/>
              <a:pPr/>
              <a:t>03.09.2023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F76F-0DAC-49E1-848C-F4BB94C78C2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665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F76F-0DAC-49E1-848C-F4BB94C78C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75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1CCD4-D82A-4701-B904-4372F189D2DA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72009-89EB-4710-B82C-0F6AB54324AE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A0F7EE-8D24-48CB-B7D5-1E85D4F59ECD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5FA92-383A-4464-BBDE-EA28D3721E1C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0EFC2-19D1-4521-AACA-825AEF2AFAE4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C7C7B-0031-41F1-9EA1-D51659AE2882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45C11-74E0-42DB-B3D3-26106833295E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88DA9C-6558-46CF-921F-72B5F193FAE3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D3931-485D-46FA-8AAC-52E61FAF8454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711C2-BBF5-44DF-90F3-1AE28DA55DCC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191A72-54ED-47DB-836C-84A940C839FE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F3405-989C-49FF-80D7-46A80F99E120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2CE93-8E0E-4510-9813-8AA755967103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E252-2FC0-4797-9FE9-D2CF2273B09D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E199B-D485-42F9-B732-253581B4DE44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43E4F-A9B1-40B6-8F7A-589321579804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09954-5912-4D09-A90A-16BE8E6CD342}" type="datetime1">
              <a:rPr lang="ru-RU" noProof="0" smtClean="0"/>
              <a:t>03.09.2023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23F27B7D-3E71-48E6-A2CB-7070BBF53419}" type="datetime1">
              <a:rPr lang="ru-RU" noProof="0" smtClean="0"/>
              <a:t>03.09.2023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DKeoopbGH1Ttu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Проект №5</a:t>
            </a:r>
            <a:br>
              <a:rPr lang="ru-RU" dirty="0"/>
            </a:br>
            <a:r>
              <a:rPr lang="ru-RU" dirty="0"/>
              <a:t>Служба такси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711E2-2B1F-1959-FDB6-9FC78E5B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и исходники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43695-AAE5-587A-AE5F-C2511377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1454"/>
            <a:ext cx="9408033" cy="42169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ea typeface="+mj-lt"/>
                <a:cs typeface="+mj-lt"/>
              </a:rPr>
              <a:t>Есть таблица, состоящая из поездок такси в Нью-Йорке.</a:t>
            </a:r>
          </a:p>
          <a:p>
            <a:pPr marL="0" indent="0">
              <a:buNone/>
            </a:pPr>
            <a:r>
              <a:rPr lang="ru-RU" dirty="0">
                <a:ea typeface="+mj-lt"/>
                <a:cs typeface="+mj-lt"/>
                <a:hlinkClick r:id="rId2"/>
              </a:rPr>
              <a:t>https://disk.yandex.ru/d/DKeoopbGH1Ttuw</a:t>
            </a:r>
            <a:endParaRPr lang="ru-RU">
              <a:ea typeface="+mj-lt"/>
              <a:cs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ea typeface="+mj-lt"/>
                <a:cs typeface="+mj-lt"/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 По итогу должна получиться таблица (</a:t>
            </a:r>
            <a:r>
              <a:rPr lang="ru-RU" err="1">
                <a:solidFill>
                  <a:srgbClr val="FFFFFF"/>
                </a:solidFill>
                <a:ea typeface="+mj-lt"/>
                <a:cs typeface="+mj-lt"/>
              </a:rPr>
              <a:t>parquet</a:t>
            </a:r>
            <a:r>
              <a:rPr lang="ru-RU" dirty="0">
                <a:solidFill>
                  <a:srgbClr val="FFFFFF"/>
                </a:solidFill>
                <a:ea typeface="+mj-lt"/>
                <a:cs typeface="+mj-lt"/>
              </a:rPr>
              <a:t>).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dirty="0"/>
              <a:t>Также дополнительно надо провести аналитику и построить график на тему «Как пройденное расстояние и количество пассажиров влияет на чаевые».</a:t>
            </a:r>
          </a:p>
          <a:p>
            <a:pPr marL="0" indent="0">
              <a:buNone/>
            </a:pPr>
            <a:r>
              <a:rPr lang="ru-RU" dirty="0"/>
              <a:t>Сырые данные весят около 566 </a:t>
            </a:r>
            <a:r>
              <a:rPr lang="ru-RU" err="1"/>
              <a:t>мб</a:t>
            </a:r>
            <a:r>
              <a:rPr lang="ru-RU" dirty="0"/>
              <a:t>. Содержит около 6,5 млн строк и представляет из себя данные поездок на такси за январь 2020 года с некоторым мусором.</a:t>
            </a:r>
          </a:p>
        </p:txBody>
      </p:sp>
    </p:spTree>
    <p:extLst>
      <p:ext uri="{BB962C8B-B14F-4D97-AF65-F5344CB8AC3E}">
        <p14:creationId xmlns:p14="http://schemas.microsoft.com/office/powerpoint/2010/main" val="18515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CF560E-9880-B716-30F4-9434666C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j-lt"/>
                <a:cs typeface="+mj-lt"/>
              </a:rPr>
              <a:t>Для работы использовались следующие инструменты:</a:t>
            </a:r>
            <a:endParaRPr lang="ru-RU">
              <a:ea typeface="+mj-lt"/>
              <a:cs typeface="+mj-lt"/>
            </a:endParaRPr>
          </a:p>
          <a:p>
            <a:pPr>
              <a:buFont typeface="Calibri" charset="2"/>
              <a:buChar char="-"/>
            </a:pPr>
            <a:r>
              <a:rPr lang="ru-RU" dirty="0">
                <a:ea typeface="+mj-lt"/>
                <a:cs typeface="+mj-lt"/>
              </a:rPr>
              <a:t>СУБД </a:t>
            </a:r>
            <a:r>
              <a:rPr lang="ru-RU" err="1">
                <a:ea typeface="+mj-lt"/>
                <a:cs typeface="+mj-lt"/>
              </a:rPr>
              <a:t>PostgreSQL</a:t>
            </a:r>
            <a:r>
              <a:rPr lang="ru-RU" dirty="0">
                <a:ea typeface="+mj-lt"/>
                <a:cs typeface="+mj-lt"/>
              </a:rPr>
              <a:t>, в котором разворачивается база, состоящая из </a:t>
            </a:r>
            <a:r>
              <a:rPr lang="ru-RU" err="1">
                <a:ea typeface="+mj-lt"/>
                <a:cs typeface="+mj-lt"/>
              </a:rPr>
              <a:t>core</a:t>
            </a:r>
            <a:r>
              <a:rPr lang="ru-RU" dirty="0">
                <a:ea typeface="+mj-lt"/>
                <a:cs typeface="+mj-lt"/>
              </a:rPr>
              <a:t> и </a:t>
            </a:r>
            <a:r>
              <a:rPr lang="ru-RU" err="1">
                <a:ea typeface="+mj-lt"/>
                <a:cs typeface="+mj-lt"/>
              </a:rPr>
              <a:t>data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mart</a:t>
            </a:r>
            <a:r>
              <a:rPr lang="ru-RU" dirty="0">
                <a:ea typeface="+mj-lt"/>
                <a:cs typeface="+mj-lt"/>
              </a:rPr>
              <a:t> слоев.</a:t>
            </a:r>
          </a:p>
          <a:p>
            <a:pPr>
              <a:buClr>
                <a:srgbClr val="8AD0D6"/>
              </a:buClr>
              <a:buFont typeface="Calibri" charset="2"/>
              <a:buChar char="-"/>
            </a:pPr>
            <a:r>
              <a:rPr lang="ru-RU" dirty="0">
                <a:ea typeface="+mj-lt"/>
                <a:cs typeface="+mj-lt"/>
              </a:rPr>
              <a:t>Python и различные библиотеки </a:t>
            </a:r>
            <a:r>
              <a:rPr lang="ru-RU" err="1">
                <a:ea typeface="+mj-lt"/>
                <a:cs typeface="+mj-lt"/>
              </a:rPr>
              <a:t>использовающиеся</a:t>
            </a:r>
            <a:r>
              <a:rPr lang="ru-RU" dirty="0">
                <a:ea typeface="+mj-lt"/>
                <a:cs typeface="+mj-lt"/>
              </a:rPr>
              <a:t> в </a:t>
            </a:r>
            <a:r>
              <a:rPr lang="ru-RU" err="1">
                <a:ea typeface="+mj-lt"/>
                <a:cs typeface="+mj-lt"/>
              </a:rPr>
              <a:t>Jupyter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Notebook</a:t>
            </a:r>
            <a:r>
              <a:rPr lang="ru-RU" dirty="0">
                <a:ea typeface="+mj-lt"/>
                <a:cs typeface="+mj-lt"/>
              </a:rPr>
              <a:t>: </a:t>
            </a:r>
            <a:r>
              <a:rPr lang="ru-RU" err="1">
                <a:ea typeface="+mj-lt"/>
                <a:cs typeface="+mj-lt"/>
              </a:rPr>
              <a:t>pandas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err="1">
                <a:ea typeface="+mj-lt"/>
                <a:cs typeface="+mj-lt"/>
              </a:rPr>
              <a:t>numpy</a:t>
            </a:r>
            <a:r>
              <a:rPr lang="ru-RU" dirty="0">
                <a:ea typeface="+mj-lt"/>
                <a:cs typeface="+mj-lt"/>
              </a:rPr>
              <a:t>, psycopg2, </a:t>
            </a:r>
            <a:r>
              <a:rPr lang="ru-RU" err="1">
                <a:ea typeface="+mj-lt"/>
                <a:cs typeface="+mj-lt"/>
              </a:rPr>
              <a:t>matplotlib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err="1">
                <a:ea typeface="+mj-lt"/>
                <a:cs typeface="+mj-lt"/>
              </a:rPr>
              <a:t>seaborn</a:t>
            </a:r>
            <a:r>
              <a:rPr lang="ru-RU" dirty="0">
                <a:ea typeface="+mj-lt"/>
                <a:cs typeface="+mj-lt"/>
              </a:rPr>
              <a:t> для считывания данных, их частичной обработки, построения графиков, вывода формата </a:t>
            </a:r>
            <a:r>
              <a:rPr lang="ru-RU" err="1">
                <a:ea typeface="+mj-lt"/>
                <a:cs typeface="+mj-lt"/>
              </a:rPr>
              <a:t>parquet</a:t>
            </a:r>
            <a:r>
              <a:rPr lang="ru-RU" dirty="0">
                <a:ea typeface="+mj-lt"/>
                <a:cs typeface="+mj-lt"/>
              </a:rPr>
              <a:t>, общения с БД.</a:t>
            </a:r>
          </a:p>
          <a:p>
            <a:pPr>
              <a:buClr>
                <a:srgbClr val="8AD0D6"/>
              </a:buClr>
              <a:buFont typeface="Calibri" charset="2"/>
              <a:buChar char="-"/>
            </a:pPr>
            <a:r>
              <a:rPr lang="ru-RU" err="1">
                <a:ea typeface="+mj-lt"/>
                <a:cs typeface="+mj-lt"/>
              </a:rPr>
              <a:t>Docker</a:t>
            </a:r>
            <a:r>
              <a:rPr lang="ru-RU" dirty="0">
                <a:ea typeface="+mj-lt"/>
                <a:cs typeface="+mj-lt"/>
              </a:rPr>
              <a:t> для поднятия </a:t>
            </a:r>
            <a:r>
              <a:rPr lang="ru-RU" err="1">
                <a:ea typeface="+mj-lt"/>
                <a:cs typeface="+mj-lt"/>
              </a:rPr>
              <a:t>postgres</a:t>
            </a:r>
            <a:r>
              <a:rPr lang="ru-RU" dirty="0">
                <a:ea typeface="+mj-lt"/>
                <a:cs typeface="+mj-lt"/>
              </a:rPr>
              <a:t>. 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ru-RU" dirty="0">
                <a:ea typeface="+mj-lt"/>
                <a:cs typeface="+mj-lt"/>
              </a:rPr>
              <a:t>Такой выбор обусловлен тем, что данные не представляют из себя Big Data, поэтому можно пользоваться простыми инструментами.</a:t>
            </a:r>
          </a:p>
          <a:p>
            <a:pPr marL="0" indent="0">
              <a:buClr>
                <a:srgbClr val="8AD0D6"/>
              </a:buClr>
              <a:buNone/>
            </a:pPr>
            <a:endParaRPr lang="ru-RU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ru-RU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ru-RU">
              <a:ea typeface="+mj-lt"/>
              <a:cs typeface="+mj-lt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0F8BF7-F463-5A42-7FCD-0332EB31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9711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E2E63A-FB1B-78C5-133F-504DE77B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2890"/>
            <a:ext cx="8946541" cy="4635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папке </a:t>
            </a:r>
            <a:r>
              <a:rPr lang="ru-RU" err="1"/>
              <a:t>raw_data</a:t>
            </a:r>
            <a:r>
              <a:rPr lang="ru-RU" dirty="0"/>
              <a:t> хранятся файл с изначальными данными, а также обработанный с помощью </a:t>
            </a:r>
            <a:r>
              <a:rPr lang="ru-RU" err="1"/>
              <a:t>pandas</a:t>
            </a:r>
            <a:r>
              <a:rPr lang="ru-RU" dirty="0"/>
              <a:t> для занесения в </a:t>
            </a:r>
            <a:r>
              <a:rPr lang="ru-RU" err="1"/>
              <a:t>psql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саму БД загружаются только данные необходимые для анализа очищенные от пустых ячеек и ненужных столбцов.</a:t>
            </a:r>
            <a:endParaRPr lang="ru-RU"/>
          </a:p>
          <a:p>
            <a:pPr marL="0" indent="0">
              <a:buNone/>
            </a:pPr>
            <a:r>
              <a:rPr lang="ru-RU" dirty="0"/>
              <a:t>Результат анализа занесен в папку </a:t>
            </a:r>
            <a:r>
              <a:rPr lang="ru-RU" dirty="0" err="1"/>
              <a:t>out</a:t>
            </a:r>
            <a:r>
              <a:rPr lang="ru-RU" dirty="0"/>
              <a:t>: </a:t>
            </a:r>
            <a:r>
              <a:rPr lang="ru-RU" dirty="0" err="1"/>
              <a:t>mart.parquet</a:t>
            </a:r>
            <a:r>
              <a:rPr lang="ru-RU" dirty="0"/>
              <a:t> для первого задания и output.png для второго.</a:t>
            </a:r>
            <a:endParaRPr lang="ru-RU"/>
          </a:p>
          <a:p>
            <a:pPr marL="0" indent="0">
              <a:buNone/>
            </a:pPr>
            <a:r>
              <a:rPr lang="ru-RU" dirty="0"/>
              <a:t>Были удалены строки, содержащие пустые значения, в анализе не учитывались строки, в которых были отрицательные значения чаевых и суммы чека. Также был рассмотрен только один месяц: январь 2020 года.</a:t>
            </a:r>
          </a:p>
          <a:p>
            <a:pPr marL="0" indent="0">
              <a:buNone/>
            </a:pPr>
            <a:r>
              <a:rPr lang="ru-RU" dirty="0"/>
              <a:t>Таблица с данными по первому заданию содержит 155 строк, по второму - 64.</a:t>
            </a:r>
          </a:p>
        </p:txBody>
      </p:sp>
    </p:spTree>
    <p:extLst>
      <p:ext uri="{BB962C8B-B14F-4D97-AF65-F5344CB8AC3E}">
        <p14:creationId xmlns:p14="http://schemas.microsoft.com/office/powerpoint/2010/main" val="27077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">
            <a:extLst>
              <a:ext uri="{FF2B5EF4-FFF2-40B4-BE49-F238E27FC236}">
                <a16:creationId xmlns:a16="http://schemas.microsoft.com/office/drawing/2014/main" id="{54F19765-993A-2D6A-D8A6-44CA5628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56" y="1596161"/>
            <a:ext cx="5749155" cy="4195481"/>
          </a:xfr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2D3F85C-D2D1-527E-774E-F3879655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1" y="1703116"/>
            <a:ext cx="2743200" cy="409571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7B5D413-FAF4-472F-7F9A-0D10C65F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/>
              <a:t>Data Mart 1                    Data Mart 2</a:t>
            </a:r>
          </a:p>
        </p:txBody>
      </p:sp>
    </p:spTree>
    <p:extLst>
      <p:ext uri="{BB962C8B-B14F-4D97-AF65-F5344CB8AC3E}">
        <p14:creationId xmlns:p14="http://schemas.microsoft.com/office/powerpoint/2010/main" val="27465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775AC-53A2-E9A1-5592-5AC861F1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с типами данных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71F76FE-4EA9-1D40-36FE-E906626D8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96" y="2845263"/>
            <a:ext cx="2645535" cy="2782507"/>
          </a:xfrm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FAB6022-B678-40A0-7D5E-F28E9969B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22" y="2246626"/>
            <a:ext cx="2457450" cy="327700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DB9A517-7052-3826-341A-8894EB80B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606" y="3884323"/>
            <a:ext cx="2017690" cy="16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6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7D44D-0DD5-0605-2D47-9DB4D07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обработки</a:t>
            </a:r>
          </a:p>
        </p:txBody>
      </p:sp>
      <p:pic>
        <p:nvPicPr>
          <p:cNvPr id="7" name="Рисунок 6" descr="Изображение выглядит как снимок экрана, текст, Прямоугольник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886813CF-B066-8306-8AD3-3E301B13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4" y="1511607"/>
            <a:ext cx="8023536" cy="47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1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Ион</vt:lpstr>
      <vt:lpstr>Проект №5 Служба такси</vt:lpstr>
      <vt:lpstr>Задача и исходники</vt:lpstr>
      <vt:lpstr>Реализация</vt:lpstr>
      <vt:lpstr>Презентация PowerPoint</vt:lpstr>
      <vt:lpstr>Data Mart 1                    Data Mart 2</vt:lpstr>
      <vt:lpstr>Таблицы с типами данных</vt:lpstr>
      <vt:lpstr>Результат обработки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152</cp:revision>
  <dcterms:created xsi:type="dcterms:W3CDTF">2023-09-03T19:59:11Z</dcterms:created>
  <dcterms:modified xsi:type="dcterms:W3CDTF">2023-09-03T21:01:17Z</dcterms:modified>
</cp:coreProperties>
</file>