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tableStyles+xml" PartName="/ppt/tableStyles.xml"/>
  <Default ContentType="image/jpeg" Extension="jpg"/>
  <Default ContentType="image/png" Extension="png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/ppt/media/image1.png" Type="http://schemas.openxmlformats.org/officeDocument/2006/relationships/image"/><Relationship Id="rId2" Target="/ppt/media/image2.jpg" Type="http://schemas.openxmlformats.org/officeDocument/2006/relationships/image"/><Relationship Id="rId3" Target="/ppt/media/image3.png" Type="http://schemas.openxmlformats.org/officeDocument/2006/relationships/image"/><Relationship Id="rId4" Target="/ppt/media/image4.png" Type="http://schemas.openxmlformats.org/officeDocument/2006/relationships/image"/><Relationship Id="rId5" Target="/ppt/media/image5.png" Type="http://schemas.openxmlformats.org/officeDocument/2006/relationships/image"/><Relationship Id="rId6" Target="/ppt/media/image6.png" Type="http://schemas.openxmlformats.org/officeDocument/2006/relationships/image"/><Relationship Id="rId7" Target="/ppt/media/image7.png" Type="http://schemas.openxmlformats.org/officeDocument/2006/relationships/image"/><Relationship Id="rId8" Target="/ppt/media/image8.png" Type="http://schemas.openxmlformats.org/officeDocument/2006/relationships/image"/><Relationship Id="rId9" Target="/ppt/media/image9.png" Type="http://schemas.openxmlformats.org/officeDocument/2006/relationships/image"/><Relationship Id="rId10" Target="/ppt/media/image10.png" Type="http://schemas.openxmlformats.org/officeDocument/2006/relationships/image"/><Relationship Id="rId11" Target="/ppt/media/image11.png" Type="http://schemas.openxmlformats.org/officeDocument/2006/relationships/image"/><Relationship Id="rId12" Target="/ppt/media/image12.png" Type="http://schemas.openxmlformats.org/officeDocument/2006/relationships/image"/><Relationship Id="rId13" Target="/ppt/media/image13.png" Type="http://schemas.openxmlformats.org/officeDocument/2006/relationships/image"/><Relationship Id="rId14" Target="/ppt/media/image14.png" Type="http://schemas.openxmlformats.org/officeDocument/2006/relationships/image"/><Relationship Id="rId15" Target="/ppt/media/image15.png" Type="http://schemas.openxmlformats.org/officeDocument/2006/relationships/image"/><Relationship Id="rId16" Target="/ppt/media/image16.png" Type="http://schemas.openxmlformats.org/officeDocument/2006/relationships/image"/><Relationship Id="rId17" Target="/ppt/media/image17.png" Type="http://schemas.openxmlformats.org/officeDocument/2006/relationships/image"/><Relationship Id="rId18" Target="/ppt/media/image18.png" Type="http://schemas.openxmlformats.org/officeDocument/2006/relationships/image"/><Relationship Id="rId19" Target="/ppt/media/image19.png" Type="http://schemas.openxmlformats.org/officeDocument/2006/relationships/image"/><Relationship Id="rId20" Target="/ppt/media/image20.png" Type="http://schemas.openxmlformats.org/officeDocument/2006/relationships/image"/><Relationship Id="rId21" Target="/ppt/media/image21.png" Type="http://schemas.openxmlformats.org/officeDocument/2006/relationships/image"/><Relationship Id="rId22" Target="/ppt/media/image22.png" Type="http://schemas.openxmlformats.org/officeDocument/2006/relationships/image"/><Relationship Id="rId23" Target="/ppt/media/image23.png" Type="http://schemas.openxmlformats.org/officeDocument/2006/relationships/image"/><Relationship Id="rId24" Target="/ppt/media/image24.png" Type="http://schemas.openxmlformats.org/officeDocument/2006/relationships/image"/><Relationship Id="rId25" Target="/ppt/media/image25.jpg" Type="http://schemas.openxmlformats.org/officeDocument/2006/relationships/image"/><Relationship Id="rId26" Target="/ppt/media/image26.png" Type="http://schemas.openxmlformats.org/officeDocument/2006/relationships/image"/><Relationship Id="rId27" Target="/ppt/media/image27.png" Type="http://schemas.openxmlformats.org/officeDocument/2006/relationships/image"/><Relationship Id="rId28" Target="/ppt/media/image28.png" Type="http://schemas.openxmlformats.org/officeDocument/2006/relationships/image"/><Relationship Id="rId29" Target="/ppt/media/image29.png" Type="http://schemas.openxmlformats.org/officeDocument/2006/relationships/image"/><Relationship Id="rId30" Target="/ppt/media/image30.png" Type="http://schemas.openxmlformats.org/officeDocument/2006/relationships/image"/><Relationship Id="rId31" Target="/ppt/media/image31.png" Type="http://schemas.openxmlformats.org/officeDocument/2006/relationships/image"/><Relationship Id="rId32" Target="/ppt/media/image32.png" Type="http://schemas.openxmlformats.org/officeDocument/2006/relationships/image"/><Relationship Id="rId33" Target="/ppt/media/image33.png" Type="http://schemas.openxmlformats.org/officeDocument/2006/relationships/image"/><Relationship Id="rId34" Target="/ppt/media/image34.png" Type="http://schemas.openxmlformats.org/officeDocument/2006/relationships/image"/><Relationship Id="rId35" Target="/ppt/media/image35.jpg" Type="http://schemas.openxmlformats.org/officeDocument/2006/relationships/image"/><Relationship Id="rId36" Target="/ppt/media/image36.png" Type="http://schemas.openxmlformats.org/officeDocument/2006/relationships/image"/><Relationship Id="rId37" Target="/ppt/media/image37.png" Type="http://schemas.openxmlformats.org/officeDocument/2006/relationships/image"/><Relationship Id="rId38" Target="/ppt/media/image38.png" Type="http://schemas.openxmlformats.org/officeDocument/2006/relationships/image"/><Relationship Id="rId39" Target="/ppt/media/image39.png" Type="http://schemas.openxmlformats.org/officeDocument/2006/relationships/image"/><Relationship Id="rId40" Target="/ppt/media/image40.png" Type="http://schemas.openxmlformats.org/officeDocument/2006/relationships/image"/><Relationship Id="rId41" Target="/ppt/media/image41.png" Type="http://schemas.openxmlformats.org/officeDocument/2006/relationships/image"/><Relationship Id="rId42" Target="/ppt/media/image42.png" Type="http://schemas.openxmlformats.org/officeDocument/2006/relationships/image"/><Relationship Id="rId43" Target="/ppt/media/image43.png" Type="http://schemas.openxmlformats.org/officeDocument/2006/relationships/image"/><Relationship Id="rId44" Target="/ppt/media/image44.png" Type="http://schemas.openxmlformats.org/officeDocument/2006/relationships/image"/><Relationship Id="rId45" Target="/ppt/media/image45.png" Type="http://schemas.openxmlformats.org/officeDocument/2006/relationships/image"/><Relationship Id="rId46" Target="/ppt/media/image46.png" Type="http://schemas.openxmlformats.org/officeDocument/2006/relationships/image"/><Relationship Id="rId47" Target="/ppt/media/image47.png" Type="http://schemas.openxmlformats.org/officeDocument/2006/relationships/image"/><Relationship Id="rId48" Target="/ppt/media/image48.png" Type="http://schemas.openxmlformats.org/officeDocument/2006/relationships/image"/><Relationship Id="rId49" Target="/ppt/media/image49.png" Type="http://schemas.openxmlformats.org/officeDocument/2006/relationships/image"/><Relationship Id="rId50" Target="/ppt/media/image50.png" Type="http://schemas.openxmlformats.org/officeDocument/2006/relationships/image"/><Relationship Id="rId51" Target="/ppt/media/image51.jpg" Type="http://schemas.openxmlformats.org/officeDocument/2006/relationships/image"/><Relationship Id="rId52" Target="/ppt/media/image52.png" Type="http://schemas.openxmlformats.org/officeDocument/2006/relationships/image"/><Relationship Id="rId53" Target="/ppt/media/image53.png" Type="http://schemas.openxmlformats.org/officeDocument/2006/relationships/image"/><Relationship Id="rId54" Target="/ppt/media/image54.jpg" Type="http://schemas.openxmlformats.org/officeDocument/2006/relationships/image"/><Relationship Id="rId55" Target="/ppt/media/image55.jpg" Type="http://schemas.openxmlformats.org/officeDocument/2006/relationships/image"/><Relationship Id="rId56" Target="/ppt/media/image56.jpg" Type="http://schemas.openxmlformats.org/officeDocument/2006/relationships/image"/><Relationship Id="rId57" Target="/ppt/media/image57.jpg" Type="http://schemas.openxmlformats.org/officeDocument/2006/relationships/image"/><Relationship Id="rId58" Target="/ppt/media/image58.png" Type="http://schemas.openxmlformats.org/officeDocument/2006/relationships/image"/><Relationship Id="rId59" Target="/ppt/media/image59.jpg" Type="http://schemas.openxmlformats.org/officeDocument/2006/relationships/image"/><Relationship Id="rId60" Target="/ppt/media/image60.jpg" Type="http://schemas.openxmlformats.org/officeDocument/2006/relationships/image"/><Relationship Id="rId61" Target="/ppt/media/image61.jpg" Type="http://schemas.openxmlformats.org/officeDocument/2006/relationships/image"/><Relationship Id="rId62" Target="/ppt/media/image62.png" Type="http://schemas.openxmlformats.org/officeDocument/2006/relationships/image"/><Relationship Id="rId63" Target="/ppt/media/image63.png" Type="http://schemas.openxmlformats.org/officeDocument/2006/relationships/image"/><Relationship Id="rId64" Target="/ppt/media/image64.png" Type="http://schemas.openxmlformats.org/officeDocument/2006/relationships/image"/><Relationship Id="rId65" Target="/ppt/media/image65.png" Type="http://schemas.openxmlformats.org/officeDocument/2006/relationships/image"/><Relationship Id="rId66" Target="/ppt/media/image66.png" Type="http://schemas.openxmlformats.org/officeDocument/2006/relationships/image"/><Relationship Id="rId67" Target="/ppt/media/image67.png" Type="http://schemas.openxmlformats.org/officeDocument/2006/relationships/image"/><Relationship Id="rId68" Target="/ppt/media/image68.png" Type="http://schemas.openxmlformats.org/officeDocument/2006/relationships/image"/><Relationship Id="rId69" Target="ppt/media/img_cc_black.png" Type="http://schemas.openxmlformats.org/officeDocument/2006/relationships/image"/><Relationship Id="rId70" Target="ppt/presentation.xml" Type="http://schemas.openxmlformats.org/officeDocument/2006/relationships/officeDocument"/><Relationship Id="rId71" Target="docProps/core.xml" Type="http://schemas.openxmlformats.org/package/2006/relationships/metadata/core-properties"/><Relationship Id="rId72" Target="docProps/app.xml" Type="http://schemas.openxmlformats.org/officeDocument/2006/relationships/extended-properties"/></Relationships>
</file>

<file path=ppt/presentation.xml><?xml version="1.0" encoding="utf-8"?>
<p:presentation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x="12192000" cy="6858000" type="custom"/>
  <p:notesSz cx="12192000" cy="6858000"/>
  <p:embeddedFontLst/>
  <p:custDataLst/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slides/slide10.xml" Type="http://schemas.openxmlformats.org/officeDocument/2006/relationships/slide"/><Relationship Id="rId15" Target="slides/slide11.xml" Type="http://schemas.openxmlformats.org/officeDocument/2006/relationships/slide"/><Relationship Id="rId16" Target="slides/slide12.xml" Type="http://schemas.openxmlformats.org/officeDocument/2006/relationships/slide"/><Relationship Id="rId17" Target="slides/slide13.xml" Type="http://schemas.openxmlformats.org/officeDocument/2006/relationships/slide"/><Relationship Id="rId18" Target="slides/slide14.xml" Type="http://schemas.openxmlformats.org/officeDocument/2006/relationships/slide"/><Relationship Id="rId19" Target="slides/slide15.xml" Type="http://schemas.openxmlformats.org/officeDocument/2006/relationships/slide"/><Relationship Id="rId20" Target="slides/slide16.xml" Type="http://schemas.openxmlformats.org/officeDocument/2006/relationships/slide"/><Relationship Id="rId21" Target="slides/slide17.xml" Type="http://schemas.openxmlformats.org/officeDocument/2006/relationships/slide"/><Relationship Id="rId22" Target="slides/slide18.xml" Type="http://schemas.openxmlformats.org/officeDocument/2006/relationships/slide"/><Relationship Id="rId23" Target="slides/slide19.xml" Type="http://schemas.openxmlformats.org/officeDocument/2006/relationships/slide"/><Relationship Id="rId24" Target="slides/slide20.xml" Type="http://schemas.openxmlformats.org/officeDocument/2006/relationships/slide"/><Relationship Id="rId25" Target="slides/slide21.xml" Type="http://schemas.openxmlformats.org/officeDocument/2006/relationships/slide"/><Relationship Id="rId26" Target="slides/slide22.xml" Type="http://schemas.openxmlformats.org/officeDocument/2006/relationships/slide"/><Relationship Id="rId27" Target="slides/slide23.xml" Type="http://schemas.openxmlformats.org/officeDocument/2006/relationships/slide"/><Relationship Id="rId28" Target="slides/slide24.xml" Type="http://schemas.openxmlformats.org/officeDocument/2006/relationships/slide"/><Relationship Id="rId29" Target="slides/slide25.xml" Type="http://schemas.openxmlformats.org/officeDocument/2006/relationships/slide"/><Relationship Id="rId30" Target="slides/slide26.xml" Type="http://schemas.openxmlformats.org/officeDocument/2006/relationships/slide"/><Relationship Id="rId31" Target="slides/slide27.xml" Type="http://schemas.openxmlformats.org/officeDocument/2006/relationships/slide"/><Relationship Id="rId32" Target="slides/slide28.xml" Type="http://schemas.openxmlformats.org/officeDocument/2006/relationships/slide"/><Relationship Id="rId33" Target="slides/slide29.xml" Type="http://schemas.openxmlformats.org/officeDocument/2006/relationships/slide"/><Relationship Id="rId34" Target="slides/slide30.xml" Type="http://schemas.openxmlformats.org/officeDocument/2006/relationships/slide"/><Relationship Id="rId35" Target="slides/slide31.xml" Type="http://schemas.openxmlformats.org/officeDocument/2006/relationships/slide"/><Relationship Id="rId36" Target="slides/slide32.xml" Type="http://schemas.openxmlformats.org/officeDocument/2006/relationships/slide"/><Relationship Id="rId37" Target="slides/slide33.xml" Type="http://schemas.openxmlformats.org/officeDocument/2006/relationships/slide"/><Relationship Id="rId38" Target="slides/slide34.xml" Type="http://schemas.openxmlformats.org/officeDocument/2006/relationships/slide"/><Relationship Id="rId39" Target="slides/slide35.xml" Type="http://schemas.openxmlformats.org/officeDocument/2006/relationships/slide"/><Relationship Id="rId40" Target="slides/slide36.xml" Type="http://schemas.openxmlformats.org/officeDocument/2006/relationships/slide"/><Relationship Id="rId41" Target="slides/slide37.xml" Type="http://schemas.openxmlformats.org/officeDocument/2006/relationships/slide"/><Relationship Id="rId42" Target="slides/slide38.xml" Type="http://schemas.openxmlformats.org/officeDocument/2006/relationships/slide"/><Relationship Id="rId43" Target="slides/slide39.xml" Type="http://schemas.openxmlformats.org/officeDocument/2006/relationships/slide"/><Relationship Id="rId44" Target="slides/slide40.xml" Type="http://schemas.openxmlformats.org/officeDocument/2006/relationships/slide"/><Relationship Id="rId45" Target="slides/slide41.xml" Type="http://schemas.openxmlformats.org/officeDocument/2006/relationships/slide"/><Relationship Id="rId46" Target="slides/slide42.xml" Type="http://schemas.openxmlformats.org/officeDocument/2006/relationships/slide"/><Relationship Id="rId47" Target="slides/slide43.xml" Type="http://schemas.openxmlformats.org/officeDocument/2006/relationships/slide"/><Relationship Id="rId48" Target="slides/slide44.xml" Type="http://schemas.openxmlformats.org/officeDocument/2006/relationships/slide"/><Relationship Id="rId49" Target="slides/slide45.xml" Type="http://schemas.openxmlformats.org/officeDocument/2006/relationships/slide"/><Relationship Id="rId50" Target="slides/slide46.xml" Type="http://schemas.openxmlformats.org/officeDocument/2006/relationships/slide"/><Relationship Id="rId51" Target="slides/slide47.xml" Type="http://schemas.openxmlformats.org/officeDocument/2006/relationships/slide"/><Relationship Id="rId52" Target="tableStyles.xml" Type="http://schemas.openxmlformats.org/officeDocument/2006/relationships/tableStyles"/><Relationship Id="rId53" Target="presProps.xml" Type="http://schemas.openxmlformats.org/officeDocument/2006/relationships/presProps"/><Relationship Id="rId54" Target="viewProps.xml" Type="http://schemas.openxmlformats.org/officeDocument/2006/relationships/viewProps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>
            <a:extLst>
              <a:ext uri="{4B8715E2-45D5-422F-B910-0DD8B8FAA823}">
                <a16:creationId xmlns:a16="http://schemas.microsoft.com/office/drawing/2010/main" id="{D54EEBCC-856D-4F29-AA05-C9EA53E33D73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914400" y="2125980"/>
            <a:ext cx="10363200" cy="1440180"/>
          </a:xfrm>
          <a:prstGeom prst="rect">
            <a:avLst/>
          </a:prstGeom>
        </p:spPr>
        <p:txBody>
          <a:bodyPr bIns="0" lIns="0" rIns="0" rtlCol="0" tIns="0" wrap="square">
            <a:spAutoFit/>
          </a:bodyPr>
          <a:lstStyle>
            <a:lvl1pPr lvl="0"/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Holder 3">
            <a:extLst>
              <a:ext uri="{6F16142B-4930-4CB8-8253-BBDE9D9FD53A}">
                <a16:creationId xmlns:a16="http://schemas.microsoft.com/office/drawing/2010/main" id="{507265CE-7804-454B-BA30-9A0AFC0E466C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1828800" y="3840479"/>
            <a:ext cx="8534400" cy="1714500"/>
          </a:xfrm>
          <a:prstGeom prst="rect">
            <a:avLst/>
          </a:prstGeom>
        </p:spPr>
        <p:txBody>
          <a:bodyPr bIns="0" lIns="0" rIns="0" rtlCol="0" tIns="0" wrap="square">
            <a:spAutoFit/>
          </a:bodyPr>
          <a:lstStyle>
            <a:lvl1pPr lvl="0"/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Holder 4">
            <a:extLst>
              <a:ext uri="{ADECE3E0-7FC7-4740-9F1A-D5DFFCB6A97B}">
                <a16:creationId xmlns:a16="http://schemas.microsoft.com/office/drawing/2010/main" id="{A2015DD2-DA5E-460B-AF6C-5D3042D1AEAA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bIns="0" lIns="0" rIns="0" rtlCol="0" tIns="0"/>
          <a:lstStyle>
            <a:lvl1pPr algn="ct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Holder 5">
            <a:extLst>
              <a:ext uri="{81A7F71A-DFAA-4DD2-B865-FBE3F0795E72}">
                <a16:creationId xmlns:a16="http://schemas.microsoft.com/office/drawing/2010/main" id="{8B42D992-01EE-47F2-89CE-EC2966750F6B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bIns="0" lIns="0" rIns="0" rtlCol="0" tIns="0"/>
          <a:lstStyle>
            <a:lvl1pPr algn="l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0872BD5-45ED-48DD-B9F5-EF5C57BB5A58}" type="datetime1">
              <a:t>8/4/2024</a:t>
            </a:fld>
            <a:endParaRPr dirty="0" lang="en-US"/>
          </a:p>
        </p:txBody>
      </p:sp>
      <p:sp>
        <p:nvSpPr>
          <p:cNvPr id="6" name="Holder 6">
            <a:extLst>
              <a:ext uri="{729D72E0-8DBF-4C5E-8FFC-F739F3E506CD}">
                <a16:creationId xmlns:a16="http://schemas.microsoft.com/office/drawing/2010/main" id="{B8276E63-5A64-41B7-95EC-C7C1AAE163C2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bIns="0" lIns="0" rIns="0" rtlCol="0" tIns="0"/>
          <a:lstStyle>
            <a:lvl1pPr lvl="0">
              <a:defRPr b="0" dirty="0" i="0" lang="en-US" sz="1050">
                <a:solidFill>
                  <a:schemeClr val="bg1"/>
                </a:solidFill>
                <a:latin typeface="Carlito"/>
              </a:defRPr>
            </a:lvl1pPr>
          </a:lstStyle>
          <a:p>
            <a:pPr marL="38100">
              <a:lnSpc>
                <a:spcPts val="1100"/>
              </a:lnSpc>
            </a:pPr>
            <a:fld id="{0B488747-DF1E-4FB4-8FA9-D29C3B635060}" type="slidenum"/>
            <a:endParaRPr dirty="0" lang="en-US"/>
          </a:p>
        </p:txBody>
      </p:sp>
    </p:spTree>
    <p:extLst>
      <p:ext uri="{D54F98B0-807A-4238-B3F7-630795E6E8C5}">
        <p14:creationId xmlns:p14="http://schemas.microsoft.com/office/powerpoint/2010/main" val="1722787483040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>
            <a:extLst>
              <a:ext uri="{E9856544-BC7B-43BE-BF6B-484EA090C31E}">
                <a16:creationId xmlns:a16="http://schemas.microsoft.com/office/drawing/2010/main" id="{6503D97F-417A-4F60-9065-943CABA180AC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bIns="0" lIns="0" rIns="0" rtlCol="0" tIns="0"/>
          <a:lstStyle>
            <a:lvl1pPr lvl="0">
              <a:defRPr b="0" dirty="0" i="0" lang="en-US" sz="4800">
                <a:solidFill>
                  <a:srgbClr val="404040"/>
                </a:solidFill>
                <a:latin typeface="Arial"/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Holder 3">
            <a:extLst>
              <a:ext uri="{914F5A5C-C62A-4551-8D3F-614F1CD35BBB}">
                <a16:creationId xmlns:a16="http://schemas.microsoft.com/office/drawing/2010/main" id="{A4689C9A-AA8E-4282-A9F3-B9F8A11D9AB3}"/>
              </a:ext>
            </a:extLst>
          </p:cNvPr>
          <p:cNvSpPr>
            <a:spLocks noGrp="true"/>
          </p:cNvSpPr>
          <p:nvPr>
            <p:ph idx="1" type="body"/>
          </p:nvPr>
        </p:nvSpPr>
        <p:spPr/>
        <p:txBody>
          <a:bodyPr bIns="0" lIns="0" rIns="0" rtlCol="0" tIns="0"/>
          <a:lstStyle>
            <a:lvl1pPr lvl="0">
              <a:defRPr b="0" dirty="0" i="0" lang="en-US" sz="8000">
                <a:solidFill>
                  <a:srgbClr val="242424"/>
                </a:solidFill>
                <a:latin typeface="Arial"/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Holder 4">
            <a:extLst>
              <a:ext uri="{99F5705A-8292-461A-8DC0-2BE776314574}">
                <a16:creationId xmlns:a16="http://schemas.microsoft.com/office/drawing/2010/main" id="{FC381B67-4E80-4CB7-BDEC-580F17F5812A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bIns="0" lIns="0" rIns="0" rtlCol="0" tIns="0"/>
          <a:lstStyle>
            <a:lvl1pPr algn="ct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Holder 5">
            <a:extLst>
              <a:ext uri="{E8AB01F2-F668-44E2-BEED-54ED9CE2BA35}">
                <a16:creationId xmlns:a16="http://schemas.microsoft.com/office/drawing/2010/main" id="{EF9B076E-6EBA-4627-AEE5-B693EFDC50B7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bIns="0" lIns="0" rIns="0" rtlCol="0" tIns="0"/>
          <a:lstStyle>
            <a:lvl1pPr algn="l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AA80FD37-62D2-4049-A2EA-A451358E3928}" type="datetime1">
              <a:t>8/4/2024</a:t>
            </a:fld>
            <a:endParaRPr dirty="0" lang="en-US"/>
          </a:p>
        </p:txBody>
      </p:sp>
      <p:sp>
        <p:nvSpPr>
          <p:cNvPr id="6" name="Holder 6">
            <a:extLst>
              <a:ext uri="{9C8F081F-EA3D-4BC5-AF80-ECF9D350CD9D}">
                <a16:creationId xmlns:a16="http://schemas.microsoft.com/office/drawing/2010/main" id="{17C36102-3E04-4E0A-A96B-36CE3CB7C9A5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bIns="0" lIns="0" rIns="0" rtlCol="0" tIns="0"/>
          <a:lstStyle>
            <a:lvl1pPr lvl="0">
              <a:defRPr b="0" dirty="0" i="0" lang="en-US" sz="1050">
                <a:solidFill>
                  <a:schemeClr val="bg1"/>
                </a:solidFill>
                <a:latin typeface="Carlito"/>
              </a:defRPr>
            </a:lvl1pPr>
          </a:lstStyle>
          <a:p>
            <a:pPr marL="38100">
              <a:lnSpc>
                <a:spcPts val="1100"/>
              </a:lnSpc>
            </a:pPr>
            <a:fld id="{368D675C-C921-458B-9AA6-F2B3C8965E5B}" type="slidenum"/>
            <a:endParaRPr dirty="0" lang="en-US"/>
          </a:p>
        </p:txBody>
      </p:sp>
    </p:spTree>
    <p:extLst>
      <p:ext uri="{751283F6-A8D7-4AFD-BAA4-78230D3FA910}">
        <p14:creationId xmlns:p14="http://schemas.microsoft.com/office/powerpoint/2010/main" val="1722787483042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>
            <a:extLst>
              <a:ext uri="{BB8341B3-FE65-439D-B29C-F0507C54ACD1}">
                <a16:creationId xmlns:a16="http://schemas.microsoft.com/office/drawing/2010/main" id="{0F3F76EB-C77A-40B8-8A6C-158E26E91320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bIns="0" lIns="0" rIns="0" rtlCol="0" tIns="0"/>
          <a:lstStyle>
            <a:lvl1pPr lvl="0">
              <a:defRPr b="0" dirty="0" i="0" lang="en-US" sz="4800">
                <a:solidFill>
                  <a:srgbClr val="404040"/>
                </a:solidFill>
                <a:latin typeface="Arial"/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Holder 3">
            <a:extLst>
              <a:ext uri="{1BC1F20A-E8E0-4560-A3FA-6665ABBC1919}">
                <a16:creationId xmlns:a16="http://schemas.microsoft.com/office/drawing/2010/main" id="{CA08D567-0E6E-482C-B43E-639D59662DC7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609600" y="1577340"/>
            <a:ext cx="5303520" cy="4526279"/>
          </a:xfrm>
          <a:prstGeom prst="rect">
            <a:avLst/>
          </a:prstGeom>
        </p:spPr>
        <p:txBody>
          <a:bodyPr bIns="0" lIns="0" rIns="0" rtlCol="0" tIns="0" wrap="square">
            <a:spAutoFit/>
          </a:bodyPr>
          <a:lstStyle>
            <a:lvl1pPr lvl="0"/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Holder 4">
            <a:extLst>
              <a:ext uri="{E5ED1C29-C055-4A4B-ADF6-EE11DCBB865F}">
                <a16:creationId xmlns:a16="http://schemas.microsoft.com/office/drawing/2010/main" id="{94640033-3F09-4F8D-8841-BF53C37A4C3B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6278880" y="1577340"/>
            <a:ext cx="5303520" cy="4526279"/>
          </a:xfrm>
          <a:prstGeom prst="rect">
            <a:avLst/>
          </a:prstGeom>
        </p:spPr>
        <p:txBody>
          <a:bodyPr bIns="0" lIns="0" rIns="0" rtlCol="0" tIns="0" wrap="square">
            <a:spAutoFit/>
          </a:bodyPr>
          <a:lstStyle>
            <a:lvl1pPr lvl="0"/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Holder 5">
            <a:extLst>
              <a:ext uri="{4032F314-8641-4D68-8803-A9B758CF35F5}">
                <a16:creationId xmlns:a16="http://schemas.microsoft.com/office/drawing/2010/main" id="{AAB057F9-560C-4641-A4C2-76A453876EEE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bIns="0" lIns="0" rIns="0" rtlCol="0" tIns="0"/>
          <a:lstStyle>
            <a:lvl1pPr algn="ct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Holder 6">
            <a:extLst>
              <a:ext uri="{E73C8623-7D33-4FAF-A6F8-523D4D072133}">
                <a16:creationId xmlns:a16="http://schemas.microsoft.com/office/drawing/2010/main" id="{FA9EF2CB-4CCE-4CE6-A211-5ABBBFAB8A57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bIns="0" lIns="0" rIns="0" rtlCol="0" tIns="0"/>
          <a:lstStyle>
            <a:lvl1pPr algn="l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66431F0-A2B4-4C3D-B09E-C2D0538B8687}" type="datetime1">
              <a:t>8/4/2024</a:t>
            </a:fld>
            <a:endParaRPr dirty="0" lang="en-US"/>
          </a:p>
        </p:txBody>
      </p:sp>
      <p:sp>
        <p:nvSpPr>
          <p:cNvPr id="7" name="Holder 7">
            <a:extLst>
              <a:ext uri="{11846795-2705-4629-8ECA-EF9BF5C87608}">
                <a16:creationId xmlns:a16="http://schemas.microsoft.com/office/drawing/2010/main" id="{D3F9BABB-9E13-43FC-92D2-376DC33E2957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bIns="0" lIns="0" rIns="0" rtlCol="0" tIns="0"/>
          <a:lstStyle>
            <a:lvl1pPr lvl="0">
              <a:defRPr b="0" dirty="0" i="0" lang="en-US" sz="1050">
                <a:solidFill>
                  <a:schemeClr val="bg1"/>
                </a:solidFill>
                <a:latin typeface="Carlito"/>
              </a:defRPr>
            </a:lvl1pPr>
          </a:lstStyle>
          <a:p>
            <a:pPr marL="38100">
              <a:lnSpc>
                <a:spcPts val="1100"/>
              </a:lnSpc>
            </a:pPr>
            <a:fld id="{35654360-EF54-4B76-8D3A-27C379E7DD6F}" type="slidenum"/>
            <a:endParaRPr dirty="0" lang="en-US"/>
          </a:p>
        </p:txBody>
      </p:sp>
    </p:spTree>
    <p:extLst>
      <p:ext uri="{19FB7E14-28BF-493D-8BBB-F988916B3501}">
        <p14:creationId xmlns:p14="http://schemas.microsoft.com/office/powerpoint/2010/main" val="1722787483044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false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9498D1B3-0584-46A1-8F20-C583AED0A59A}">
                <a16:creationId xmlns:a16="http://schemas.microsoft.com/office/drawing/2010/main" id="{79946644-2537-4B3E-BB67-31D61994D030}"/>
              </a:ext>
            </a:extLst>
          </p:cNvPr>
          <p:cNvSpPr/>
          <p:nvPr/>
        </p:nvSpPr>
        <p:spPr>
          <a:xfrm rot="0">
            <a:off x="3047" y="6400798"/>
            <a:ext cx="12188824" cy="457200"/>
          </a:xfrm>
          <a:custGeom>
            <a:avLst/>
            <a:gdLst/>
            <a:ahLst/>
            <a:cxnLst/>
            <a:rect b="b" l="0" r="r" t="0"/>
            <a:pathLst>
              <a:path h="457200" w="12188825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bg object 17">
            <a:extLst>
              <a:ext uri="{DD6A298A-35A2-44CD-9F26-75C1B24C6277}">
                <a16:creationId xmlns:a16="http://schemas.microsoft.com/office/drawing/2010/main" id="{D94854BB-BD6D-4DD5-BAEC-3B32AFDB7E38}"/>
              </a:ext>
            </a:extLst>
          </p:cNvPr>
          <p:cNvSpPr/>
          <p:nvPr/>
        </p:nvSpPr>
        <p:spPr>
          <a:xfrm rot="0">
            <a:off x="0" y="6333744"/>
            <a:ext cx="12188824" cy="64135"/>
          </a:xfrm>
          <a:custGeom>
            <a:avLst/>
            <a:gdLst/>
            <a:ahLst/>
            <a:cxnLst/>
            <a:rect b="b" l="0" r="r" t="0"/>
            <a:pathLst>
              <a:path h="64135" w="1218882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bg object 18">
            <a:extLst>
              <a:ext uri="{1E1F9C58-E4CC-4BE3-9B06-C7C34CE3B878}">
                <a16:creationId xmlns:a16="http://schemas.microsoft.com/office/drawing/2010/main" id="{F27E8D63-CF6A-4887-ACBA-FEBB9A00BAD8}"/>
              </a:ext>
            </a:extLst>
          </p:cNvPr>
          <p:cNvSpPr/>
          <p:nvPr/>
        </p:nvSpPr>
        <p:spPr>
          <a:xfrm rot="0">
            <a:off x="1207008" y="4343400"/>
            <a:ext cx="9875521" cy="0"/>
          </a:xfrm>
          <a:custGeom>
            <a:avLst/>
            <a:gdLst/>
            <a:ahLst/>
            <a:cxnLst/>
            <a:rect b="b" l="0" r="r" t="0"/>
            <a:pathLst>
              <a:path h="0" w="9875520">
                <a:moveTo>
                  <a:pt x="0" y="0"/>
                </a:moveTo>
                <a:lnTo>
                  <a:pt x="9875521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Holder 2">
            <a:extLst>
              <a:ext uri="{64EC6A03-F6BA-4969-86FC-15391302C304}">
                <a16:creationId xmlns:a16="http://schemas.microsoft.com/office/drawing/2010/main" id="{6E1FF3DC-52B0-47D6-858F-264A8ABD8474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bIns="0" lIns="0" rIns="0" rtlCol="0" tIns="0"/>
          <a:lstStyle>
            <a:lvl1pPr lvl="0">
              <a:defRPr b="0" dirty="0" i="0" lang="en-US" sz="4800">
                <a:solidFill>
                  <a:srgbClr val="404040"/>
                </a:solidFill>
                <a:latin typeface="Arial"/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Holder 3">
            <a:extLst>
              <a:ext uri="{C5E5C43D-A77D-468E-8FC0-F552FE20440B}">
                <a16:creationId xmlns:a16="http://schemas.microsoft.com/office/drawing/2010/main" id="{C9CDB935-B543-4505-8428-B981EF6B8C33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bIns="0" lIns="0" rIns="0" rtlCol="0" tIns="0"/>
          <a:lstStyle>
            <a:lvl1pPr algn="ct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Holder 4">
            <a:extLst>
              <a:ext uri="{0BF2BF42-9E45-4971-BEED-BDFAEE60EC36}">
                <a16:creationId xmlns:a16="http://schemas.microsoft.com/office/drawing/2010/main" id="{315D0EC3-EBB7-43C5-8065-788C99192919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bIns="0" lIns="0" rIns="0" rtlCol="0" tIns="0"/>
          <a:lstStyle>
            <a:lvl1pPr algn="l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5286C04E-7ED8-4E19-8024-BCEB72B703B9}" type="datetime1">
              <a:t>8/4/2024</a:t>
            </a:fld>
            <a:endParaRPr dirty="0" lang="en-US"/>
          </a:p>
        </p:txBody>
      </p:sp>
      <p:sp>
        <p:nvSpPr>
          <p:cNvPr id="8" name="Holder 5">
            <a:extLst>
              <a:ext uri="{D60A118B-B94E-42B2-B9BC-3DBC8453A6E0}">
                <a16:creationId xmlns:a16="http://schemas.microsoft.com/office/drawing/2010/main" id="{4932FC7E-1DB4-4AA0-AA70-CBB22AF0D6EC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bIns="0" lIns="0" rIns="0" rtlCol="0" tIns="0"/>
          <a:lstStyle>
            <a:lvl1pPr lvl="0">
              <a:defRPr b="0" dirty="0" i="0" lang="en-US" sz="1050">
                <a:solidFill>
                  <a:schemeClr val="bg1"/>
                </a:solidFill>
                <a:latin typeface="Carlito"/>
              </a:defRPr>
            </a:lvl1pPr>
          </a:lstStyle>
          <a:p>
            <a:pPr marL="38100">
              <a:lnSpc>
                <a:spcPts val="1100"/>
              </a:lnSpc>
            </a:pPr>
            <a:fld id="{B76B954E-C4AB-48AD-A1F1-308949CDB215}" type="slidenum"/>
            <a:endParaRPr dirty="0" lang="en-US"/>
          </a:p>
        </p:txBody>
      </p:sp>
    </p:spTree>
    <p:extLst>
      <p:ext uri="{CD3D2EDA-6D84-4BB4-B901-C35C02EE591E}">
        <p14:creationId xmlns:p14="http://schemas.microsoft.com/office/powerpoint/2010/main" val="1722787483045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false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4D6B3736-F220-45F1-81AB-89D2A68AC699}">
                <a16:creationId xmlns:a16="http://schemas.microsoft.com/office/drawing/2010/main" id="{F8E0E7D4-D889-44C7-9A74-95F5A55B67DD}"/>
              </a:ext>
            </a:extLst>
          </p:cNvPr>
          <p:cNvSpPr/>
          <p:nvPr/>
        </p:nvSpPr>
        <p:spPr>
          <a:xfrm rot="0">
            <a:off x="3047" y="6400798"/>
            <a:ext cx="12188824" cy="457200"/>
          </a:xfrm>
          <a:custGeom>
            <a:avLst/>
            <a:gdLst/>
            <a:ahLst/>
            <a:cxnLst/>
            <a:rect b="b" l="0" r="r" t="0"/>
            <a:pathLst>
              <a:path h="457200" w="12188825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bg object 17">
            <a:extLst>
              <a:ext uri="{A53778D0-A4C1-4355-953D-CA43D27B3FFB}">
                <a16:creationId xmlns:a16="http://schemas.microsoft.com/office/drawing/2010/main" id="{510CB58D-9FEF-4B9C-81B3-97FD9694F34F}"/>
              </a:ext>
            </a:extLst>
          </p:cNvPr>
          <p:cNvSpPr/>
          <p:nvPr/>
        </p:nvSpPr>
        <p:spPr>
          <a:xfrm rot="0">
            <a:off x="0" y="6333744"/>
            <a:ext cx="12188824" cy="64135"/>
          </a:xfrm>
          <a:custGeom>
            <a:avLst/>
            <a:gdLst/>
            <a:ahLst/>
            <a:cxnLst/>
            <a:rect b="b" l="0" r="r" t="0"/>
            <a:pathLst>
              <a:path h="64135" w="1218882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bg object 18">
            <a:extLst>
              <a:ext uri="{1D8450C2-B525-40B6-8F3E-9617B3531513}">
                <a16:creationId xmlns:a16="http://schemas.microsoft.com/office/drawing/2010/main" id="{CB4CF0AF-F15C-4118-926A-AFCA9C623449}"/>
              </a:ext>
            </a:extLst>
          </p:cNvPr>
          <p:cNvSpPr/>
          <p:nvPr/>
        </p:nvSpPr>
        <p:spPr>
          <a:xfrm rot="0">
            <a:off x="1207008" y="4343400"/>
            <a:ext cx="9875521" cy="0"/>
          </a:xfrm>
          <a:custGeom>
            <a:avLst/>
            <a:gdLst/>
            <a:ahLst/>
            <a:cxnLst/>
            <a:rect b="b" l="0" r="r" t="0"/>
            <a:pathLst>
              <a:path h="0" w="9875520">
                <a:moveTo>
                  <a:pt x="0" y="0"/>
                </a:moveTo>
                <a:lnTo>
                  <a:pt x="9875521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Holder 2">
            <a:extLst>
              <a:ext uri="{EAFF05DD-9AB2-4B42-975F-F47FB6650911}">
                <a16:creationId xmlns:a16="http://schemas.microsoft.com/office/drawing/2010/main" id="{DDB5AAB1-BFD2-4116-9BA4-A543A859DE71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bIns="0" lIns="0" rIns="0" rtlCol="0" tIns="0"/>
          <a:lstStyle>
            <a:lvl1pPr algn="ct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Holder 3">
            <a:extLst>
              <a:ext uri="{005DF7BC-DEB0-41D5-B1C3-74C1EE20C7EA}">
                <a16:creationId xmlns:a16="http://schemas.microsoft.com/office/drawing/2010/main" id="{F7B26362-A6CC-48BE-8D9C-D029B95F5320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bIns="0" lIns="0" rIns="0" rtlCol="0" tIns="0"/>
          <a:lstStyle>
            <a:lvl1pPr algn="l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788971BB-EE00-4B95-9EFE-0A5DAE7373A0}" type="datetime1">
              <a:t>8/4/2024</a:t>
            </a:fld>
            <a:endParaRPr dirty="0" lang="en-US"/>
          </a:p>
        </p:txBody>
      </p:sp>
      <p:sp>
        <p:nvSpPr>
          <p:cNvPr id="7" name="Holder 4">
            <a:extLst>
              <a:ext uri="{9FF23279-FD21-4A30-BA50-06CE5F218CBB}">
                <a16:creationId xmlns:a16="http://schemas.microsoft.com/office/drawing/2010/main" id="{D9B3F37F-2703-4D33-8F43-B38F815D89B0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bIns="0" lIns="0" rIns="0" rtlCol="0" tIns="0"/>
          <a:lstStyle>
            <a:lvl1pPr lvl="0">
              <a:defRPr b="0" dirty="0" i="0" lang="en-US" sz="1050">
                <a:solidFill>
                  <a:schemeClr val="bg1"/>
                </a:solidFill>
                <a:latin typeface="Carlito"/>
              </a:defRPr>
            </a:lvl1pPr>
          </a:lstStyle>
          <a:p>
            <a:pPr marL="38100">
              <a:lnSpc>
                <a:spcPts val="1100"/>
              </a:lnSpc>
            </a:pPr>
            <a:fld id="{D1216429-E79A-4692-B566-6B4E55FB5E41}" type="slidenum"/>
            <a:endParaRPr dirty="0" lang="en-US"/>
          </a:p>
        </p:txBody>
      </p:sp>
    </p:spTree>
    <p:extLst>
      <p:ext uri="{38A7BE70-01D7-4065-B0AA-0DAE862121A8}">
        <p14:creationId xmlns:p14="http://schemas.microsoft.com/office/powerpoint/2010/main" val="1722787483047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theme/theme1.xml" Type="http://schemas.openxmlformats.org/officeDocument/2006/relationships/theme"/></Relationships>
</file>

<file path=ppt/slideMasters/slideMaster1.xml><?xml version="1.0" encoding="utf-8"?>
<p:sldMaste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Mast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5A82FA77-61FA-4878-A778-1B8DC4D94D63}">
                <a16:creationId xmlns:a16="http://schemas.microsoft.com/office/drawing/2010/main" id="{FDDEB50F-BE93-4BBD-844B-DF2D0E890A55}"/>
              </a:ext>
            </a:extLst>
          </p:cNvPr>
          <p:cNvSpPr/>
          <p:nvPr/>
        </p:nvSpPr>
        <p:spPr>
          <a:xfrm rot="0">
            <a:off x="0" y="6400798"/>
            <a:ext cx="12192000" cy="457200"/>
          </a:xfrm>
          <a:custGeom>
            <a:avLst/>
            <a:gdLst/>
            <a:ahLst/>
            <a:cxnLst/>
            <a:rect b="b" l="0" r="r" t="0"/>
            <a:pathLst>
              <a:path h="457200" w="121920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bg object 17">
            <a:extLst>
              <a:ext uri="{EF3D48F6-D99E-441A-88CE-4DC3BB258826}">
                <a16:creationId xmlns:a16="http://schemas.microsoft.com/office/drawing/2010/main" id="{7FC944A5-C0EE-45C3-B7C1-857159A9DCE9}"/>
              </a:ext>
            </a:extLst>
          </p:cNvPr>
          <p:cNvSpPr/>
          <p:nvPr/>
        </p:nvSpPr>
        <p:spPr>
          <a:xfrm rot="0">
            <a:off x="0" y="6333744"/>
            <a:ext cx="12192000" cy="67310"/>
          </a:xfrm>
          <a:custGeom>
            <a:avLst/>
            <a:gdLst/>
            <a:ahLst/>
            <a:cxnLst/>
            <a:rect b="b" l="0" r="r" t="0"/>
            <a:pathLst>
              <a:path h="67310" w="1219200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Holder 2">
            <a:extLst>
              <a:ext uri="{9FA34E2B-E44C-4D5F-BC6C-55CDA3D037DA}">
                <a16:creationId xmlns:a16="http://schemas.microsoft.com/office/drawing/2010/main" id="{0EC92445-F17E-4ECB-BBCC-6936E399200F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019149" y="260984"/>
            <a:ext cx="10153700" cy="1380489"/>
          </a:xfrm>
          <a:prstGeom prst="rect">
            <a:avLst/>
          </a:prstGeom>
        </p:spPr>
        <p:txBody>
          <a:bodyPr bIns="0" lIns="0" rIns="0" rtlCol="0" tIns="0" wrap="square">
            <a:spAutoFit/>
          </a:bodyPr>
          <a:lstStyle>
            <a:lvl1pPr lvl="0">
              <a:defRPr b="0" dirty="0" i="0" lang="en-US" sz="4800">
                <a:solidFill>
                  <a:srgbClr val="404040"/>
                </a:solidFill>
                <a:latin typeface="Arial"/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Holder 3">
            <a:extLst>
              <a:ext uri="{858496EC-3B52-4C3F-8E56-FA980652585A}">
                <a16:creationId xmlns:a16="http://schemas.microsoft.com/office/drawing/2010/main" id="{A1EB6148-B6D6-4935-B0FF-B87E530AD2F4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1171575" y="1622485"/>
            <a:ext cx="9848849" cy="4559935"/>
          </a:xfrm>
          <a:prstGeom prst="rect">
            <a:avLst/>
          </a:prstGeom>
        </p:spPr>
        <p:txBody>
          <a:bodyPr bIns="0" lIns="0" rIns="0" rtlCol="0" tIns="0" wrap="square">
            <a:spAutoFit/>
          </a:bodyPr>
          <a:lstStyle>
            <a:lvl1pPr lvl="0">
              <a:defRPr b="0" dirty="0" i="0" lang="en-US" sz="8000">
                <a:solidFill>
                  <a:srgbClr val="242424"/>
                </a:solidFill>
                <a:latin typeface="Arial"/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Holder 4">
            <a:extLst>
              <a:ext uri="{DC60842A-C979-41B1-832F-20D1981E9A99}">
                <a16:creationId xmlns:a16="http://schemas.microsoft.com/office/drawing/2010/main" id="{0B955C60-1043-4E26-96B3-367F474D89C4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4145280" y="6377940"/>
            <a:ext cx="3901440" cy="342900"/>
          </a:xfrm>
          <a:prstGeom prst="rect">
            <a:avLst/>
          </a:prstGeom>
        </p:spPr>
        <p:txBody>
          <a:bodyPr bIns="0" lIns="0" rIns="0" rtlCol="0" tIns="0" wrap="square">
            <a:spAutoFit/>
          </a:bodyPr>
          <a:lstStyle>
            <a:lvl1pPr algn="ct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Holder 5">
            <a:extLst>
              <a:ext uri="{CC941347-28AE-4074-9749-5CD09420636A}">
                <a16:creationId xmlns:a16="http://schemas.microsoft.com/office/drawing/2010/main" id="{29E33DF6-90E7-4442-B558-B17D3EA64142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609600" y="6377940"/>
            <a:ext cx="2804160" cy="342900"/>
          </a:xfrm>
          <a:prstGeom prst="rect">
            <a:avLst/>
          </a:prstGeom>
        </p:spPr>
        <p:txBody>
          <a:bodyPr bIns="0" lIns="0" rIns="0" rtlCol="0" tIns="0" wrap="square">
            <a:spAutoFit/>
          </a:bodyPr>
          <a:lstStyle>
            <a:lvl1pPr algn="l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B32E7D2F-E8F1-4E01-84BF-A9BE4D38EABF}" type="datetime1">
              <a:t>8/4/2024</a:t>
            </a:fld>
            <a:endParaRPr dirty="0" lang="en-US"/>
          </a:p>
        </p:txBody>
      </p:sp>
      <p:sp>
        <p:nvSpPr>
          <p:cNvPr id="8" name="Holder 6">
            <a:extLst>
              <a:ext uri="{30F6F3C4-00C0-427C-BFB7-80DE4B516A75}">
                <a16:creationId xmlns:a16="http://schemas.microsoft.com/office/drawing/2010/main" id="{7F0EF134-1F50-422A-9735-722B0B4FD0BA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10948415" y="6568540"/>
            <a:ext cx="213359" cy="160019"/>
          </a:xfrm>
          <a:prstGeom prst="rect">
            <a:avLst/>
          </a:prstGeom>
        </p:spPr>
        <p:txBody>
          <a:bodyPr bIns="0" lIns="0" rIns="0" rtlCol="0" tIns="0" wrap="square">
            <a:spAutoFit/>
          </a:bodyPr>
          <a:lstStyle>
            <a:lvl1pPr lvl="0">
              <a:defRPr b="0" dirty="0" i="0" lang="en-US" sz="1050">
                <a:solidFill>
                  <a:schemeClr val="bg1"/>
                </a:solidFill>
                <a:latin typeface="Carlito"/>
              </a:defRPr>
            </a:lvl1pPr>
          </a:lstStyle>
          <a:p>
            <a:pPr marL="38100">
              <a:lnSpc>
                <a:spcPts val="1100"/>
              </a:lnSpc>
            </a:pPr>
            <a:fld id="{39554E33-A089-494A-9E97-45DC7DEAC194}" type="slidenum"/>
            <a:endParaRPr dirty="0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lvl="0">
        <a:defRPr dirty="0" lang="en-US">
          <a:latin typeface="+mj-lt"/>
        </a:defRPr>
      </a:lvl1pPr>
    </p:titleStyle>
    <p:bodyStyle>
      <a:lvl1pPr lvl="0" marL="0">
        <a:defRPr dirty="0" lang="en-US">
          <a:latin typeface="+mn-lt"/>
        </a:defRPr>
      </a:lvl1pPr>
      <a:lvl2pPr lvl="1" marL="457200">
        <a:defRPr dirty="0" lang="en-US">
          <a:latin typeface="+mn-lt"/>
        </a:defRPr>
      </a:lvl2pPr>
      <a:lvl3pPr lvl="2" marL="914400">
        <a:defRPr dirty="0" lang="en-US">
          <a:latin typeface="+mn-lt"/>
        </a:defRPr>
      </a:lvl3pPr>
      <a:lvl4pPr lvl="3" marL="1371600">
        <a:defRPr dirty="0" lang="en-US">
          <a:latin typeface="+mn-lt"/>
        </a:defRPr>
      </a:lvl4pPr>
      <a:lvl5pPr lvl="4" marL="1828800">
        <a:defRPr dirty="0" lang="en-US">
          <a:latin typeface="+mn-lt"/>
        </a:defRPr>
      </a:lvl5pPr>
      <a:lvl6pPr lvl="5" marL="2286000">
        <a:defRPr dirty="0" lang="en-US">
          <a:latin typeface="+mn-lt"/>
        </a:defRPr>
      </a:lvl6pPr>
      <a:lvl7pPr lvl="6" marL="2743200">
        <a:defRPr dirty="0" lang="en-US">
          <a:latin typeface="+mn-lt"/>
        </a:defRPr>
      </a:lvl7pPr>
      <a:lvl8pPr lvl="7" marL="3200400">
        <a:defRPr dirty="0" lang="en-US">
          <a:latin typeface="+mn-lt"/>
        </a:defRPr>
      </a:lvl8pPr>
      <a:lvl9pPr lvl="8" marL="3657600">
        <a:defRPr dirty="0" lang="en-US">
          <a:latin typeface="+mn-lt"/>
        </a:defRPr>
      </a:lvl9pPr>
    </p:bodyStyle>
    <p:otherStyle>
      <a:lvl1pPr lvl="0" marL="0">
        <a:defRPr dirty="0" lang="en-US" sz="1800">
          <a:latin typeface="+mn-lt"/>
        </a:defRPr>
      </a:lvl1pPr>
      <a:lvl2pPr lvl="1" marL="457200">
        <a:defRPr dirty="0" lang="en-US" sz="1800">
          <a:latin typeface="+mn-lt"/>
        </a:defRPr>
      </a:lvl2pPr>
      <a:lvl3pPr lvl="2" marL="914400">
        <a:defRPr dirty="0" lang="en-US" sz="1800">
          <a:latin typeface="+mn-lt"/>
        </a:defRPr>
      </a:lvl3pPr>
      <a:lvl4pPr lvl="3" marL="1371600">
        <a:defRPr dirty="0" lang="en-US" sz="1800">
          <a:latin typeface="+mn-lt"/>
        </a:defRPr>
      </a:lvl4pPr>
      <a:lvl5pPr lvl="4" marL="1828800">
        <a:defRPr dirty="0" lang="en-US" sz="1800">
          <a:latin typeface="+mn-lt"/>
        </a:defRPr>
      </a:lvl5pPr>
      <a:lvl6pPr lvl="5" marL="2286000">
        <a:defRPr dirty="0" lang="en-US" sz="1800">
          <a:latin typeface="+mn-lt"/>
        </a:defRPr>
      </a:lvl6pPr>
      <a:lvl7pPr lvl="6" marL="2743200">
        <a:defRPr dirty="0" lang="en-US" sz="1800">
          <a:latin typeface="+mn-lt"/>
        </a:defRPr>
      </a:lvl7pPr>
      <a:lvl8pPr lvl="7" marL="3200400">
        <a:defRPr dirty="0" lang="en-US" sz="1800">
          <a:latin typeface="+mn-lt"/>
        </a:defRPr>
      </a:lvl8pPr>
      <a:lvl9pPr lvl="8" marL="3657600">
        <a:defRPr dirty="0" lang="en-US" sz="1800">
          <a:latin typeface="+mn-lt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2" Target="https://github.com/navassherif98" TargetMode="External" Type="http://schemas.openxmlformats.org/officeDocument/2006/relationships/hyperlink"/><Relationship Id="rId3" Target="https://github.com/navassherif98" TargetMode="External" Type="http://schemas.openxmlformats.org/officeDocument/2006/relationships/hyperlink"/><Relationship Id="rId4" Target="https://github.com/navassherif98" TargetMode="External" Type="http://schemas.openxmlformats.org/officeDocument/2006/relationships/hyperlink"/><Relationship Id="rId1" Target="../slideLayouts/slideLayout2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2" Target="https://github.com/Houda-Harbaoui/IBM_Data_Science_Professional_Certification/blob/main/Data%20wrangling%20.ipynb" TargetMode="External" Type="http://schemas.openxmlformats.org/officeDocument/2006/relationships/hyperlink"/><Relationship Id="rId3" Target="https://github.com/Houda-Harbaoui/IBM_Data_Science_Professional_Certification/blob/main/Data%20wrangling%20.ipynb" TargetMode="External" Type="http://schemas.openxmlformats.org/officeDocument/2006/relationships/hyperlink"/><Relationship Id="rId4" Target="https://github.com/Houda-Harbaoui/IBM_Data_Science_Professional_Certification/blob/main/Data%20wrangling%20.ipynb" TargetMode="External" Type="http://schemas.openxmlformats.org/officeDocument/2006/relationships/hyperlink"/><Relationship Id="rId5" Target="https://github.com/Houda-Harbaoui/IBM_Data_Science_Professional_Certification/blob/main/Data%20wrangling%20.ipynb" TargetMode="External" Type="http://schemas.openxmlformats.org/officeDocument/2006/relationships/hyperlink"/><Relationship Id="rId6" Target="https://github.com/Houda-Harbaoui/IBM_Data_Science_Professional_Certification/blob/main/Data%20wrangling%20.ipynb" TargetMode="External" Type="http://schemas.openxmlformats.org/officeDocument/2006/relationships/hyperlink"/><Relationship Id="rId1" Target="../slideLayouts/slideLayout2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2" Target="https://github.com/Houda-Harbaoui/IBM_Data_Science_Professional_Certification/blob/main/Interactive%20Visual%20Analytics%20with%20Folium.ipynb" TargetMode="External" Type="http://schemas.openxmlformats.org/officeDocument/2006/relationships/hyperlink"/><Relationship Id="rId3" Target="https://github.com/Houda-Harbaoui/IBM_Data_Science_Professional_Certification/blob/main/Interactive%20Visual%20Analytics%20with%20Folium.ipynb" TargetMode="External" Type="http://schemas.openxmlformats.org/officeDocument/2006/relationships/hyperlink"/><Relationship Id="rId4" Target="https://github.com/Houda-Harbaoui/IBM_Data_Science_Professional_Certification/blob/main/Interactive%20Visual%20Analytics%20with%20Folium.ipynb" TargetMode="External" Type="http://schemas.openxmlformats.org/officeDocument/2006/relationships/hyperlink"/><Relationship Id="rId5" Target="https://github.com/Houda-Harbaoui/IBM_Data_Science_Professional_Certification/blob/main/Interactive%20Visual%20Analytics%20with%20Folium.ipynb" TargetMode="External" Type="http://schemas.openxmlformats.org/officeDocument/2006/relationships/hyperlink"/><Relationship Id="rId1" Target="../slideLayouts/slideLayout2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2" Target="https://github.com/navassherif98/IBM_Data_Science_Professional_Certification/blob/master/10.Applied_Data_Science_Capstone/Week%202%20EDA/EDA%20with%20SQL.ipynb" TargetMode="External" Type="http://schemas.openxmlformats.org/officeDocument/2006/relationships/hyperlink"/><Relationship Id="rId3" Target="https://github.com/navassherif98/IBM_Data_Science_Professional_Certification/blob/master/10.Applied_Data_Science_Capstone/Week%202%20EDA/EDA%20with%20SQL.ipynb" TargetMode="External" Type="http://schemas.openxmlformats.org/officeDocument/2006/relationships/hyperlink"/><Relationship Id="rId1" Target="../slideLayouts/slideLayout2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2" Target="https://github.com/navassherif98/IBM_Data_Science_Professional_Certification/blob/master/10.Applied_Data_Science_Capstone/Week%203%20Interactive%20Visual%20Analytics%20and%20Dashboard/Interactive%20Visual%20Analytics%20with%20Folium.ipynb" TargetMode="External" Type="http://schemas.openxmlformats.org/officeDocument/2006/relationships/hyperlink"/><Relationship Id="rId3" Target="https://github.com/navassherif98/IBM_Data_Science_Professional_Certification/blob/master/10.Applied_Data_Science_Capstone/Week%203%20Interactive%20Visual%20Analytics%20and%20Dashboard/Interactive%20Visual%20Analytics%20with%20Folium.ipynb" TargetMode="External" Type="http://schemas.openxmlformats.org/officeDocument/2006/relationships/hyperlink"/><Relationship Id="rId4" Target="https://github.com/navassherif98/IBM_Data_Science_Professional_Certification/blob/master/10.Applied_Data_Science_Capstone/Week%203%20Interactive%20Visual%20Analytics%20and%20Dashboard/Interactive%20Visual%20Analytics%20with%20Folium.ipynb" TargetMode="External" Type="http://schemas.openxmlformats.org/officeDocument/2006/relationships/hyperlink"/><Relationship Id="rId5" Target="https://github.com/navassherif98/IBM_Data_Science_Professional_Certification/blob/master/10.Applied_Data_Science_Capstone/Week%203%20Interactive%20Visual%20Analytics%20and%20Dashboard/Interactive%20Visual%20Analytics%20with%20Folium.ipynb" TargetMode="External" Type="http://schemas.openxmlformats.org/officeDocument/2006/relationships/hyperlink"/><Relationship Id="rId1" Target="../slideLayouts/slideLayout2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2" Target="https://github.com/navassherif98/IBM_Data_Science_Professional_Certification/blob/master/10.Applied_Data_Science_Capstone/Week%203%20Interactive%20Visual%20Analytics%20and%20Dashboard/spacex_dash_app.py" TargetMode="External" Type="http://schemas.openxmlformats.org/officeDocument/2006/relationships/hyperlink"/><Relationship Id="rId3" Target="https://github.com/navassherif98/IBM_Data_Science_Professional_Certification/blob/master/10.Applied_Data_Science_Capstone/Week%203%20Interactive%20Visual%20Analytics%20and%20Dashboard/spacex_dash_app.py" TargetMode="External" Type="http://schemas.openxmlformats.org/officeDocument/2006/relationships/hyperlink"/><Relationship Id="rId1" Target="../slideLayouts/slideLayout2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2" Target="https://github.com/navassherif98/IBM_Data_Science_Professional_Certification/blob/master/10.Applied_Data_Science_Capstone/Week%204%20Predictive%20Analysis%20(Classification)/Machine%20Learning%20Prediction.ipynb" TargetMode="External" Type="http://schemas.openxmlformats.org/officeDocument/2006/relationships/hyperlink"/><Relationship Id="rId3" Target="https://github.com/navassherif98/IBM_Data_Science_Professional_Certification/blob/master/10.Applied_Data_Science_Capstone/Week%204%20Predictive%20Analysis%20(Classification)/Machine%20Learning%20Prediction.ipynb" TargetMode="External" Type="http://schemas.openxmlformats.org/officeDocument/2006/relationships/hyperlink"/><Relationship Id="rId1" Target="../slideLayouts/slideLayout2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2" Target="../media/image39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5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2" Target="../media/image40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9.xml.rels><?xml version="1.0" encoding="UTF-8" standalone="no"?><Relationships xmlns="http://schemas.openxmlformats.org/package/2006/relationships"><Relationship Id="rId2" Target="../media/image4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2" Target="../media/image4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2" Target="../media/image4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2.xml.rels><?xml version="1.0" encoding="UTF-8" standalone="no"?><Relationships xmlns="http://schemas.openxmlformats.org/package/2006/relationships"><Relationship Id="rId2" Target="../media/image44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3.xml.rels><?xml version="1.0" encoding="UTF-8" standalone="no"?><Relationships xmlns="http://schemas.openxmlformats.org/package/2006/relationships"><Relationship Id="rId2" Target="../media/image45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4.xml.rels><?xml version="1.0" encoding="UTF-8" standalone="no"?><Relationships xmlns="http://schemas.openxmlformats.org/package/2006/relationships"><Relationship Id="rId1" Target="../slideLayouts/slideLayout5.xml" Type="http://schemas.openxmlformats.org/officeDocument/2006/relationships/slideLayout"/></Relationships>
</file>

<file path=ppt/slides/_rels/slide25.xml.rels><?xml version="1.0" encoding="UTF-8" standalone="no"?><Relationships xmlns="http://schemas.openxmlformats.org/package/2006/relationships"><Relationship Id="rId2" Target="../media/image46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6.xml.rels><?xml version="1.0" encoding="UTF-8" standalone="no"?><Relationships xmlns="http://schemas.openxmlformats.org/package/2006/relationships"><Relationship Id="rId2" Target="../media/image47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7.xml.rels><?xml version="1.0" encoding="UTF-8" standalone="no"?><Relationships xmlns="http://schemas.openxmlformats.org/package/2006/relationships"><Relationship Id="rId2" Target="../media/image48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8.xml.rels><?xml version="1.0" encoding="UTF-8" standalone="no"?><Relationships xmlns="http://schemas.openxmlformats.org/package/2006/relationships"><Relationship Id="rId2" Target="../media/image49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9.xml.rels><?xml version="1.0" encoding="UTF-8" standalone="no"?><Relationships xmlns="http://schemas.openxmlformats.org/package/2006/relationships"><Relationship Id="rId2" Target="../media/image50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0.xml.rels><?xml version="1.0" encoding="UTF-8" standalone="no"?><Relationships xmlns="http://schemas.openxmlformats.org/package/2006/relationships"><Relationship Id="rId2" Target="../media/image51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1.xml.rels><?xml version="1.0" encoding="UTF-8" standalone="no"?><Relationships xmlns="http://schemas.openxmlformats.org/package/2006/relationships"><Relationship Id="rId2" Target="../media/image5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2.xml.rels><?xml version="1.0" encoding="UTF-8" standalone="no"?><Relationships xmlns="http://schemas.openxmlformats.org/package/2006/relationships"><Relationship Id="rId2" Target="../media/image5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3.xml.rels><?xml version="1.0" encoding="UTF-8" standalone="no"?><Relationships xmlns="http://schemas.openxmlformats.org/package/2006/relationships"><Relationship Id="rId2" Target="../media/image54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4.xml.rels><?xml version="1.0" encoding="UTF-8" standalone="no"?><Relationships xmlns="http://schemas.openxmlformats.org/package/2006/relationships"><Relationship Id="rId2" Target="../media/image55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5.xml.rels><?xml version="1.0" encoding="UTF-8" standalone="no"?><Relationships xmlns="http://schemas.openxmlformats.org/package/2006/relationships"><Relationship Id="rId1" Target="../slideLayouts/slideLayout4.xml" Type="http://schemas.openxmlformats.org/officeDocument/2006/relationships/slideLayout"/></Relationships>
</file>

<file path=ppt/slides/_rels/slide36.xml.rels><?xml version="1.0" encoding="UTF-8" standalone="no"?><Relationships xmlns="http://schemas.openxmlformats.org/package/2006/relationships"><Relationship Id="rId2" Target="../media/image56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7.xml.rels><?xml version="1.0" encoding="UTF-8" standalone="no"?><Relationships xmlns="http://schemas.openxmlformats.org/package/2006/relationships"><Relationship Id="rId2" Target="../media/image57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8.xml.rels><?xml version="1.0" encoding="UTF-8" standalone="no"?><Relationships xmlns="http://schemas.openxmlformats.org/package/2006/relationships"><Relationship Id="rId2" Target="../media/image58.png" Type="http://schemas.openxmlformats.org/officeDocument/2006/relationships/image"/><Relationship Id="rId3" Target="../media/image59.jpg" Type="http://schemas.openxmlformats.org/officeDocument/2006/relationships/image"/><Relationship Id="rId4" Target="../media/image60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9.xml.rels><?xml version="1.0" encoding="UTF-8" standalone="no"?><Relationships xmlns="http://schemas.openxmlformats.org/package/2006/relationships"><Relationship Id="rId1" Target="../slideLayouts/slideLayout4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2" Target="../media/image2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0.xml.rels><?xml version="1.0" encoding="UTF-8" standalone="no"?><Relationships xmlns="http://schemas.openxmlformats.org/package/2006/relationships"><Relationship Id="rId2" Target="../media/image61.jpg" Type="http://schemas.openxmlformats.org/officeDocument/2006/relationships/image"/><Relationship Id="rId3" Target="../media/image6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1.xml.rels><?xml version="1.0" encoding="UTF-8" standalone="no"?><Relationships xmlns="http://schemas.openxmlformats.org/package/2006/relationships"><Relationship Id="rId2" Target="../media/image63.png" Type="http://schemas.openxmlformats.org/officeDocument/2006/relationships/image"/><Relationship Id="rId3" Target="../media/image64.png" Type="http://schemas.openxmlformats.org/officeDocument/2006/relationships/image"/><Relationship Id="rId4" Target="../media/image65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2.xml.rels><?xml version="1.0" encoding="UTF-8" standalone="no"?><Relationships xmlns="http://schemas.openxmlformats.org/package/2006/relationships"><Relationship Id="rId2" Target="../media/image66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4.xml.rels><?xml version="1.0" encoding="UTF-8" standalone="no"?><Relationships xmlns="http://schemas.openxmlformats.org/package/2006/relationships"><Relationship Id="rId2" Target="../media/image67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5.xml.rels><?xml version="1.0" encoding="UTF-8" standalone="no"?><Relationships xmlns="http://schemas.openxmlformats.org/package/2006/relationships"><Relationship Id="rId2" Target="../media/image68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6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7.xml.rels><?xml version="1.0" encoding="UTF-8" standalone="no"?><Relationships xmlns="http://schemas.openxmlformats.org/package/2006/relationships"><Relationship Id="rId2" Target="https://github.com/navassherif98/IBM_Data_Science_Professional_Certification/blob/master/10.Applied_Data_Science_Capstone/Week%204%20Predictive%20Analysis%20(Classification)/Machine%20Learning%20Prediction.ipynb" TargetMode="External" Type="http://schemas.openxmlformats.org/officeDocument/2006/relationships/hyperlink"/><Relationship Id="rId3" Target="https://www.coursera.org/professional-certificates/ibm-data-science?&amp;instructors" TargetMode="External" Type="http://schemas.openxmlformats.org/officeDocument/2006/relationships/hyperlink"/><Relationship Id="rId4" Target="https://www.coursera.org/professional-certificates/ibm-data-science?&amp;instructors" TargetMode="External" Type="http://schemas.openxmlformats.org/officeDocument/2006/relationships/hyperlink"/><Relationship Id="rId1" Target="../slideLayouts/slideLayout2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5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Relationship Id="rId10" Target="../media/image11.png" Type="http://schemas.openxmlformats.org/officeDocument/2006/relationships/image"/><Relationship Id="rId11" Target="../media/image12.pn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png" Type="http://schemas.openxmlformats.org/officeDocument/2006/relationships/image"/><Relationship Id="rId15" Target="../media/image16.png" Type="http://schemas.openxmlformats.org/officeDocument/2006/relationships/image"/><Relationship Id="rId16" Target="../media/image17.png" Type="http://schemas.openxmlformats.org/officeDocument/2006/relationships/image"/><Relationship Id="rId17" Target="../media/image18.png" Type="http://schemas.openxmlformats.org/officeDocument/2006/relationships/image"/><Relationship Id="rId18" Target="../media/image19.png" Type="http://schemas.openxmlformats.org/officeDocument/2006/relationships/image"/><Relationship Id="rId19" Target="../media/image20.png" Type="http://schemas.openxmlformats.org/officeDocument/2006/relationships/image"/><Relationship Id="rId20" Target="../media/image21.png" Type="http://schemas.openxmlformats.org/officeDocument/2006/relationships/image"/><Relationship Id="rId21" Target="../media/image22.png" Type="http://schemas.openxmlformats.org/officeDocument/2006/relationships/image"/><Relationship Id="rId22" Target="../media/image23.png" Type="http://schemas.openxmlformats.org/officeDocument/2006/relationships/image"/><Relationship Id="rId23" Target="https://github.com/Houda-Harbaoui/IBM_Data_Science_Professional_Certification/blob/main/Data%20Collection%20Api%20.ipynb" TargetMode="External" Type="http://schemas.openxmlformats.org/officeDocument/2006/relationships/hyperlink"/><Relationship Id="rId24" Target="https://github.com/Houda-Harbaoui/IBM_Data_Science_Professional_Certification/blob/main/Data%20Collection%20Api%20.ipynb" TargetMode="External" Type="http://schemas.openxmlformats.org/officeDocument/2006/relationships/hyperlink"/><Relationship Id="rId25" Target="https://github.com/Houda-Harbaoui/IBM_Data_Science_Professional_Certification/blob/main/Data%20Collection%20Api%20.ipynb" TargetMode="External" Type="http://schemas.openxmlformats.org/officeDocument/2006/relationships/hyperlink"/><Relationship Id="rId26" Target="https://github.com/Houda-Harbaoui/IBM_Data_Science_Professional_Certification/blob/main/Data%20Collection%20Api%20.ipynb" TargetMode="External" Type="http://schemas.openxmlformats.org/officeDocument/2006/relationships/hyperlink"/><Relationship Id="rId1" Target="../slideLayouts/slideLayout2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2" Target="../media/image24.png" Type="http://schemas.openxmlformats.org/officeDocument/2006/relationships/image"/><Relationship Id="rId3" Target="../media/image25.jpg" Type="http://schemas.openxmlformats.org/officeDocument/2006/relationships/image"/><Relationship Id="rId4" Target="../media/image26.png" Type="http://schemas.openxmlformats.org/officeDocument/2006/relationships/image"/><Relationship Id="rId5" Target="../media/image27.png" Type="http://schemas.openxmlformats.org/officeDocument/2006/relationships/image"/><Relationship Id="rId6" Target="../media/image28.png" Type="http://schemas.openxmlformats.org/officeDocument/2006/relationships/image"/><Relationship Id="rId7" Target="../media/image29.png" Type="http://schemas.openxmlformats.org/officeDocument/2006/relationships/image"/><Relationship Id="rId8" Target="../media/image30.png" Type="http://schemas.openxmlformats.org/officeDocument/2006/relationships/image"/><Relationship Id="rId9" Target="../media/image31.png" Type="http://schemas.openxmlformats.org/officeDocument/2006/relationships/image"/><Relationship Id="rId10" Target="../media/image32.png" Type="http://schemas.openxmlformats.org/officeDocument/2006/relationships/image"/><Relationship Id="rId11" Target="../media/image33.png" Type="http://schemas.openxmlformats.org/officeDocument/2006/relationships/image"/><Relationship Id="rId12" Target="../media/image34.png" Type="http://schemas.openxmlformats.org/officeDocument/2006/relationships/image"/><Relationship Id="rId13" Target="../media/image35.jpg" Type="http://schemas.openxmlformats.org/officeDocument/2006/relationships/image"/><Relationship Id="rId14" Target="../media/image36.png" Type="http://schemas.openxmlformats.org/officeDocument/2006/relationships/image"/><Relationship Id="rId15" Target="../media/image37.png" Type="http://schemas.openxmlformats.org/officeDocument/2006/relationships/image"/><Relationship Id="rId16" Target="../media/image38.png" Type="http://schemas.openxmlformats.org/officeDocument/2006/relationships/image"/><Relationship Id="rId17" Target="https://github.com/navassherif98/IBM_Data_Science_Professional_Certification/blob/master/10.Applied_Data_Science_Capstone/Week%201%20Introduction/Data%20Collection%20with%20Web%20Scraping.ipynb" TargetMode="External" Type="http://schemas.openxmlformats.org/officeDocument/2006/relationships/hyperlink"/><Relationship Id="rId18" Target="https://github.com/navassherif98/IBM_Data_Science_Professional_Certification/blob/master/10.Applied_Data_Science_Capstone/Week%201%20Introduction/Data%20Collection%20with%20Web%20Scraping.ipynb" TargetMode="External" Type="http://schemas.openxmlformats.org/officeDocument/2006/relationships/hyperlink"/><Relationship Id="rId19" Target="https://github.com/Houda-Harbaoui/IBM_Data_Science_Professional_Certification/blob/main/Data%20Collection%20with%20Web%20Scraping.ipynb" TargetMode="External" Type="http://schemas.openxmlformats.org/officeDocument/2006/relationships/hyperlink"/><Relationship Id="rId20" Target="https://github.com/Houda-Harbaoui/IBM_Data_Science_Professional_Certification/blob/main/Data%20Collection%20with%20Web%20Scraping.ipynb" TargetMode="External" Type="http://schemas.openxmlformats.org/officeDocument/2006/relationships/hyperlink"/><Relationship Id="rId21" Target="https://github.com/Houda-Harbaoui/IBM_Data_Science_Professional_Certification/blob/main/Data%20Collection%20with%20Web%20Scraping.ipynb" TargetMode="External" Type="http://schemas.openxmlformats.org/officeDocument/2006/relationships/hyperlink"/><Relationship Id="rId22" Target="https://github.com/Houda-Harbaoui/IBM_Data_Science_Professional_Certification/blob/main/Data%20Collection%20with%20Web%20Scraping.ipynb" TargetMode="External" Type="http://schemas.openxmlformats.org/officeDocument/2006/relationships/hyperlink"/><Relationship Id="rId1" Target="../slideLayouts/slideLayout5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false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06AF80F3-346F-4CBF-A1D3-755D41F16F24}">
                <a16:creationId xmlns:a16="http://schemas.microsoft.com/office/drawing/2010/main" id="{83D1D55C-0A33-46AF-995A-DABB8DF33E70}"/>
              </a:ext>
            </a:extLst>
          </p:cNvPr>
          <p:cNvGrpSpPr/>
          <p:nvPr/>
        </p:nvGrpSpPr>
        <p:grpSpPr>
          <a:xfrm rot="0"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>
              <a:extLst>
                <a:ext uri="{C82663EB-42F2-4F80-B7BA-0ED3D45DCE35}">
                  <a16:creationId xmlns:a16="http://schemas.microsoft.com/office/drawing/2010/main" id="{D5470ADE-E574-4431-8F0C-0487C4B8AA18}"/>
                </a:ext>
              </a:extLst>
            </p:cNvPr>
            <p:cNvSpPr/>
            <p:nvPr/>
          </p:nvSpPr>
          <p:spPr>
            <a:xfrm rot="0">
              <a:off x="3047" y="6400798"/>
              <a:ext cx="12188824" cy="457200"/>
            </a:xfrm>
            <a:custGeom>
              <a:avLst/>
              <a:gdLst/>
              <a:ahLst/>
              <a:cxnLst/>
              <a:rect b="b" l="0" r="r" t="0"/>
              <a:pathLst>
                <a:path h="457200" w="12188825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" name="object 4">
              <a:extLst>
                <a:ext uri="{14C420CB-4143-4F11-9CE8-B39FF34146AC}">
                  <a16:creationId xmlns:a16="http://schemas.microsoft.com/office/drawing/2010/main" id="{CA579BD7-0C20-44BA-89E9-C50BF9DD1928}"/>
                </a:ext>
              </a:extLst>
            </p:cNvPr>
            <p:cNvSpPr/>
            <p:nvPr/>
          </p:nvSpPr>
          <p:spPr>
            <a:xfrm rot="0">
              <a:off x="0" y="6333744"/>
              <a:ext cx="12188824" cy="64135"/>
            </a:xfrm>
            <a:custGeom>
              <a:avLst/>
              <a:gdLst/>
              <a:ahLst/>
              <a:cxnLst/>
              <a:rect b="b" l="0" r="r" t="0"/>
              <a:pathLst>
                <a:path h="64135" w="1218882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5" name="object 5">
            <a:extLst>
              <a:ext uri="{D099B53E-7C57-4301-92CA-A41A61CB4B10}">
                <a16:creationId xmlns:a16="http://schemas.microsoft.com/office/drawing/2010/main" id="{3C5C6308-5BD5-4D91-A4EC-3E8F96686EB1}"/>
              </a:ext>
            </a:extLst>
          </p:cNvPr>
          <p:cNvSpPr/>
          <p:nvPr/>
        </p:nvSpPr>
        <p:spPr>
          <a:xfrm rot="0">
            <a:off x="1207008" y="4343400"/>
            <a:ext cx="9875521" cy="0"/>
          </a:xfrm>
          <a:custGeom>
            <a:avLst/>
            <a:gdLst/>
            <a:ahLst/>
            <a:cxnLst/>
            <a:rect b="b" l="0" r="r" t="0"/>
            <a:pathLst>
              <a:path h="0" w="9875520">
                <a:moveTo>
                  <a:pt x="0" y="0"/>
                </a:moveTo>
                <a:lnTo>
                  <a:pt x="9875521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object 6">
            <a:extLst>
              <a:ext uri="{9F52C9A0-DB15-4817-BB6F-0D8F1ABB659F}">
                <a16:creationId xmlns:a16="http://schemas.microsoft.com/office/drawing/2010/main" id="{00D7B233-6D12-4D2D-A60C-6436C9A24EFF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1171575" y="1622485"/>
            <a:ext cx="9848849" cy="2589364"/>
          </a:xfrm>
          <a:prstGeom prst="rect">
            <a:avLst/>
          </a:prstGeom>
        </p:spPr>
        <p:txBody>
          <a:bodyPr bIns="0" lIns="0" rIns="0" rtlCol="0" tIns="481523" vert="horz" wrap="square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dirty="0" lang="en-US" spc="-535" sz="8800">
                <a:solidFill>
                  <a:srgbClr val="000000"/>
                </a:solidFill>
                <a:latin typeface="Bahnschrift Light SemiCondensed"/>
              </a:rPr>
              <a:t>Data </a:t>
            </a:r>
            <a:r>
              <a:rPr dirty="0" lang="en-US" spc="-630" sz="8800">
                <a:solidFill>
                  <a:srgbClr val="000000"/>
                </a:solidFill>
                <a:latin typeface="Bahnschrift Light SemiCondensed"/>
              </a:rPr>
              <a:t>Science</a:t>
            </a:r>
            <a:r>
              <a:rPr dirty="0" lang="en-US" spc="-869" sz="8800">
                <a:solidFill>
                  <a:srgbClr val="000000"/>
                </a:solidFill>
                <a:latin typeface="Bahnschrift Light SemiCondensed"/>
              </a:rPr>
              <a:t> </a:t>
            </a:r>
            <a:r>
              <a:rPr dirty="0" lang="en-US" spc="-565" sz="8800">
                <a:solidFill>
                  <a:srgbClr val="000000"/>
                </a:solidFill>
                <a:latin typeface="Bahnschrift Light SemiCondensed"/>
              </a:rPr>
              <a:t>Capstone  </a:t>
            </a:r>
            <a:r>
              <a:rPr dirty="0" lang="en-US" spc="-360" sz="8800">
                <a:solidFill>
                  <a:srgbClr val="000000"/>
                </a:solidFill>
                <a:latin typeface="Bahnschrift Light SemiCondensed"/>
              </a:rPr>
              <a:t>Project</a:t>
            </a:r>
            <a:endParaRPr dirty="0" lang="en-US" spc="-360" sz="8800">
              <a:solidFill>
                <a:srgbClr val="000000"/>
              </a:solidFill>
              <a:latin typeface="Bahnschrift Light SemiCondensed"/>
            </a:endParaRPr>
          </a:p>
        </p:txBody>
      </p:sp>
      <p:sp>
        <p:nvSpPr>
          <p:cNvPr id="7" name="object 7">
            <a:extLst>
              <a:ext uri="{DDD3A9AB-03DA-4004-BD0B-9CB56009D353}">
                <a16:creationId xmlns:a16="http://schemas.microsoft.com/office/drawing/2010/main" id="{D356C71B-E5F7-4BA3-A427-39F20F097517}"/>
              </a:ext>
            </a:extLst>
          </p:cNvPr>
          <p:cNvSpPr txBox="1"/>
          <p:nvPr/>
        </p:nvSpPr>
        <p:spPr>
          <a:xfrm rot="0">
            <a:off x="1176019" y="4300220"/>
            <a:ext cx="5885180" cy="1763020"/>
          </a:xfrm>
          <a:prstGeom prst="rect">
            <a:avLst/>
          </a:prstGeom>
        </p:spPr>
        <p:txBody>
          <a:bodyPr bIns="0" lIns="0" rIns="0" rtlCol="0" tIns="10858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lang="en-IN" spc="-175" sz="2400">
                <a:solidFill>
                  <a:srgbClr val="616e52"/>
                </a:solidFill>
                <a:latin typeface="Arial"/>
              </a:rPr>
              <a:t>Houda Harbaoui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lang="fr-FR" spc="70" sz="2400">
                <a:solidFill>
                  <a:srgbClr val="616e52"/>
                </a:solidFill>
                <a:latin typeface="Arial"/>
                <a:hlinkClick r:id="rId2"/>
              </a:rPr>
              <a:t>https://github.com/</a:t>
            </a:r>
            <a:r>
              <a:rPr dirty="0" err="1" lang="fr-FR" spc="70" sz="2400">
                <a:solidFill>
                  <a:srgbClr val="616e52"/>
                </a:solidFill>
                <a:latin typeface="Arial"/>
                <a:hlinkClick r:id="rId3"/>
              </a:rPr>
              <a:t>Houda</a:t>
            </a:r>
            <a:r>
              <a:rPr dirty="0" lang="fr-FR" spc="70" sz="2400">
                <a:solidFill>
                  <a:srgbClr val="616e52"/>
                </a:solidFill>
                <a:latin typeface="Arial"/>
                <a:hlinkClick r:id="rId4"/>
              </a:rPr>
              <a:t>-Harbaoui/IBM_Data_Science_Professional_Certification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lang="en-US" spc="130" sz="2400">
                <a:solidFill>
                  <a:srgbClr val="616e52"/>
                </a:solidFill>
                <a:latin typeface="Arial"/>
              </a:rPr>
              <a:t>2</a:t>
            </a:r>
            <a:r>
              <a:rPr dirty="0" lang="en-IN" spc="130" sz="2400">
                <a:solidFill>
                  <a:srgbClr val="616e52"/>
                </a:solidFill>
                <a:latin typeface="Arial"/>
              </a:rPr>
              <a:t>2</a:t>
            </a:r>
            <a:r>
              <a:rPr dirty="0" lang="en-US" spc="130" sz="2400">
                <a:solidFill>
                  <a:srgbClr val="616e52"/>
                </a:solidFill>
                <a:latin typeface="Arial"/>
              </a:rPr>
              <a:t>/08/2021</a:t>
            </a:r>
            <a:endParaRPr dirty="0" lang="en-US" spc="130" sz="2400">
              <a:solidFill>
                <a:srgbClr val="616e52"/>
              </a:solidFill>
              <a:latin typeface="Arial"/>
            </a:endParaRPr>
          </a:p>
        </p:txBody>
      </p:sp>
    </p:spTree>
    <p:extLst>
      <p:ext uri="{AFED4F91-1A7E-4CC2-AAD7-62DB97B7DBCB}">
        <p14:creationId xmlns:p14="http://schemas.microsoft.com/office/powerpoint/2010/main" val="172278748305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8C1F5D8F-C8E4-460C-A071-822904449EE7}">
                <a16:creationId xmlns:a16="http://schemas.microsoft.com/office/drawing/2010/main" id="{1B76CD27-B891-462C-9518-F5EE7D4B5BEA}"/>
              </a:ext>
            </a:extLst>
          </p:cNvPr>
          <p:cNvSpPr/>
          <p:nvPr/>
        </p:nvSpPr>
        <p:spPr>
          <a:xfrm rot="0">
            <a:off x="1193291" y="1737360"/>
            <a:ext cx="9966959" cy="0"/>
          </a:xfrm>
          <a:custGeom>
            <a:avLst/>
            <a:gdLst/>
            <a:ahLst/>
            <a:cxnLst/>
            <a:rect b="b" l="0" r="r" t="0"/>
            <a:pathLst>
              <a:path h="0" w="9966959">
                <a:moveTo>
                  <a:pt x="0" y="0"/>
                </a:moveTo>
                <a:lnTo>
                  <a:pt x="9966959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object 3">
            <a:extLst>
              <a:ext uri="{D92CC28A-B00D-48CD-BDA1-BFCD78B0A25E}">
                <a16:creationId xmlns:a16="http://schemas.microsoft.com/office/drawing/2010/main" id="{CE910733-2BAF-499D-AD46-51F2C9520972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916635" y="615822"/>
            <a:ext cx="3688715" cy="756920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340"/>
              <a:t>Data</a:t>
            </a:r>
            <a:r>
              <a:rPr dirty="0" lang="en-US" spc="-530"/>
              <a:t> </a:t>
            </a:r>
            <a:r>
              <a:rPr dirty="0" lang="en-US" spc="-275"/>
              <a:t>Wrangling</a:t>
            </a:r>
            <a:endParaRPr dirty="0" lang="en-US" spc="-275"/>
          </a:p>
        </p:txBody>
      </p:sp>
      <p:sp>
        <p:nvSpPr>
          <p:cNvPr id="4" name="object 5">
            <a:extLst>
              <a:ext uri="{0DF21C83-1B08-40CA-A27E-B552C65E5274}">
                <a16:creationId xmlns:a16="http://schemas.microsoft.com/office/drawing/2010/main" id="{584C2E67-D066-47D0-A2F0-6D3B86D879AD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38100">
              <a:lnSpc>
                <a:spcPts val="1100"/>
              </a:lnSpc>
            </a:pPr>
            <a:fld id="{1A7B717B-8CD3-4C09-8B7C-8C264A948694}" type="slidenum"/>
            <a:endParaRPr dirty="0" lang="en-US"/>
          </a:p>
        </p:txBody>
      </p:sp>
      <p:sp>
        <p:nvSpPr>
          <p:cNvPr id="5" name="object 4">
            <a:hlinkClick r:id="rId2"/>
            <a:extLst>
              <a:ext uri="{379C046A-18EB-473F-8C3A-3A202A1B3133}">
                <a16:creationId xmlns:a16="http://schemas.microsoft.com/office/drawing/2010/main" id="{C06C4E0C-D42D-4C08-A6EA-EFE918529D0C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467361" y="2091819"/>
            <a:ext cx="11734799" cy="4538148"/>
          </a:xfrm>
          <a:prstGeom prst="rect">
            <a:avLst/>
          </a:prstGeom>
        </p:spPr>
        <p:txBody>
          <a:bodyPr bIns="0" lIns="0" rIns="0" rtlCol="0" tIns="162560" vert="horz" wrap="square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dirty="0" lang="fr-FR" spc="-15" sz="2000">
                <a:solidFill>
                  <a:srgbClr val="404040"/>
                </a:solidFill>
                <a:latin typeface="Carlito"/>
              </a:rPr>
              <a:t>Create </a:t>
            </a:r>
            <a:r>
              <a:rPr dirty="0" lang="fr-FR" sz="2000">
                <a:solidFill>
                  <a:srgbClr val="404040"/>
                </a:solidFill>
                <a:latin typeface="Carlito"/>
              </a:rPr>
              <a:t>a </a:t>
            </a:r>
            <a:r>
              <a:rPr dirty="0" lang="fr-FR" spc="-5" sz="2000">
                <a:solidFill>
                  <a:srgbClr val="404040"/>
                </a:solidFill>
                <a:latin typeface="Carlito"/>
              </a:rPr>
              <a:t>training label </a:t>
            </a:r>
            <a:r>
              <a:rPr dirty="0" lang="fr-FR" sz="2000">
                <a:solidFill>
                  <a:srgbClr val="404040"/>
                </a:solidFill>
                <a:latin typeface="Carlito"/>
              </a:rPr>
              <a:t>with </a:t>
            </a:r>
            <a:r>
              <a:rPr dirty="0" lang="fr-FR" spc="-5" sz="2000">
                <a:solidFill>
                  <a:srgbClr val="404040"/>
                </a:solidFill>
                <a:latin typeface="Carlito"/>
              </a:rPr>
              <a:t>landing </a:t>
            </a:r>
            <a:r>
              <a:rPr dirty="0" lang="fr-FR" spc="-15" sz="2000">
                <a:solidFill>
                  <a:srgbClr val="404040"/>
                </a:solidFill>
                <a:latin typeface="Carlito"/>
              </a:rPr>
              <a:t>outcomes </a:t>
            </a:r>
            <a:r>
              <a:rPr dirty="0" lang="fr-FR" spc="-5" sz="2000">
                <a:solidFill>
                  <a:srgbClr val="404040"/>
                </a:solidFill>
                <a:latin typeface="Carlito"/>
              </a:rPr>
              <a:t>where successful </a:t>
            </a:r>
            <a:r>
              <a:rPr dirty="0" lang="fr-FR" sz="2000">
                <a:solidFill>
                  <a:srgbClr val="404040"/>
                </a:solidFill>
                <a:latin typeface="Carlito"/>
              </a:rPr>
              <a:t>= 1 &amp; </a:t>
            </a:r>
            <a:r>
              <a:rPr dirty="0" lang="fr-FR" spc="-15" sz="2000">
                <a:solidFill>
                  <a:srgbClr val="404040"/>
                </a:solidFill>
                <a:latin typeface="Carlito"/>
              </a:rPr>
              <a:t>failure </a:t>
            </a:r>
            <a:r>
              <a:rPr dirty="0" lang="fr-FR" sz="2000">
                <a:solidFill>
                  <a:srgbClr val="404040"/>
                </a:solidFill>
                <a:latin typeface="Carlito"/>
              </a:rPr>
              <a:t>=</a:t>
            </a:r>
            <a:r>
              <a:rPr dirty="0" lang="fr-FR" spc="-85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fr-FR" sz="2000">
                <a:solidFill>
                  <a:srgbClr val="404040"/>
                </a:solidFill>
                <a:latin typeface="Carlito"/>
              </a:rPr>
              <a:t>0.</a:t>
            </a: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dirty="0" lang="fr-FR" sz="2000">
                <a:solidFill>
                  <a:srgbClr val="404040"/>
                </a:solidFill>
                <a:latin typeface="Carlito"/>
              </a:rPr>
              <a:t>Outcome</a:t>
            </a:r>
            <a:r>
              <a:rPr dirty="0" lang="fr-FR" spc="-75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fr-FR" sz="2000">
                <a:solidFill>
                  <a:srgbClr val="404040"/>
                </a:solidFill>
                <a:latin typeface="Carlito"/>
              </a:rPr>
              <a:t>column</a:t>
            </a:r>
            <a:r>
              <a:rPr dirty="0" lang="fr-FR" spc="-45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fr-FR" spc="-5" sz="2000">
                <a:solidFill>
                  <a:srgbClr val="404040"/>
                </a:solidFill>
                <a:latin typeface="Carlito"/>
              </a:rPr>
              <a:t>has</a:t>
            </a:r>
            <a:r>
              <a:rPr dirty="0" lang="fr-FR" spc="-40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fr-FR" spc="-10" sz="2000">
                <a:solidFill>
                  <a:srgbClr val="404040"/>
                </a:solidFill>
                <a:latin typeface="Carlito"/>
              </a:rPr>
              <a:t>two</a:t>
            </a:r>
            <a:r>
              <a:rPr dirty="0" lang="fr-FR" spc="-25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fr-FR" sz="2000">
                <a:solidFill>
                  <a:srgbClr val="404040"/>
                </a:solidFill>
                <a:latin typeface="Carlito"/>
              </a:rPr>
              <a:t>components:</a:t>
            </a:r>
            <a:r>
              <a:rPr dirty="0" lang="fr-FR" spc="-75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fr-FR" sz="2000">
                <a:solidFill>
                  <a:srgbClr val="404040"/>
                </a:solidFill>
                <a:latin typeface="Carlito"/>
              </a:rPr>
              <a:t>‘Mission</a:t>
            </a:r>
            <a:r>
              <a:rPr dirty="0" lang="fr-FR" spc="5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fr-FR" spc="-5" sz="2000">
                <a:solidFill>
                  <a:srgbClr val="404040"/>
                </a:solidFill>
                <a:latin typeface="Carlito"/>
              </a:rPr>
              <a:t>Outcome’</a:t>
            </a:r>
            <a:r>
              <a:rPr dirty="0" lang="fr-FR" spc="-65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fr-FR" sz="2000">
                <a:solidFill>
                  <a:srgbClr val="404040"/>
                </a:solidFill>
                <a:latin typeface="Carlito"/>
              </a:rPr>
              <a:t>‘Landing</a:t>
            </a:r>
            <a:r>
              <a:rPr dirty="0" lang="fr-FR" spc="-50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fr-FR" spc="-5" sz="2000">
                <a:solidFill>
                  <a:srgbClr val="404040"/>
                </a:solidFill>
                <a:latin typeface="Carlito"/>
              </a:rPr>
              <a:t>Location’</a:t>
            </a: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dirty="0" lang="fr-FR" sz="2000">
                <a:solidFill>
                  <a:srgbClr val="404040"/>
                </a:solidFill>
                <a:latin typeface="Carlito"/>
              </a:rPr>
              <a:t>New </a:t>
            </a:r>
            <a:r>
              <a:rPr dirty="0" lang="fr-FR" spc="-5" sz="2000">
                <a:solidFill>
                  <a:srgbClr val="404040"/>
                </a:solidFill>
                <a:latin typeface="Carlito"/>
              </a:rPr>
              <a:t>training </a:t>
            </a:r>
            <a:r>
              <a:rPr dirty="0" lang="fr-FR" sz="2000">
                <a:solidFill>
                  <a:srgbClr val="404040"/>
                </a:solidFill>
                <a:latin typeface="Carlito"/>
              </a:rPr>
              <a:t>label column </a:t>
            </a:r>
            <a:r>
              <a:rPr dirty="0" lang="fr-FR" spc="-15" sz="2000">
                <a:solidFill>
                  <a:srgbClr val="404040"/>
                </a:solidFill>
                <a:latin typeface="Carlito"/>
              </a:rPr>
              <a:t>‘class’ </a:t>
            </a:r>
            <a:r>
              <a:rPr dirty="0" lang="fr-FR" spc="-5" sz="2000">
                <a:solidFill>
                  <a:srgbClr val="404040"/>
                </a:solidFill>
                <a:latin typeface="Carlito"/>
              </a:rPr>
              <a:t>with </a:t>
            </a:r>
            <a:r>
              <a:rPr dirty="0" lang="fr-FR" sz="2000">
                <a:solidFill>
                  <a:srgbClr val="404040"/>
                </a:solidFill>
                <a:latin typeface="Carlito"/>
              </a:rPr>
              <a:t>a </a:t>
            </a:r>
            <a:r>
              <a:rPr dirty="0" lang="fr-FR" spc="-5" sz="2000">
                <a:solidFill>
                  <a:srgbClr val="404040"/>
                </a:solidFill>
                <a:latin typeface="Carlito"/>
              </a:rPr>
              <a:t>value of </a:t>
            </a:r>
            <a:r>
              <a:rPr dirty="0" lang="fr-FR" sz="2000">
                <a:solidFill>
                  <a:srgbClr val="404040"/>
                </a:solidFill>
                <a:latin typeface="Carlito"/>
              </a:rPr>
              <a:t>1 </a:t>
            </a:r>
            <a:r>
              <a:rPr dirty="0" lang="fr-FR" spc="-5" sz="2000">
                <a:solidFill>
                  <a:srgbClr val="404040"/>
                </a:solidFill>
                <a:latin typeface="Carlito"/>
              </a:rPr>
              <a:t>if </a:t>
            </a:r>
            <a:r>
              <a:rPr dirty="0" lang="fr-FR" sz="2000">
                <a:solidFill>
                  <a:srgbClr val="404040"/>
                </a:solidFill>
                <a:latin typeface="Carlito"/>
              </a:rPr>
              <a:t>‘Mission </a:t>
            </a:r>
            <a:r>
              <a:rPr dirty="0" lang="fr-FR" spc="-5" sz="2000">
                <a:solidFill>
                  <a:srgbClr val="404040"/>
                </a:solidFill>
                <a:latin typeface="Carlito"/>
              </a:rPr>
              <a:t>Outcome’ is </a:t>
            </a:r>
            <a:r>
              <a:rPr dirty="0" lang="fr-FR" spc="-30" sz="2000">
                <a:solidFill>
                  <a:srgbClr val="404040"/>
                </a:solidFill>
                <a:latin typeface="Carlito"/>
              </a:rPr>
              <a:t>True </a:t>
            </a:r>
            <a:r>
              <a:rPr dirty="0" lang="fr-FR" sz="2000">
                <a:solidFill>
                  <a:srgbClr val="404040"/>
                </a:solidFill>
                <a:latin typeface="Carlito"/>
              </a:rPr>
              <a:t>and 0 </a:t>
            </a:r>
            <a:r>
              <a:rPr dirty="0" lang="fr-FR" spc="-5" sz="2000">
                <a:solidFill>
                  <a:srgbClr val="404040"/>
                </a:solidFill>
                <a:latin typeface="Carlito"/>
              </a:rPr>
              <a:t>otherwise.  </a:t>
            </a:r>
            <a:r>
              <a:rPr dirty="0" lang="fr-FR" spc="-20" sz="2000" u="sng">
                <a:solidFill>
                  <a:srgbClr val="404040"/>
                </a:solidFill>
                <a:latin typeface="Carlito"/>
              </a:rPr>
              <a:t>Value </a:t>
            </a:r>
            <a:r>
              <a:rPr dirty="0" lang="fr-FR" sz="2000" u="sng">
                <a:solidFill>
                  <a:srgbClr val="404040"/>
                </a:solidFill>
                <a:latin typeface="Carlito"/>
              </a:rPr>
              <a:t>Mapping:</a:t>
            </a: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dirty="0" lang="fr-FR" spc="-30" sz="2000">
                <a:solidFill>
                  <a:srgbClr val="404040"/>
                </a:solidFill>
                <a:latin typeface="Carlito"/>
              </a:rPr>
              <a:t>True </a:t>
            </a:r>
            <a:r>
              <a:rPr dirty="0" lang="fr-FR" sz="2000">
                <a:solidFill>
                  <a:srgbClr val="404040"/>
                </a:solidFill>
                <a:latin typeface="Carlito"/>
              </a:rPr>
              <a:t>ASDS, </a:t>
            </a:r>
            <a:r>
              <a:rPr dirty="0" lang="fr-FR" spc="-30" sz="2000">
                <a:solidFill>
                  <a:srgbClr val="404040"/>
                </a:solidFill>
                <a:latin typeface="Carlito"/>
              </a:rPr>
              <a:t>True </a:t>
            </a:r>
            <a:r>
              <a:rPr dirty="0" lang="fr-FR" spc="-10" sz="2000">
                <a:solidFill>
                  <a:srgbClr val="404040"/>
                </a:solidFill>
                <a:latin typeface="Carlito"/>
              </a:rPr>
              <a:t>RTLS, </a:t>
            </a:r>
            <a:r>
              <a:rPr dirty="0" lang="fr-FR" sz="2000">
                <a:solidFill>
                  <a:srgbClr val="404040"/>
                </a:solidFill>
                <a:latin typeface="Carlito"/>
              </a:rPr>
              <a:t>&amp; </a:t>
            </a:r>
            <a:r>
              <a:rPr dirty="0" lang="fr-FR" spc="-30" sz="2000">
                <a:solidFill>
                  <a:srgbClr val="404040"/>
                </a:solidFill>
                <a:latin typeface="Carlito"/>
              </a:rPr>
              <a:t>True </a:t>
            </a:r>
            <a:r>
              <a:rPr dirty="0" lang="fr-FR" sz="2000">
                <a:solidFill>
                  <a:srgbClr val="404040"/>
                </a:solidFill>
                <a:latin typeface="Carlito"/>
              </a:rPr>
              <a:t>Ocean – </a:t>
            </a:r>
            <a:r>
              <a:rPr dirty="0" lang="fr-FR" spc="-10" sz="2000">
                <a:solidFill>
                  <a:srgbClr val="404040"/>
                </a:solidFill>
                <a:latin typeface="Carlito"/>
              </a:rPr>
              <a:t>set to </a:t>
            </a:r>
            <a:r>
              <a:rPr dirty="0" lang="fr-FR" spc="-5" sz="2000">
                <a:solidFill>
                  <a:srgbClr val="404040"/>
                </a:solidFill>
                <a:latin typeface="Carlito"/>
              </a:rPr>
              <a:t>-&gt;</a:t>
            </a:r>
            <a:r>
              <a:rPr dirty="0" lang="fr-FR" spc="-80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fr-FR" sz="2000">
                <a:solidFill>
                  <a:srgbClr val="404040"/>
                </a:solidFill>
                <a:latin typeface="Carlito"/>
              </a:rPr>
              <a:t>1</a:t>
            </a: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dirty="0" lang="fr-FR" sz="2000">
                <a:solidFill>
                  <a:srgbClr val="404040"/>
                </a:solidFill>
                <a:latin typeface="Carlito"/>
              </a:rPr>
              <a:t>None None, </a:t>
            </a:r>
            <a:r>
              <a:rPr dirty="0" lang="fr-FR" spc="-15" sz="2000">
                <a:solidFill>
                  <a:srgbClr val="404040"/>
                </a:solidFill>
                <a:latin typeface="Carlito"/>
              </a:rPr>
              <a:t>False </a:t>
            </a:r>
            <a:r>
              <a:rPr dirty="0" lang="fr-FR" sz="2000">
                <a:solidFill>
                  <a:srgbClr val="404040"/>
                </a:solidFill>
                <a:latin typeface="Carlito"/>
              </a:rPr>
              <a:t>ASDS, None ASDS, </a:t>
            </a:r>
            <a:r>
              <a:rPr dirty="0" lang="fr-FR" spc="-15" sz="2000">
                <a:solidFill>
                  <a:srgbClr val="404040"/>
                </a:solidFill>
                <a:latin typeface="Carlito"/>
              </a:rPr>
              <a:t>False </a:t>
            </a:r>
            <a:r>
              <a:rPr dirty="0" lang="fr-FR" sz="2000">
                <a:solidFill>
                  <a:srgbClr val="404040"/>
                </a:solidFill>
                <a:latin typeface="Carlito"/>
              </a:rPr>
              <a:t>Ocean, </a:t>
            </a:r>
            <a:r>
              <a:rPr dirty="0" lang="fr-FR" spc="-15" sz="2000">
                <a:solidFill>
                  <a:srgbClr val="404040"/>
                </a:solidFill>
                <a:latin typeface="Carlito"/>
              </a:rPr>
              <a:t>False </a:t>
            </a:r>
            <a:r>
              <a:rPr dirty="0" lang="fr-FR" spc="-10" sz="2000">
                <a:solidFill>
                  <a:srgbClr val="404040"/>
                </a:solidFill>
                <a:latin typeface="Carlito"/>
              </a:rPr>
              <a:t>RTLS </a:t>
            </a:r>
            <a:r>
              <a:rPr dirty="0" lang="fr-FR" sz="2000">
                <a:solidFill>
                  <a:srgbClr val="404040"/>
                </a:solidFill>
                <a:latin typeface="Carlito"/>
              </a:rPr>
              <a:t>– </a:t>
            </a:r>
            <a:r>
              <a:rPr dirty="0" lang="fr-FR" spc="-10" sz="2000">
                <a:solidFill>
                  <a:srgbClr val="404040"/>
                </a:solidFill>
                <a:latin typeface="Carlito"/>
              </a:rPr>
              <a:t>set to </a:t>
            </a:r>
            <a:r>
              <a:rPr dirty="0" lang="fr-FR" spc="-5" sz="2000">
                <a:solidFill>
                  <a:srgbClr val="404040"/>
                </a:solidFill>
                <a:latin typeface="Carlito"/>
              </a:rPr>
              <a:t>-&gt;</a:t>
            </a:r>
            <a:r>
              <a:rPr dirty="0" lang="fr-FR" spc="-105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fr-FR" sz="2000">
                <a:solidFill>
                  <a:srgbClr val="404040"/>
                </a:solidFill>
                <a:latin typeface="Carlito"/>
              </a:rPr>
              <a:t>0</a:t>
            </a: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r>
              <a:rPr dirty="0" lang="fr-FR" sz="2550">
                <a:latin typeface="Carlito"/>
              </a:rPr>
              <a:t/>
            </a:r>
          </a:p>
          <a:p>
            <a:pPr marL="16510" marR="1900555">
              <a:lnSpc>
                <a:spcPct val="148000"/>
              </a:lnSpc>
            </a:pPr>
            <a:r>
              <a:rPr dirty="0" lang="fr-FR" spc="-5" sz="2000" u="sng">
                <a:solidFill>
                  <a:srgbClr val="404040"/>
                </a:solidFill>
                <a:latin typeface="Carlito"/>
              </a:rPr>
              <a:t>GitHub url: </a:t>
            </a:r>
            <a:r>
              <a:rPr dirty="0" lang="fr-FR" spc="-5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fr-FR" spc="-5" sz="2000">
                <a:solidFill>
                  <a:srgbClr val="404040"/>
                </a:solidFill>
                <a:latin typeface="Carlito"/>
                <a:hlinkClick r:id="rId3"/>
              </a:rPr>
              <a:t>https://github.com/</a:t>
            </a:r>
            <a:r>
              <a:rPr dirty="0" err="1" lang="fr-FR" spc="-5" sz="2000">
                <a:solidFill>
                  <a:srgbClr val="404040"/>
                </a:solidFill>
                <a:latin typeface="Carlito"/>
                <a:hlinkClick r:id="rId4"/>
              </a:rPr>
              <a:t>Houda</a:t>
            </a:r>
            <a:r>
              <a:rPr dirty="0" lang="en-US" spc="-5" sz="2000">
                <a:solidFill>
                  <a:srgbClr val="404040"/>
                </a:solidFill>
                <a:latin typeface="Carlito"/>
                <a:hlinkClick r:id="rId5"/>
              </a:rPr>
              <a:t>-Harbaoui/IBM_Data_Science_Professional_Certification/blob/main/Data%20wrangling%20.ipynb</a:t>
            </a:r>
            <a:endParaRPr dirty="0" lang="en-US" spc="-5" sz="2000">
              <a:solidFill>
                <a:srgbClr val="404040"/>
              </a:solidFill>
              <a:latin typeface="Carlito"/>
              <a:hlinkClick r:id="rId6"/>
            </a:endParaRPr>
          </a:p>
        </p:txBody>
      </p:sp>
    </p:spTree>
    <p:extLst>
      <p:ext uri="{46280327-BA87-4468-BE58-78913B4BB818}">
        <p14:creationId xmlns:p14="http://schemas.microsoft.com/office/powerpoint/2010/main" val="172278748307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2338A958-49D6-47C5-ADA1-466ECB382630}">
                <a16:creationId xmlns:a16="http://schemas.microsoft.com/office/drawing/2010/main" id="{B6980F5C-9044-4052-B8C1-0079B7D16F58}"/>
              </a:ext>
            </a:extLst>
          </p:cNvPr>
          <p:cNvSpPr/>
          <p:nvPr/>
        </p:nvSpPr>
        <p:spPr>
          <a:xfrm rot="0">
            <a:off x="1193291" y="1737360"/>
            <a:ext cx="9966959" cy="0"/>
          </a:xfrm>
          <a:custGeom>
            <a:avLst/>
            <a:gdLst/>
            <a:ahLst/>
            <a:cxnLst/>
            <a:rect b="b" l="0" r="r" t="0"/>
            <a:pathLst>
              <a:path h="0" w="9966959">
                <a:moveTo>
                  <a:pt x="0" y="0"/>
                </a:moveTo>
                <a:lnTo>
                  <a:pt x="9966959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object 3">
            <a:extLst>
              <a:ext uri="{B655EEF5-0F47-4D7A-9717-A356D86FF0A9}">
                <a16:creationId xmlns:a16="http://schemas.microsoft.com/office/drawing/2010/main" id="{28F58463-022A-4B90-B785-5E9B7BDB5E70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916635" y="543558"/>
            <a:ext cx="6534150" cy="756920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670"/>
              <a:t>EDA </a:t>
            </a:r>
            <a:r>
              <a:rPr dirty="0" lang="en-US" spc="-45"/>
              <a:t>with </a:t>
            </a:r>
            <a:r>
              <a:rPr dirty="0" lang="en-US" spc="-340"/>
              <a:t>Data</a:t>
            </a:r>
            <a:r>
              <a:rPr dirty="0" lang="en-US" spc="-650"/>
              <a:t> </a:t>
            </a:r>
            <a:r>
              <a:rPr dirty="0" lang="en-US" spc="-270"/>
              <a:t>Visualization</a:t>
            </a:r>
            <a:endParaRPr dirty="0" lang="en-US" spc="-270"/>
          </a:p>
        </p:txBody>
      </p:sp>
      <p:sp>
        <p:nvSpPr>
          <p:cNvPr id="4" name="object 5">
            <a:extLst>
              <a:ext uri="{9305D25D-B33D-434B-9274-095451697C54}">
                <a16:creationId xmlns:a16="http://schemas.microsoft.com/office/drawing/2010/main" id="{EDF4D283-1C40-494D-9F44-26E1204D335D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38100">
              <a:lnSpc>
                <a:spcPts val="1100"/>
              </a:lnSpc>
            </a:pPr>
            <a:fld id="{B5D3D7F0-E870-4906-9DE2-451DA20F5808}" type="slidenum"/>
            <a:endParaRPr dirty="0" lang="en-US"/>
          </a:p>
        </p:txBody>
      </p:sp>
      <p:sp>
        <p:nvSpPr>
          <p:cNvPr id="5" name="object 4">
            <a:extLst>
              <a:ext uri="{6154CA65-2430-49FD-BBF3-36DF09A22E61}">
                <a16:creationId xmlns:a16="http://schemas.microsoft.com/office/drawing/2010/main" id="{167B4E55-9F20-456E-A798-C20C683F061B}"/>
              </a:ext>
            </a:extLst>
          </p:cNvPr>
          <p:cNvSpPr txBox="1"/>
          <p:nvPr/>
        </p:nvSpPr>
        <p:spPr>
          <a:xfrm rot="0">
            <a:off x="1176019" y="1824608"/>
            <a:ext cx="9963150" cy="4155147"/>
          </a:xfrm>
          <a:prstGeom prst="rect">
            <a:avLst/>
          </a:prstGeom>
        </p:spPr>
        <p:txBody>
          <a:bodyPr bIns="0" lIns="0" rIns="0" rtlCol="0" tIns="42545" vert="horz" wrap="square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dirty="0" lang="fr-FR" spc="-20" sz="2000">
                <a:solidFill>
                  <a:srgbClr val="404040"/>
                </a:solidFill>
                <a:latin typeface="Carlito"/>
              </a:rPr>
              <a:t>Exploratory </a:t>
            </a:r>
            <a:r>
              <a:rPr dirty="0" lang="fr-FR" spc="-25" sz="2000">
                <a:solidFill>
                  <a:srgbClr val="404040"/>
                </a:solidFill>
                <a:latin typeface="Carlito"/>
              </a:rPr>
              <a:t>Data </a:t>
            </a:r>
            <a:r>
              <a:rPr dirty="0" lang="fr-FR" spc="-15" sz="2000">
                <a:solidFill>
                  <a:srgbClr val="404040"/>
                </a:solidFill>
                <a:latin typeface="Carlito"/>
              </a:rPr>
              <a:t>Analysis </a:t>
            </a:r>
            <a:r>
              <a:rPr dirty="0" lang="fr-FR" spc="-20" sz="2000">
                <a:solidFill>
                  <a:srgbClr val="404040"/>
                </a:solidFill>
                <a:latin typeface="Carlito"/>
              </a:rPr>
              <a:t>performed </a:t>
            </a:r>
            <a:r>
              <a:rPr dirty="0" lang="fr-FR" spc="-5" sz="2000">
                <a:solidFill>
                  <a:srgbClr val="404040"/>
                </a:solidFill>
                <a:latin typeface="Carlito"/>
              </a:rPr>
              <a:t>on variables </a:t>
            </a:r>
            <a:r>
              <a:rPr dirty="0" lang="fr-FR" spc="-15" sz="2000">
                <a:solidFill>
                  <a:srgbClr val="404040"/>
                </a:solidFill>
                <a:latin typeface="Carlito"/>
              </a:rPr>
              <a:t>Flight </a:t>
            </a:r>
            <a:r>
              <a:rPr dirty="0" lang="fr-FR" spc="-50" sz="2000">
                <a:solidFill>
                  <a:srgbClr val="404040"/>
                </a:solidFill>
                <a:latin typeface="Carlito"/>
              </a:rPr>
              <a:t>Number, </a:t>
            </a:r>
            <a:r>
              <a:rPr dirty="0" lang="fr-FR" spc="-25" sz="2000">
                <a:solidFill>
                  <a:srgbClr val="404040"/>
                </a:solidFill>
                <a:latin typeface="Carlito"/>
              </a:rPr>
              <a:t>Payload </a:t>
            </a:r>
            <a:r>
              <a:rPr dirty="0" lang="fr-FR" sz="2000">
                <a:solidFill>
                  <a:srgbClr val="404040"/>
                </a:solidFill>
                <a:latin typeface="Carlito"/>
              </a:rPr>
              <a:t>Mass, </a:t>
            </a:r>
            <a:r>
              <a:rPr dirty="0" lang="fr-FR" spc="-5" sz="2000">
                <a:solidFill>
                  <a:srgbClr val="404040"/>
                </a:solidFill>
                <a:latin typeface="Carlito"/>
              </a:rPr>
              <a:t>Launch </a:t>
            </a:r>
            <a:r>
              <a:rPr dirty="0" lang="fr-FR" spc="-15" sz="2000">
                <a:solidFill>
                  <a:srgbClr val="404040"/>
                </a:solidFill>
                <a:latin typeface="Carlito"/>
              </a:rPr>
              <a:t>Site,  </a:t>
            </a:r>
            <a:r>
              <a:rPr dirty="0" lang="fr-FR" spc="-5" sz="2000">
                <a:solidFill>
                  <a:srgbClr val="404040"/>
                </a:solidFill>
                <a:latin typeface="Carlito"/>
              </a:rPr>
              <a:t>Orbit, Class </a:t>
            </a:r>
            <a:r>
              <a:rPr dirty="0" lang="fr-FR" sz="2000">
                <a:solidFill>
                  <a:srgbClr val="404040"/>
                </a:solidFill>
                <a:latin typeface="Carlito"/>
              </a:rPr>
              <a:t>and</a:t>
            </a:r>
            <a:r>
              <a:rPr dirty="0" lang="fr-FR" spc="-45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fr-FR" spc="-130" sz="2000">
                <a:solidFill>
                  <a:srgbClr val="404040"/>
                </a:solidFill>
                <a:latin typeface="Carlito"/>
              </a:rPr>
              <a:t>Year.</a:t>
            </a: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lang="fr-FR" spc="-5" sz="2000" u="sng">
                <a:solidFill>
                  <a:srgbClr val="404040"/>
                </a:solidFill>
                <a:latin typeface="Carlito"/>
              </a:rPr>
              <a:t>Plots</a:t>
            </a:r>
            <a:r>
              <a:rPr dirty="0" lang="fr-FR" spc="-55" sz="2000" u="sng">
                <a:solidFill>
                  <a:srgbClr val="404040"/>
                </a:solidFill>
                <a:latin typeface="Carlito"/>
              </a:rPr>
              <a:t> </a:t>
            </a:r>
            <a:r>
              <a:rPr dirty="0" lang="fr-FR" spc="-5" sz="2000" u="sng">
                <a:solidFill>
                  <a:srgbClr val="404040"/>
                </a:solidFill>
                <a:latin typeface="Carlito"/>
              </a:rPr>
              <a:t>Used:</a:t>
            </a: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dirty="0" lang="fr-FR" spc="-15" sz="2000">
                <a:solidFill>
                  <a:srgbClr val="404040"/>
                </a:solidFill>
                <a:latin typeface="Carlito"/>
              </a:rPr>
              <a:t>Flight </a:t>
            </a:r>
            <a:r>
              <a:rPr dirty="0" lang="fr-FR" sz="2000">
                <a:solidFill>
                  <a:srgbClr val="404040"/>
                </a:solidFill>
                <a:latin typeface="Carlito"/>
              </a:rPr>
              <a:t>Number </a:t>
            </a:r>
            <a:r>
              <a:rPr dirty="0" lang="fr-FR" spc="-20" sz="2000">
                <a:solidFill>
                  <a:srgbClr val="404040"/>
                </a:solidFill>
                <a:latin typeface="Carlito"/>
              </a:rPr>
              <a:t>vs. </a:t>
            </a:r>
            <a:r>
              <a:rPr dirty="0" lang="fr-FR" spc="-25" sz="2000">
                <a:solidFill>
                  <a:srgbClr val="404040"/>
                </a:solidFill>
                <a:latin typeface="Carlito"/>
              </a:rPr>
              <a:t>Payload </a:t>
            </a:r>
            <a:r>
              <a:rPr dirty="0" lang="fr-FR" sz="2000">
                <a:solidFill>
                  <a:srgbClr val="404040"/>
                </a:solidFill>
                <a:latin typeface="Carlito"/>
              </a:rPr>
              <a:t>Mass, </a:t>
            </a:r>
            <a:r>
              <a:rPr dirty="0" lang="fr-FR" spc="-10" sz="2000">
                <a:solidFill>
                  <a:srgbClr val="404040"/>
                </a:solidFill>
                <a:latin typeface="Carlito"/>
              </a:rPr>
              <a:t>Flight </a:t>
            </a:r>
            <a:r>
              <a:rPr dirty="0" lang="fr-FR" sz="2000">
                <a:solidFill>
                  <a:srgbClr val="404040"/>
                </a:solidFill>
                <a:latin typeface="Carlito"/>
              </a:rPr>
              <a:t>Number </a:t>
            </a:r>
            <a:r>
              <a:rPr dirty="0" lang="fr-FR" spc="-20" sz="2000">
                <a:solidFill>
                  <a:srgbClr val="404040"/>
                </a:solidFill>
                <a:latin typeface="Carlito"/>
              </a:rPr>
              <a:t>vs. </a:t>
            </a:r>
            <a:r>
              <a:rPr dirty="0" lang="fr-FR" spc="-5" sz="2000">
                <a:solidFill>
                  <a:srgbClr val="404040"/>
                </a:solidFill>
                <a:latin typeface="Carlito"/>
              </a:rPr>
              <a:t>Launch </a:t>
            </a:r>
            <a:r>
              <a:rPr dirty="0" lang="fr-FR" spc="-15" sz="2000">
                <a:solidFill>
                  <a:srgbClr val="404040"/>
                </a:solidFill>
                <a:latin typeface="Carlito"/>
              </a:rPr>
              <a:t>Site, </a:t>
            </a:r>
            <a:r>
              <a:rPr dirty="0" lang="fr-FR" spc="-25" sz="2000">
                <a:solidFill>
                  <a:srgbClr val="404040"/>
                </a:solidFill>
                <a:latin typeface="Carlito"/>
              </a:rPr>
              <a:t>Payload </a:t>
            </a:r>
            <a:r>
              <a:rPr dirty="0" lang="fr-FR" sz="2000">
                <a:solidFill>
                  <a:srgbClr val="404040"/>
                </a:solidFill>
                <a:latin typeface="Carlito"/>
              </a:rPr>
              <a:t>Mass </a:t>
            </a:r>
            <a:r>
              <a:rPr dirty="0" lang="fr-FR" spc="-20" sz="2000">
                <a:solidFill>
                  <a:srgbClr val="404040"/>
                </a:solidFill>
                <a:latin typeface="Carlito"/>
              </a:rPr>
              <a:t>vs. </a:t>
            </a:r>
            <a:r>
              <a:rPr dirty="0" lang="fr-FR" spc="-5" sz="2000">
                <a:solidFill>
                  <a:srgbClr val="404040"/>
                </a:solidFill>
                <a:latin typeface="Carlito"/>
              </a:rPr>
              <a:t>Launch </a:t>
            </a:r>
            <a:r>
              <a:rPr dirty="0" lang="fr-FR" spc="-15" sz="2000">
                <a:solidFill>
                  <a:srgbClr val="404040"/>
                </a:solidFill>
                <a:latin typeface="Carlito"/>
              </a:rPr>
              <a:t>Site,  </a:t>
            </a:r>
            <a:r>
              <a:rPr dirty="0" lang="fr-FR" spc="-5" sz="2000">
                <a:solidFill>
                  <a:srgbClr val="404040"/>
                </a:solidFill>
                <a:latin typeface="Carlito"/>
              </a:rPr>
              <a:t>Orbit </a:t>
            </a:r>
            <a:r>
              <a:rPr dirty="0" lang="fr-FR" spc="-20" sz="2000">
                <a:solidFill>
                  <a:srgbClr val="404040"/>
                </a:solidFill>
                <a:latin typeface="Carlito"/>
              </a:rPr>
              <a:t>vs. </a:t>
            </a:r>
            <a:r>
              <a:rPr dirty="0" lang="fr-FR" sz="2000">
                <a:solidFill>
                  <a:srgbClr val="404040"/>
                </a:solidFill>
                <a:latin typeface="Carlito"/>
              </a:rPr>
              <a:t>Success </a:t>
            </a:r>
            <a:r>
              <a:rPr dirty="0" lang="fr-FR" spc="-20" sz="2000">
                <a:solidFill>
                  <a:srgbClr val="404040"/>
                </a:solidFill>
                <a:latin typeface="Carlito"/>
              </a:rPr>
              <a:t>Rate, </a:t>
            </a:r>
            <a:r>
              <a:rPr dirty="0" lang="fr-FR" spc="-10" sz="2000">
                <a:solidFill>
                  <a:srgbClr val="404040"/>
                </a:solidFill>
                <a:latin typeface="Carlito"/>
              </a:rPr>
              <a:t>Flight </a:t>
            </a:r>
            <a:r>
              <a:rPr dirty="0" lang="fr-FR" sz="2000">
                <a:solidFill>
                  <a:srgbClr val="404040"/>
                </a:solidFill>
                <a:latin typeface="Carlito"/>
              </a:rPr>
              <a:t>Number </a:t>
            </a:r>
            <a:r>
              <a:rPr dirty="0" lang="fr-FR" spc="-20" sz="2000">
                <a:solidFill>
                  <a:srgbClr val="404040"/>
                </a:solidFill>
                <a:latin typeface="Carlito"/>
              </a:rPr>
              <a:t>vs. </a:t>
            </a:r>
            <a:r>
              <a:rPr dirty="0" lang="fr-FR" spc="-5" sz="2000">
                <a:solidFill>
                  <a:srgbClr val="404040"/>
                </a:solidFill>
                <a:latin typeface="Carlito"/>
              </a:rPr>
              <a:t>Orbit, </a:t>
            </a:r>
            <a:r>
              <a:rPr dirty="0" lang="fr-FR" spc="-25" sz="2000">
                <a:solidFill>
                  <a:srgbClr val="404040"/>
                </a:solidFill>
                <a:latin typeface="Carlito"/>
              </a:rPr>
              <a:t>Payload </a:t>
            </a:r>
            <a:r>
              <a:rPr dirty="0" lang="fr-FR" spc="-15" sz="2000">
                <a:solidFill>
                  <a:srgbClr val="404040"/>
                </a:solidFill>
                <a:latin typeface="Carlito"/>
              </a:rPr>
              <a:t>vs </a:t>
            </a:r>
            <a:r>
              <a:rPr dirty="0" lang="fr-FR" spc="-5" sz="2000">
                <a:solidFill>
                  <a:srgbClr val="404040"/>
                </a:solidFill>
                <a:latin typeface="Carlito"/>
              </a:rPr>
              <a:t>Orbit, </a:t>
            </a:r>
            <a:r>
              <a:rPr dirty="0" lang="fr-FR" sz="2000">
                <a:solidFill>
                  <a:srgbClr val="404040"/>
                </a:solidFill>
                <a:latin typeface="Carlito"/>
              </a:rPr>
              <a:t>and Success </a:t>
            </a:r>
            <a:r>
              <a:rPr dirty="0" lang="fr-FR" spc="-60" sz="2000">
                <a:solidFill>
                  <a:srgbClr val="404040"/>
                </a:solidFill>
                <a:latin typeface="Carlito"/>
              </a:rPr>
              <a:t>Yearly</a:t>
            </a:r>
            <a:r>
              <a:rPr dirty="0" lang="fr-FR" spc="70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fr-FR" spc="-60" sz="2000">
                <a:solidFill>
                  <a:srgbClr val="404040"/>
                </a:solidFill>
                <a:latin typeface="Carlito"/>
              </a:rPr>
              <a:t>Trend</a:t>
            </a: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dirty="0" lang="fr-FR" spc="-25" sz="2000">
                <a:solidFill>
                  <a:srgbClr val="404040"/>
                </a:solidFill>
                <a:latin typeface="Carlito"/>
              </a:rPr>
              <a:t>Scatter </a:t>
            </a:r>
            <a:r>
              <a:rPr dirty="0" lang="fr-FR" spc="-5" sz="2000">
                <a:solidFill>
                  <a:srgbClr val="404040"/>
                </a:solidFill>
                <a:latin typeface="Carlito"/>
              </a:rPr>
              <a:t>plots, line </a:t>
            </a:r>
            <a:r>
              <a:rPr dirty="0" lang="fr-FR" sz="2000">
                <a:solidFill>
                  <a:srgbClr val="404040"/>
                </a:solidFill>
                <a:latin typeface="Carlito"/>
              </a:rPr>
              <a:t>charts, and </a:t>
            </a:r>
            <a:r>
              <a:rPr dirty="0" lang="fr-FR" spc="-5" sz="2000">
                <a:solidFill>
                  <a:srgbClr val="404040"/>
                </a:solidFill>
                <a:latin typeface="Carlito"/>
              </a:rPr>
              <a:t>bar plots </a:t>
            </a:r>
            <a:r>
              <a:rPr dirty="0" lang="fr-FR" spc="-20" sz="2000">
                <a:solidFill>
                  <a:srgbClr val="404040"/>
                </a:solidFill>
                <a:latin typeface="Carlito"/>
              </a:rPr>
              <a:t>were </a:t>
            </a:r>
            <a:r>
              <a:rPr dirty="0" lang="fr-FR" spc="-5" sz="2000">
                <a:solidFill>
                  <a:srgbClr val="404040"/>
                </a:solidFill>
                <a:latin typeface="Carlito"/>
              </a:rPr>
              <a:t>used </a:t>
            </a:r>
            <a:r>
              <a:rPr dirty="0" lang="fr-FR" spc="-20" sz="2000">
                <a:solidFill>
                  <a:srgbClr val="404040"/>
                </a:solidFill>
                <a:latin typeface="Carlito"/>
              </a:rPr>
              <a:t>to compare </a:t>
            </a:r>
            <a:r>
              <a:rPr dirty="0" lang="fr-FR" spc="-5" sz="2000">
                <a:solidFill>
                  <a:srgbClr val="404040"/>
                </a:solidFill>
                <a:latin typeface="Carlito"/>
              </a:rPr>
              <a:t>relationships between variables</a:t>
            </a:r>
            <a:r>
              <a:rPr dirty="0" lang="fr-FR" spc="-20" sz="2000">
                <a:solidFill>
                  <a:srgbClr val="404040"/>
                </a:solidFill>
                <a:latin typeface="Carlito"/>
              </a:rPr>
              <a:t> to</a:t>
            </a:r>
          </a:p>
          <a:p>
            <a:pPr marL="12700">
              <a:lnSpc>
                <a:spcPts val="2300"/>
              </a:lnSpc>
            </a:pPr>
            <a:r>
              <a:rPr dirty="0" lang="fr-FR" spc="-5" sz="2000">
                <a:solidFill>
                  <a:srgbClr val="404040"/>
                </a:solidFill>
                <a:latin typeface="Carlito"/>
              </a:rPr>
              <a:t>decide if </a:t>
            </a:r>
            <a:r>
              <a:rPr dirty="0" lang="fr-FR" sz="2000">
                <a:solidFill>
                  <a:srgbClr val="404040"/>
                </a:solidFill>
                <a:latin typeface="Carlito"/>
              </a:rPr>
              <a:t>a </a:t>
            </a:r>
            <a:r>
              <a:rPr dirty="0" lang="fr-FR" spc="-10" sz="2000">
                <a:solidFill>
                  <a:srgbClr val="404040"/>
                </a:solidFill>
                <a:latin typeface="Carlito"/>
              </a:rPr>
              <a:t>relationship </a:t>
            </a:r>
            <a:r>
              <a:rPr dirty="0" lang="fr-FR" spc="-25" sz="2000">
                <a:solidFill>
                  <a:srgbClr val="404040"/>
                </a:solidFill>
                <a:latin typeface="Carlito"/>
              </a:rPr>
              <a:t>exists </a:t>
            </a:r>
            <a:r>
              <a:rPr dirty="0" lang="fr-FR" sz="2000">
                <a:solidFill>
                  <a:srgbClr val="404040"/>
                </a:solidFill>
                <a:latin typeface="Carlito"/>
              </a:rPr>
              <a:t>so </a:t>
            </a:r>
            <a:r>
              <a:rPr dirty="0" lang="fr-FR" spc="-5" sz="2000">
                <a:solidFill>
                  <a:srgbClr val="404040"/>
                </a:solidFill>
                <a:latin typeface="Carlito"/>
              </a:rPr>
              <a:t>that they could </a:t>
            </a:r>
            <a:r>
              <a:rPr dirty="0" lang="fr-FR" sz="2000">
                <a:solidFill>
                  <a:srgbClr val="404040"/>
                </a:solidFill>
                <a:latin typeface="Carlito"/>
              </a:rPr>
              <a:t>be </a:t>
            </a:r>
            <a:r>
              <a:rPr dirty="0" lang="fr-FR" spc="-5" sz="2000">
                <a:solidFill>
                  <a:srgbClr val="404040"/>
                </a:solidFill>
                <a:latin typeface="Carlito"/>
              </a:rPr>
              <a:t>used in </a:t>
            </a:r>
            <a:r>
              <a:rPr dirty="0" lang="fr-FR" spc="-10" sz="2000">
                <a:solidFill>
                  <a:srgbClr val="404040"/>
                </a:solidFill>
                <a:latin typeface="Carlito"/>
              </a:rPr>
              <a:t>training </a:t>
            </a:r>
            <a:r>
              <a:rPr dirty="0" lang="fr-FR" sz="2000">
                <a:solidFill>
                  <a:srgbClr val="404040"/>
                </a:solidFill>
                <a:latin typeface="Carlito"/>
              </a:rPr>
              <a:t>the machine </a:t>
            </a:r>
            <a:r>
              <a:rPr dirty="0" lang="fr-FR" spc="-5" sz="2000">
                <a:solidFill>
                  <a:srgbClr val="404040"/>
                </a:solidFill>
                <a:latin typeface="Carlito"/>
              </a:rPr>
              <a:t>learning</a:t>
            </a:r>
            <a:r>
              <a:rPr dirty="0" lang="fr-FR" spc="-45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fr-FR" spc="-5" sz="2000">
                <a:solidFill>
                  <a:srgbClr val="404040"/>
                </a:solidFill>
                <a:latin typeface="Carlito"/>
              </a:rPr>
              <a:t>model</a:t>
            </a: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dirty="0" lang="fr-FR" sz="2000" u="sng">
                <a:solidFill>
                  <a:srgbClr val="404040"/>
                </a:solidFill>
                <a:latin typeface="Carlito"/>
              </a:rPr>
              <a:t>GitHub </a:t>
            </a:r>
            <a:r>
              <a:rPr dirty="0" lang="fr-FR" spc="-5" sz="2000" u="sng">
                <a:solidFill>
                  <a:srgbClr val="404040"/>
                </a:solidFill>
                <a:latin typeface="Carlito"/>
              </a:rPr>
              <a:t>url: </a:t>
            </a:r>
            <a:r>
              <a:rPr dirty="0" lang="fr-FR" spc="-5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fr-FR" spc="-5" sz="2000">
                <a:solidFill>
                  <a:srgbClr val="404040"/>
                </a:solidFill>
                <a:latin typeface="Carlito"/>
                <a:hlinkClick r:id="rId2"/>
              </a:rPr>
              <a:t>https://github.com/</a:t>
            </a:r>
            <a:r>
              <a:rPr dirty="0" err="1" lang="fr-FR" spc="-5" sz="2000">
                <a:solidFill>
                  <a:srgbClr val="404040"/>
                </a:solidFill>
                <a:latin typeface="Carlito"/>
                <a:hlinkClick r:id="rId3"/>
              </a:rPr>
              <a:t>Houda</a:t>
            </a:r>
            <a:r>
              <a:rPr dirty="0" lang="en-US" spc="-5" sz="2000">
                <a:solidFill>
                  <a:srgbClr val="404040"/>
                </a:solidFill>
                <a:latin typeface="Carlito"/>
                <a:hlinkClick r:id="rId4"/>
              </a:rPr>
              <a:t>-Harbaoui/IBM_Data_Science_Professional_Certification/blob/main/Interactive%20Visual%20Analytics%20with%20Folium.ipynb</a:t>
            </a:r>
            <a:endParaRPr dirty="0" lang="en-US" spc="-5" sz="2000">
              <a:solidFill>
                <a:srgbClr val="404040"/>
              </a:solidFill>
              <a:latin typeface="Carlito"/>
              <a:hlinkClick r:id="rId5"/>
            </a:endParaRPr>
          </a:p>
        </p:txBody>
      </p:sp>
    </p:spTree>
    <p:extLst>
      <p:ext uri="{B8A726E7-B2E5-4834-919A-05126687D991}">
        <p14:creationId xmlns:p14="http://schemas.microsoft.com/office/powerpoint/2010/main" val="1722787483082"/>
      </p:ext>
    </p:extLst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B8944BA5-FFAE-45F4-865C-849DC31477FF}">
                <a16:creationId xmlns:a16="http://schemas.microsoft.com/office/drawing/2010/main" id="{BE8DC47D-81C2-4EA2-B990-F5DB19E8967E}"/>
              </a:ext>
            </a:extLst>
          </p:cNvPr>
          <p:cNvSpPr/>
          <p:nvPr/>
        </p:nvSpPr>
        <p:spPr>
          <a:xfrm rot="0">
            <a:off x="1193291" y="1737360"/>
            <a:ext cx="9966959" cy="0"/>
          </a:xfrm>
          <a:custGeom>
            <a:avLst/>
            <a:gdLst/>
            <a:ahLst/>
            <a:cxnLst/>
            <a:rect b="b" l="0" r="r" t="0"/>
            <a:pathLst>
              <a:path h="0" w="9966959">
                <a:moveTo>
                  <a:pt x="0" y="0"/>
                </a:moveTo>
                <a:lnTo>
                  <a:pt x="9966959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object 3">
            <a:extLst>
              <a:ext uri="{0C016B2E-5319-43D1-BBE2-3509B6AAE49F}">
                <a16:creationId xmlns:a16="http://schemas.microsoft.com/office/drawing/2010/main" id="{3B1FD4ED-A523-4D9B-BBD1-CAD66108E486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916635" y="543558"/>
            <a:ext cx="3245485" cy="756920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670"/>
              <a:t>EDA </a:t>
            </a:r>
            <a:r>
              <a:rPr dirty="0" lang="en-US" spc="-45"/>
              <a:t>with</a:t>
            </a:r>
            <a:r>
              <a:rPr dirty="0" lang="en-US" spc="-280"/>
              <a:t> </a:t>
            </a:r>
            <a:r>
              <a:rPr dirty="0" lang="en-US" spc="-770"/>
              <a:t>SQL</a:t>
            </a:r>
            <a:endParaRPr dirty="0" lang="en-US" spc="-770"/>
          </a:p>
        </p:txBody>
      </p:sp>
      <p:sp>
        <p:nvSpPr>
          <p:cNvPr id="4" name="object 5">
            <a:extLst>
              <a:ext uri="{89BDBE33-0FF2-4496-B8AA-F398C4E03C24}">
                <a16:creationId xmlns:a16="http://schemas.microsoft.com/office/drawing/2010/main" id="{C026ECCF-8260-422D-8984-B3BBE86D9D84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38100">
              <a:lnSpc>
                <a:spcPts val="1100"/>
              </a:lnSpc>
            </a:pPr>
            <a:fld id="{80C96920-9F08-4D59-B1A6-77FD393390F1}" type="slidenum"/>
            <a:endParaRPr dirty="0" lang="en-US"/>
          </a:p>
        </p:txBody>
      </p:sp>
      <p:sp>
        <p:nvSpPr>
          <p:cNvPr id="5" name="object 4">
            <a:extLst>
              <a:ext uri="{9153A72D-2D0A-4C5D-AB26-62CF3411233A}">
                <a16:creationId xmlns:a16="http://schemas.microsoft.com/office/drawing/2010/main" id="{C701DDE6-57FF-454E-983E-B938E060198A}"/>
              </a:ext>
            </a:extLst>
          </p:cNvPr>
          <p:cNvSpPr txBox="1"/>
          <p:nvPr/>
        </p:nvSpPr>
        <p:spPr>
          <a:xfrm rot="0">
            <a:off x="1176019" y="1622485"/>
            <a:ext cx="9687560" cy="3925570"/>
          </a:xfrm>
          <a:prstGeom prst="rect">
            <a:avLst/>
          </a:prstGeom>
        </p:spPr>
        <p:txBody>
          <a:bodyPr bIns="0" lIns="0" rIns="0" rtlCol="0" tIns="16256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dirty="0" lang="en-US" spc="-5" sz="2000">
                <a:solidFill>
                  <a:srgbClr val="404040"/>
                </a:solidFill>
                <a:latin typeface="Carlito"/>
              </a:rPr>
              <a:t>Loaded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data </a:t>
            </a:r>
            <a:r>
              <a:rPr dirty="0" lang="en-US" spc="-10" sz="2000">
                <a:solidFill>
                  <a:srgbClr val="404040"/>
                </a:solidFill>
                <a:latin typeface="Carlito"/>
              </a:rPr>
              <a:t>set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into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IBM DB2</a:t>
            </a:r>
            <a:r>
              <a:rPr dirty="0" lang="en-US" spc="-125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Database.</a:t>
            </a: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lang="en-US" spc="-5" sz="2000">
                <a:solidFill>
                  <a:srgbClr val="404040"/>
                </a:solidFill>
                <a:latin typeface="Carlito"/>
              </a:rPr>
              <a:t>Queried using SQL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Python</a:t>
            </a:r>
            <a:r>
              <a:rPr dirty="0" lang="en-US" spc="-100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integration.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dirty="0" lang="en-US" spc="-5" sz="2000">
                <a:solidFill>
                  <a:srgbClr val="404040"/>
                </a:solidFill>
                <a:latin typeface="Carlito"/>
              </a:rPr>
              <a:t>Queries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were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made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to </a:t>
            </a:r>
            <a:r>
              <a:rPr dirty="0" lang="en-US" spc="-10" sz="2000">
                <a:solidFill>
                  <a:srgbClr val="404040"/>
                </a:solidFill>
                <a:latin typeface="Carlito"/>
              </a:rPr>
              <a:t>get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a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better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understanding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of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the</a:t>
            </a:r>
            <a:r>
              <a:rPr dirty="0" lang="en-US" spc="25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dataset.</a:t>
            </a: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dirty="0" lang="en-US" spc="-5" sz="2000">
                <a:solidFill>
                  <a:srgbClr val="404040"/>
                </a:solidFill>
                <a:latin typeface="Carlito"/>
              </a:rPr>
              <a:t>Queried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information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about launch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site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names, mission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outcomes, various pay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load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sizes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of 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customers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and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booster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versions,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and landing</a:t>
            </a:r>
            <a:r>
              <a:rPr dirty="0" lang="en-US" spc="5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15" sz="2000">
                <a:solidFill>
                  <a:srgbClr val="404040"/>
                </a:solidFill>
                <a:latin typeface="Carlito"/>
              </a:rPr>
              <a:t>outcomes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dirty="0" lang="en-US" sz="2450">
                <a:latin typeface="Carlito"/>
              </a:rPr>
              <a:t/>
            </a:r>
          </a:p>
          <a:p>
            <a:pPr marL="12700" marR="5080">
              <a:lnSpc>
                <a:spcPct val="149000"/>
              </a:lnSpc>
            </a:pPr>
            <a:r>
              <a:rPr dirty="0" lang="en-US" sz="2000" u="sng">
                <a:solidFill>
                  <a:srgbClr val="404040"/>
                </a:solidFill>
                <a:latin typeface="Carlito"/>
              </a:rPr>
              <a:t>GitHub </a:t>
            </a:r>
            <a:r>
              <a:rPr dirty="0" lang="en-US" spc="-5" sz="2000" u="sng">
                <a:solidFill>
                  <a:srgbClr val="404040"/>
                </a:solidFill>
                <a:latin typeface="Carlito"/>
              </a:rPr>
              <a:t>url: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IN" spc="-5" sz="2000" u="sng">
                <a:solidFill>
                  <a:srgbClr val="2996e1"/>
                </a:solidFill>
                <a:latin typeface="Carlito"/>
                <a:hlinkClick r:id="rId2"/>
              </a:rPr>
              <a:t>https://github.com/navassherif98/IBM_Data_Science_Professional_Certification/blob/master/10.Applied_Data_Science_Capstone/Week%202%20EDA/EDA%20with%20SQL.ipynb</a:t>
            </a:r>
            <a:endParaRPr dirty="0" lang="en-IN" spc="-5" sz="2000" u="sng">
              <a:solidFill>
                <a:srgbClr val="2996e1"/>
              </a:solidFill>
              <a:latin typeface="Carlito"/>
              <a:hlinkClick r:id="rId3"/>
            </a:endParaRPr>
          </a:p>
        </p:txBody>
      </p:sp>
    </p:spTree>
    <p:extLst>
      <p:ext uri="{9959C5C4-82D3-4D3D-ABCF-61CA2F8D8DB2}">
        <p14:creationId xmlns:p14="http://schemas.microsoft.com/office/powerpoint/2010/main" val="1722787483084"/>
      </p:ext>
    </p:extLst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CB805313-BD9E-4693-A47A-3A4A15F5A16B}">
                <a16:creationId xmlns:a16="http://schemas.microsoft.com/office/drawing/2010/main" id="{42CEC1BF-0117-4993-B056-60FA860CE79C}"/>
              </a:ext>
            </a:extLst>
          </p:cNvPr>
          <p:cNvSpPr/>
          <p:nvPr/>
        </p:nvSpPr>
        <p:spPr>
          <a:xfrm rot="0">
            <a:off x="1193291" y="1737360"/>
            <a:ext cx="9966959" cy="0"/>
          </a:xfrm>
          <a:custGeom>
            <a:avLst/>
            <a:gdLst/>
            <a:ahLst/>
            <a:cxnLst/>
            <a:rect b="b" l="0" r="r" t="0"/>
            <a:pathLst>
              <a:path h="0" w="9966959">
                <a:moveTo>
                  <a:pt x="0" y="0"/>
                </a:moveTo>
                <a:lnTo>
                  <a:pt x="9966959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object 3">
            <a:extLst>
              <a:ext uri="{8E367EB1-90FF-41FE-A645-A07C3924006E}">
                <a16:creationId xmlns:a16="http://schemas.microsoft.com/office/drawing/2010/main" id="{000B0EA1-9403-41EC-AAF3-659FCCF00912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916635" y="543558"/>
            <a:ext cx="8733790" cy="756920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245"/>
              <a:t>Build </a:t>
            </a:r>
            <a:r>
              <a:rPr dirty="0" lang="en-US" spc="-315"/>
              <a:t>an </a:t>
            </a:r>
            <a:r>
              <a:rPr dirty="0" lang="en-US" spc="-190"/>
              <a:t>interactive </a:t>
            </a:r>
            <a:r>
              <a:rPr dirty="0" lang="en-US" spc="-295"/>
              <a:t>map </a:t>
            </a:r>
            <a:r>
              <a:rPr dirty="0" lang="en-US" spc="-45"/>
              <a:t>with</a:t>
            </a:r>
            <a:r>
              <a:rPr dirty="0" lang="en-US" spc="-780"/>
              <a:t> </a:t>
            </a:r>
            <a:r>
              <a:rPr dirty="0" lang="en-US" spc="-270"/>
              <a:t>Folium</a:t>
            </a:r>
            <a:endParaRPr dirty="0" lang="en-US" spc="-270"/>
          </a:p>
        </p:txBody>
      </p:sp>
      <p:sp>
        <p:nvSpPr>
          <p:cNvPr id="4" name="object 5">
            <a:extLst>
              <a:ext uri="{923A8B32-B946-4211-B41A-A6205096D389}">
                <a16:creationId xmlns:a16="http://schemas.microsoft.com/office/drawing/2010/main" id="{ACA5CA60-13CF-48FA-8A44-7F634C3E6345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38100">
              <a:lnSpc>
                <a:spcPts val="1100"/>
              </a:lnSpc>
            </a:pPr>
            <a:fld id="{9AA4BA3E-3140-49BD-A08A-DDEA5F188D40}" type="slidenum"/>
            <a:endParaRPr dirty="0" lang="en-US"/>
          </a:p>
        </p:txBody>
      </p:sp>
      <p:sp>
        <p:nvSpPr>
          <p:cNvPr id="5" name="object 4">
            <a:extLst>
              <a:ext uri="{8190D3C9-F530-4E6E-8CE6-A3AED2C22B52}">
                <a16:creationId xmlns:a16="http://schemas.microsoft.com/office/drawing/2010/main" id="{7E2E945A-23FF-4414-8DE1-3A677C635DE9}"/>
              </a:ext>
            </a:extLst>
          </p:cNvPr>
          <p:cNvSpPr txBox="1"/>
          <p:nvPr/>
        </p:nvSpPr>
        <p:spPr>
          <a:xfrm rot="0">
            <a:off x="1176019" y="1824608"/>
            <a:ext cx="9765665" cy="2722587"/>
          </a:xfrm>
          <a:prstGeom prst="rect">
            <a:avLst/>
          </a:prstGeom>
        </p:spPr>
        <p:txBody>
          <a:bodyPr bIns="0" lIns="0" rIns="0" rtlCol="0" tIns="42545" vert="horz" wrap="square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dirty="0" lang="en-US" spc="-15" sz="2000">
                <a:solidFill>
                  <a:srgbClr val="404040"/>
                </a:solidFill>
                <a:latin typeface="Carlito"/>
              </a:rPr>
              <a:t>Folium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maps mark Launch Sites, successful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and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unsuccessful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landings, and a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proximity example 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to </a:t>
            </a:r>
            <a:r>
              <a:rPr dirty="0" lang="en-US" spc="-40" sz="2000">
                <a:solidFill>
                  <a:srgbClr val="404040"/>
                </a:solidFill>
                <a:latin typeface="Carlito"/>
              </a:rPr>
              <a:t>key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locations: </a:t>
            </a:r>
            <a:r>
              <a:rPr dirty="0" lang="en-US" spc="-60" sz="2000">
                <a:solidFill>
                  <a:srgbClr val="404040"/>
                </a:solidFill>
                <a:latin typeface="Carlito"/>
              </a:rPr>
              <a:t>Railway, Highway,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Coast,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and</a:t>
            </a:r>
            <a:r>
              <a:rPr dirty="0" lang="en-US" spc="35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60" sz="2000">
                <a:solidFill>
                  <a:srgbClr val="404040"/>
                </a:solidFill>
                <a:latin typeface="Carlito"/>
              </a:rPr>
              <a:t>City.</a:t>
            </a: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dirty="0" lang="en-US" spc="-5" sz="2000">
                <a:solidFill>
                  <a:srgbClr val="404040"/>
                </a:solidFill>
                <a:latin typeface="Carlito"/>
              </a:rPr>
              <a:t>This </a:t>
            </a:r>
            <a:r>
              <a:rPr dirty="0" lang="en-US" spc="-15" sz="2000">
                <a:solidFill>
                  <a:srgbClr val="404040"/>
                </a:solidFill>
                <a:latin typeface="Carlito"/>
              </a:rPr>
              <a:t>allows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us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to understand why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launch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sites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may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be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located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where they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are.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Also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visualizes 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successful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landings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relative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to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location.</a:t>
            </a: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lang="en-US" sz="2000" u="sng">
                <a:solidFill>
                  <a:srgbClr val="404040"/>
                </a:solidFill>
                <a:latin typeface="Carlito"/>
              </a:rPr>
              <a:t>GitHub</a:t>
            </a:r>
            <a:r>
              <a:rPr dirty="0" lang="en-US" spc="5" sz="2000" u="sng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5" sz="2000" u="sng">
                <a:solidFill>
                  <a:srgbClr val="404040"/>
                </a:solidFill>
                <a:latin typeface="Carlito"/>
              </a:rPr>
              <a:t>url:</a:t>
            </a:r>
          </a:p>
          <a:p>
            <a:pPr marL="12700" marR="7620">
              <a:lnSpc>
                <a:spcPct val="150000"/>
              </a:lnSpc>
              <a:spcBef>
                <a:spcPts val="300"/>
              </a:spcBef>
            </a:pPr>
            <a:r>
              <a:rPr dirty="0" lang="fr-FR" spc="-10" sz="2000" u="sng">
                <a:solidFill>
                  <a:srgbClr val="404040"/>
                </a:solidFill>
                <a:latin typeface="Carlito"/>
                <a:hlinkClick r:id="rId2"/>
              </a:rPr>
              <a:t>https://github.com/</a:t>
            </a:r>
            <a:r>
              <a:rPr dirty="0" err="1" lang="fr-FR" spc="-10" sz="2000" u="sng">
                <a:solidFill>
                  <a:srgbClr val="404040"/>
                </a:solidFill>
                <a:latin typeface="Carlito"/>
                <a:hlinkClick r:id="rId3"/>
              </a:rPr>
              <a:t>Houda</a:t>
            </a:r>
            <a:r>
              <a:rPr dirty="0" lang="fr-FR" spc="-10" sz="2000" u="sng">
                <a:solidFill>
                  <a:srgbClr val="404040"/>
                </a:solidFill>
                <a:latin typeface="Carlito"/>
                <a:hlinkClick r:id="rId4"/>
              </a:rPr>
              <a:t>-Harbaoui/IBM_Data_Science_Professional_Certification/blob/main/Interactive%20Visual%20Analytics%20with%20Folium.ipynb</a:t>
            </a:r>
            <a:endParaRPr dirty="0" lang="fr-FR" spc="-10" sz="2000" u="sng">
              <a:solidFill>
                <a:srgbClr val="404040"/>
              </a:solidFill>
              <a:latin typeface="Carlito"/>
              <a:hlinkClick r:id="rId5"/>
            </a:endParaRPr>
          </a:p>
        </p:txBody>
      </p:sp>
    </p:spTree>
    <p:extLst>
      <p:ext uri="{F3247B1E-0D55-49E4-A4A9-5A87BAF20540}">
        <p14:creationId xmlns:p14="http://schemas.microsoft.com/office/powerpoint/2010/main" val="1722787483087"/>
      </p:ext>
    </p:extLst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69018F69-1B8D-4998-814B-F970980FCD41}">
                <a16:creationId xmlns:a16="http://schemas.microsoft.com/office/drawing/2010/main" id="{878E6384-0523-44FB-ABD9-459EF1E52910}"/>
              </a:ext>
            </a:extLst>
          </p:cNvPr>
          <p:cNvSpPr/>
          <p:nvPr/>
        </p:nvSpPr>
        <p:spPr>
          <a:xfrm rot="0">
            <a:off x="1193291" y="1737360"/>
            <a:ext cx="9966959" cy="0"/>
          </a:xfrm>
          <a:custGeom>
            <a:avLst/>
            <a:gdLst/>
            <a:ahLst/>
            <a:cxnLst/>
            <a:rect b="b" l="0" r="r" t="0"/>
            <a:pathLst>
              <a:path h="0" w="9966959">
                <a:moveTo>
                  <a:pt x="0" y="0"/>
                </a:moveTo>
                <a:lnTo>
                  <a:pt x="9966959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object 3">
            <a:extLst>
              <a:ext uri="{EFFA8C1E-79A2-40D1-8BFE-A1EB779F6E2F}">
                <a16:creationId xmlns:a16="http://schemas.microsoft.com/office/drawing/2010/main" id="{265F4CC4-0A47-4BD6-8ED8-2399BDBACB9E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916638" y="543563"/>
            <a:ext cx="9612811" cy="756923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245"/>
              <a:t>Build </a:t>
            </a:r>
            <a:r>
              <a:rPr dirty="0" lang="en-US" spc="-415"/>
              <a:t>a </a:t>
            </a:r>
            <a:r>
              <a:rPr dirty="0" lang="en-US" spc="-340"/>
              <a:t>Dashboard </a:t>
            </a:r>
            <a:r>
              <a:rPr dirty="0" lang="en-US" spc="-45"/>
              <a:t>with </a:t>
            </a:r>
            <a:r>
              <a:rPr dirty="0" lang="en-US" spc="-210"/>
              <a:t>Plotly</a:t>
            </a:r>
            <a:r>
              <a:rPr dirty="0" lang="en-US" spc="-800"/>
              <a:t> </a:t>
            </a:r>
            <a:r>
              <a:rPr dirty="0" lang="en-US" spc="-450"/>
              <a:t>Dash</a:t>
            </a:r>
            <a:endParaRPr dirty="0" lang="en-US" spc="-450"/>
          </a:p>
        </p:txBody>
      </p:sp>
      <p:sp>
        <p:nvSpPr>
          <p:cNvPr id="4" name="object 5">
            <a:extLst>
              <a:ext uri="{07402C9C-C759-447D-93B9-31A86DBE36AA}">
                <a16:creationId xmlns:a16="http://schemas.microsoft.com/office/drawing/2010/main" id="{6412D13C-A8A1-477C-9357-32810BEA37FD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38100">
              <a:lnSpc>
                <a:spcPts val="1100"/>
              </a:lnSpc>
            </a:pPr>
            <a:fld id="{84389F61-3F33-459B-8967-BECDD4A61AD4}" type="slidenum"/>
            <a:endParaRPr dirty="0" lang="en-US"/>
          </a:p>
        </p:txBody>
      </p:sp>
      <p:sp>
        <p:nvSpPr>
          <p:cNvPr id="5" name="object 4">
            <a:extLst>
              <a:ext uri="{0073CF7B-D3FE-4423-87FD-EEE60C13E515}">
                <a16:creationId xmlns:a16="http://schemas.microsoft.com/office/drawing/2010/main" id="{DE7818DC-DC5B-4FF1-9A9E-D2A732E8BDF3}"/>
              </a:ext>
            </a:extLst>
          </p:cNvPr>
          <p:cNvSpPr txBox="1"/>
          <p:nvPr/>
        </p:nvSpPr>
        <p:spPr>
          <a:xfrm rot="0">
            <a:off x="609600" y="1676247"/>
            <a:ext cx="11430000" cy="4460414"/>
          </a:xfrm>
          <a:prstGeom prst="rect">
            <a:avLst/>
          </a:prstGeom>
        </p:spPr>
        <p:txBody>
          <a:bodyPr bIns="0" lIns="0" rIns="0" rtlCol="0" tIns="1524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lang="en-US" spc="-10" sz="2000">
                <a:solidFill>
                  <a:srgbClr val="404040"/>
                </a:solidFill>
                <a:latin typeface="Carlito"/>
              </a:rPr>
              <a:t>Dashboard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includes a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pie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chart and a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scatter</a:t>
            </a:r>
            <a:r>
              <a:rPr dirty="0" lang="en-US" spc="-135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plot.</a:t>
            </a: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dirty="0" lang="en-US" spc="-5" sz="2000">
                <a:solidFill>
                  <a:srgbClr val="404040"/>
                </a:solidFill>
                <a:latin typeface="Carlito"/>
              </a:rPr>
              <a:t>Pie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chart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can be selected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to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show distribution of successful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landings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across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all launch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sites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and 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can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be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selected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to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show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individual launch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site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success</a:t>
            </a:r>
            <a:r>
              <a:rPr dirty="0" lang="en-US" spc="-110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30" sz="2000">
                <a:solidFill>
                  <a:srgbClr val="404040"/>
                </a:solidFill>
                <a:latin typeface="Carlito"/>
              </a:rPr>
              <a:t>rates.</a:t>
            </a: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dirty="0" lang="en-US" spc="-25" sz="2000">
                <a:solidFill>
                  <a:srgbClr val="404040"/>
                </a:solidFill>
                <a:latin typeface="Carlito"/>
              </a:rPr>
              <a:t>Scatter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plot </a:t>
            </a:r>
            <a:r>
              <a:rPr dirty="0" lang="en-US" spc="-40" sz="2000">
                <a:solidFill>
                  <a:srgbClr val="404040"/>
                </a:solidFill>
                <a:latin typeface="Carlito"/>
              </a:rPr>
              <a:t>takes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two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inputs: All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sites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or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individual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site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and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payload mass on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a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slider between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0  and 10000</a:t>
            </a:r>
            <a:r>
              <a:rPr dirty="0" lang="en-US" spc="-100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kg.</a:t>
            </a: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lang="en-US" spc="-5" sz="2000">
                <a:solidFill>
                  <a:srgbClr val="404040"/>
                </a:solidFill>
                <a:latin typeface="Carlito"/>
              </a:rPr>
              <a:t>The pie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chart is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used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to visualize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launch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site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success</a:t>
            </a:r>
            <a:r>
              <a:rPr dirty="0" lang="en-US" spc="20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40" sz="2000">
                <a:solidFill>
                  <a:srgbClr val="404040"/>
                </a:solidFill>
                <a:latin typeface="Carlito"/>
              </a:rPr>
              <a:t>rate.</a:t>
            </a: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dirty="0" lang="en-US" spc="-5" sz="2000">
                <a:solidFill>
                  <a:srgbClr val="404040"/>
                </a:solidFill>
                <a:latin typeface="Carlito"/>
              </a:rPr>
              <a:t>The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scatter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plot can help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us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see how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success </a:t>
            </a:r>
            <a:r>
              <a:rPr dirty="0" lang="en-US" spc="-10" sz="2000">
                <a:solidFill>
                  <a:srgbClr val="404040"/>
                </a:solidFill>
                <a:latin typeface="Carlito"/>
              </a:rPr>
              <a:t>varies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across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launch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sites, </a:t>
            </a:r>
            <a:r>
              <a:rPr dirty="0" lang="en-US" spc="-10" sz="2000">
                <a:solidFill>
                  <a:srgbClr val="404040"/>
                </a:solidFill>
                <a:latin typeface="Carlito"/>
              </a:rPr>
              <a:t>payload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mass,</a:t>
            </a:r>
            <a:r>
              <a:rPr dirty="0" lang="en-US" spc="15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and</a:t>
            </a:r>
          </a:p>
          <a:p>
            <a:pPr marL="12700">
              <a:lnSpc>
                <a:spcPts val="2350"/>
              </a:lnSpc>
            </a:pPr>
            <a:r>
              <a:rPr dirty="0" lang="en-US" spc="-20" sz="2000">
                <a:solidFill>
                  <a:srgbClr val="404040"/>
                </a:solidFill>
                <a:latin typeface="Carlito"/>
              </a:rPr>
              <a:t>booster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version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45" sz="2000">
                <a:solidFill>
                  <a:srgbClr val="404040"/>
                </a:solidFill>
                <a:latin typeface="Carlito"/>
              </a:rPr>
              <a:t>category.</a:t>
            </a: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lang="en-US" sz="2000" u="sng">
                <a:solidFill>
                  <a:srgbClr val="404040"/>
                </a:solidFill>
                <a:latin typeface="Carlito"/>
              </a:rPr>
              <a:t>GitHub</a:t>
            </a:r>
            <a:r>
              <a:rPr dirty="0" lang="en-US" spc="5" sz="2000" u="sng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5" sz="2000" u="sng">
                <a:solidFill>
                  <a:srgbClr val="404040"/>
                </a:solidFill>
                <a:latin typeface="Carlito"/>
              </a:rPr>
              <a:t>url:</a:t>
            </a: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dirty="0" lang="en-IN" spc="-10" sz="2000" u="sng">
                <a:solidFill>
                  <a:srgbClr val="2996e1"/>
                </a:solidFill>
                <a:latin typeface="Carlito"/>
                <a:hlinkClick r:id="rId2"/>
              </a:rPr>
              <a:t>https://github.com/Houda-Harbaoui/IBM_Data_Science_Professional_Certification/blob/main/spacex_dash_app.py</a:t>
            </a:r>
            <a:endParaRPr dirty="0" lang="en-IN" spc="-10" sz="2000" u="sng">
              <a:solidFill>
                <a:srgbClr val="2996e1"/>
              </a:solidFill>
              <a:latin typeface="Carlito"/>
              <a:hlinkClick r:id="rId3"/>
            </a:endParaRPr>
          </a:p>
        </p:txBody>
      </p:sp>
    </p:spTree>
    <p:extLst>
      <p:ext uri="{B7DBB800-F6BE-421E-9F57-114CC525D610}">
        <p14:creationId xmlns:p14="http://schemas.microsoft.com/office/powerpoint/2010/main" val="1722787483090"/>
      </p:ext>
    </p:extLst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4A088536-CB2F-4C23-8BA9-2EB4B5791AF3}">
                <a16:creationId xmlns:a16="http://schemas.microsoft.com/office/drawing/2010/main" id="{E75430E4-419E-40D6-AD04-9DA2CD193606}"/>
              </a:ext>
            </a:extLst>
          </p:cNvPr>
          <p:cNvSpPr/>
          <p:nvPr/>
        </p:nvSpPr>
        <p:spPr>
          <a:xfrm rot="0">
            <a:off x="1193291" y="1737360"/>
            <a:ext cx="9966959" cy="0"/>
          </a:xfrm>
          <a:custGeom>
            <a:avLst/>
            <a:gdLst/>
            <a:ahLst/>
            <a:cxnLst/>
            <a:rect b="b" l="0" r="r" t="0"/>
            <a:pathLst>
              <a:path h="0" w="9966959">
                <a:moveTo>
                  <a:pt x="0" y="0"/>
                </a:moveTo>
                <a:lnTo>
                  <a:pt x="9966959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object 3">
            <a:extLst>
              <a:ext uri="{FFFFC1DF-9B7D-4163-9A67-761F49D63305}">
                <a16:creationId xmlns:a16="http://schemas.microsoft.com/office/drawing/2010/main" id="{8F578A02-563E-436C-ACC8-23172DBD13C6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916638" y="543563"/>
            <a:ext cx="9743618" cy="756923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250"/>
              <a:t>Predictive </a:t>
            </a:r>
            <a:r>
              <a:rPr dirty="0" lang="en-US" spc="-355"/>
              <a:t>analysis</a:t>
            </a:r>
            <a:r>
              <a:rPr dirty="0" lang="en-US" spc="-555"/>
              <a:t> </a:t>
            </a:r>
            <a:r>
              <a:rPr dirty="0" lang="en-US" spc="-280"/>
              <a:t>(Classification)</a:t>
            </a:r>
            <a:endParaRPr dirty="0" lang="en-US" spc="-280"/>
          </a:p>
        </p:txBody>
      </p:sp>
      <p:sp>
        <p:nvSpPr>
          <p:cNvPr id="4" name="object 4">
            <a:extLst>
              <a:ext uri="{592BE4B0-7420-4593-BD47-4FDE35763445}">
                <a16:creationId xmlns:a16="http://schemas.microsoft.com/office/drawing/2010/main" id="{A97711BE-135F-4C34-B5C5-6F86E886ACC9}"/>
              </a:ext>
            </a:extLst>
          </p:cNvPr>
          <p:cNvSpPr txBox="1"/>
          <p:nvPr/>
        </p:nvSpPr>
        <p:spPr>
          <a:xfrm rot="0">
            <a:off x="533401" y="2472309"/>
            <a:ext cx="3061208" cy="1855012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US" sz="2000" u="sng">
                <a:solidFill>
                  <a:srgbClr val="404040"/>
                </a:solidFill>
                <a:latin typeface="Carlito"/>
              </a:rPr>
              <a:t>GitHub</a:t>
            </a:r>
            <a:r>
              <a:rPr dirty="0" lang="en-US" spc="-95" sz="2000" u="sng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5" sz="2000" u="sng">
                <a:solidFill>
                  <a:srgbClr val="404040"/>
                </a:solidFill>
                <a:latin typeface="Carlito"/>
              </a:rPr>
              <a:t>url: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 sz="2000">
                <a:latin typeface="Carlito"/>
                <a:hlinkClick r:id="rId2"/>
              </a:rPr>
              <a:t>https://github.com/Houda-Harbaoui/IBM_Data_Science_Professional_Certification/blob/main/Machine%20Learning%20Prediction.ipynb</a:t>
            </a:r>
            <a:endParaRPr dirty="0" lang="en-IN" sz="2000">
              <a:latin typeface="Carlito"/>
              <a:hlinkClick r:id="rId3"/>
            </a:endParaRPr>
          </a:p>
        </p:txBody>
      </p:sp>
      <p:grpSp>
        <p:nvGrpSpPr>
          <p:cNvPr id="5" name="object 5">
            <a:extLst>
              <a:ext uri="{F02F8BD8-D337-4F24-8AA8-375BEC819E09}">
                <a16:creationId xmlns:a16="http://schemas.microsoft.com/office/drawing/2010/main" id="{3A933141-F34E-4C5D-B217-F5EDB8D0A78A}"/>
              </a:ext>
            </a:extLst>
          </p:cNvPr>
          <p:cNvGrpSpPr/>
          <p:nvPr/>
        </p:nvGrpSpPr>
        <p:grpSpPr>
          <a:xfrm rot="0"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>
              <a:extLst>
                <a:ext uri="{EADA562A-56A2-4104-86BF-66995ABA0114}">
                  <a16:creationId xmlns:a16="http://schemas.microsoft.com/office/drawing/2010/main" id="{055E4E41-8470-426D-A653-A0AAF1226A3E}"/>
                </a:ext>
              </a:extLst>
            </p:cNvPr>
            <p:cNvSpPr/>
            <p:nvPr/>
          </p:nvSpPr>
          <p:spPr>
            <a:xfrm rot="0">
              <a:off x="4133087" y="2229611"/>
              <a:ext cx="173990" cy="1432560"/>
            </a:xfrm>
            <a:custGeom>
              <a:avLst/>
              <a:gdLst/>
              <a:ahLst/>
              <a:cxnLst/>
              <a:rect b="b" l="0" r="r" t="0"/>
              <a:pathLst>
                <a:path h="1432560" w="173989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7" name="object 7">
              <a:extLst>
                <a:ext uri="{266BD93B-8CAD-435B-9507-B77CD637BFE2}">
                  <a16:creationId xmlns:a16="http://schemas.microsoft.com/office/drawing/2010/main" id="{2CCE6FF4-CF8B-4DFA-AC49-8B25D1F39A8B}"/>
                </a:ext>
              </a:extLst>
            </p:cNvPr>
            <p:cNvSpPr/>
            <p:nvPr/>
          </p:nvSpPr>
          <p:spPr>
            <a:xfrm rot="0">
              <a:off x="3829811" y="1941575"/>
              <a:ext cx="1923414" cy="1153795"/>
            </a:xfrm>
            <a:custGeom>
              <a:avLst/>
              <a:gdLst/>
              <a:ahLst/>
              <a:cxnLst/>
              <a:rect b="b" l="0" r="r" t="0"/>
              <a:pathLst>
                <a:path h="1153795" w="1923414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8" name="object 8">
              <a:extLst>
                <a:ext uri="{76FBE01E-8B5B-4C78-9D0C-4548B5C1737E}">
                  <a16:creationId xmlns:a16="http://schemas.microsoft.com/office/drawing/2010/main" id="{F8F37074-9C1D-4E08-96B3-BCB88FF993A7}"/>
                </a:ext>
              </a:extLst>
            </p:cNvPr>
            <p:cNvSpPr/>
            <p:nvPr/>
          </p:nvSpPr>
          <p:spPr>
            <a:xfrm rot="0">
              <a:off x="3829811" y="1941575"/>
              <a:ext cx="1923414" cy="1153795"/>
            </a:xfrm>
            <a:custGeom>
              <a:avLst/>
              <a:gdLst/>
              <a:ahLst/>
              <a:cxnLst/>
              <a:rect b="b" l="0" r="r" t="0"/>
              <a:pathLst>
                <a:path h="1153795" w="1923414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9" name="object 9">
            <a:extLst>
              <a:ext uri="{7836B1E1-2868-46A0-BD41-9940ED72805D}">
                <a16:creationId xmlns:a16="http://schemas.microsoft.com/office/drawing/2010/main" id="{ACC3F2F3-384D-4581-A706-35D6E4C90F8E}"/>
              </a:ext>
            </a:extLst>
          </p:cNvPr>
          <p:cNvSpPr txBox="1"/>
          <p:nvPr/>
        </p:nvSpPr>
        <p:spPr>
          <a:xfrm rot="0">
            <a:off x="3998721" y="2219960"/>
            <a:ext cx="1568450" cy="285115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US" spc="-5" sz="1700">
                <a:solidFill>
                  <a:srgbClr val="ffffff"/>
                </a:solidFill>
                <a:latin typeface="Carlito"/>
              </a:rPr>
              <a:t>Split </a:t>
            </a:r>
            <a:r>
              <a:rPr dirty="0" lang="en-US" sz="1700">
                <a:solidFill>
                  <a:srgbClr val="ffffff"/>
                </a:solidFill>
                <a:latin typeface="Carlito"/>
              </a:rPr>
              <a:t>label</a:t>
            </a:r>
            <a:r>
              <a:rPr dirty="0" lang="en-US" spc="-195" sz="17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pc="-5" sz="1700">
                <a:solidFill>
                  <a:srgbClr val="ffffff"/>
                </a:solidFill>
                <a:latin typeface="Carlito"/>
              </a:rPr>
              <a:t>column</a:t>
            </a:r>
            <a:endParaRPr dirty="0" lang="en-US" spc="-5" sz="1700">
              <a:solidFill>
                <a:srgbClr val="ffffff"/>
              </a:solidFill>
              <a:latin typeface="Carlito"/>
            </a:endParaRPr>
          </a:p>
        </p:txBody>
      </p:sp>
      <p:sp>
        <p:nvSpPr>
          <p:cNvPr id="10" name="object 10">
            <a:extLst>
              <a:ext uri="{AF96E7CE-B90C-4D85-8575-2F114004C2EB}">
                <a16:creationId xmlns:a16="http://schemas.microsoft.com/office/drawing/2010/main" id="{88EB7938-A165-45AA-B226-C79939C73F6F}"/>
              </a:ext>
            </a:extLst>
          </p:cNvPr>
          <p:cNvSpPr txBox="1"/>
          <p:nvPr/>
        </p:nvSpPr>
        <p:spPr>
          <a:xfrm rot="0">
            <a:off x="3917950" y="2456180"/>
            <a:ext cx="1722755" cy="285115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US" sz="1700">
                <a:solidFill>
                  <a:srgbClr val="ffffff"/>
                </a:solidFill>
                <a:latin typeface="Carlito"/>
              </a:rPr>
              <a:t>‘Class’ </a:t>
            </a:r>
            <a:r>
              <a:rPr dirty="0" lang="en-US" spc="-15" sz="1700">
                <a:solidFill>
                  <a:srgbClr val="ffffff"/>
                </a:solidFill>
                <a:latin typeface="Carlito"/>
              </a:rPr>
              <a:t>from</a:t>
            </a:r>
            <a:r>
              <a:rPr dirty="0" lang="en-US" spc="-200" sz="17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pc="-15" sz="1700">
                <a:solidFill>
                  <a:srgbClr val="ffffff"/>
                </a:solidFill>
                <a:latin typeface="Carlito"/>
              </a:rPr>
              <a:t>dataset</a:t>
            </a:r>
            <a:endParaRPr dirty="0" lang="en-US" spc="-15" sz="1700">
              <a:solidFill>
                <a:srgbClr val="ffffff"/>
              </a:solidFill>
              <a:latin typeface="Carlito"/>
            </a:endParaRPr>
          </a:p>
        </p:txBody>
      </p:sp>
      <p:grpSp>
        <p:nvGrpSpPr>
          <p:cNvPr id="11" name="object 11">
            <a:extLst>
              <a:ext uri="{C359A829-701F-4346-9A45-55920698B60C}">
                <a16:creationId xmlns:a16="http://schemas.microsoft.com/office/drawing/2010/main" id="{39CDA206-DCC6-4F16-A40D-CA29A869266A}"/>
              </a:ext>
            </a:extLst>
          </p:cNvPr>
          <p:cNvGrpSpPr/>
          <p:nvPr/>
        </p:nvGrpSpPr>
        <p:grpSpPr>
          <a:xfrm rot="0"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>
              <a:extLst>
                <a:ext uri="{E81EFAB9-B6A8-437C-88D3-F74D40D429EB}">
                  <a16:creationId xmlns:a16="http://schemas.microsoft.com/office/drawing/2010/main" id="{733A4255-63E0-402A-9E34-47C5FFD82FC9}"/>
                </a:ext>
              </a:extLst>
            </p:cNvPr>
            <p:cNvSpPr/>
            <p:nvPr/>
          </p:nvSpPr>
          <p:spPr>
            <a:xfrm rot="0">
              <a:off x="4133087" y="3672839"/>
              <a:ext cx="173990" cy="1432560"/>
            </a:xfrm>
            <a:custGeom>
              <a:avLst/>
              <a:gdLst/>
              <a:ahLst/>
              <a:cxnLst/>
              <a:rect b="b" l="0" r="r" t="0"/>
              <a:pathLst>
                <a:path h="1432560" w="173989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3" name="object 13">
              <a:extLst>
                <a:ext uri="{8050EBEC-C4A3-405C-8641-42DB9E43137F}">
                  <a16:creationId xmlns:a16="http://schemas.microsoft.com/office/drawing/2010/main" id="{974D0D36-BB91-46E8-8D74-3D5469A1E57B}"/>
                </a:ext>
              </a:extLst>
            </p:cNvPr>
            <p:cNvSpPr/>
            <p:nvPr/>
          </p:nvSpPr>
          <p:spPr>
            <a:xfrm rot="0">
              <a:off x="3829811" y="3383279"/>
              <a:ext cx="1923414" cy="1155065"/>
            </a:xfrm>
            <a:custGeom>
              <a:avLst/>
              <a:gdLst/>
              <a:ahLst/>
              <a:cxnLst/>
              <a:rect b="b" l="0" r="r" t="0"/>
              <a:pathLst>
                <a:path h="1155064" w="192341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4" name="object 14">
              <a:extLst>
                <a:ext uri="{27D69A5B-CB05-4CD5-B0F1-5996344B5BE1}">
                  <a16:creationId xmlns:a16="http://schemas.microsoft.com/office/drawing/2010/main" id="{1E840CD5-8952-4A09-BF50-791B078D1CA3}"/>
                </a:ext>
              </a:extLst>
            </p:cNvPr>
            <p:cNvSpPr/>
            <p:nvPr/>
          </p:nvSpPr>
          <p:spPr>
            <a:xfrm rot="0">
              <a:off x="3829811" y="3383279"/>
              <a:ext cx="1923414" cy="1155065"/>
            </a:xfrm>
            <a:custGeom>
              <a:avLst/>
              <a:gdLst/>
              <a:ahLst/>
              <a:cxnLst/>
              <a:rect b="b" l="0" r="r" t="0"/>
              <a:pathLst>
                <a:path h="1155064" w="192341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15" name="object 15">
            <a:extLst>
              <a:ext uri="{7A81EC66-9969-43BD-91DB-D3C499C6D4E6}">
                <a16:creationId xmlns:a16="http://schemas.microsoft.com/office/drawing/2010/main" id="{29B0DA4B-39FD-4E9A-8861-13C004E086F2}"/>
              </a:ext>
            </a:extLst>
          </p:cNvPr>
          <p:cNvSpPr txBox="1"/>
          <p:nvPr/>
        </p:nvSpPr>
        <p:spPr>
          <a:xfrm rot="0">
            <a:off x="4010914" y="3544315"/>
            <a:ext cx="1524635" cy="285115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US" spc="-5" sz="1700">
                <a:solidFill>
                  <a:srgbClr val="ffffff"/>
                </a:solidFill>
                <a:latin typeface="Carlito"/>
              </a:rPr>
              <a:t>Fit </a:t>
            </a:r>
            <a:r>
              <a:rPr dirty="0" lang="en-US" sz="1700">
                <a:solidFill>
                  <a:srgbClr val="ffffff"/>
                </a:solidFill>
                <a:latin typeface="Carlito"/>
              </a:rPr>
              <a:t>and</a:t>
            </a:r>
            <a:r>
              <a:rPr dirty="0" lang="en-US" spc="-170" sz="17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pc="-45" sz="1700">
                <a:solidFill>
                  <a:srgbClr val="ffffff"/>
                </a:solidFill>
                <a:latin typeface="Carlito"/>
              </a:rPr>
              <a:t>Transform</a:t>
            </a:r>
            <a:endParaRPr dirty="0" lang="en-US" spc="-45" sz="1700">
              <a:solidFill>
                <a:srgbClr val="ffffff"/>
              </a:solidFill>
              <a:latin typeface="Carlito"/>
            </a:endParaRPr>
          </a:p>
        </p:txBody>
      </p:sp>
      <p:sp>
        <p:nvSpPr>
          <p:cNvPr id="16" name="object 16">
            <a:extLst>
              <a:ext uri="{26DE345F-25F8-42F3-8F17-AF9936C4D90E}">
                <a16:creationId xmlns:a16="http://schemas.microsoft.com/office/drawing/2010/main" id="{682A9E33-A950-4887-95A9-5DF220CB7BAA}"/>
              </a:ext>
            </a:extLst>
          </p:cNvPr>
          <p:cNvSpPr txBox="1"/>
          <p:nvPr/>
        </p:nvSpPr>
        <p:spPr>
          <a:xfrm rot="0">
            <a:off x="4145026" y="3780282"/>
            <a:ext cx="1281429" cy="28511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15" sz="1700">
                <a:solidFill>
                  <a:srgbClr val="ffffff"/>
                </a:solidFill>
                <a:latin typeface="Carlito"/>
              </a:rPr>
              <a:t>Features</a:t>
            </a:r>
            <a:r>
              <a:rPr dirty="0" lang="en-US" spc="-135" sz="17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z="1700">
                <a:solidFill>
                  <a:srgbClr val="ffffff"/>
                </a:solidFill>
                <a:latin typeface="Carlito"/>
              </a:rPr>
              <a:t>using</a:t>
            </a:r>
            <a:endParaRPr dirty="0" lang="en-US" sz="1700">
              <a:solidFill>
                <a:srgbClr val="ffffff"/>
              </a:solidFill>
              <a:latin typeface="Carlito"/>
            </a:endParaRPr>
          </a:p>
        </p:txBody>
      </p:sp>
      <p:sp>
        <p:nvSpPr>
          <p:cNvPr id="17" name="object 17">
            <a:extLst>
              <a:ext uri="{1B227C10-65F8-4292-ABB0-4D3CA23AC094}">
                <a16:creationId xmlns:a16="http://schemas.microsoft.com/office/drawing/2010/main" id="{F5B609D5-5EB0-4439-9081-F643DE6918AE}"/>
              </a:ext>
            </a:extLst>
          </p:cNvPr>
          <p:cNvSpPr txBox="1"/>
          <p:nvPr/>
        </p:nvSpPr>
        <p:spPr>
          <a:xfrm rot="0">
            <a:off x="4097782" y="4018025"/>
            <a:ext cx="1367789" cy="28511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10" sz="1700">
                <a:solidFill>
                  <a:srgbClr val="ffffff"/>
                </a:solidFill>
                <a:latin typeface="Carlito"/>
              </a:rPr>
              <a:t>Standard</a:t>
            </a:r>
            <a:r>
              <a:rPr dirty="0" lang="en-US" spc="-200" sz="17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pc="-5" sz="1700">
                <a:solidFill>
                  <a:srgbClr val="ffffff"/>
                </a:solidFill>
                <a:latin typeface="Carlito"/>
              </a:rPr>
              <a:t>Scaler</a:t>
            </a:r>
            <a:endParaRPr dirty="0" lang="en-US" spc="-5" sz="1700">
              <a:solidFill>
                <a:srgbClr val="ffffff"/>
              </a:solidFill>
              <a:latin typeface="Carlito"/>
            </a:endParaRPr>
          </a:p>
        </p:txBody>
      </p:sp>
      <p:grpSp>
        <p:nvGrpSpPr>
          <p:cNvPr id="18" name="object 18">
            <a:extLst>
              <a:ext uri="{E71D69CA-89DC-4558-9485-A2F7F40D8EEB}">
                <a16:creationId xmlns:a16="http://schemas.microsoft.com/office/drawing/2010/main" id="{C432C3D6-7C5A-4472-BBE6-140B772F0D04}"/>
              </a:ext>
            </a:extLst>
          </p:cNvPr>
          <p:cNvGrpSpPr/>
          <p:nvPr/>
        </p:nvGrpSpPr>
        <p:grpSpPr>
          <a:xfrm rot="0"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>
              <a:extLst>
                <a:ext uri="{708CCF88-7A3F-48C3-AC8E-017BC0E321E4}">
                  <a16:creationId xmlns:a16="http://schemas.microsoft.com/office/drawing/2010/main" id="{DD2E5BEC-3D85-4A29-8D46-30BD73D083B4}"/>
                </a:ext>
              </a:extLst>
            </p:cNvPr>
            <p:cNvSpPr/>
            <p:nvPr/>
          </p:nvSpPr>
          <p:spPr>
            <a:xfrm rot="0">
              <a:off x="4224527" y="5023104"/>
              <a:ext cx="2548255" cy="173990"/>
            </a:xfrm>
            <a:custGeom>
              <a:avLst/>
              <a:gdLst/>
              <a:ahLst/>
              <a:cxnLst/>
              <a:rect b="b" l="0" r="r" t="0"/>
              <a:pathLst>
                <a:path h="173989" w="2548254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0" name="object 20">
              <a:extLst>
                <a:ext uri="{1F966AEF-C6D7-443D-B78D-DD7102CD01D6}">
                  <a16:creationId xmlns:a16="http://schemas.microsoft.com/office/drawing/2010/main" id="{290D9015-458F-4650-8567-60087FE34D22}"/>
                </a:ext>
              </a:extLst>
            </p:cNvPr>
            <p:cNvSpPr/>
            <p:nvPr/>
          </p:nvSpPr>
          <p:spPr>
            <a:xfrm rot="0">
              <a:off x="3829811" y="4826507"/>
              <a:ext cx="1923414" cy="1153795"/>
            </a:xfrm>
            <a:custGeom>
              <a:avLst/>
              <a:gdLst/>
              <a:ahLst/>
              <a:cxnLst/>
              <a:rect b="b" l="0" r="r" t="0"/>
              <a:pathLst>
                <a:path h="1153795" w="1923414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1" name="object 21">
              <a:extLst>
                <a:ext uri="{DC15A7EC-666F-4CC9-B6A7-41BDA8BF2CB1}">
                  <a16:creationId xmlns:a16="http://schemas.microsoft.com/office/drawing/2010/main" id="{E10879F5-7469-4344-878D-FB3FD9CBACAD}"/>
                </a:ext>
              </a:extLst>
            </p:cNvPr>
            <p:cNvSpPr/>
            <p:nvPr/>
          </p:nvSpPr>
          <p:spPr>
            <a:xfrm rot="0">
              <a:off x="3829811" y="4826507"/>
              <a:ext cx="1923414" cy="1153795"/>
            </a:xfrm>
            <a:custGeom>
              <a:avLst/>
              <a:gdLst/>
              <a:ahLst/>
              <a:cxnLst/>
              <a:rect b="b" l="0" r="r" t="0"/>
              <a:pathLst>
                <a:path h="1153795" w="1923414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22" name="object 22">
            <a:extLst>
              <a:ext uri="{1AF1DEBF-2901-4E48-A563-EF494B757010}">
                <a16:creationId xmlns:a16="http://schemas.microsoft.com/office/drawing/2010/main" id="{E9A849CE-C7A3-4D19-ABEB-32E7B2B0DBAE}"/>
              </a:ext>
            </a:extLst>
          </p:cNvPr>
          <p:cNvSpPr txBox="1"/>
          <p:nvPr/>
        </p:nvSpPr>
        <p:spPr>
          <a:xfrm rot="0">
            <a:off x="4103878" y="5104841"/>
            <a:ext cx="1344930" cy="285750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US" spc="-30" sz="1700">
                <a:solidFill>
                  <a:srgbClr val="ffffff"/>
                </a:solidFill>
                <a:latin typeface="Carlito"/>
              </a:rPr>
              <a:t>Train_test_split</a:t>
            </a:r>
            <a:endParaRPr dirty="0" lang="en-US" spc="-30" sz="1700">
              <a:solidFill>
                <a:srgbClr val="ffffff"/>
              </a:solidFill>
              <a:latin typeface="Carlito"/>
            </a:endParaRPr>
          </a:p>
        </p:txBody>
      </p:sp>
      <p:sp>
        <p:nvSpPr>
          <p:cNvPr id="23" name="object 23">
            <a:extLst>
              <a:ext uri="{01014592-3C10-4DF9-839E-1CF72E6FC4F1}">
                <a16:creationId xmlns:a16="http://schemas.microsoft.com/office/drawing/2010/main" id="{DB289C80-19E3-46CC-BA8C-E8B5FA5E5865}"/>
              </a:ext>
            </a:extLst>
          </p:cNvPr>
          <p:cNvSpPr txBox="1"/>
          <p:nvPr/>
        </p:nvSpPr>
        <p:spPr>
          <a:xfrm rot="0">
            <a:off x="4583937" y="5341747"/>
            <a:ext cx="411479" cy="28511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z="1700">
                <a:solidFill>
                  <a:srgbClr val="ffffff"/>
                </a:solidFill>
                <a:latin typeface="Carlito"/>
              </a:rPr>
              <a:t>d</a:t>
            </a:r>
            <a:r>
              <a:rPr dirty="0" lang="en-US" spc="-25" sz="1700">
                <a:solidFill>
                  <a:srgbClr val="ffffff"/>
                </a:solidFill>
                <a:latin typeface="Carlito"/>
              </a:rPr>
              <a:t>a</a:t>
            </a:r>
            <a:r>
              <a:rPr dirty="0" lang="en-US" spc="-45" sz="1700">
                <a:solidFill>
                  <a:srgbClr val="ffffff"/>
                </a:solidFill>
                <a:latin typeface="Carlito"/>
              </a:rPr>
              <a:t>t</a:t>
            </a:r>
            <a:r>
              <a:rPr dirty="0" lang="en-US" sz="1700">
                <a:solidFill>
                  <a:srgbClr val="ffffff"/>
                </a:solidFill>
                <a:latin typeface="Carlito"/>
              </a:rPr>
              <a:t>a</a:t>
            </a:r>
            <a:endParaRPr dirty="0" lang="en-US" sz="1700">
              <a:solidFill>
                <a:srgbClr val="ffffff"/>
              </a:solidFill>
              <a:latin typeface="Carlito"/>
            </a:endParaRPr>
          </a:p>
        </p:txBody>
      </p:sp>
      <p:grpSp>
        <p:nvGrpSpPr>
          <p:cNvPr id="24" name="object 24">
            <a:extLst>
              <a:ext uri="{CFC54116-9DE8-44DB-A00D-7672CFE4BB1F}">
                <a16:creationId xmlns:a16="http://schemas.microsoft.com/office/drawing/2010/main" id="{15551068-EEDF-4262-B66D-8D7A501D4A2B}"/>
              </a:ext>
            </a:extLst>
          </p:cNvPr>
          <p:cNvGrpSpPr/>
          <p:nvPr/>
        </p:nvGrpSpPr>
        <p:grpSpPr>
          <a:xfrm rot="0"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>
              <a:extLst>
                <a:ext uri="{D3A5DD4E-0B44-44BC-8E35-CEA3393C9D90}">
                  <a16:creationId xmlns:a16="http://schemas.microsoft.com/office/drawing/2010/main" id="{988F4449-BB49-4E60-9518-A7F0F1AE8F7F}"/>
                </a:ext>
              </a:extLst>
            </p:cNvPr>
            <p:cNvSpPr/>
            <p:nvPr/>
          </p:nvSpPr>
          <p:spPr>
            <a:xfrm rot="0">
              <a:off x="6691884" y="3672840"/>
              <a:ext cx="172084" cy="1432560"/>
            </a:xfrm>
            <a:custGeom>
              <a:avLst/>
              <a:gdLst/>
              <a:ahLst/>
              <a:cxnLst/>
              <a:rect b="b" l="0" r="r" t="0"/>
              <a:pathLst>
                <a:path h="1432560" w="172084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6" name="object 26">
              <a:extLst>
                <a:ext uri="{A7AF144B-1101-4DF0-ABC7-402924668F51}">
                  <a16:creationId xmlns:a16="http://schemas.microsoft.com/office/drawing/2010/main" id="{9EEADACC-B3DE-4BC7-8C59-045A2092C084}"/>
                </a:ext>
              </a:extLst>
            </p:cNvPr>
            <p:cNvSpPr/>
            <p:nvPr/>
          </p:nvSpPr>
          <p:spPr>
            <a:xfrm rot="0">
              <a:off x="6388608" y="4826507"/>
              <a:ext cx="1923414" cy="1153795"/>
            </a:xfrm>
            <a:custGeom>
              <a:avLst/>
              <a:gdLst/>
              <a:ahLst/>
              <a:cxnLst/>
              <a:rect b="b" l="0" r="r" t="0"/>
              <a:pathLst>
                <a:path h="1153795" w="192341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7" name="object 27">
              <a:extLst>
                <a:ext uri="{3AD86F6A-545B-4D01-959C-BBD7A244F004}">
                  <a16:creationId xmlns:a16="http://schemas.microsoft.com/office/drawing/2010/main" id="{EFB02465-2D1B-4B06-8DC6-9D945F724F46}"/>
                </a:ext>
              </a:extLst>
            </p:cNvPr>
            <p:cNvSpPr/>
            <p:nvPr/>
          </p:nvSpPr>
          <p:spPr>
            <a:xfrm rot="0">
              <a:off x="6388608" y="4826507"/>
              <a:ext cx="1923414" cy="1153795"/>
            </a:xfrm>
            <a:custGeom>
              <a:avLst/>
              <a:gdLst/>
              <a:ahLst/>
              <a:cxnLst/>
              <a:rect b="b" l="0" r="r" t="0"/>
              <a:pathLst>
                <a:path h="1153795" w="192341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28" name="object 28">
            <a:extLst>
              <a:ext uri="{C84E0AED-A4CD-4F5A-B60B-E8C3A3A3B313}">
                <a16:creationId xmlns:a16="http://schemas.microsoft.com/office/drawing/2010/main" id="{244A83BF-5269-47D9-9C12-AFAD49ED1CA1}"/>
              </a:ext>
            </a:extLst>
          </p:cNvPr>
          <p:cNvSpPr txBox="1"/>
          <p:nvPr/>
        </p:nvSpPr>
        <p:spPr>
          <a:xfrm rot="0">
            <a:off x="6735826" y="4986909"/>
            <a:ext cx="1219835" cy="28511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10" sz="1700">
                <a:solidFill>
                  <a:srgbClr val="ffffff"/>
                </a:solidFill>
                <a:latin typeface="Carlito"/>
              </a:rPr>
              <a:t>GridSearchCV</a:t>
            </a:r>
            <a:endParaRPr dirty="0" lang="en-US" spc="-10" sz="1700">
              <a:solidFill>
                <a:srgbClr val="ffffff"/>
              </a:solidFill>
              <a:latin typeface="Carlito"/>
            </a:endParaRPr>
          </a:p>
        </p:txBody>
      </p:sp>
      <p:sp>
        <p:nvSpPr>
          <p:cNvPr id="29" name="object 29">
            <a:extLst>
              <a:ext uri="{D57EAE3E-69A9-4BC9-9720-D6E0C1A568E3}">
                <a16:creationId xmlns:a16="http://schemas.microsoft.com/office/drawing/2010/main" id="{4632C8A4-1891-4F86-80B2-1BB97DCE6AED}"/>
              </a:ext>
            </a:extLst>
          </p:cNvPr>
          <p:cNvSpPr txBox="1"/>
          <p:nvPr/>
        </p:nvSpPr>
        <p:spPr>
          <a:xfrm rot="0">
            <a:off x="6485890" y="5217032"/>
            <a:ext cx="1732280" cy="539750"/>
          </a:xfrm>
          <a:prstGeom prst="rect">
            <a:avLst/>
          </a:prstGeom>
        </p:spPr>
        <p:txBody>
          <a:bodyPr bIns="0" lIns="0" rIns="0" rtlCol="0" tIns="25400" vert="horz" wrap="square">
            <a:spAutoFit/>
          </a:bodyPr>
          <a:lstStyle/>
          <a:p>
            <a:pPr indent="223520" marL="12700" marR="5080">
              <a:lnSpc>
                <a:spcPts val="2000"/>
              </a:lnSpc>
              <a:spcBef>
                <a:spcPts val="200"/>
              </a:spcBef>
            </a:pPr>
            <a:r>
              <a:rPr dirty="0" lang="en-US" spc="-5" sz="1700">
                <a:solidFill>
                  <a:srgbClr val="ffffff"/>
                </a:solidFill>
                <a:latin typeface="Carlito"/>
              </a:rPr>
              <a:t>(cv=10) to find  optimal</a:t>
            </a:r>
            <a:r>
              <a:rPr dirty="0" lang="en-US" spc="-155" sz="17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pc="-20" sz="1700">
                <a:solidFill>
                  <a:srgbClr val="ffffff"/>
                </a:solidFill>
                <a:latin typeface="Carlito"/>
              </a:rPr>
              <a:t>parameters</a:t>
            </a:r>
            <a:endParaRPr dirty="0" lang="en-US" spc="-20" sz="1700">
              <a:solidFill>
                <a:srgbClr val="ffffff"/>
              </a:solidFill>
              <a:latin typeface="Carlito"/>
            </a:endParaRPr>
          </a:p>
        </p:txBody>
      </p:sp>
      <p:grpSp>
        <p:nvGrpSpPr>
          <p:cNvPr id="30" name="object 30">
            <a:extLst>
              <a:ext uri="{CBC97F99-2596-4C39-B004-21A321448481}">
                <a16:creationId xmlns:a16="http://schemas.microsoft.com/office/drawing/2010/main" id="{E5E17997-9328-456A-AE2F-5DAD3ECA1EAC}"/>
              </a:ext>
            </a:extLst>
          </p:cNvPr>
          <p:cNvGrpSpPr/>
          <p:nvPr/>
        </p:nvGrpSpPr>
        <p:grpSpPr>
          <a:xfrm rot="0"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>
              <a:extLst>
                <a:ext uri="{ED1D70F8-5FB8-4D56-B06B-C77A8FADE259}">
                  <a16:creationId xmlns:a16="http://schemas.microsoft.com/office/drawing/2010/main" id="{B8A93A6F-DE87-4B04-8831-A0E8B97542D9}"/>
                </a:ext>
              </a:extLst>
            </p:cNvPr>
            <p:cNvSpPr/>
            <p:nvPr/>
          </p:nvSpPr>
          <p:spPr>
            <a:xfrm rot="0">
              <a:off x="6691884" y="2229611"/>
              <a:ext cx="172084" cy="1432560"/>
            </a:xfrm>
            <a:custGeom>
              <a:avLst/>
              <a:gdLst/>
              <a:ahLst/>
              <a:cxnLst/>
              <a:rect b="b" l="0" r="r" t="0"/>
              <a:pathLst>
                <a:path h="1432560" w="172084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32" name="object 32">
              <a:extLst>
                <a:ext uri="{64FE8209-5335-4556-8AAD-0C519CB33951}">
                  <a16:creationId xmlns:a16="http://schemas.microsoft.com/office/drawing/2010/main" id="{6938B5E0-B182-426B-A6C2-FEB141A175CE}"/>
                </a:ext>
              </a:extLst>
            </p:cNvPr>
            <p:cNvSpPr/>
            <p:nvPr/>
          </p:nvSpPr>
          <p:spPr>
            <a:xfrm rot="0">
              <a:off x="6388608" y="3383279"/>
              <a:ext cx="1923414" cy="1155065"/>
            </a:xfrm>
            <a:custGeom>
              <a:avLst/>
              <a:gdLst/>
              <a:ahLst/>
              <a:cxnLst/>
              <a:rect b="b" l="0" r="r" t="0"/>
              <a:pathLst>
                <a:path h="1155064" w="1923415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33" name="object 33">
              <a:extLst>
                <a:ext uri="{AF780C9A-859E-4162-915F-1B344DA86F74}">
                  <a16:creationId xmlns:a16="http://schemas.microsoft.com/office/drawing/2010/main" id="{0C40BC8E-1406-42F2-84F6-252975919713}"/>
                </a:ext>
              </a:extLst>
            </p:cNvPr>
            <p:cNvSpPr/>
            <p:nvPr/>
          </p:nvSpPr>
          <p:spPr>
            <a:xfrm rot="0">
              <a:off x="6388608" y="3383279"/>
              <a:ext cx="1923414" cy="1155065"/>
            </a:xfrm>
            <a:custGeom>
              <a:avLst/>
              <a:gdLst/>
              <a:ahLst/>
              <a:cxnLst/>
              <a:rect b="b" l="0" r="r" t="0"/>
              <a:pathLst>
                <a:path h="1155064" w="1923415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34" name="object 34">
            <a:extLst>
              <a:ext uri="{CA6571A9-B84E-45D6-BB80-DB102D4237B6}">
                <a16:creationId xmlns:a16="http://schemas.microsoft.com/office/drawing/2010/main" id="{8EE91867-0843-4515-AF9C-C76D06079178}"/>
              </a:ext>
            </a:extLst>
          </p:cNvPr>
          <p:cNvSpPr txBox="1"/>
          <p:nvPr/>
        </p:nvSpPr>
        <p:spPr>
          <a:xfrm rot="0">
            <a:off x="6546595" y="3425444"/>
            <a:ext cx="1593850" cy="285115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US" sz="1700">
                <a:solidFill>
                  <a:srgbClr val="ffffff"/>
                </a:solidFill>
                <a:latin typeface="Carlito"/>
              </a:rPr>
              <a:t>Use</a:t>
            </a:r>
            <a:r>
              <a:rPr dirty="0" lang="en-US" spc="-100" sz="17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pc="-10" sz="1700">
                <a:solidFill>
                  <a:srgbClr val="ffffff"/>
                </a:solidFill>
                <a:latin typeface="Carlito"/>
              </a:rPr>
              <a:t>GridSearchCV</a:t>
            </a:r>
            <a:endParaRPr dirty="0" lang="en-US" spc="-10" sz="1700">
              <a:solidFill>
                <a:srgbClr val="ffffff"/>
              </a:solidFill>
              <a:latin typeface="Carlito"/>
            </a:endParaRPr>
          </a:p>
        </p:txBody>
      </p:sp>
      <p:sp>
        <p:nvSpPr>
          <p:cNvPr id="35" name="object 35">
            <a:extLst>
              <a:ext uri="{CC7C05B9-4689-40F2-96CF-EE8420BC4CE4}">
                <a16:creationId xmlns:a16="http://schemas.microsoft.com/office/drawing/2010/main" id="{3C9B1223-1886-4B86-954E-0F4A828E8C9A}"/>
              </a:ext>
            </a:extLst>
          </p:cNvPr>
          <p:cNvSpPr txBox="1"/>
          <p:nvPr/>
        </p:nvSpPr>
        <p:spPr>
          <a:xfrm rot="0">
            <a:off x="6602983" y="3661028"/>
            <a:ext cx="1483995" cy="28511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z="1700">
                <a:solidFill>
                  <a:srgbClr val="ffffff"/>
                </a:solidFill>
                <a:latin typeface="Carlito"/>
              </a:rPr>
              <a:t>on LogReg,</a:t>
            </a:r>
            <a:r>
              <a:rPr dirty="0" lang="en-US" spc="-200" sz="17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pc="-5" sz="1700">
                <a:solidFill>
                  <a:srgbClr val="ffffff"/>
                </a:solidFill>
                <a:latin typeface="Carlito"/>
              </a:rPr>
              <a:t>SVM,</a:t>
            </a:r>
            <a:endParaRPr dirty="0" lang="en-US" spc="-5" sz="1700">
              <a:solidFill>
                <a:srgbClr val="ffffff"/>
              </a:solidFill>
              <a:latin typeface="Carlito"/>
            </a:endParaRPr>
          </a:p>
        </p:txBody>
      </p:sp>
      <p:sp>
        <p:nvSpPr>
          <p:cNvPr id="36" name="object 36">
            <a:extLst>
              <a:ext uri="{236EA220-813F-4829-BF7D-02C5F9CBCE70}">
                <a16:creationId xmlns:a16="http://schemas.microsoft.com/office/drawing/2010/main" id="{E1A1510F-B4CF-400C-9CB4-1E35AA4CEFFA}"/>
              </a:ext>
            </a:extLst>
          </p:cNvPr>
          <p:cNvSpPr txBox="1"/>
          <p:nvPr/>
        </p:nvSpPr>
        <p:spPr>
          <a:xfrm rot="0">
            <a:off x="6535928" y="3899408"/>
            <a:ext cx="1602740" cy="28511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z="1700">
                <a:solidFill>
                  <a:srgbClr val="ffffff"/>
                </a:solidFill>
                <a:latin typeface="Carlito"/>
              </a:rPr>
              <a:t>Decision </a:t>
            </a:r>
            <a:r>
              <a:rPr dirty="0" lang="en-US" spc="-45" sz="1700">
                <a:solidFill>
                  <a:srgbClr val="ffffff"/>
                </a:solidFill>
                <a:latin typeface="Carlito"/>
              </a:rPr>
              <a:t>Tree,</a:t>
            </a:r>
            <a:r>
              <a:rPr dirty="0" lang="en-US" spc="-235" sz="17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z="1700">
                <a:solidFill>
                  <a:srgbClr val="ffffff"/>
                </a:solidFill>
                <a:latin typeface="Carlito"/>
              </a:rPr>
              <a:t>and</a:t>
            </a:r>
            <a:endParaRPr dirty="0" lang="en-US" sz="1700">
              <a:solidFill>
                <a:srgbClr val="ffffff"/>
              </a:solidFill>
              <a:latin typeface="Carlito"/>
            </a:endParaRPr>
          </a:p>
        </p:txBody>
      </p:sp>
      <p:sp>
        <p:nvSpPr>
          <p:cNvPr id="37" name="object 37">
            <a:extLst>
              <a:ext uri="{83BA30D7-FA6E-436F-898F-05A12F139F20}">
                <a16:creationId xmlns:a16="http://schemas.microsoft.com/office/drawing/2010/main" id="{CC8E82D5-2D00-4404-9EB4-9E08F1DF8AD9}"/>
              </a:ext>
            </a:extLst>
          </p:cNvPr>
          <p:cNvSpPr txBox="1"/>
          <p:nvPr/>
        </p:nvSpPr>
        <p:spPr>
          <a:xfrm rot="0">
            <a:off x="6795260" y="4135627"/>
            <a:ext cx="1100455" cy="28511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z="1700">
                <a:solidFill>
                  <a:srgbClr val="ffffff"/>
                </a:solidFill>
                <a:latin typeface="Carlito"/>
              </a:rPr>
              <a:t>KNN</a:t>
            </a:r>
            <a:r>
              <a:rPr dirty="0" lang="en-US" spc="-145" sz="17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z="1700">
                <a:solidFill>
                  <a:srgbClr val="ffffff"/>
                </a:solidFill>
                <a:latin typeface="Carlito"/>
              </a:rPr>
              <a:t>models</a:t>
            </a:r>
            <a:endParaRPr dirty="0" lang="en-US" sz="1700">
              <a:solidFill>
                <a:srgbClr val="ffffff"/>
              </a:solidFill>
              <a:latin typeface="Carlito"/>
            </a:endParaRPr>
          </a:p>
        </p:txBody>
      </p:sp>
      <p:grpSp>
        <p:nvGrpSpPr>
          <p:cNvPr id="38" name="object 38">
            <a:extLst>
              <a:ext uri="{C1EF5E28-24D6-41F8-A14B-D7FADFD72435}">
                <a16:creationId xmlns:a16="http://schemas.microsoft.com/office/drawing/2010/main" id="{6813D18D-D811-4B9D-A425-DD9A24C12551}"/>
              </a:ext>
            </a:extLst>
          </p:cNvPr>
          <p:cNvGrpSpPr/>
          <p:nvPr/>
        </p:nvGrpSpPr>
        <p:grpSpPr>
          <a:xfrm rot="0"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>
              <a:extLst>
                <a:ext uri="{AF596C5F-C747-475A-AA8A-EAC00DED5D39}">
                  <a16:creationId xmlns:a16="http://schemas.microsoft.com/office/drawing/2010/main" id="{0751A84E-00A1-441D-B3A0-6704644C4BA8}"/>
                </a:ext>
              </a:extLst>
            </p:cNvPr>
            <p:cNvSpPr/>
            <p:nvPr/>
          </p:nvSpPr>
          <p:spPr>
            <a:xfrm rot="0">
              <a:off x="6783324" y="2138171"/>
              <a:ext cx="2548255" cy="173990"/>
            </a:xfrm>
            <a:custGeom>
              <a:avLst/>
              <a:gdLst/>
              <a:ahLst/>
              <a:cxnLst/>
              <a:rect b="b" l="0" r="r" t="0"/>
              <a:pathLst>
                <a:path h="173989" w="2548254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0" name="object 40">
              <a:extLst>
                <a:ext uri="{1C90265D-2633-4718-8817-B59022CBEB61}">
                  <a16:creationId xmlns:a16="http://schemas.microsoft.com/office/drawing/2010/main" id="{8176B224-1BD7-45DE-A843-E24F714E834E}"/>
                </a:ext>
              </a:extLst>
            </p:cNvPr>
            <p:cNvSpPr/>
            <p:nvPr/>
          </p:nvSpPr>
          <p:spPr>
            <a:xfrm rot="0">
              <a:off x="6388608" y="1941575"/>
              <a:ext cx="1923414" cy="1153795"/>
            </a:xfrm>
            <a:custGeom>
              <a:avLst/>
              <a:gdLst/>
              <a:ahLst/>
              <a:cxnLst/>
              <a:rect b="b" l="0" r="r" t="0"/>
              <a:pathLst>
                <a:path h="1153795" w="192341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1" name="object 41">
              <a:extLst>
                <a:ext uri="{F3F556AD-1400-4770-8A9F-DD8568ACC47A}">
                  <a16:creationId xmlns:a16="http://schemas.microsoft.com/office/drawing/2010/main" id="{2419AB29-77D3-4A65-8E5B-04C29F7CE9B1}"/>
                </a:ext>
              </a:extLst>
            </p:cNvPr>
            <p:cNvSpPr/>
            <p:nvPr/>
          </p:nvSpPr>
          <p:spPr>
            <a:xfrm rot="0">
              <a:off x="6388608" y="1941575"/>
              <a:ext cx="1923414" cy="1153795"/>
            </a:xfrm>
            <a:custGeom>
              <a:avLst/>
              <a:gdLst/>
              <a:ahLst/>
              <a:cxnLst/>
              <a:rect b="b" l="0" r="r" t="0"/>
              <a:pathLst>
                <a:path h="1153795" w="192341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42" name="object 42">
            <a:extLst>
              <a:ext uri="{0127AFDE-9C33-47BB-8FF7-3EB167FA065E}">
                <a16:creationId xmlns:a16="http://schemas.microsoft.com/office/drawing/2010/main" id="{03E12568-8A5B-4A9D-8174-B1CF8A863360}"/>
              </a:ext>
            </a:extLst>
          </p:cNvPr>
          <p:cNvSpPr txBox="1"/>
          <p:nvPr/>
        </p:nvSpPr>
        <p:spPr>
          <a:xfrm rot="0">
            <a:off x="6613906" y="2219960"/>
            <a:ext cx="1455420" cy="285115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US" spc="-20" sz="1700">
                <a:solidFill>
                  <a:srgbClr val="ffffff"/>
                </a:solidFill>
                <a:latin typeface="Carlito"/>
              </a:rPr>
              <a:t>Score </a:t>
            </a:r>
            <a:r>
              <a:rPr dirty="0" lang="en-US" sz="1700">
                <a:solidFill>
                  <a:srgbClr val="ffffff"/>
                </a:solidFill>
                <a:latin typeface="Carlito"/>
              </a:rPr>
              <a:t>models</a:t>
            </a:r>
            <a:r>
              <a:rPr dirty="0" lang="en-US" spc="-185" sz="17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z="1700">
                <a:solidFill>
                  <a:srgbClr val="ffffff"/>
                </a:solidFill>
                <a:latin typeface="Carlito"/>
              </a:rPr>
              <a:t>on</a:t>
            </a:r>
            <a:endParaRPr dirty="0" lang="en-US" sz="1700">
              <a:solidFill>
                <a:srgbClr val="ffffff"/>
              </a:solidFill>
              <a:latin typeface="Carlito"/>
            </a:endParaRPr>
          </a:p>
        </p:txBody>
      </p:sp>
      <p:sp>
        <p:nvSpPr>
          <p:cNvPr id="43" name="object 43">
            <a:extLst>
              <a:ext uri="{49AFD3B4-2DD1-4461-A173-18066230744E}">
                <a16:creationId xmlns:a16="http://schemas.microsoft.com/office/drawing/2010/main" id="{D59BF187-9078-4ABB-B6F5-4446F3BF8526}"/>
              </a:ext>
            </a:extLst>
          </p:cNvPr>
          <p:cNvSpPr txBox="1"/>
          <p:nvPr/>
        </p:nvSpPr>
        <p:spPr>
          <a:xfrm rot="0">
            <a:off x="6805930" y="2456180"/>
            <a:ext cx="1071880" cy="285115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US" sz="1700">
                <a:solidFill>
                  <a:srgbClr val="ffffff"/>
                </a:solidFill>
                <a:latin typeface="Carlito"/>
              </a:rPr>
              <a:t>split </a:t>
            </a:r>
            <a:r>
              <a:rPr dirty="0" lang="en-US" spc="-20" sz="1700">
                <a:solidFill>
                  <a:srgbClr val="ffffff"/>
                </a:solidFill>
                <a:latin typeface="Carlito"/>
              </a:rPr>
              <a:t>test</a:t>
            </a:r>
            <a:r>
              <a:rPr dirty="0" lang="en-US" spc="-190" sz="17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pc="-5" sz="1700">
                <a:solidFill>
                  <a:srgbClr val="ffffff"/>
                </a:solidFill>
                <a:latin typeface="Carlito"/>
              </a:rPr>
              <a:t>set</a:t>
            </a:r>
            <a:endParaRPr dirty="0" lang="en-US" spc="-5" sz="1700">
              <a:solidFill>
                <a:srgbClr val="ffffff"/>
              </a:solidFill>
              <a:latin typeface="Carlito"/>
            </a:endParaRPr>
          </a:p>
        </p:txBody>
      </p:sp>
      <p:grpSp>
        <p:nvGrpSpPr>
          <p:cNvPr id="44" name="object 44">
            <a:extLst>
              <a:ext uri="{1F3924A2-8C65-4F8A-84AF-1D090990CF94}">
                <a16:creationId xmlns:a16="http://schemas.microsoft.com/office/drawing/2010/main" id="{F36D47AB-9287-443A-AACB-B5A174D04C89}"/>
              </a:ext>
            </a:extLst>
          </p:cNvPr>
          <p:cNvGrpSpPr/>
          <p:nvPr/>
        </p:nvGrpSpPr>
        <p:grpSpPr>
          <a:xfrm rot="0"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>
              <a:extLst>
                <a:ext uri="{074BF656-B570-4372-B222-42E6D50F3393}">
                  <a16:creationId xmlns:a16="http://schemas.microsoft.com/office/drawing/2010/main" id="{88066733-0ED9-4BBB-B029-4BF25451726A}"/>
                </a:ext>
              </a:extLst>
            </p:cNvPr>
            <p:cNvSpPr/>
            <p:nvPr/>
          </p:nvSpPr>
          <p:spPr>
            <a:xfrm rot="0">
              <a:off x="9249155" y="2229611"/>
              <a:ext cx="173990" cy="1432560"/>
            </a:xfrm>
            <a:custGeom>
              <a:avLst/>
              <a:gdLst/>
              <a:ahLst/>
              <a:cxnLst/>
              <a:rect b="b" l="0" r="r" t="0"/>
              <a:pathLst>
                <a:path h="1432560" w="17399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6" name="object 46">
              <a:extLst>
                <a:ext uri="{11A8A70C-9757-4A82-A87F-D1AC90E80100}">
                  <a16:creationId xmlns:a16="http://schemas.microsoft.com/office/drawing/2010/main" id="{BC147FE3-CAB9-45FC-B9F5-E6345BD5EAB2}"/>
                </a:ext>
              </a:extLst>
            </p:cNvPr>
            <p:cNvSpPr/>
            <p:nvPr/>
          </p:nvSpPr>
          <p:spPr>
            <a:xfrm rot="0">
              <a:off x="8945879" y="1941575"/>
              <a:ext cx="1923414" cy="1153795"/>
            </a:xfrm>
            <a:custGeom>
              <a:avLst/>
              <a:gdLst/>
              <a:ahLst/>
              <a:cxnLst/>
              <a:rect b="b" l="0" r="r" t="0"/>
              <a:pathLst>
                <a:path h="1153795" w="192341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7" name="object 47">
              <a:extLst>
                <a:ext uri="{EB16C666-DAAA-4CEB-904B-71C969F3E206}">
                  <a16:creationId xmlns:a16="http://schemas.microsoft.com/office/drawing/2010/main" id="{783245C0-AC2E-4B2B-97BB-20AEF5C0FED2}"/>
                </a:ext>
              </a:extLst>
            </p:cNvPr>
            <p:cNvSpPr/>
            <p:nvPr/>
          </p:nvSpPr>
          <p:spPr>
            <a:xfrm rot="0">
              <a:off x="8945879" y="1941575"/>
              <a:ext cx="1923414" cy="1153795"/>
            </a:xfrm>
            <a:custGeom>
              <a:avLst/>
              <a:gdLst/>
              <a:ahLst/>
              <a:cxnLst/>
              <a:rect b="b" l="0" r="r" t="0"/>
              <a:pathLst>
                <a:path h="1153795" w="192341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48" name="object 48">
            <a:extLst>
              <a:ext uri="{1BCA6E7A-2A85-4E80-A9D8-E586ABD541FF}">
                <a16:creationId xmlns:a16="http://schemas.microsoft.com/office/drawing/2010/main" id="{2364C359-83AD-46E0-AAFE-1D152868BD0B}"/>
              </a:ext>
            </a:extLst>
          </p:cNvPr>
          <p:cNvSpPr txBox="1"/>
          <p:nvPr/>
        </p:nvSpPr>
        <p:spPr>
          <a:xfrm rot="0">
            <a:off x="9140697" y="2219960"/>
            <a:ext cx="1519555" cy="285115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US" spc="-5" sz="1700">
                <a:solidFill>
                  <a:srgbClr val="ffffff"/>
                </a:solidFill>
                <a:latin typeface="Carlito"/>
              </a:rPr>
              <a:t>Confusion</a:t>
            </a:r>
            <a:r>
              <a:rPr dirty="0" lang="en-US" spc="-170" sz="17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pc="-5" sz="1700">
                <a:solidFill>
                  <a:srgbClr val="ffffff"/>
                </a:solidFill>
                <a:latin typeface="Carlito"/>
              </a:rPr>
              <a:t>Matrix</a:t>
            </a:r>
            <a:endParaRPr dirty="0" lang="en-US" spc="-5" sz="1700">
              <a:solidFill>
                <a:srgbClr val="ffffff"/>
              </a:solidFill>
              <a:latin typeface="Carlito"/>
            </a:endParaRPr>
          </a:p>
        </p:txBody>
      </p:sp>
      <p:sp>
        <p:nvSpPr>
          <p:cNvPr id="49" name="object 49">
            <a:extLst>
              <a:ext uri="{9B7D6846-E164-4E1E-8501-FCC85B4C5D7B}">
                <a16:creationId xmlns:a16="http://schemas.microsoft.com/office/drawing/2010/main" id="{16BB8EDF-51A7-48E3-B6D0-7C986A0BDF52}"/>
              </a:ext>
            </a:extLst>
          </p:cNvPr>
          <p:cNvSpPr txBox="1"/>
          <p:nvPr/>
        </p:nvSpPr>
        <p:spPr>
          <a:xfrm rot="0">
            <a:off x="9299193" y="2456180"/>
            <a:ext cx="1202690" cy="285115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US" spc="-25" sz="1700">
                <a:solidFill>
                  <a:srgbClr val="ffffff"/>
                </a:solidFill>
                <a:latin typeface="Carlito"/>
              </a:rPr>
              <a:t>for </a:t>
            </a:r>
            <a:r>
              <a:rPr dirty="0" lang="en-US" sz="1700">
                <a:solidFill>
                  <a:srgbClr val="ffffff"/>
                </a:solidFill>
                <a:latin typeface="Carlito"/>
              </a:rPr>
              <a:t>all</a:t>
            </a:r>
            <a:r>
              <a:rPr dirty="0" lang="en-US" spc="-165" sz="17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z="1700">
                <a:solidFill>
                  <a:srgbClr val="ffffff"/>
                </a:solidFill>
                <a:latin typeface="Carlito"/>
              </a:rPr>
              <a:t>models</a:t>
            </a:r>
            <a:endParaRPr dirty="0" lang="en-US" sz="1700">
              <a:solidFill>
                <a:srgbClr val="ffffff"/>
              </a:solidFill>
              <a:latin typeface="Carlito"/>
            </a:endParaRPr>
          </a:p>
        </p:txBody>
      </p:sp>
      <p:grpSp>
        <p:nvGrpSpPr>
          <p:cNvPr id="50" name="object 50">
            <a:extLst>
              <a:ext uri="{BF93C2B0-8762-413B-B12C-3B23A49E6D43}">
                <a16:creationId xmlns:a16="http://schemas.microsoft.com/office/drawing/2010/main" id="{443EDA8E-20DD-4695-A133-AB5717285216}"/>
              </a:ext>
            </a:extLst>
          </p:cNvPr>
          <p:cNvGrpSpPr/>
          <p:nvPr/>
        </p:nvGrpSpPr>
        <p:grpSpPr>
          <a:xfrm rot="0"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>
              <a:extLst>
                <a:ext uri="{7C8EB1B2-FBF3-4F26-8A55-AD31F62DC5E1}">
                  <a16:creationId xmlns:a16="http://schemas.microsoft.com/office/drawing/2010/main" id="{81B2ACC0-3853-459E-8781-27F09672321B}"/>
                </a:ext>
              </a:extLst>
            </p:cNvPr>
            <p:cNvSpPr/>
            <p:nvPr/>
          </p:nvSpPr>
          <p:spPr>
            <a:xfrm rot="0">
              <a:off x="8945879" y="3383279"/>
              <a:ext cx="1923414" cy="1155065"/>
            </a:xfrm>
            <a:custGeom>
              <a:avLst/>
              <a:gdLst/>
              <a:ahLst/>
              <a:cxnLst/>
              <a:rect b="b" l="0" r="r" t="0"/>
              <a:pathLst>
                <a:path h="1155064" w="1923415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52" name="object 52">
              <a:extLst>
                <a:ext uri="{695C7980-8452-493C-86EE-7F08891324B5}">
                  <a16:creationId xmlns:a16="http://schemas.microsoft.com/office/drawing/2010/main" id="{057E5BAD-F8F8-43F7-99CB-6F851F3A8569}"/>
                </a:ext>
              </a:extLst>
            </p:cNvPr>
            <p:cNvSpPr/>
            <p:nvPr/>
          </p:nvSpPr>
          <p:spPr>
            <a:xfrm rot="0">
              <a:off x="8945879" y="3383279"/>
              <a:ext cx="1923414" cy="1155065"/>
            </a:xfrm>
            <a:custGeom>
              <a:avLst/>
              <a:gdLst/>
              <a:ahLst/>
              <a:cxnLst/>
              <a:rect b="b" l="0" r="r" t="0"/>
              <a:pathLst>
                <a:path h="1155064" w="1923415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53" name="object 53">
            <a:extLst>
              <a:ext uri="{4FD93364-F02C-491B-88B7-29DFC898163B}">
                <a16:creationId xmlns:a16="http://schemas.microsoft.com/office/drawing/2010/main" id="{9CD757A1-CDB7-4B41-91FE-BE1BA83CCB9C}"/>
              </a:ext>
            </a:extLst>
          </p:cNvPr>
          <p:cNvSpPr txBox="1"/>
          <p:nvPr/>
        </p:nvSpPr>
        <p:spPr>
          <a:xfrm rot="0">
            <a:off x="9055354" y="3656457"/>
            <a:ext cx="1709420" cy="539750"/>
          </a:xfrm>
          <a:prstGeom prst="rect">
            <a:avLst/>
          </a:prstGeom>
        </p:spPr>
        <p:txBody>
          <a:bodyPr bIns="0" lIns="0" rIns="0" rtlCol="0" tIns="25400" vert="horz" wrap="square">
            <a:spAutoFit/>
          </a:bodyPr>
          <a:lstStyle/>
          <a:p>
            <a:pPr indent="-111760" marL="123825" marR="5080">
              <a:lnSpc>
                <a:spcPts val="2000"/>
              </a:lnSpc>
              <a:spcBef>
                <a:spcPts val="200"/>
              </a:spcBef>
            </a:pPr>
            <a:r>
              <a:rPr dirty="0" lang="en-US" sz="1700">
                <a:solidFill>
                  <a:srgbClr val="ffffff"/>
                </a:solidFill>
                <a:latin typeface="Carlito"/>
              </a:rPr>
              <a:t>Barplot </a:t>
            </a:r>
            <a:r>
              <a:rPr dirty="0" lang="en-US" spc="-5" sz="1700">
                <a:solidFill>
                  <a:srgbClr val="ffffff"/>
                </a:solidFill>
                <a:latin typeface="Carlito"/>
              </a:rPr>
              <a:t>to</a:t>
            </a:r>
            <a:r>
              <a:rPr dirty="0" lang="en-US" spc="-155" sz="17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pc="-20" sz="1700">
                <a:solidFill>
                  <a:srgbClr val="ffffff"/>
                </a:solidFill>
                <a:latin typeface="Carlito"/>
              </a:rPr>
              <a:t>compare  </a:t>
            </a:r>
            <a:r>
              <a:rPr dirty="0" lang="en-US" spc="-10" sz="1700">
                <a:solidFill>
                  <a:srgbClr val="ffffff"/>
                </a:solidFill>
                <a:latin typeface="Carlito"/>
              </a:rPr>
              <a:t>scores </a:t>
            </a:r>
            <a:r>
              <a:rPr dirty="0" lang="en-US" sz="1700">
                <a:solidFill>
                  <a:srgbClr val="ffffff"/>
                </a:solidFill>
                <a:latin typeface="Carlito"/>
              </a:rPr>
              <a:t>of</a:t>
            </a:r>
            <a:r>
              <a:rPr dirty="0" lang="en-US" spc="-150" sz="17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z="1700">
                <a:solidFill>
                  <a:srgbClr val="ffffff"/>
                </a:solidFill>
                <a:latin typeface="Carlito"/>
              </a:rPr>
              <a:t>models</a:t>
            </a:r>
            <a:endParaRPr dirty="0" lang="en-US" sz="1700">
              <a:solidFill>
                <a:srgbClr val="ffffff"/>
              </a:solidFill>
              <a:latin typeface="Carlito"/>
            </a:endParaRPr>
          </a:p>
        </p:txBody>
      </p:sp>
      <p:sp>
        <p:nvSpPr>
          <p:cNvPr id="54" name="object 54">
            <a:extLst>
              <a:ext uri="{450166C9-55C4-4FC4-920F-E620F7F63D9A}">
                <a16:creationId xmlns:a16="http://schemas.microsoft.com/office/drawing/2010/main" id="{E86B35C8-9116-4DA3-B6A5-473FB17EE921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38100">
              <a:lnSpc>
                <a:spcPts val="1100"/>
              </a:lnSpc>
            </a:pPr>
            <a:fld id="{5F89605A-BC61-4E7D-A1D7-B6712373C99A}" type="slidenum"/>
            <a:endParaRPr dirty="0" lang="en-US"/>
          </a:p>
        </p:txBody>
      </p:sp>
    </p:spTree>
    <p:extLst>
      <p:ext uri="{C94195C7-4DAC-4640-89DE-CFC8537BCE8A}">
        <p14:creationId xmlns:p14="http://schemas.microsoft.com/office/powerpoint/2010/main" val="1722787483094"/>
      </p:ext>
    </p:extLst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D1CDC703-C9D4-4C51-A343-D31A634BAB85}">
                <a16:creationId xmlns:a16="http://schemas.microsoft.com/office/drawing/2010/main" id="{930E9CD8-71A8-4AD6-A457-275F13557761}"/>
              </a:ext>
            </a:extLst>
          </p:cNvPr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 bIns="0" lIns="0" rIns="0" rtlCol="0" tIns="626618" vert="horz" wrap="square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</a:pPr>
            <a:r>
              <a:rPr dirty="0" lang="en-US" spc="-375" u="sng">
                <a:solidFill>
                  <a:srgbClr val="7d7d7d"/>
                </a:solidFill>
              </a:rPr>
              <a:t>Results</a:t>
            </a:r>
            <a:endParaRPr dirty="0" lang="en-US" spc="-375" u="sng">
              <a:solidFill>
                <a:srgbClr val="7d7d7d"/>
              </a:solidFill>
            </a:endParaRPr>
          </a:p>
        </p:txBody>
      </p:sp>
      <p:sp>
        <p:nvSpPr>
          <p:cNvPr id="3" name="object 4">
            <a:extLst>
              <a:ext uri="{AEB3C85C-02C1-4BD0-B06B-4EFA78665890}">
                <a16:creationId xmlns:a16="http://schemas.microsoft.com/office/drawing/2010/main" id="{8F9C4924-15E3-41AE-B0D7-0D3900D8964E}"/>
              </a:ext>
            </a:extLst>
          </p:cNvPr>
          <p:cNvSpPr txBox="1"/>
          <p:nvPr/>
        </p:nvSpPr>
        <p:spPr>
          <a:xfrm rot="0">
            <a:off x="1328166" y="5183504"/>
            <a:ext cx="9043035" cy="848994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lang="en-US" spc="-5" sz="1800">
                <a:solidFill>
                  <a:srgbClr val="bb562c"/>
                </a:solidFill>
                <a:latin typeface="Carlito"/>
              </a:rPr>
              <a:t>This is </a:t>
            </a:r>
            <a:r>
              <a:rPr dirty="0" lang="en-US" sz="1800">
                <a:solidFill>
                  <a:srgbClr val="bb562c"/>
                </a:solidFill>
                <a:latin typeface="Carlito"/>
              </a:rPr>
              <a:t>a </a:t>
            </a:r>
            <a:r>
              <a:rPr dirty="0" lang="en-US" spc="-20" sz="1800">
                <a:solidFill>
                  <a:srgbClr val="bb562c"/>
                </a:solidFill>
                <a:latin typeface="Carlito"/>
              </a:rPr>
              <a:t>preview </a:t>
            </a:r>
            <a:r>
              <a:rPr dirty="0" lang="en-US" spc="-5" sz="1800">
                <a:solidFill>
                  <a:srgbClr val="bb562c"/>
                </a:solidFill>
                <a:latin typeface="Carlito"/>
              </a:rPr>
              <a:t>of </a:t>
            </a:r>
            <a:r>
              <a:rPr dirty="0" lang="en-US" sz="1800">
                <a:solidFill>
                  <a:srgbClr val="bb562c"/>
                </a:solidFill>
                <a:latin typeface="Carlito"/>
              </a:rPr>
              <a:t>the </a:t>
            </a:r>
            <a:r>
              <a:rPr dirty="0" lang="en-US" spc="-15" sz="1800">
                <a:solidFill>
                  <a:srgbClr val="bb562c"/>
                </a:solidFill>
                <a:latin typeface="Carlito"/>
              </a:rPr>
              <a:t>Plotly dashboard. </a:t>
            </a:r>
            <a:r>
              <a:rPr dirty="0" lang="en-US" spc="-5" sz="1800">
                <a:solidFill>
                  <a:srgbClr val="bb562c"/>
                </a:solidFill>
                <a:latin typeface="Carlito"/>
              </a:rPr>
              <a:t>The </a:t>
            </a:r>
            <a:r>
              <a:rPr dirty="0" lang="en-US" spc="-20" sz="1800">
                <a:solidFill>
                  <a:srgbClr val="bb562c"/>
                </a:solidFill>
                <a:latin typeface="Carlito"/>
              </a:rPr>
              <a:t>following </a:t>
            </a:r>
            <a:r>
              <a:rPr dirty="0" lang="en-US" spc="-5" sz="1800">
                <a:solidFill>
                  <a:srgbClr val="bb562c"/>
                </a:solidFill>
                <a:latin typeface="Carlito"/>
              </a:rPr>
              <a:t>sides will show </a:t>
            </a:r>
            <a:r>
              <a:rPr dirty="0" lang="en-US" sz="1800">
                <a:solidFill>
                  <a:srgbClr val="bb562c"/>
                </a:solidFill>
                <a:latin typeface="Carlito"/>
              </a:rPr>
              <a:t>the </a:t>
            </a:r>
            <a:r>
              <a:rPr dirty="0" lang="en-US" spc="-15" sz="1800">
                <a:solidFill>
                  <a:srgbClr val="bb562c"/>
                </a:solidFill>
                <a:latin typeface="Carlito"/>
              </a:rPr>
              <a:t>results </a:t>
            </a:r>
            <a:r>
              <a:rPr dirty="0" lang="en-US" spc="-5" sz="1800">
                <a:solidFill>
                  <a:srgbClr val="bb562c"/>
                </a:solidFill>
                <a:latin typeface="Carlito"/>
              </a:rPr>
              <a:t>of </a:t>
            </a:r>
            <a:r>
              <a:rPr dirty="0" lang="en-US" spc="-20" sz="1800">
                <a:solidFill>
                  <a:srgbClr val="bb562c"/>
                </a:solidFill>
                <a:latin typeface="Carlito"/>
              </a:rPr>
              <a:t>EDA </a:t>
            </a:r>
            <a:r>
              <a:rPr dirty="0" lang="en-US" spc="-5" sz="1800">
                <a:solidFill>
                  <a:srgbClr val="bb562c"/>
                </a:solidFill>
                <a:latin typeface="Carlito"/>
              </a:rPr>
              <a:t>with  </a:t>
            </a:r>
            <a:r>
              <a:rPr dirty="0" lang="en-US" spc="-20" sz="1800">
                <a:solidFill>
                  <a:srgbClr val="bb562c"/>
                </a:solidFill>
                <a:latin typeface="Carlito"/>
              </a:rPr>
              <a:t>visualization, EDA </a:t>
            </a:r>
            <a:r>
              <a:rPr dirty="0" lang="en-US" spc="-5" sz="1800">
                <a:solidFill>
                  <a:srgbClr val="bb562c"/>
                </a:solidFill>
                <a:latin typeface="Carlito"/>
              </a:rPr>
              <a:t>with </a:t>
            </a:r>
            <a:r>
              <a:rPr dirty="0" lang="en-US" sz="1800">
                <a:solidFill>
                  <a:srgbClr val="bb562c"/>
                </a:solidFill>
                <a:latin typeface="Carlito"/>
              </a:rPr>
              <a:t>SQL, </a:t>
            </a:r>
            <a:r>
              <a:rPr dirty="0" lang="en-US" spc="-25" sz="1800">
                <a:solidFill>
                  <a:srgbClr val="bb562c"/>
                </a:solidFill>
                <a:latin typeface="Carlito"/>
              </a:rPr>
              <a:t>Interactive </a:t>
            </a:r>
            <a:r>
              <a:rPr dirty="0" lang="en-US" sz="1800">
                <a:solidFill>
                  <a:srgbClr val="bb562c"/>
                </a:solidFill>
                <a:latin typeface="Carlito"/>
              </a:rPr>
              <a:t>Map </a:t>
            </a:r>
            <a:r>
              <a:rPr dirty="0" lang="en-US" spc="-5" sz="1800">
                <a:solidFill>
                  <a:srgbClr val="bb562c"/>
                </a:solidFill>
                <a:latin typeface="Carlito"/>
              </a:rPr>
              <a:t>with </a:t>
            </a:r>
            <a:r>
              <a:rPr dirty="0" lang="en-US" spc="-20" sz="1800">
                <a:solidFill>
                  <a:srgbClr val="bb562c"/>
                </a:solidFill>
                <a:latin typeface="Carlito"/>
              </a:rPr>
              <a:t>Folium, </a:t>
            </a:r>
            <a:r>
              <a:rPr dirty="0" lang="en-US" sz="1800">
                <a:solidFill>
                  <a:srgbClr val="bb562c"/>
                </a:solidFill>
                <a:latin typeface="Carlito"/>
              </a:rPr>
              <a:t>and </a:t>
            </a:r>
            <a:r>
              <a:rPr dirty="0" lang="en-US" spc="-10" sz="1800">
                <a:solidFill>
                  <a:srgbClr val="bb562c"/>
                </a:solidFill>
                <a:latin typeface="Carlito"/>
              </a:rPr>
              <a:t>finally </a:t>
            </a:r>
            <a:r>
              <a:rPr dirty="0" lang="en-US" sz="1800">
                <a:solidFill>
                  <a:srgbClr val="bb562c"/>
                </a:solidFill>
                <a:latin typeface="Carlito"/>
              </a:rPr>
              <a:t>the </a:t>
            </a:r>
            <a:r>
              <a:rPr dirty="0" lang="en-US" spc="-15" sz="1800">
                <a:solidFill>
                  <a:srgbClr val="bb562c"/>
                </a:solidFill>
                <a:latin typeface="Carlito"/>
              </a:rPr>
              <a:t>results </a:t>
            </a:r>
            <a:r>
              <a:rPr dirty="0" lang="en-US" spc="-5" sz="1800">
                <a:solidFill>
                  <a:srgbClr val="bb562c"/>
                </a:solidFill>
                <a:latin typeface="Carlito"/>
              </a:rPr>
              <a:t>of our </a:t>
            </a:r>
            <a:r>
              <a:rPr dirty="0" lang="en-US" sz="1800">
                <a:solidFill>
                  <a:srgbClr val="bb562c"/>
                </a:solidFill>
                <a:latin typeface="Carlito"/>
              </a:rPr>
              <a:t>model </a:t>
            </a:r>
            <a:r>
              <a:rPr dirty="0" lang="en-US" spc="-5" sz="1800">
                <a:solidFill>
                  <a:srgbClr val="bb562c"/>
                </a:solidFill>
                <a:latin typeface="Carlito"/>
              </a:rPr>
              <a:t>with  </a:t>
            </a:r>
            <a:r>
              <a:rPr dirty="0" lang="en-US" sz="1800">
                <a:solidFill>
                  <a:srgbClr val="bb562c"/>
                </a:solidFill>
                <a:latin typeface="Carlito"/>
              </a:rPr>
              <a:t>about 83%</a:t>
            </a:r>
            <a:r>
              <a:rPr dirty="0" lang="en-US" spc="-5" sz="1800">
                <a:solidFill>
                  <a:srgbClr val="bb562c"/>
                </a:solidFill>
                <a:latin typeface="Carlito"/>
              </a:rPr>
              <a:t> </a:t>
            </a:r>
            <a:r>
              <a:rPr dirty="0" lang="en-US" spc="-45" sz="1800">
                <a:solidFill>
                  <a:srgbClr val="bb562c"/>
                </a:solidFill>
                <a:latin typeface="Carlito"/>
              </a:rPr>
              <a:t>accuracy.</a:t>
            </a:r>
            <a:endParaRPr dirty="0" lang="en-US" spc="-45" sz="1800">
              <a:solidFill>
                <a:srgbClr val="bb562c"/>
              </a:solidFill>
              <a:latin typeface="Carlito"/>
            </a:endParaRPr>
          </a:p>
        </p:txBody>
      </p:sp>
      <p:sp>
        <p:nvSpPr>
          <p:cNvPr id="4" name="object 5">
            <a:extLst>
              <a:ext uri="{DCB775EB-365D-47E3-92A1-371A92E10FD4}">
                <a16:creationId xmlns:a16="http://schemas.microsoft.com/office/drawing/2010/main" id="{C8EF6FFA-F9D0-49F0-BF6E-07BE88F46462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38100">
              <a:lnSpc>
                <a:spcPts val="1100"/>
              </a:lnSpc>
            </a:pPr>
            <a:fld id="{27AF501C-FD20-4B17-9E34-E8999EE3E5A5}" type="slidenum"/>
            <a:endParaRPr dirty="0" lang="en-US"/>
          </a:p>
        </p:txBody>
      </p:sp>
      <p:pic>
        <p:nvPicPr>
          <p:cNvPr id="5" name="Picture 6">
            <a:extLst>
              <a:ext uri="{615D30F8-5A30-45D6-9A19-B77025CFF634}">
                <a16:creationId xmlns:a16="http://schemas.microsoft.com/office/drawing/2010/main" id="{9EC25EA4-A9B1-4D00-8441-C4E191C5A265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971800" y="1735136"/>
            <a:ext cx="5963918" cy="3354704"/>
          </a:xfrm>
          <a:prstGeom prst="rect">
            <a:avLst/>
          </a:prstGeom>
          <a:noFill/>
        </p:spPr>
      </p:pic>
    </p:spTree>
    <p:extLst>
      <p:ext uri="{3EDF5C30-D89A-4536-BD96-5FEA51D70DDC}">
        <p14:creationId xmlns:p14="http://schemas.microsoft.com/office/powerpoint/2010/main" val="1722787483098"/>
      </p:ext>
    </p:extLst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D13529D7-3191-4A65-B9BD-07E7F85782A4}">
                <a16:creationId xmlns:a16="http://schemas.microsoft.com/office/drawing/2010/main" id="{F0136C3E-5C94-413D-BCFA-E5D612486259}"/>
              </a:ext>
            </a:extLst>
          </p:cNvPr>
          <p:cNvSpPr txBox="1"/>
          <p:nvPr/>
        </p:nvSpPr>
        <p:spPr>
          <a:xfrm rot="0">
            <a:off x="1176023" y="2927985"/>
            <a:ext cx="9672181" cy="744674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US" spc="-1125" sz="4800">
                <a:solidFill>
                  <a:srgbClr val="242424"/>
                </a:solidFill>
                <a:latin typeface="Bahnschrift Condensed"/>
              </a:rPr>
              <a:t>E</a:t>
            </a:r>
            <a:r>
              <a:rPr dirty="0" lang="en-IN" spc="-1125" sz="4800">
                <a:solidFill>
                  <a:srgbClr val="242424"/>
                </a:solidFill>
                <a:latin typeface="Bahnschrift Condensed"/>
              </a:rPr>
              <a:t>   </a:t>
            </a:r>
            <a:r>
              <a:rPr dirty="0" lang="en-US" spc="-1125" sz="4800">
                <a:solidFill>
                  <a:srgbClr val="242424"/>
                </a:solidFill>
                <a:latin typeface="Bahnschrift Condensed"/>
              </a:rPr>
              <a:t>D</a:t>
            </a:r>
            <a:r>
              <a:rPr dirty="0" lang="en-IN" spc="-1125" sz="4800">
                <a:solidFill>
                  <a:srgbClr val="242424"/>
                </a:solidFill>
                <a:latin typeface="Bahnschrift Condensed"/>
              </a:rPr>
              <a:t>  </a:t>
            </a:r>
            <a:r>
              <a:rPr dirty="0" lang="en-US" spc="-1125" sz="4800">
                <a:solidFill>
                  <a:srgbClr val="242424"/>
                </a:solidFill>
                <a:latin typeface="Bahnschrift Condensed"/>
              </a:rPr>
              <a:t>A </a:t>
            </a:r>
            <a:r>
              <a:rPr dirty="0" lang="en-IN" spc="-1125" sz="4800">
                <a:solidFill>
                  <a:srgbClr val="242424"/>
                </a:solidFill>
                <a:latin typeface="Bahnschrift Condensed"/>
              </a:rPr>
              <a:t>   </a:t>
            </a:r>
            <a:r>
              <a:rPr dirty="0" lang="en-US" spc="-50" sz="4800">
                <a:solidFill>
                  <a:srgbClr val="242424"/>
                </a:solidFill>
                <a:latin typeface="Bahnschrift Condensed"/>
              </a:rPr>
              <a:t>with</a:t>
            </a:r>
            <a:r>
              <a:rPr dirty="0" lang="en-US" spc="-1270" sz="4800">
                <a:solidFill>
                  <a:srgbClr val="242424"/>
                </a:solidFill>
                <a:latin typeface="Bahnschrift Condensed"/>
              </a:rPr>
              <a:t> </a:t>
            </a:r>
            <a:r>
              <a:rPr dirty="0" lang="en-US" spc="-425" sz="4800">
                <a:solidFill>
                  <a:srgbClr val="242424"/>
                </a:solidFill>
                <a:latin typeface="Bahnschrift Condensed"/>
              </a:rPr>
              <a:t>Visualization</a:t>
            </a:r>
            <a:endParaRPr dirty="0" lang="en-US" spc="-425" sz="4800">
              <a:solidFill>
                <a:srgbClr val="242424"/>
              </a:solidFill>
              <a:latin typeface="Bahnschrift Condensed"/>
            </a:endParaRPr>
          </a:p>
        </p:txBody>
      </p:sp>
      <p:sp>
        <p:nvSpPr>
          <p:cNvPr id="3" name="object 4">
            <a:extLst>
              <a:ext uri="{BC4A1857-A4F9-47C3-8C41-CE25BF79E27C}">
                <a16:creationId xmlns:a16="http://schemas.microsoft.com/office/drawing/2010/main" id="{11A989A8-B0AD-4290-9594-F557DFDB09A6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38100">
              <a:lnSpc>
                <a:spcPts val="1100"/>
              </a:lnSpc>
            </a:pPr>
            <a:fld id="{46FD3A4B-79B0-407C-AE70-FE95A98370FC}" type="slidenum"/>
            <a:endParaRPr dirty="0" lang="en-US"/>
          </a:p>
        </p:txBody>
      </p:sp>
      <p:sp>
        <p:nvSpPr>
          <p:cNvPr id="4" name="object 3">
            <a:extLst>
              <a:ext uri="{5BC693E7-DE52-497D-9D08-8AA336C68858}">
                <a16:creationId xmlns:a16="http://schemas.microsoft.com/office/drawing/2010/main" id="{123284E2-EB00-4810-9248-C1D0F9706FD0}"/>
              </a:ext>
            </a:extLst>
          </p:cNvPr>
          <p:cNvSpPr txBox="1"/>
          <p:nvPr/>
        </p:nvSpPr>
        <p:spPr>
          <a:xfrm rot="0">
            <a:off x="1176019" y="4411726"/>
            <a:ext cx="7373620" cy="391160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275" sz="2400">
                <a:solidFill>
                  <a:srgbClr val="616e52"/>
                </a:solidFill>
                <a:latin typeface="Arial"/>
              </a:rPr>
              <a:t>EXPLORATORY</a:t>
            </a:r>
            <a:r>
              <a:rPr dirty="0" lang="en-US" spc="-340" sz="2400">
                <a:solidFill>
                  <a:srgbClr val="616e52"/>
                </a:solidFill>
                <a:latin typeface="Arial"/>
              </a:rPr>
              <a:t>DATA  </a:t>
            </a:r>
            <a:r>
              <a:rPr dirty="0" lang="en-US" spc="-330" sz="2400">
                <a:solidFill>
                  <a:srgbClr val="616e52"/>
                </a:solidFill>
                <a:latin typeface="Arial"/>
              </a:rPr>
              <a:t> </a:t>
            </a:r>
            <a:r>
              <a:rPr dirty="0" lang="en-US" spc="-225" sz="2400">
                <a:solidFill>
                  <a:srgbClr val="616e52"/>
                </a:solidFill>
                <a:latin typeface="Arial"/>
              </a:rPr>
              <a:t>ANALYSIS</a:t>
            </a:r>
            <a:r>
              <a:rPr dirty="0" lang="en-US" spc="-85" sz="2400">
                <a:solidFill>
                  <a:srgbClr val="616e52"/>
                </a:solidFill>
                <a:latin typeface="Arial"/>
              </a:rPr>
              <a:t>WITH</a:t>
            </a:r>
            <a:r>
              <a:rPr dirty="0" lang="en-US" spc="-215" sz="2400">
                <a:solidFill>
                  <a:srgbClr val="616e52"/>
                </a:solidFill>
                <a:latin typeface="Arial"/>
              </a:rPr>
              <a:t>SEABORN</a:t>
            </a:r>
            <a:r>
              <a:rPr dirty="0" lang="en-US" spc="-295" sz="2400">
                <a:solidFill>
                  <a:srgbClr val="616e52"/>
                </a:solidFill>
                <a:latin typeface="Arial"/>
              </a:rPr>
              <a:t>PLOTS</a:t>
            </a:r>
            <a:endParaRPr dirty="0" lang="en-US" spc="-295" sz="2400">
              <a:solidFill>
                <a:srgbClr val="616e52"/>
              </a:solidFill>
              <a:latin typeface="Arial"/>
            </a:endParaRPr>
          </a:p>
        </p:txBody>
      </p:sp>
    </p:spTree>
    <p:extLst>
      <p:ext uri="{89E6B8A9-1B57-4C8E-81F1-5D1E04D39C01}">
        <p14:creationId xmlns:p14="http://schemas.microsoft.com/office/powerpoint/2010/main" val="1722787483100"/>
      </p:ext>
    </p:extLst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false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C6D38E67-F05E-4E10-955F-C4601DEB33CD}">
                <a16:creationId xmlns:a16="http://schemas.microsoft.com/office/drawing/2010/main" id="{3DF51FF5-9F8A-4509-9158-8C4E2C6B392E}"/>
              </a:ext>
            </a:extLst>
          </p:cNvPr>
          <p:cNvGrpSpPr/>
          <p:nvPr/>
        </p:nvGrpSpPr>
        <p:grpSpPr>
          <a:xfrm rot="0">
            <a:off x="0" y="4914901"/>
            <a:ext cx="12188824" cy="1943100"/>
            <a:chOff x="0" y="4914901"/>
            <a:chExt cx="12188824" cy="1943100"/>
          </a:xfrm>
        </p:grpSpPr>
        <p:sp>
          <p:nvSpPr>
            <p:cNvPr id="3" name="object 3">
              <a:extLst>
                <a:ext uri="{B1D995EB-EDB2-4C0C-BA7A-F64F2A9A156C}">
                  <a16:creationId xmlns:a16="http://schemas.microsoft.com/office/drawing/2010/main" id="{6A247944-A3D0-4940-BF65-0513ED35DD28}"/>
                </a:ext>
              </a:extLst>
            </p:cNvPr>
            <p:cNvSpPr/>
            <p:nvPr/>
          </p:nvSpPr>
          <p:spPr>
            <a:xfrm rot="0">
              <a:off x="0" y="4978906"/>
              <a:ext cx="12188824" cy="1878964"/>
            </a:xfrm>
            <a:custGeom>
              <a:avLst/>
              <a:gdLst/>
              <a:ahLst/>
              <a:cxnLst/>
              <a:rect b="b" l="0" r="r" t="0"/>
              <a:pathLst>
                <a:path h="1878965" w="1218882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" name="object 4">
              <a:extLst>
                <a:ext uri="{BEFFD21D-5838-459D-8AE9-5521D2B34D37}">
                  <a16:creationId xmlns:a16="http://schemas.microsoft.com/office/drawing/2010/main" id="{D203B4D3-86D9-42C6-A4AE-F6FDC04FC085}"/>
                </a:ext>
              </a:extLst>
            </p:cNvPr>
            <p:cNvSpPr/>
            <p:nvPr/>
          </p:nvSpPr>
          <p:spPr>
            <a:xfrm rot="0">
              <a:off x="0" y="4914901"/>
              <a:ext cx="12188824" cy="64135"/>
            </a:xfrm>
            <a:custGeom>
              <a:avLst/>
              <a:gdLst/>
              <a:ahLst/>
              <a:cxnLst/>
              <a:rect b="b" l="0" r="r" t="0"/>
              <a:pathLst>
                <a:path h="64135" w="1218882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5" name="object 5">
            <a:extLst>
              <a:ext uri="{1BA41AAD-6C86-43E0-B47C-BB10661AF9CA}">
                <a16:creationId xmlns:a16="http://schemas.microsoft.com/office/drawing/2010/main" id="{7C4C55E6-0E02-4EE0-9A62-50D71FC93714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806907" y="456438"/>
            <a:ext cx="5162550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204" sz="3600">
                <a:solidFill>
                  <a:srgbClr val="bb562c"/>
                </a:solidFill>
              </a:rPr>
              <a:t>Flight </a:t>
            </a:r>
            <a:r>
              <a:rPr dirty="0" lang="en-US" spc="-229" sz="3600">
                <a:solidFill>
                  <a:srgbClr val="bb562c"/>
                </a:solidFill>
              </a:rPr>
              <a:t>Number </a:t>
            </a:r>
            <a:r>
              <a:rPr dirty="0" lang="en-US" spc="-300" sz="3600">
                <a:solidFill>
                  <a:srgbClr val="bb562c"/>
                </a:solidFill>
              </a:rPr>
              <a:t>vs. </a:t>
            </a:r>
            <a:r>
              <a:rPr dirty="0" lang="en-US" spc="-310" sz="3600">
                <a:solidFill>
                  <a:srgbClr val="bb562c"/>
                </a:solidFill>
              </a:rPr>
              <a:t>Launch</a:t>
            </a:r>
            <a:r>
              <a:rPr dirty="0" lang="en-US" spc="-765" sz="3600">
                <a:solidFill>
                  <a:srgbClr val="bb562c"/>
                </a:solidFill>
              </a:rPr>
              <a:t> </a:t>
            </a:r>
            <a:r>
              <a:rPr dirty="0" lang="en-US" spc="-265" sz="3600">
                <a:solidFill>
                  <a:srgbClr val="bb562c"/>
                </a:solidFill>
              </a:rPr>
              <a:t>Site</a:t>
            </a:r>
            <a:endParaRPr dirty="0" lang="en-US" spc="-265" sz="3600">
              <a:solidFill>
                <a:srgbClr val="bb562c"/>
              </a:solidFill>
            </a:endParaRPr>
          </a:p>
        </p:txBody>
      </p:sp>
      <p:sp>
        <p:nvSpPr>
          <p:cNvPr id="6" name="object 6">
            <a:extLst>
              <a:ext uri="{C52E3C9F-ECEF-4E7D-88BF-6B51C60A79E9}">
                <a16:creationId xmlns:a16="http://schemas.microsoft.com/office/drawing/2010/main" id="{36C2D8DF-AB54-46E1-8B41-C953A3011F11}"/>
              </a:ext>
            </a:extLst>
          </p:cNvPr>
          <p:cNvSpPr txBox="1"/>
          <p:nvPr/>
        </p:nvSpPr>
        <p:spPr>
          <a:xfrm rot="0">
            <a:off x="806907" y="5146749"/>
            <a:ext cx="6850380" cy="911225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algn="just" marL="12700" marR="5080">
              <a:lnSpc>
                <a:spcPct val="120000"/>
              </a:lnSpc>
              <a:spcBef>
                <a:spcPts val="105"/>
              </a:spcBef>
            </a:pPr>
            <a:r>
              <a:rPr dirty="0" lang="en-US" spc="-20" sz="1600">
                <a:solidFill>
                  <a:srgbClr val="ffffff"/>
                </a:solidFill>
                <a:latin typeface="Carlito"/>
              </a:rPr>
              <a:t>Graphic </a:t>
            </a:r>
            <a:r>
              <a:rPr dirty="0" lang="en-US" spc="-10" sz="1600">
                <a:solidFill>
                  <a:srgbClr val="ffffff"/>
                </a:solidFill>
                <a:latin typeface="Carlito"/>
              </a:rPr>
              <a:t>suggests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an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increase </a:t>
            </a:r>
            <a:r>
              <a:rPr dirty="0" lang="en-US" sz="1600">
                <a:solidFill>
                  <a:srgbClr val="ffffff"/>
                </a:solidFill>
                <a:latin typeface="Carlito"/>
              </a:rPr>
              <a:t>in </a:t>
            </a:r>
            <a:r>
              <a:rPr dirty="0" lang="en-US" spc="-15" sz="1600">
                <a:solidFill>
                  <a:srgbClr val="ffffff"/>
                </a:solidFill>
                <a:latin typeface="Carlito"/>
              </a:rPr>
              <a:t>success </a:t>
            </a:r>
            <a:r>
              <a:rPr dirty="0" lang="en-US" spc="-40" sz="1600">
                <a:solidFill>
                  <a:srgbClr val="ffffff"/>
                </a:solidFill>
                <a:latin typeface="Carlito"/>
              </a:rPr>
              <a:t>rate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over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time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(indicated </a:t>
            </a:r>
            <a:r>
              <a:rPr dirty="0" lang="en-US" sz="1600">
                <a:solidFill>
                  <a:srgbClr val="ffffff"/>
                </a:solidFill>
                <a:latin typeface="Carlito"/>
              </a:rPr>
              <a:t>in </a:t>
            </a:r>
            <a:r>
              <a:rPr dirty="0" lang="en-US" spc="-10" sz="1600">
                <a:solidFill>
                  <a:srgbClr val="ffffff"/>
                </a:solidFill>
                <a:latin typeface="Carlito"/>
              </a:rPr>
              <a:t>Flight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Number).  </a:t>
            </a:r>
            <a:r>
              <a:rPr dirty="0" lang="en-US" spc="-25" sz="1600">
                <a:solidFill>
                  <a:srgbClr val="ffffff"/>
                </a:solidFill>
                <a:latin typeface="Carlito"/>
              </a:rPr>
              <a:t>Likely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a big </a:t>
            </a:r>
            <a:r>
              <a:rPr dirty="0" lang="en-US" spc="-25" sz="1600">
                <a:solidFill>
                  <a:srgbClr val="ffffff"/>
                </a:solidFill>
                <a:latin typeface="Carlito"/>
              </a:rPr>
              <a:t>breakthrough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around </a:t>
            </a:r>
            <a:r>
              <a:rPr dirty="0" lang="en-US" spc="-10" sz="1600">
                <a:solidFill>
                  <a:srgbClr val="ffffff"/>
                </a:solidFill>
                <a:latin typeface="Carlito"/>
              </a:rPr>
              <a:t>flight </a:t>
            </a:r>
            <a:r>
              <a:rPr dirty="0" lang="en-US" spc="-15" sz="1600">
                <a:solidFill>
                  <a:srgbClr val="ffffff"/>
                </a:solidFill>
                <a:latin typeface="Carlito"/>
              </a:rPr>
              <a:t>20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which </a:t>
            </a:r>
            <a:r>
              <a:rPr dirty="0" lang="en-US" spc="-15" sz="1600">
                <a:solidFill>
                  <a:srgbClr val="ffffff"/>
                </a:solidFill>
                <a:latin typeface="Carlito"/>
              </a:rPr>
              <a:t>significantly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increased </a:t>
            </a:r>
            <a:r>
              <a:rPr dirty="0" lang="en-US" spc="-15" sz="1600">
                <a:solidFill>
                  <a:srgbClr val="ffffff"/>
                </a:solidFill>
                <a:latin typeface="Carlito"/>
              </a:rPr>
              <a:t>success </a:t>
            </a:r>
            <a:r>
              <a:rPr dirty="0" lang="en-US" spc="-25" sz="1600">
                <a:solidFill>
                  <a:srgbClr val="ffffff"/>
                </a:solidFill>
                <a:latin typeface="Carlito"/>
              </a:rPr>
              <a:t>rate. 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CCAFS appears </a:t>
            </a:r>
            <a:r>
              <a:rPr dirty="0" lang="en-US" spc="-15" sz="1600">
                <a:solidFill>
                  <a:srgbClr val="ffffff"/>
                </a:solidFill>
                <a:latin typeface="Carlito"/>
              </a:rPr>
              <a:t>to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be the main </a:t>
            </a:r>
            <a:r>
              <a:rPr dirty="0" lang="en-US" spc="-10" sz="1600">
                <a:solidFill>
                  <a:srgbClr val="ffffff"/>
                </a:solidFill>
                <a:latin typeface="Carlito"/>
              </a:rPr>
              <a:t>launch </a:t>
            </a:r>
            <a:r>
              <a:rPr dirty="0" lang="en-US" spc="-15" sz="1600">
                <a:solidFill>
                  <a:srgbClr val="ffffff"/>
                </a:solidFill>
                <a:latin typeface="Carlito"/>
              </a:rPr>
              <a:t>site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as it has the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most</a:t>
            </a:r>
            <a:r>
              <a:rPr dirty="0" lang="en-US" spc="-90" sz="16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volume.</a:t>
            </a:r>
            <a:endParaRPr dirty="0" lang="en-US" spc="-20" sz="1600">
              <a:solidFill>
                <a:srgbClr val="ffffff"/>
              </a:solidFill>
              <a:latin typeface="Carlito"/>
            </a:endParaRPr>
          </a:p>
        </p:txBody>
      </p:sp>
      <p:sp>
        <p:nvSpPr>
          <p:cNvPr id="7" name="object 7">
            <a:extLst>
              <a:ext uri="{182007CF-0F5D-4E9E-B02F-233643DE4D18}">
                <a16:creationId xmlns:a16="http://schemas.microsoft.com/office/drawing/2010/main" id="{AE5DCEB3-F4E3-44C5-BFDE-B030072BB3E6}"/>
              </a:ext>
            </a:extLst>
          </p:cNvPr>
          <p:cNvSpPr/>
          <p:nvPr/>
        </p:nvSpPr>
        <p:spPr>
          <a:xfrm rot="0">
            <a:off x="39623" y="1632204"/>
            <a:ext cx="12100560" cy="2377439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8" name="object 8">
            <a:extLst>
              <a:ext uri="{1046FCB7-1186-4F16-97BA-EBC6880937DB}">
                <a16:creationId xmlns:a16="http://schemas.microsoft.com/office/drawing/2010/main" id="{1990B08D-F7BC-4136-A600-3372598D646D}"/>
              </a:ext>
            </a:extLst>
          </p:cNvPr>
          <p:cNvSpPr txBox="1"/>
          <p:nvPr/>
        </p:nvSpPr>
        <p:spPr>
          <a:xfrm rot="0">
            <a:off x="977900" y="4346194"/>
            <a:ext cx="5862320" cy="26924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lang="en-US" spc="-20" sz="1600">
                <a:latin typeface="Carlito"/>
              </a:rPr>
              <a:t>Green indicates successful </a:t>
            </a:r>
            <a:r>
              <a:rPr dirty="0" lang="en-US" spc="-10" sz="1600">
                <a:latin typeface="Carlito"/>
              </a:rPr>
              <a:t>launch; </a:t>
            </a:r>
            <a:r>
              <a:rPr dirty="0" lang="en-US" spc="-15" sz="1600">
                <a:latin typeface="Carlito"/>
              </a:rPr>
              <a:t>Purple </a:t>
            </a:r>
            <a:r>
              <a:rPr dirty="0" lang="en-US" spc="-20" sz="1600">
                <a:latin typeface="Carlito"/>
              </a:rPr>
              <a:t>indicates unsuccessful</a:t>
            </a:r>
            <a:r>
              <a:rPr dirty="0" lang="en-US" spc="180" sz="1600">
                <a:latin typeface="Carlito"/>
              </a:rPr>
              <a:t> </a:t>
            </a:r>
            <a:r>
              <a:rPr dirty="0" lang="en-US" spc="-10" sz="1600">
                <a:latin typeface="Carlito"/>
              </a:rPr>
              <a:t>launch.</a:t>
            </a:r>
            <a:endParaRPr dirty="0" lang="en-US" spc="-10" sz="1600">
              <a:latin typeface="Carlito"/>
            </a:endParaRPr>
          </a:p>
        </p:txBody>
      </p:sp>
      <p:sp>
        <p:nvSpPr>
          <p:cNvPr id="9" name="object 9">
            <a:extLst>
              <a:ext uri="{790CEEE4-D9C1-40A6-AA1D-7FDFF05C0A08}">
                <a16:creationId xmlns:a16="http://schemas.microsoft.com/office/drawing/2010/main" id="{03129BCE-C87E-4470-B160-B1F274B1C830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38100">
              <a:lnSpc>
                <a:spcPts val="1100"/>
              </a:lnSpc>
            </a:pPr>
            <a:fld id="{D0CA84C0-8151-41C6-84F3-6A1927FD89C1}" type="slidenum"/>
            <a:endParaRPr dirty="0" lang="en-US"/>
          </a:p>
        </p:txBody>
      </p:sp>
    </p:spTree>
    <p:extLst>
      <p:ext uri="{E1545D1A-B26A-495E-9AAA-3432648DF734}">
        <p14:creationId xmlns:p14="http://schemas.microsoft.com/office/powerpoint/2010/main" val="1722787483102"/>
      </p:ext>
    </p:extLst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false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E73BEDB5-770F-41A2-8D94-02DAD6D020DF}">
                <a16:creationId xmlns:a16="http://schemas.microsoft.com/office/drawing/2010/main" id="{ABAE060B-6D35-47E6-9848-CF432713BAA8}"/>
              </a:ext>
            </a:extLst>
          </p:cNvPr>
          <p:cNvGrpSpPr/>
          <p:nvPr/>
        </p:nvGrpSpPr>
        <p:grpSpPr>
          <a:xfrm rot="0">
            <a:off x="0" y="4914901"/>
            <a:ext cx="12188824" cy="1943100"/>
            <a:chOff x="0" y="4914901"/>
            <a:chExt cx="12188824" cy="1943100"/>
          </a:xfrm>
        </p:grpSpPr>
        <p:sp>
          <p:nvSpPr>
            <p:cNvPr id="3" name="object 3">
              <a:extLst>
                <a:ext uri="{3A5FEF1D-4319-4CD4-A929-8B3D2C6E58F9}">
                  <a16:creationId xmlns:a16="http://schemas.microsoft.com/office/drawing/2010/main" id="{7F6457FE-4CB5-4F25-8501-FD96C760C1C7}"/>
                </a:ext>
              </a:extLst>
            </p:cNvPr>
            <p:cNvSpPr/>
            <p:nvPr/>
          </p:nvSpPr>
          <p:spPr>
            <a:xfrm rot="0">
              <a:off x="0" y="4978906"/>
              <a:ext cx="12188824" cy="1878964"/>
            </a:xfrm>
            <a:custGeom>
              <a:avLst/>
              <a:gdLst/>
              <a:ahLst/>
              <a:cxnLst/>
              <a:rect b="b" l="0" r="r" t="0"/>
              <a:pathLst>
                <a:path h="1878965" w="1218882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" name="object 4">
              <a:extLst>
                <a:ext uri="{BD366055-B78C-4859-8CF4-065920F7BC9D}">
                  <a16:creationId xmlns:a16="http://schemas.microsoft.com/office/drawing/2010/main" id="{76D6B488-AA3C-443A-A5D6-1299ED35DB54}"/>
                </a:ext>
              </a:extLst>
            </p:cNvPr>
            <p:cNvSpPr/>
            <p:nvPr/>
          </p:nvSpPr>
          <p:spPr>
            <a:xfrm rot="0">
              <a:off x="0" y="4914901"/>
              <a:ext cx="12188824" cy="64135"/>
            </a:xfrm>
            <a:custGeom>
              <a:avLst/>
              <a:gdLst/>
              <a:ahLst/>
              <a:cxnLst/>
              <a:rect b="b" l="0" r="r" t="0"/>
              <a:pathLst>
                <a:path h="64135" w="1218882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5" name="object 5">
            <a:extLst>
              <a:ext uri="{D9927CA0-9037-4706-B864-788B03030D4B}">
                <a16:creationId xmlns:a16="http://schemas.microsoft.com/office/drawing/2010/main" id="{414C0E37-DACF-4E63-A035-C36ABD45E763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902614" y="506095"/>
            <a:ext cx="4025265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335" sz="3600">
                <a:solidFill>
                  <a:srgbClr val="bb562c"/>
                </a:solidFill>
              </a:rPr>
              <a:t>Payload </a:t>
            </a:r>
            <a:r>
              <a:rPr dirty="0" lang="en-US" spc="-300" sz="3600">
                <a:solidFill>
                  <a:srgbClr val="bb562c"/>
                </a:solidFill>
              </a:rPr>
              <a:t>vs. </a:t>
            </a:r>
            <a:r>
              <a:rPr dirty="0" lang="en-US" spc="-310" sz="3600">
                <a:solidFill>
                  <a:srgbClr val="bb562c"/>
                </a:solidFill>
              </a:rPr>
              <a:t>Launch</a:t>
            </a:r>
            <a:r>
              <a:rPr dirty="0" lang="en-US" spc="-495" sz="3600">
                <a:solidFill>
                  <a:srgbClr val="bb562c"/>
                </a:solidFill>
              </a:rPr>
              <a:t> </a:t>
            </a:r>
            <a:r>
              <a:rPr dirty="0" lang="en-US" spc="-260" sz="3600">
                <a:solidFill>
                  <a:srgbClr val="bb562c"/>
                </a:solidFill>
              </a:rPr>
              <a:t>Site</a:t>
            </a:r>
            <a:endParaRPr dirty="0" lang="en-US" spc="-260" sz="3600">
              <a:solidFill>
                <a:srgbClr val="bb562c"/>
              </a:solidFill>
            </a:endParaRPr>
          </a:p>
        </p:txBody>
      </p:sp>
      <p:sp>
        <p:nvSpPr>
          <p:cNvPr id="6" name="object 6">
            <a:extLst>
              <a:ext uri="{EA06A771-C115-4E4A-A4E1-BE3C7AE227C8}">
                <a16:creationId xmlns:a16="http://schemas.microsoft.com/office/drawing/2010/main" id="{17862962-AA9D-49EC-A038-A886FAC678EC}"/>
              </a:ext>
            </a:extLst>
          </p:cNvPr>
          <p:cNvSpPr txBox="1"/>
          <p:nvPr/>
        </p:nvSpPr>
        <p:spPr>
          <a:xfrm rot="0">
            <a:off x="902614" y="5103774"/>
            <a:ext cx="5099049" cy="617220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dirty="0" lang="en-US" spc="-25" sz="1600">
                <a:solidFill>
                  <a:srgbClr val="ffffff"/>
                </a:solidFill>
                <a:latin typeface="Carlito"/>
              </a:rPr>
              <a:t>Payload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mass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appears </a:t>
            </a:r>
            <a:r>
              <a:rPr dirty="0" lang="en-US" spc="-15" sz="1600">
                <a:solidFill>
                  <a:srgbClr val="ffffff"/>
                </a:solidFill>
                <a:latin typeface="Carlito"/>
              </a:rPr>
              <a:t>to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fall mostly between </a:t>
            </a:r>
            <a:r>
              <a:rPr dirty="0" lang="en-US" spc="-10" sz="1600">
                <a:solidFill>
                  <a:srgbClr val="ffffff"/>
                </a:solidFill>
                <a:latin typeface="Carlito"/>
              </a:rPr>
              <a:t>0-6000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kg.  </a:t>
            </a:r>
            <a:r>
              <a:rPr dirty="0" lang="en-US" spc="-25" sz="1600">
                <a:solidFill>
                  <a:srgbClr val="ffffff"/>
                </a:solidFill>
                <a:latin typeface="Carlito"/>
              </a:rPr>
              <a:t>Different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launch </a:t>
            </a:r>
            <a:r>
              <a:rPr dirty="0" lang="en-US" spc="-10" sz="1600">
                <a:solidFill>
                  <a:srgbClr val="ffffff"/>
                </a:solidFill>
                <a:latin typeface="Carlito"/>
              </a:rPr>
              <a:t>sites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also </a:t>
            </a:r>
            <a:r>
              <a:rPr dirty="0" lang="en-US" spc="-15" sz="1600">
                <a:solidFill>
                  <a:srgbClr val="ffffff"/>
                </a:solidFill>
                <a:latin typeface="Carlito"/>
              </a:rPr>
              <a:t>seem to use </a:t>
            </a:r>
            <a:r>
              <a:rPr dirty="0" lang="en-US" spc="-25" sz="1600">
                <a:solidFill>
                  <a:srgbClr val="ffffff"/>
                </a:solidFill>
                <a:latin typeface="Carlito"/>
              </a:rPr>
              <a:t>different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payload</a:t>
            </a:r>
            <a:r>
              <a:rPr dirty="0" lang="en-US" spc="-10" sz="16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mass.</a:t>
            </a:r>
            <a:endParaRPr dirty="0" lang="en-US" spc="-5" sz="1600">
              <a:solidFill>
                <a:srgbClr val="ffffff"/>
              </a:solidFill>
              <a:latin typeface="Carlito"/>
            </a:endParaRPr>
          </a:p>
        </p:txBody>
      </p:sp>
      <p:sp>
        <p:nvSpPr>
          <p:cNvPr id="7" name="object 7">
            <a:extLst>
              <a:ext uri="{45F21251-72B6-4DA6-B181-DABDEAEE8AB0}">
                <a16:creationId xmlns:a16="http://schemas.microsoft.com/office/drawing/2010/main" id="{60BD2B04-3922-428D-803C-DDE281CFAAE8}"/>
              </a:ext>
            </a:extLst>
          </p:cNvPr>
          <p:cNvSpPr/>
          <p:nvPr/>
        </p:nvSpPr>
        <p:spPr>
          <a:xfrm rot="0">
            <a:off x="39623" y="1653538"/>
            <a:ext cx="12100560" cy="2377439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8" name="object 8">
            <a:extLst>
              <a:ext uri="{7617A060-540C-4B85-BE68-E621DCE13EA0}">
                <a16:creationId xmlns:a16="http://schemas.microsoft.com/office/drawing/2010/main" id="{7055836F-88C7-4D9A-9DA7-09A320068288}"/>
              </a:ext>
            </a:extLst>
          </p:cNvPr>
          <p:cNvSpPr txBox="1"/>
          <p:nvPr/>
        </p:nvSpPr>
        <p:spPr>
          <a:xfrm rot="0">
            <a:off x="902614" y="4346194"/>
            <a:ext cx="5862320" cy="26924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lang="en-US" spc="-20" sz="1600">
                <a:latin typeface="Carlito"/>
              </a:rPr>
              <a:t>Green indicates successful </a:t>
            </a:r>
            <a:r>
              <a:rPr dirty="0" lang="en-US" spc="-10" sz="1600">
                <a:latin typeface="Carlito"/>
              </a:rPr>
              <a:t>launch; </a:t>
            </a:r>
            <a:r>
              <a:rPr dirty="0" lang="en-US" spc="-15" sz="1600">
                <a:latin typeface="Carlito"/>
              </a:rPr>
              <a:t>Purple </a:t>
            </a:r>
            <a:r>
              <a:rPr dirty="0" lang="en-US" spc="-20" sz="1600">
                <a:latin typeface="Carlito"/>
              </a:rPr>
              <a:t>indicates unsuccessful</a:t>
            </a:r>
            <a:r>
              <a:rPr dirty="0" lang="en-US" spc="185" sz="1600">
                <a:latin typeface="Carlito"/>
              </a:rPr>
              <a:t> </a:t>
            </a:r>
            <a:r>
              <a:rPr dirty="0" lang="en-US" spc="-10" sz="1600">
                <a:latin typeface="Carlito"/>
              </a:rPr>
              <a:t>launch.</a:t>
            </a:r>
            <a:endParaRPr dirty="0" lang="en-US" spc="-10" sz="1600">
              <a:latin typeface="Carlito"/>
            </a:endParaRPr>
          </a:p>
        </p:txBody>
      </p:sp>
      <p:sp>
        <p:nvSpPr>
          <p:cNvPr id="9" name="object 9">
            <a:extLst>
              <a:ext uri="{9B623615-D690-47A7-813A-139000AEE158}">
                <a16:creationId xmlns:a16="http://schemas.microsoft.com/office/drawing/2010/main" id="{C3CE1785-AFB0-48E6-898C-FA27F7762C2B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38100">
              <a:lnSpc>
                <a:spcPts val="1100"/>
              </a:lnSpc>
            </a:pPr>
            <a:fld id="{15FFB184-6647-4F66-BD48-B71297FEE78F}" type="slidenum"/>
            <a:endParaRPr dirty="0" lang="en-US"/>
          </a:p>
        </p:txBody>
      </p:sp>
    </p:spTree>
    <p:extLst>
      <p:ext uri="{ACF47C4C-10F5-492D-AF73-EF2D59FAEBBB}">
        <p14:creationId xmlns:p14="http://schemas.microsoft.com/office/powerpoint/2010/main" val="1722787483104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A3F07CC7-D041-4420-8CA7-38DF551EAD88}">
                <a16:creationId xmlns:a16="http://schemas.microsoft.com/office/drawing/2010/main" id="{BC05BB6A-F36E-45CC-84AF-6926230D2192}"/>
              </a:ext>
            </a:extLst>
          </p:cNvPr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 bIns="0" lIns="0" rIns="0" rtlCol="0" tIns="626618" vert="horz" wrap="square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</a:pPr>
            <a:r>
              <a:rPr dirty="0" lang="en-US" spc="-190" u="sng">
                <a:solidFill>
                  <a:srgbClr val="7d7d7d"/>
                </a:solidFill>
              </a:rPr>
              <a:t>Outline</a:t>
            </a:r>
            <a:endParaRPr dirty="0" lang="en-US" spc="-190" u="sng">
              <a:solidFill>
                <a:srgbClr val="7d7d7d"/>
              </a:solidFill>
            </a:endParaRPr>
          </a:p>
        </p:txBody>
      </p:sp>
      <p:sp>
        <p:nvSpPr>
          <p:cNvPr id="3" name="object 3">
            <a:extLst>
              <a:ext uri="{82814282-5F95-46B1-9556-3768599D9507}">
                <a16:creationId xmlns:a16="http://schemas.microsoft.com/office/drawing/2010/main" id="{6EF6830C-42A3-409E-8984-FBC4B9460B7A}"/>
              </a:ext>
            </a:extLst>
          </p:cNvPr>
          <p:cNvSpPr/>
          <p:nvPr/>
        </p:nvSpPr>
        <p:spPr>
          <a:xfrm rot="0">
            <a:off x="1566672" y="2470403"/>
            <a:ext cx="2968752" cy="2304288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object 4">
            <a:extLst>
              <a:ext uri="{D5B7E368-F58E-44C6-A681-E75E501A08D9}">
                <a16:creationId xmlns:a16="http://schemas.microsoft.com/office/drawing/2010/main" id="{476CDFF7-EFEF-451E-843F-2A11144A8A83}"/>
              </a:ext>
            </a:extLst>
          </p:cNvPr>
          <p:cNvSpPr txBox="1"/>
          <p:nvPr/>
        </p:nvSpPr>
        <p:spPr>
          <a:xfrm rot="0">
            <a:off x="6288404" y="2168423"/>
            <a:ext cx="2814320" cy="2569844"/>
          </a:xfrm>
          <a:prstGeom prst="rect">
            <a:avLst/>
          </a:prstGeom>
        </p:spPr>
        <p:txBody>
          <a:bodyPr bIns="0" lIns="0" rIns="0" rtlCol="0" tIns="100965" vert="horz" wrap="square">
            <a:spAutoFit/>
          </a:bodyPr>
          <a:lstStyle/>
          <a:p>
            <a:pPr indent="-228600" marL="241300">
              <a:lnSpc>
                <a:spcPct val="100000"/>
              </a:lnSpc>
              <a:spcBef>
                <a:spcPts val="795"/>
              </a:spcBef>
              <a:buFont typeface="Arial"/>
              <a:buChar char="•"/>
            </a:pPr>
            <a:r>
              <a:rPr dirty="0" lang="en-US" spc="-30" sz="2200">
                <a:solidFill>
                  <a:srgbClr val="bb562c"/>
                </a:solidFill>
                <a:latin typeface="Carlito"/>
              </a:rPr>
              <a:t>Executive </a:t>
            </a:r>
            <a:r>
              <a:rPr dirty="0" lang="en-US" spc="-15" sz="2200">
                <a:solidFill>
                  <a:srgbClr val="bb562c"/>
                </a:solidFill>
                <a:latin typeface="Carlito"/>
              </a:rPr>
              <a:t>Summary</a:t>
            </a:r>
            <a:r>
              <a:rPr dirty="0" lang="en-US" spc="-10" sz="2200">
                <a:solidFill>
                  <a:srgbClr val="bb562c"/>
                </a:solidFill>
                <a:latin typeface="Carlito"/>
              </a:rPr>
              <a:t> </a:t>
            </a:r>
            <a:r>
              <a:rPr dirty="0" lang="en-US" spc="-15" sz="2200">
                <a:solidFill>
                  <a:srgbClr val="bb562c"/>
                </a:solidFill>
                <a:latin typeface="Carlito"/>
              </a:rPr>
              <a:t>(3)</a:t>
            </a:r>
          </a:p>
          <a:p>
            <a:pPr indent="-228600" marL="241300">
              <a:lnSpc>
                <a:spcPct val="100000"/>
              </a:lnSpc>
              <a:spcBef>
                <a:spcPts val="695"/>
              </a:spcBef>
              <a:buFont typeface="Arial"/>
              <a:buChar char="•"/>
            </a:pPr>
            <a:r>
              <a:rPr dirty="0" lang="en-US" spc="-25" sz="2200">
                <a:solidFill>
                  <a:srgbClr val="bb562c"/>
                </a:solidFill>
                <a:latin typeface="Carlito"/>
              </a:rPr>
              <a:t>Introduction</a:t>
            </a:r>
            <a:r>
              <a:rPr dirty="0" lang="en-US" spc="-40" sz="2200">
                <a:solidFill>
                  <a:srgbClr val="bb562c"/>
                </a:solidFill>
                <a:latin typeface="Carlito"/>
              </a:rPr>
              <a:t> </a:t>
            </a:r>
            <a:r>
              <a:rPr dirty="0" lang="en-US" spc="-10" sz="2200">
                <a:solidFill>
                  <a:srgbClr val="bb562c"/>
                </a:solidFill>
                <a:latin typeface="Carlito"/>
              </a:rPr>
              <a:t>(4)</a:t>
            </a:r>
          </a:p>
          <a:p>
            <a:pPr indent="-228600" marL="241300">
              <a:lnSpc>
                <a:spcPct val="100000"/>
              </a:lnSpc>
              <a:spcBef>
                <a:spcPts val="700"/>
              </a:spcBef>
              <a:buFont typeface="Arial"/>
              <a:buChar char="•"/>
            </a:pPr>
            <a:r>
              <a:rPr dirty="0" lang="en-US" spc="-5" sz="2200">
                <a:solidFill>
                  <a:srgbClr val="bb562c"/>
                </a:solidFill>
                <a:latin typeface="Carlito"/>
              </a:rPr>
              <a:t>Methodology</a:t>
            </a:r>
            <a:r>
              <a:rPr dirty="0" lang="en-US" spc="-60" sz="2200">
                <a:solidFill>
                  <a:srgbClr val="bb562c"/>
                </a:solidFill>
                <a:latin typeface="Carlito"/>
              </a:rPr>
              <a:t> </a:t>
            </a:r>
            <a:r>
              <a:rPr dirty="0" lang="en-US" spc="-15" sz="2200">
                <a:solidFill>
                  <a:srgbClr val="bb562c"/>
                </a:solidFill>
                <a:latin typeface="Carlito"/>
              </a:rPr>
              <a:t>(6)</a:t>
            </a:r>
          </a:p>
          <a:p>
            <a:pPr indent="-228600" marL="241300">
              <a:lnSpc>
                <a:spcPct val="100000"/>
              </a:lnSpc>
              <a:spcBef>
                <a:spcPts val="709"/>
              </a:spcBef>
              <a:buFont typeface="Arial"/>
              <a:buChar char="•"/>
            </a:pPr>
            <a:r>
              <a:rPr dirty="0" lang="en-US" spc="-25" sz="2200">
                <a:solidFill>
                  <a:srgbClr val="bb562c"/>
                </a:solidFill>
                <a:latin typeface="Carlito"/>
              </a:rPr>
              <a:t>Results</a:t>
            </a:r>
            <a:r>
              <a:rPr dirty="0" lang="en-US" sz="2200">
                <a:solidFill>
                  <a:srgbClr val="bb562c"/>
                </a:solidFill>
                <a:latin typeface="Carlito"/>
              </a:rPr>
              <a:t> </a:t>
            </a:r>
            <a:r>
              <a:rPr dirty="0" lang="en-US" spc="-15" sz="2200">
                <a:solidFill>
                  <a:srgbClr val="bb562c"/>
                </a:solidFill>
                <a:latin typeface="Carlito"/>
              </a:rPr>
              <a:t>(16)</a:t>
            </a:r>
          </a:p>
          <a:p>
            <a:pPr indent="-228600" marL="241300">
              <a:lnSpc>
                <a:spcPct val="100000"/>
              </a:lnSpc>
              <a:spcBef>
                <a:spcPts val="695"/>
              </a:spcBef>
              <a:buFont typeface="Arial"/>
              <a:buChar char="•"/>
            </a:pPr>
            <a:r>
              <a:rPr dirty="0" lang="en-US" spc="-10" sz="2200">
                <a:solidFill>
                  <a:srgbClr val="bb562c"/>
                </a:solidFill>
                <a:latin typeface="Carlito"/>
              </a:rPr>
              <a:t>Conclusion</a:t>
            </a:r>
            <a:r>
              <a:rPr dirty="0" lang="en-US" spc="-80" sz="2200">
                <a:solidFill>
                  <a:srgbClr val="bb562c"/>
                </a:solidFill>
                <a:latin typeface="Carlito"/>
              </a:rPr>
              <a:t> </a:t>
            </a:r>
            <a:r>
              <a:rPr dirty="0" lang="en-US" spc="-15" sz="2200">
                <a:solidFill>
                  <a:srgbClr val="bb562c"/>
                </a:solidFill>
                <a:latin typeface="Carlito"/>
              </a:rPr>
              <a:t>(46)</a:t>
            </a:r>
          </a:p>
          <a:p>
            <a:pPr indent="-228600" marL="241300">
              <a:lnSpc>
                <a:spcPct val="100000"/>
              </a:lnSpc>
              <a:spcBef>
                <a:spcPts val="695"/>
              </a:spcBef>
              <a:buFont typeface="Arial"/>
              <a:buChar char="•"/>
            </a:pPr>
            <a:r>
              <a:rPr dirty="0" lang="en-US" spc="-5" sz="2200">
                <a:solidFill>
                  <a:srgbClr val="bb562c"/>
                </a:solidFill>
                <a:latin typeface="Carlito"/>
              </a:rPr>
              <a:t>Appendix</a:t>
            </a:r>
            <a:r>
              <a:rPr dirty="0" lang="en-US" spc="-90" sz="2200">
                <a:solidFill>
                  <a:srgbClr val="bb562c"/>
                </a:solidFill>
                <a:latin typeface="Carlito"/>
              </a:rPr>
              <a:t> </a:t>
            </a:r>
            <a:r>
              <a:rPr dirty="0" lang="en-US" spc="-15" sz="2200">
                <a:solidFill>
                  <a:srgbClr val="bb562c"/>
                </a:solidFill>
                <a:latin typeface="Carlito"/>
              </a:rPr>
              <a:t>(47)</a:t>
            </a:r>
            <a:endParaRPr dirty="0" lang="en-US" spc="-15" sz="2200">
              <a:solidFill>
                <a:srgbClr val="bb562c"/>
              </a:solidFill>
              <a:latin typeface="Carlito"/>
            </a:endParaRPr>
          </a:p>
        </p:txBody>
      </p:sp>
      <p:sp>
        <p:nvSpPr>
          <p:cNvPr id="5" name="object 5">
            <a:extLst>
              <a:ext uri="{104F7B69-C1BE-4E93-85A3-866DB779616E}">
                <a16:creationId xmlns:a16="http://schemas.microsoft.com/office/drawing/2010/main" id="{4A413626-B23D-4CB8-8064-41FA5A1D7E01}"/>
              </a:ext>
            </a:extLst>
          </p:cNvPr>
          <p:cNvSpPr txBox="1"/>
          <p:nvPr/>
        </p:nvSpPr>
        <p:spPr>
          <a:xfrm rot="0">
            <a:off x="10948415" y="6568540"/>
            <a:ext cx="144780" cy="160019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38100">
              <a:lnSpc>
                <a:spcPts val="1100"/>
              </a:lnSpc>
            </a:pPr>
            <a:fld id="{4E09DB76-F7EF-4DA2-A85E-296398D87282}" type="slidenum"/>
            <a:endParaRPr dirty="0" lang="en-US" sz="1050">
              <a:solidFill>
                <a:srgbClr val="ffffff"/>
              </a:solidFill>
              <a:latin typeface="Carlito"/>
            </a:endParaRPr>
          </a:p>
        </p:txBody>
      </p:sp>
    </p:spTree>
    <p:extLst>
      <p:ext uri="{64C2BB7E-C7BE-45B3-B423-2E67017D15BE}">
        <p14:creationId xmlns:p14="http://schemas.microsoft.com/office/powerpoint/2010/main" val="1722787483053"/>
      </p:ext>
    </p:extLst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false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0BFAA854-C3C7-4198-A1C5-56EFDE539115}">
                <a16:creationId xmlns:a16="http://schemas.microsoft.com/office/drawing/2010/main" id="{DF87083B-F6D2-4D80-8A24-E6CC7BB5DAC8}"/>
              </a:ext>
            </a:extLst>
          </p:cNvPr>
          <p:cNvGrpSpPr/>
          <p:nvPr/>
        </p:nvGrpSpPr>
        <p:grpSpPr>
          <a:xfrm rot="0">
            <a:off x="0" y="4914901"/>
            <a:ext cx="12188824" cy="1943100"/>
            <a:chOff x="0" y="4914901"/>
            <a:chExt cx="12188824" cy="1943100"/>
          </a:xfrm>
        </p:grpSpPr>
        <p:sp>
          <p:nvSpPr>
            <p:cNvPr id="3" name="object 3">
              <a:extLst>
                <a:ext uri="{38133E04-F98D-47AF-9E7E-0D0D90409D07}">
                  <a16:creationId xmlns:a16="http://schemas.microsoft.com/office/drawing/2010/main" id="{58B9F900-59FE-486E-93F9-1E68EAAF6E53}"/>
                </a:ext>
              </a:extLst>
            </p:cNvPr>
            <p:cNvSpPr/>
            <p:nvPr/>
          </p:nvSpPr>
          <p:spPr>
            <a:xfrm rot="0">
              <a:off x="0" y="4978906"/>
              <a:ext cx="12188824" cy="1878964"/>
            </a:xfrm>
            <a:custGeom>
              <a:avLst/>
              <a:gdLst/>
              <a:ahLst/>
              <a:cxnLst/>
              <a:rect b="b" l="0" r="r" t="0"/>
              <a:pathLst>
                <a:path h="1878965" w="1218882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" name="object 4">
              <a:extLst>
                <a:ext uri="{A1ACFB3B-1CD9-4DC6-80B1-06FB73F61B02}">
                  <a16:creationId xmlns:a16="http://schemas.microsoft.com/office/drawing/2010/main" id="{532E636B-A83A-496B-863C-4ED57772FFA9}"/>
                </a:ext>
              </a:extLst>
            </p:cNvPr>
            <p:cNvSpPr/>
            <p:nvPr/>
          </p:nvSpPr>
          <p:spPr>
            <a:xfrm rot="0">
              <a:off x="0" y="4914901"/>
              <a:ext cx="12188824" cy="64135"/>
            </a:xfrm>
            <a:custGeom>
              <a:avLst/>
              <a:gdLst/>
              <a:ahLst/>
              <a:cxnLst/>
              <a:rect b="b" l="0" r="r" t="0"/>
              <a:pathLst>
                <a:path h="64135" w="1218882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5" name="object 5">
            <a:extLst>
              <a:ext uri="{7CCBD3A9-EA57-4F86-9878-0E76CB761D5E}">
                <a16:creationId xmlns:a16="http://schemas.microsoft.com/office/drawing/2010/main" id="{7DA40150-01EB-4BE9-86DF-A4FE7DE32B87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23391" y="488696"/>
            <a:ext cx="4573905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425" sz="3600">
                <a:solidFill>
                  <a:srgbClr val="bb562c"/>
                </a:solidFill>
              </a:rPr>
              <a:t>Success </a:t>
            </a:r>
            <a:r>
              <a:rPr dirty="0" lang="en-US" spc="-165" sz="3600">
                <a:solidFill>
                  <a:srgbClr val="bb562c"/>
                </a:solidFill>
              </a:rPr>
              <a:t>rate </a:t>
            </a:r>
            <a:r>
              <a:rPr dirty="0" lang="en-US" spc="-300" sz="3600">
                <a:solidFill>
                  <a:srgbClr val="bb562c"/>
                </a:solidFill>
              </a:rPr>
              <a:t>vs. </a:t>
            </a:r>
            <a:r>
              <a:rPr dirty="0" lang="en-US" spc="-135" sz="3600">
                <a:solidFill>
                  <a:srgbClr val="bb562c"/>
                </a:solidFill>
              </a:rPr>
              <a:t>Orbit</a:t>
            </a:r>
            <a:r>
              <a:rPr dirty="0" lang="en-US" spc="-670" sz="3600">
                <a:solidFill>
                  <a:srgbClr val="bb562c"/>
                </a:solidFill>
              </a:rPr>
              <a:t> </a:t>
            </a:r>
            <a:r>
              <a:rPr dirty="0" lang="en-US" spc="-145" sz="3600">
                <a:solidFill>
                  <a:srgbClr val="bb562c"/>
                </a:solidFill>
              </a:rPr>
              <a:t>type</a:t>
            </a:r>
            <a:endParaRPr dirty="0" lang="en-US" spc="-145" sz="3600">
              <a:solidFill>
                <a:srgbClr val="bb562c"/>
              </a:solidFill>
            </a:endParaRPr>
          </a:p>
        </p:txBody>
      </p:sp>
      <p:sp>
        <p:nvSpPr>
          <p:cNvPr id="6" name="object 6">
            <a:extLst>
              <a:ext uri="{2DF39F4C-6D6B-4777-A8E5-6FF0093C8A2A}">
                <a16:creationId xmlns:a16="http://schemas.microsoft.com/office/drawing/2010/main" id="{EEB2A549-A236-4E18-8487-4D9A976FB2E0}"/>
              </a:ext>
            </a:extLst>
          </p:cNvPr>
          <p:cNvSpPr txBox="1"/>
          <p:nvPr/>
        </p:nvSpPr>
        <p:spPr>
          <a:xfrm rot="0">
            <a:off x="1177848" y="4915179"/>
            <a:ext cx="6502400" cy="1499870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lang="en-US" spc="-15" sz="1600">
                <a:solidFill>
                  <a:srgbClr val="ffffff"/>
                </a:solidFill>
                <a:latin typeface="Carlito"/>
              </a:rPr>
              <a:t>ES-L1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(1), </a:t>
            </a:r>
            <a:r>
              <a:rPr dirty="0" lang="en-US" spc="-25" sz="1600">
                <a:solidFill>
                  <a:srgbClr val="ffffff"/>
                </a:solidFill>
                <a:latin typeface="Carlito"/>
              </a:rPr>
              <a:t>GEO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(1), HEO </a:t>
            </a:r>
            <a:r>
              <a:rPr dirty="0" lang="en-US" spc="-15" sz="1600">
                <a:solidFill>
                  <a:srgbClr val="ffffff"/>
                </a:solidFill>
                <a:latin typeface="Carlito"/>
              </a:rPr>
              <a:t>(1) </a:t>
            </a:r>
            <a:r>
              <a:rPr dirty="0" lang="en-US" spc="-25" sz="1600">
                <a:solidFill>
                  <a:srgbClr val="ffffff"/>
                </a:solidFill>
                <a:latin typeface="Carlito"/>
              </a:rPr>
              <a:t>have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100% </a:t>
            </a:r>
            <a:r>
              <a:rPr dirty="0" lang="en-US" spc="-15" sz="1600">
                <a:solidFill>
                  <a:srgbClr val="ffffff"/>
                </a:solidFill>
                <a:latin typeface="Carlito"/>
              </a:rPr>
              <a:t>success </a:t>
            </a:r>
            <a:r>
              <a:rPr dirty="0" lang="en-US" spc="-40" sz="1600">
                <a:solidFill>
                  <a:srgbClr val="ffffff"/>
                </a:solidFill>
                <a:latin typeface="Carlito"/>
              </a:rPr>
              <a:t>rate </a:t>
            </a:r>
            <a:r>
              <a:rPr dirty="0" lang="en-US" spc="-15" sz="1600">
                <a:solidFill>
                  <a:srgbClr val="ffffff"/>
                </a:solidFill>
                <a:latin typeface="Carlito"/>
              </a:rPr>
              <a:t>(sample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sizes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in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parenthesis)  </a:t>
            </a:r>
            <a:r>
              <a:rPr dirty="0" lang="en-US" spc="-10" sz="1600">
                <a:solidFill>
                  <a:srgbClr val="ffffff"/>
                </a:solidFill>
                <a:latin typeface="Carlito"/>
              </a:rPr>
              <a:t>SSO </a:t>
            </a:r>
            <a:r>
              <a:rPr dirty="0" lang="en-US" spc="-15" sz="1600">
                <a:solidFill>
                  <a:srgbClr val="ffffff"/>
                </a:solidFill>
                <a:latin typeface="Carlito"/>
              </a:rPr>
              <a:t>(5)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has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100% </a:t>
            </a:r>
            <a:r>
              <a:rPr dirty="0" lang="en-US" spc="-10" sz="1600">
                <a:solidFill>
                  <a:srgbClr val="ffffff"/>
                </a:solidFill>
                <a:latin typeface="Carlito"/>
              </a:rPr>
              <a:t>success</a:t>
            </a:r>
            <a:r>
              <a:rPr dirty="0" lang="en-US" spc="45" sz="16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pc="-40" sz="1600">
                <a:solidFill>
                  <a:srgbClr val="ffffff"/>
                </a:solidFill>
                <a:latin typeface="Carlito"/>
              </a:rPr>
              <a:t>rate</a:t>
            </a: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lang="en-US" spc="-25" sz="1600">
                <a:solidFill>
                  <a:srgbClr val="ffffff"/>
                </a:solidFill>
                <a:latin typeface="Carlito"/>
              </a:rPr>
              <a:t>VLEO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(14)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has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decent </a:t>
            </a:r>
            <a:r>
              <a:rPr dirty="0" lang="en-US" spc="-15" sz="1600">
                <a:solidFill>
                  <a:srgbClr val="ffffff"/>
                </a:solidFill>
                <a:latin typeface="Carlito"/>
              </a:rPr>
              <a:t>success </a:t>
            </a:r>
            <a:r>
              <a:rPr dirty="0" lang="en-US" spc="-40" sz="1600">
                <a:solidFill>
                  <a:srgbClr val="ffffff"/>
                </a:solidFill>
                <a:latin typeface="Carlito"/>
              </a:rPr>
              <a:t>rate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and</a:t>
            </a:r>
            <a:r>
              <a:rPr dirty="0" lang="en-US" spc="150" sz="16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pc="-25" sz="1600">
                <a:solidFill>
                  <a:srgbClr val="ffffff"/>
                </a:solidFill>
                <a:latin typeface="Carlito"/>
              </a:rPr>
              <a:t>attempts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lang="en-US" spc="-5" sz="1600">
                <a:solidFill>
                  <a:srgbClr val="ffffff"/>
                </a:solidFill>
                <a:latin typeface="Carlito"/>
              </a:rPr>
              <a:t>SO </a:t>
            </a:r>
            <a:r>
              <a:rPr dirty="0" lang="en-US" spc="-15" sz="1600">
                <a:solidFill>
                  <a:srgbClr val="ffffff"/>
                </a:solidFill>
                <a:latin typeface="Carlito"/>
              </a:rPr>
              <a:t>(1)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has </a:t>
            </a:r>
            <a:r>
              <a:rPr dirty="0" lang="en-US" spc="-15" sz="1600">
                <a:solidFill>
                  <a:srgbClr val="ffffff"/>
                </a:solidFill>
                <a:latin typeface="Carlito"/>
              </a:rPr>
              <a:t>0% success</a:t>
            </a:r>
            <a:r>
              <a:rPr dirty="0" lang="en-US" spc="85" sz="16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pc="-40" sz="1600">
                <a:solidFill>
                  <a:srgbClr val="ffffff"/>
                </a:solidFill>
                <a:latin typeface="Carlito"/>
              </a:rPr>
              <a:t>rate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lang="en-US" spc="-40" sz="1600">
                <a:solidFill>
                  <a:srgbClr val="ffffff"/>
                </a:solidFill>
                <a:latin typeface="Carlito"/>
              </a:rPr>
              <a:t>GTO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(27)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has the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around 50% </a:t>
            </a:r>
            <a:r>
              <a:rPr dirty="0" lang="en-US" spc="-15" sz="1600">
                <a:solidFill>
                  <a:srgbClr val="ffffff"/>
                </a:solidFill>
                <a:latin typeface="Carlito"/>
              </a:rPr>
              <a:t>success </a:t>
            </a:r>
            <a:r>
              <a:rPr dirty="0" lang="en-US" spc="-40" sz="1600">
                <a:solidFill>
                  <a:srgbClr val="ffffff"/>
                </a:solidFill>
                <a:latin typeface="Carlito"/>
              </a:rPr>
              <a:t>rate </a:t>
            </a:r>
            <a:r>
              <a:rPr dirty="0" lang="en-US" spc="-15" sz="1600">
                <a:solidFill>
                  <a:srgbClr val="ffffff"/>
                </a:solidFill>
                <a:latin typeface="Carlito"/>
              </a:rPr>
              <a:t>but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largest</a:t>
            </a:r>
            <a:r>
              <a:rPr dirty="0" lang="en-US" spc="225" sz="16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sample</a:t>
            </a:r>
            <a:endParaRPr dirty="0" lang="en-US" spc="-5" sz="1600">
              <a:solidFill>
                <a:srgbClr val="ffffff"/>
              </a:solidFill>
              <a:latin typeface="Carlito"/>
            </a:endParaRPr>
          </a:p>
        </p:txBody>
      </p:sp>
      <p:sp>
        <p:nvSpPr>
          <p:cNvPr id="7" name="object 7">
            <a:extLst>
              <a:ext uri="{D70AB742-80B7-41ED-8488-FB6E828D9FCF}">
                <a16:creationId xmlns:a16="http://schemas.microsoft.com/office/drawing/2010/main" id="{4A2CC4CE-8DB8-4445-AA90-7E9FAE05922B}"/>
              </a:ext>
            </a:extLst>
          </p:cNvPr>
          <p:cNvSpPr/>
          <p:nvPr/>
        </p:nvSpPr>
        <p:spPr>
          <a:xfrm rot="0">
            <a:off x="2321051" y="1185672"/>
            <a:ext cx="5430011" cy="3514344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8" name="object 8">
            <a:extLst>
              <a:ext uri="{6D7DDE4D-0EE3-463B-84BB-C8692E5FEEA0}">
                <a16:creationId xmlns:a16="http://schemas.microsoft.com/office/drawing/2010/main" id="{2D1A0572-99FF-4ABF-9E4B-79CDB0ABD016}"/>
              </a:ext>
            </a:extLst>
          </p:cNvPr>
          <p:cNvSpPr txBox="1"/>
          <p:nvPr/>
        </p:nvSpPr>
        <p:spPr>
          <a:xfrm rot="0">
            <a:off x="8403463" y="3387597"/>
            <a:ext cx="2179320" cy="112331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lang="en-US" spc="-5" sz="1800">
                <a:latin typeface="Carlito"/>
              </a:rPr>
              <a:t>Success </a:t>
            </a:r>
            <a:r>
              <a:rPr dirty="0" lang="en-US" spc="-25" sz="1800">
                <a:latin typeface="Carlito"/>
              </a:rPr>
              <a:t>Rate </a:t>
            </a:r>
            <a:r>
              <a:rPr dirty="0" lang="en-US" spc="-20" sz="1800">
                <a:latin typeface="Carlito"/>
              </a:rPr>
              <a:t>Scale</a:t>
            </a:r>
            <a:r>
              <a:rPr dirty="0" lang="en-US" spc="-65" sz="1800">
                <a:latin typeface="Carlito"/>
              </a:rPr>
              <a:t> </a:t>
            </a:r>
            <a:r>
              <a:rPr dirty="0" lang="en-US" spc="-5" sz="1800">
                <a:latin typeface="Carlito"/>
              </a:rPr>
              <a:t>with  </a:t>
            </a:r>
            <a:r>
              <a:rPr dirty="0" lang="en-US" sz="1800">
                <a:latin typeface="Carlito"/>
              </a:rPr>
              <a:t>0 as</a:t>
            </a:r>
            <a:r>
              <a:rPr dirty="0" lang="en-US" spc="-70" sz="1800">
                <a:latin typeface="Carlito"/>
              </a:rPr>
              <a:t> </a:t>
            </a:r>
            <a:r>
              <a:rPr dirty="0" lang="en-US" spc="-5" sz="1800">
                <a:latin typeface="Carlito"/>
              </a:rPr>
              <a:t>0%</a:t>
            </a:r>
          </a:p>
          <a:p>
            <a:pPr marL="12700" marR="1182370">
              <a:lnSpc>
                <a:spcPct val="100000"/>
              </a:lnSpc>
            </a:pPr>
            <a:r>
              <a:rPr dirty="0" lang="en-US" sz="1800">
                <a:latin typeface="Carlito"/>
              </a:rPr>
              <a:t>0.6 as</a:t>
            </a:r>
            <a:r>
              <a:rPr dirty="0" lang="en-US" spc="-195" sz="1800">
                <a:latin typeface="Carlito"/>
              </a:rPr>
              <a:t> </a:t>
            </a:r>
            <a:r>
              <a:rPr dirty="0" lang="en-US" sz="1800">
                <a:latin typeface="Carlito"/>
              </a:rPr>
              <a:t>60%  1 as</a:t>
            </a:r>
            <a:r>
              <a:rPr dirty="0" lang="en-US" spc="-125" sz="1800">
                <a:latin typeface="Carlito"/>
              </a:rPr>
              <a:t> </a:t>
            </a:r>
            <a:r>
              <a:rPr dirty="0" lang="en-US" spc="-5" sz="1800">
                <a:latin typeface="Carlito"/>
              </a:rPr>
              <a:t>100%</a:t>
            </a:r>
            <a:endParaRPr dirty="0" lang="en-US" spc="-5" sz="1800">
              <a:latin typeface="Carlito"/>
            </a:endParaRPr>
          </a:p>
        </p:txBody>
      </p:sp>
      <p:sp>
        <p:nvSpPr>
          <p:cNvPr id="9" name="object 9">
            <a:extLst>
              <a:ext uri="{2134B2A2-17BB-4138-BA47-9FBC35F34C10}">
                <a16:creationId xmlns:a16="http://schemas.microsoft.com/office/drawing/2010/main" id="{E3D57889-4FBF-4E43-BF79-D879CC8104AE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38100">
              <a:lnSpc>
                <a:spcPts val="1100"/>
              </a:lnSpc>
            </a:pPr>
            <a:fld id="{B14A802D-D204-4A3F-9D47-6DD78D7E0748}" type="slidenum"/>
            <a:endParaRPr dirty="0" lang="en-US"/>
          </a:p>
        </p:txBody>
      </p:sp>
    </p:spTree>
    <p:extLst>
      <p:ext uri="{548B068E-5A1F-4612-B152-824AF9B996D1}">
        <p14:creationId xmlns:p14="http://schemas.microsoft.com/office/powerpoint/2010/main" val="1722787483107"/>
      </p:ext>
    </p:extLst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false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29D608EE-467C-4DFD-9805-78CF4A1CF0D2}">
                <a16:creationId xmlns:a16="http://schemas.microsoft.com/office/drawing/2010/main" id="{A52D2C8E-0CAD-47D5-B5FC-4A274AED0091}"/>
              </a:ext>
            </a:extLst>
          </p:cNvPr>
          <p:cNvGrpSpPr/>
          <p:nvPr/>
        </p:nvGrpSpPr>
        <p:grpSpPr>
          <a:xfrm rot="0">
            <a:off x="0" y="4914901"/>
            <a:ext cx="12188824" cy="1943100"/>
            <a:chOff x="0" y="4914901"/>
            <a:chExt cx="12188824" cy="1943100"/>
          </a:xfrm>
        </p:grpSpPr>
        <p:sp>
          <p:nvSpPr>
            <p:cNvPr id="3" name="object 3">
              <a:extLst>
                <a:ext uri="{2B164FE1-CF1D-4DFC-BCB8-7EF212DB0621}">
                  <a16:creationId xmlns:a16="http://schemas.microsoft.com/office/drawing/2010/main" id="{9F9AE7D5-DD19-45DF-8F83-0FFB575C5D87}"/>
                </a:ext>
              </a:extLst>
            </p:cNvPr>
            <p:cNvSpPr/>
            <p:nvPr/>
          </p:nvSpPr>
          <p:spPr>
            <a:xfrm rot="0">
              <a:off x="0" y="4978906"/>
              <a:ext cx="12188824" cy="1878964"/>
            </a:xfrm>
            <a:custGeom>
              <a:avLst/>
              <a:gdLst/>
              <a:ahLst/>
              <a:cxnLst/>
              <a:rect b="b" l="0" r="r" t="0"/>
              <a:pathLst>
                <a:path h="1878965" w="1218882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" name="object 4">
              <a:extLst>
                <a:ext uri="{97E7EF8F-65DA-4149-82C9-6D17E51F48DF}">
                  <a16:creationId xmlns:a16="http://schemas.microsoft.com/office/drawing/2010/main" id="{5DE917C8-A623-40DC-B734-30A2EBFEFF4B}"/>
                </a:ext>
              </a:extLst>
            </p:cNvPr>
            <p:cNvSpPr/>
            <p:nvPr/>
          </p:nvSpPr>
          <p:spPr>
            <a:xfrm rot="0">
              <a:off x="0" y="4914901"/>
              <a:ext cx="12188824" cy="64135"/>
            </a:xfrm>
            <a:custGeom>
              <a:avLst/>
              <a:gdLst/>
              <a:ahLst/>
              <a:cxnLst/>
              <a:rect b="b" l="0" r="r" t="0"/>
              <a:pathLst>
                <a:path h="64135" w="1218882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5" name="object 5">
            <a:extLst>
              <a:ext uri="{74F3D3D9-A1AE-42FD-89C0-76BF93FDCFA4}">
                <a16:creationId xmlns:a16="http://schemas.microsoft.com/office/drawing/2010/main" id="{893D6E32-661B-4926-B635-F1F37A5A0A41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902614" y="642620"/>
            <a:ext cx="4941570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204" sz="3600">
                <a:solidFill>
                  <a:srgbClr val="bb562c"/>
                </a:solidFill>
              </a:rPr>
              <a:t>Flight </a:t>
            </a:r>
            <a:r>
              <a:rPr dirty="0" lang="en-US" spc="-229" sz="3600">
                <a:solidFill>
                  <a:srgbClr val="bb562c"/>
                </a:solidFill>
              </a:rPr>
              <a:t>Number </a:t>
            </a:r>
            <a:r>
              <a:rPr dirty="0" lang="en-US" spc="-300" sz="3600">
                <a:solidFill>
                  <a:srgbClr val="bb562c"/>
                </a:solidFill>
              </a:rPr>
              <a:t>vs. </a:t>
            </a:r>
            <a:r>
              <a:rPr dirty="0" lang="en-US" spc="-135" sz="3600">
                <a:solidFill>
                  <a:srgbClr val="bb562c"/>
                </a:solidFill>
              </a:rPr>
              <a:t>Orbit</a:t>
            </a:r>
            <a:r>
              <a:rPr dirty="0" lang="en-US" spc="-760" sz="3600">
                <a:solidFill>
                  <a:srgbClr val="bb562c"/>
                </a:solidFill>
              </a:rPr>
              <a:t> </a:t>
            </a:r>
            <a:r>
              <a:rPr dirty="0" lang="en-US" spc="-145" sz="3600">
                <a:solidFill>
                  <a:srgbClr val="bb562c"/>
                </a:solidFill>
              </a:rPr>
              <a:t>type</a:t>
            </a:r>
            <a:endParaRPr dirty="0" lang="en-US" spc="-145" sz="3600">
              <a:solidFill>
                <a:srgbClr val="bb562c"/>
              </a:solidFill>
            </a:endParaRPr>
          </a:p>
        </p:txBody>
      </p:sp>
      <p:sp>
        <p:nvSpPr>
          <p:cNvPr id="6" name="object 6">
            <a:extLst>
              <a:ext uri="{A7FD7317-7140-43BA-B9E0-DE48F87429E6}">
                <a16:creationId xmlns:a16="http://schemas.microsoft.com/office/drawing/2010/main" id="{3FDDF1B1-CA81-4C77-9071-A4E5B6570160}"/>
              </a:ext>
            </a:extLst>
          </p:cNvPr>
          <p:cNvSpPr txBox="1"/>
          <p:nvPr/>
        </p:nvSpPr>
        <p:spPr>
          <a:xfrm rot="0">
            <a:off x="1118107" y="5003951"/>
            <a:ext cx="8640445" cy="120713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 marR="3951604">
              <a:lnSpc>
                <a:spcPct val="121000"/>
              </a:lnSpc>
              <a:spcBef>
                <a:spcPts val="100"/>
              </a:spcBef>
            </a:pPr>
            <a:r>
              <a:rPr dirty="0" lang="en-US" spc="-15" sz="1600">
                <a:solidFill>
                  <a:srgbClr val="ffffff"/>
                </a:solidFill>
                <a:latin typeface="Carlito"/>
              </a:rPr>
              <a:t>Launch Orbit </a:t>
            </a:r>
            <a:r>
              <a:rPr dirty="0" lang="en-US" spc="-25" sz="1600">
                <a:solidFill>
                  <a:srgbClr val="ffffff"/>
                </a:solidFill>
                <a:latin typeface="Carlito"/>
              </a:rPr>
              <a:t>preferences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changed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over </a:t>
            </a:r>
            <a:r>
              <a:rPr dirty="0" lang="en-US" spc="-10" sz="1600">
                <a:solidFill>
                  <a:srgbClr val="ffffff"/>
                </a:solidFill>
                <a:latin typeface="Carlito"/>
              </a:rPr>
              <a:t>Flight </a:t>
            </a:r>
            <a:r>
              <a:rPr dirty="0" lang="en-US" spc="-50" sz="1600">
                <a:solidFill>
                  <a:srgbClr val="ffffff"/>
                </a:solidFill>
                <a:latin typeface="Carlito"/>
              </a:rPr>
              <a:t>Number.  </a:t>
            </a:r>
            <a:r>
              <a:rPr dirty="0" lang="en-US" spc="-15" sz="1600">
                <a:solidFill>
                  <a:srgbClr val="ffffff"/>
                </a:solidFill>
                <a:latin typeface="Carlito"/>
              </a:rPr>
              <a:t>Launch </a:t>
            </a:r>
            <a:r>
              <a:rPr dirty="0" lang="en-US" spc="-25" sz="1600">
                <a:solidFill>
                  <a:srgbClr val="ffffff"/>
                </a:solidFill>
                <a:latin typeface="Carlito"/>
              </a:rPr>
              <a:t>Outcome </a:t>
            </a:r>
            <a:r>
              <a:rPr dirty="0" lang="en-US" spc="-15" sz="1600">
                <a:solidFill>
                  <a:srgbClr val="ffffff"/>
                </a:solidFill>
                <a:latin typeface="Carlito"/>
              </a:rPr>
              <a:t>seems to </a:t>
            </a:r>
            <a:r>
              <a:rPr dirty="0" lang="en-US" spc="-25" sz="1600">
                <a:solidFill>
                  <a:srgbClr val="ffffff"/>
                </a:solidFill>
                <a:latin typeface="Carlito"/>
              </a:rPr>
              <a:t>correlate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with this</a:t>
            </a:r>
            <a:r>
              <a:rPr dirty="0" lang="en-US" spc="120" sz="16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pc="-25" sz="1600">
                <a:solidFill>
                  <a:srgbClr val="ffffff"/>
                </a:solidFill>
                <a:latin typeface="Carlito"/>
              </a:rPr>
              <a:t>preference.</a:t>
            </a: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dirty="0" lang="en-US" spc="-15" sz="1600">
                <a:solidFill>
                  <a:srgbClr val="ffffff"/>
                </a:solidFill>
                <a:latin typeface="Carlito"/>
              </a:rPr>
              <a:t>SpaceX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started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with </a:t>
            </a:r>
            <a:r>
              <a:rPr dirty="0" lang="en-US" spc="-25" sz="1600">
                <a:solidFill>
                  <a:srgbClr val="ffffff"/>
                </a:solidFill>
                <a:latin typeface="Carlito"/>
              </a:rPr>
              <a:t>LEO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orbits which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saw </a:t>
            </a:r>
            <a:r>
              <a:rPr dirty="0" lang="en-US" spc="-25" sz="1600">
                <a:solidFill>
                  <a:srgbClr val="ffffff"/>
                </a:solidFill>
                <a:latin typeface="Carlito"/>
              </a:rPr>
              <a:t>moderate </a:t>
            </a:r>
            <a:r>
              <a:rPr dirty="0" lang="en-US" spc="-15" sz="1600">
                <a:solidFill>
                  <a:srgbClr val="ffffff"/>
                </a:solidFill>
                <a:latin typeface="Carlito"/>
              </a:rPr>
              <a:t>success </a:t>
            </a:r>
            <a:r>
              <a:rPr dirty="0" lang="en-US" spc="-25" sz="1600">
                <a:solidFill>
                  <a:srgbClr val="ffffff"/>
                </a:solidFill>
                <a:latin typeface="Carlito"/>
              </a:rPr>
              <a:t>LEO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and </a:t>
            </a:r>
            <a:r>
              <a:rPr dirty="0" lang="en-US" spc="-25" sz="1600">
                <a:solidFill>
                  <a:srgbClr val="ffffff"/>
                </a:solidFill>
                <a:latin typeface="Carlito"/>
              </a:rPr>
              <a:t>returned </a:t>
            </a:r>
            <a:r>
              <a:rPr dirty="0" lang="en-US" spc="-15" sz="1600">
                <a:solidFill>
                  <a:srgbClr val="ffffff"/>
                </a:solidFill>
                <a:latin typeface="Carlito"/>
              </a:rPr>
              <a:t>to </a:t>
            </a:r>
            <a:r>
              <a:rPr dirty="0" lang="en-US" spc="-25" sz="1600">
                <a:solidFill>
                  <a:srgbClr val="ffffff"/>
                </a:solidFill>
                <a:latin typeface="Carlito"/>
              </a:rPr>
              <a:t>VLEO </a:t>
            </a:r>
            <a:r>
              <a:rPr dirty="0" lang="en-US" sz="1600">
                <a:solidFill>
                  <a:srgbClr val="ffffff"/>
                </a:solidFill>
                <a:latin typeface="Carlito"/>
              </a:rPr>
              <a:t>in </a:t>
            </a:r>
            <a:r>
              <a:rPr dirty="0" lang="en-US" spc="-25" sz="1600">
                <a:solidFill>
                  <a:srgbClr val="ffffff"/>
                </a:solidFill>
                <a:latin typeface="Carlito"/>
              </a:rPr>
              <a:t>recent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launches  </a:t>
            </a:r>
            <a:r>
              <a:rPr dirty="0" lang="en-US" spc="-15" sz="1600">
                <a:solidFill>
                  <a:srgbClr val="ffffff"/>
                </a:solidFill>
                <a:latin typeface="Carlito"/>
              </a:rPr>
              <a:t>SpaceX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appears </a:t>
            </a:r>
            <a:r>
              <a:rPr dirty="0" lang="en-US" spc="-15" sz="1600">
                <a:solidFill>
                  <a:srgbClr val="ffffff"/>
                </a:solidFill>
                <a:latin typeface="Carlito"/>
              </a:rPr>
              <a:t>to </a:t>
            </a:r>
            <a:r>
              <a:rPr dirty="0" lang="en-US" spc="-25" sz="1600">
                <a:solidFill>
                  <a:srgbClr val="ffffff"/>
                </a:solidFill>
                <a:latin typeface="Carlito"/>
              </a:rPr>
              <a:t>perform better </a:t>
            </a:r>
            <a:r>
              <a:rPr dirty="0" lang="en-US" sz="1600">
                <a:solidFill>
                  <a:srgbClr val="ffffff"/>
                </a:solidFill>
                <a:latin typeface="Carlito"/>
              </a:rPr>
              <a:t>in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lower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orbits or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Sun-synchronous</a:t>
            </a:r>
            <a:r>
              <a:rPr dirty="0" lang="en-US" spc="275" sz="16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orbits</a:t>
            </a:r>
            <a:endParaRPr dirty="0" lang="en-US" spc="-5" sz="1600">
              <a:solidFill>
                <a:srgbClr val="ffffff"/>
              </a:solidFill>
              <a:latin typeface="Carlito"/>
            </a:endParaRPr>
          </a:p>
        </p:txBody>
      </p:sp>
      <p:sp>
        <p:nvSpPr>
          <p:cNvPr id="7" name="object 7">
            <a:extLst>
              <a:ext uri="{0F9F90C8-FCEE-48BF-A009-8D4DECD3D7E5}">
                <a16:creationId xmlns:a16="http://schemas.microsoft.com/office/drawing/2010/main" id="{868A19E5-8D67-402C-B3BC-E1A705B857D9}"/>
              </a:ext>
            </a:extLst>
          </p:cNvPr>
          <p:cNvSpPr/>
          <p:nvPr/>
        </p:nvSpPr>
        <p:spPr>
          <a:xfrm rot="0">
            <a:off x="45719" y="1644395"/>
            <a:ext cx="12094464" cy="2375916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8" name="object 8">
            <a:extLst>
              <a:ext uri="{FA42BC4D-80E7-4808-B520-B349B89E7049}">
                <a16:creationId xmlns:a16="http://schemas.microsoft.com/office/drawing/2010/main" id="{DBE86361-50F8-43C4-B0B1-78D25B6190D0}"/>
              </a:ext>
            </a:extLst>
          </p:cNvPr>
          <p:cNvSpPr txBox="1"/>
          <p:nvPr/>
        </p:nvSpPr>
        <p:spPr>
          <a:xfrm rot="0">
            <a:off x="902614" y="4346194"/>
            <a:ext cx="5862320" cy="26924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lang="en-US" spc="-20" sz="1600">
                <a:latin typeface="Carlito"/>
              </a:rPr>
              <a:t>Green indicates successful </a:t>
            </a:r>
            <a:r>
              <a:rPr dirty="0" lang="en-US" spc="-10" sz="1600">
                <a:latin typeface="Carlito"/>
              </a:rPr>
              <a:t>launch; </a:t>
            </a:r>
            <a:r>
              <a:rPr dirty="0" lang="en-US" spc="-15" sz="1600">
                <a:latin typeface="Carlito"/>
              </a:rPr>
              <a:t>Purple </a:t>
            </a:r>
            <a:r>
              <a:rPr dirty="0" lang="en-US" spc="-20" sz="1600">
                <a:latin typeface="Carlito"/>
              </a:rPr>
              <a:t>indicates unsuccessful</a:t>
            </a:r>
            <a:r>
              <a:rPr dirty="0" lang="en-US" spc="185" sz="1600">
                <a:latin typeface="Carlito"/>
              </a:rPr>
              <a:t> </a:t>
            </a:r>
            <a:r>
              <a:rPr dirty="0" lang="en-US" spc="-10" sz="1600">
                <a:latin typeface="Carlito"/>
              </a:rPr>
              <a:t>launch.</a:t>
            </a:r>
            <a:endParaRPr dirty="0" lang="en-US" spc="-10" sz="1600">
              <a:latin typeface="Carlito"/>
            </a:endParaRPr>
          </a:p>
        </p:txBody>
      </p:sp>
      <p:sp>
        <p:nvSpPr>
          <p:cNvPr id="9" name="object 9">
            <a:extLst>
              <a:ext uri="{60FB9942-D1A9-4D42-B5C8-541DDB034377}">
                <a16:creationId xmlns:a16="http://schemas.microsoft.com/office/drawing/2010/main" id="{36B1A3CB-B2EF-475E-827D-E287E3386C9A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38100">
              <a:lnSpc>
                <a:spcPts val="1100"/>
              </a:lnSpc>
            </a:pPr>
            <a:fld id="{79868FD6-47EC-477E-BFB1-1DDB99F77245}" type="slidenum"/>
            <a:endParaRPr dirty="0" lang="en-US"/>
          </a:p>
        </p:txBody>
      </p:sp>
    </p:spTree>
    <p:extLst>
      <p:ext uri="{0C8710EF-9DDF-469A-AB48-10DE8495B554}">
        <p14:creationId xmlns:p14="http://schemas.microsoft.com/office/powerpoint/2010/main" val="1722787483110"/>
      </p:ext>
    </p:extLst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false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4D04FCD5-EFAA-4E2E-A26A-7C3016CC9B6B}">
                <a16:creationId xmlns:a16="http://schemas.microsoft.com/office/drawing/2010/main" id="{C9A1B2AB-9144-466C-9BDA-2D4CC2C63484}"/>
              </a:ext>
            </a:extLst>
          </p:cNvPr>
          <p:cNvGrpSpPr/>
          <p:nvPr/>
        </p:nvGrpSpPr>
        <p:grpSpPr>
          <a:xfrm rot="0">
            <a:off x="0" y="4914901"/>
            <a:ext cx="12188824" cy="1943100"/>
            <a:chOff x="0" y="4914901"/>
            <a:chExt cx="12188824" cy="1943100"/>
          </a:xfrm>
        </p:grpSpPr>
        <p:sp>
          <p:nvSpPr>
            <p:cNvPr id="3" name="object 3">
              <a:extLst>
                <a:ext uri="{348F670B-4131-4DDF-A66E-075D4FB5E9B7}">
                  <a16:creationId xmlns:a16="http://schemas.microsoft.com/office/drawing/2010/main" id="{3FFF4A3D-4E0E-458A-ABC8-B1D273F1B145}"/>
                </a:ext>
              </a:extLst>
            </p:cNvPr>
            <p:cNvSpPr/>
            <p:nvPr/>
          </p:nvSpPr>
          <p:spPr>
            <a:xfrm rot="0">
              <a:off x="0" y="4978906"/>
              <a:ext cx="12188824" cy="1878964"/>
            </a:xfrm>
            <a:custGeom>
              <a:avLst/>
              <a:gdLst/>
              <a:ahLst/>
              <a:cxnLst/>
              <a:rect b="b" l="0" r="r" t="0"/>
              <a:pathLst>
                <a:path h="1878965" w="1218882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" name="object 4">
              <a:extLst>
                <a:ext uri="{CEA76676-6B47-4EF1-A3DB-331F3E00CB0E}">
                  <a16:creationId xmlns:a16="http://schemas.microsoft.com/office/drawing/2010/main" id="{7F45E4A8-EE83-486D-98B9-243947B45ACF}"/>
                </a:ext>
              </a:extLst>
            </p:cNvPr>
            <p:cNvSpPr/>
            <p:nvPr/>
          </p:nvSpPr>
          <p:spPr>
            <a:xfrm rot="0">
              <a:off x="0" y="4914901"/>
              <a:ext cx="12188824" cy="64135"/>
            </a:xfrm>
            <a:custGeom>
              <a:avLst/>
              <a:gdLst/>
              <a:ahLst/>
              <a:cxnLst/>
              <a:rect b="b" l="0" r="r" t="0"/>
              <a:pathLst>
                <a:path h="64135" w="1218882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5" name="object 5">
            <a:extLst>
              <a:ext uri="{D66DCB62-D8A0-464B-9AFF-1FE5C39CA21F}">
                <a16:creationId xmlns:a16="http://schemas.microsoft.com/office/drawing/2010/main" id="{D01024B7-0122-4561-A1C8-6F2D3645B468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118107" y="808990"/>
            <a:ext cx="3804285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335" sz="3600">
                <a:solidFill>
                  <a:srgbClr val="bb562c"/>
                </a:solidFill>
              </a:rPr>
              <a:t>Payload </a:t>
            </a:r>
            <a:r>
              <a:rPr dirty="0" lang="en-US" spc="-300" sz="3600">
                <a:solidFill>
                  <a:srgbClr val="bb562c"/>
                </a:solidFill>
              </a:rPr>
              <a:t>vs. </a:t>
            </a:r>
            <a:r>
              <a:rPr dirty="0" lang="en-US" spc="-135" sz="3600">
                <a:solidFill>
                  <a:srgbClr val="bb562c"/>
                </a:solidFill>
              </a:rPr>
              <a:t>Orbit</a:t>
            </a:r>
            <a:r>
              <a:rPr dirty="0" lang="en-US" spc="-465" sz="3600">
                <a:solidFill>
                  <a:srgbClr val="bb562c"/>
                </a:solidFill>
              </a:rPr>
              <a:t> </a:t>
            </a:r>
            <a:r>
              <a:rPr dirty="0" lang="en-US" spc="-145" sz="3600">
                <a:solidFill>
                  <a:srgbClr val="bb562c"/>
                </a:solidFill>
              </a:rPr>
              <a:t>type</a:t>
            </a:r>
            <a:endParaRPr dirty="0" lang="en-US" spc="-145" sz="3600">
              <a:solidFill>
                <a:srgbClr val="bb562c"/>
              </a:solidFill>
            </a:endParaRPr>
          </a:p>
        </p:txBody>
      </p:sp>
      <p:sp>
        <p:nvSpPr>
          <p:cNvPr id="6" name="object 6">
            <a:extLst>
              <a:ext uri="{34DF3CBC-608F-4BD5-8070-D8F164DF4D81}">
                <a16:creationId xmlns:a16="http://schemas.microsoft.com/office/drawing/2010/main" id="{8B1F57BC-EC35-4410-8BB5-869C9E078B0D}"/>
              </a:ext>
            </a:extLst>
          </p:cNvPr>
          <p:cNvSpPr txBox="1"/>
          <p:nvPr/>
        </p:nvSpPr>
        <p:spPr>
          <a:xfrm rot="0">
            <a:off x="1118107" y="5044185"/>
            <a:ext cx="7989570" cy="909955"/>
          </a:xfrm>
          <a:prstGeom prst="rect">
            <a:avLst/>
          </a:prstGeom>
        </p:spPr>
        <p:txBody>
          <a:bodyPr bIns="0" lIns="0" rIns="0" rtlCol="0" tIns="6286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lang="en-US" spc="-25" sz="1600">
                <a:solidFill>
                  <a:srgbClr val="ffffff"/>
                </a:solidFill>
                <a:latin typeface="Carlito"/>
              </a:rPr>
              <a:t>Payload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mass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seems </a:t>
            </a:r>
            <a:r>
              <a:rPr dirty="0" lang="en-US" spc="-15" sz="1600">
                <a:solidFill>
                  <a:srgbClr val="ffffff"/>
                </a:solidFill>
                <a:latin typeface="Carlito"/>
              </a:rPr>
              <a:t>to </a:t>
            </a:r>
            <a:r>
              <a:rPr dirty="0" lang="en-US" spc="-25" sz="1600">
                <a:solidFill>
                  <a:srgbClr val="ffffff"/>
                </a:solidFill>
                <a:latin typeface="Carlito"/>
              </a:rPr>
              <a:t>correlate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with</a:t>
            </a:r>
            <a:r>
              <a:rPr dirty="0" lang="en-US" spc="40" sz="16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pc="-15" sz="1600">
                <a:solidFill>
                  <a:srgbClr val="ffffff"/>
                </a:solidFill>
                <a:latin typeface="Carlito"/>
              </a:rPr>
              <a:t>orbit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lang="en-US" spc="-25" sz="1600">
                <a:solidFill>
                  <a:srgbClr val="ffffff"/>
                </a:solidFill>
                <a:latin typeface="Carlito"/>
              </a:rPr>
              <a:t>LEO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and </a:t>
            </a:r>
            <a:r>
              <a:rPr dirty="0" lang="en-US" spc="-15" sz="1600">
                <a:solidFill>
                  <a:srgbClr val="ffffff"/>
                </a:solidFill>
                <a:latin typeface="Carlito"/>
              </a:rPr>
              <a:t>SSO seem to </a:t>
            </a:r>
            <a:r>
              <a:rPr dirty="0" lang="en-US" spc="-25" sz="1600">
                <a:solidFill>
                  <a:srgbClr val="ffffff"/>
                </a:solidFill>
                <a:latin typeface="Carlito"/>
              </a:rPr>
              <a:t>have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relatively low payload</a:t>
            </a:r>
            <a:r>
              <a:rPr dirty="0" lang="en-US" spc="135" sz="16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mass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lang="en-US" spc="-5" sz="1600">
                <a:solidFill>
                  <a:srgbClr val="ffffff"/>
                </a:solidFill>
                <a:latin typeface="Carlito"/>
              </a:rPr>
              <a:t>The other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most successful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orbit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VLEO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only has </a:t>
            </a:r>
            <a:r>
              <a:rPr dirty="0" lang="en-US" spc="-10" sz="1600">
                <a:solidFill>
                  <a:srgbClr val="ffffff"/>
                </a:solidFill>
                <a:latin typeface="Carlito"/>
              </a:rPr>
              <a:t>payload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mass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values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in the higher end of the</a:t>
            </a:r>
            <a:r>
              <a:rPr dirty="0" lang="en-US" spc="85" sz="16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pc="-25" sz="1600">
                <a:solidFill>
                  <a:srgbClr val="ffffff"/>
                </a:solidFill>
                <a:latin typeface="Carlito"/>
              </a:rPr>
              <a:t>range</a:t>
            </a:r>
            <a:endParaRPr dirty="0" lang="en-US" spc="-25" sz="1600">
              <a:solidFill>
                <a:srgbClr val="ffffff"/>
              </a:solidFill>
              <a:latin typeface="Carlito"/>
            </a:endParaRPr>
          </a:p>
        </p:txBody>
      </p:sp>
      <p:sp>
        <p:nvSpPr>
          <p:cNvPr id="7" name="object 7">
            <a:extLst>
              <a:ext uri="{BBD634C7-838C-43D5-87B3-754F895BC816}">
                <a16:creationId xmlns:a16="http://schemas.microsoft.com/office/drawing/2010/main" id="{C8FB0C1D-3EB9-492D-822B-9BBBA595A323}"/>
              </a:ext>
            </a:extLst>
          </p:cNvPr>
          <p:cNvSpPr/>
          <p:nvPr/>
        </p:nvSpPr>
        <p:spPr>
          <a:xfrm rot="0">
            <a:off x="45719" y="1615439"/>
            <a:ext cx="12094464" cy="2375916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8" name="object 8">
            <a:extLst>
              <a:ext uri="{C8899013-68DC-4967-88C8-9E06D0C2A3D3}">
                <a16:creationId xmlns:a16="http://schemas.microsoft.com/office/drawing/2010/main" id="{08F8C244-48D2-4FEB-8615-CADEEE3E7279}"/>
              </a:ext>
            </a:extLst>
          </p:cNvPr>
          <p:cNvSpPr txBox="1"/>
          <p:nvPr/>
        </p:nvSpPr>
        <p:spPr>
          <a:xfrm rot="0">
            <a:off x="902614" y="4346194"/>
            <a:ext cx="5862320" cy="26924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lang="en-US" spc="-20" sz="1600">
                <a:latin typeface="Carlito"/>
              </a:rPr>
              <a:t>Green indicates successful </a:t>
            </a:r>
            <a:r>
              <a:rPr dirty="0" lang="en-US" spc="-10" sz="1600">
                <a:latin typeface="Carlito"/>
              </a:rPr>
              <a:t>launch; </a:t>
            </a:r>
            <a:r>
              <a:rPr dirty="0" lang="en-US" spc="-15" sz="1600">
                <a:latin typeface="Carlito"/>
              </a:rPr>
              <a:t>Purple </a:t>
            </a:r>
            <a:r>
              <a:rPr dirty="0" lang="en-US" spc="-20" sz="1600">
                <a:latin typeface="Carlito"/>
              </a:rPr>
              <a:t>indicates unsuccessful</a:t>
            </a:r>
            <a:r>
              <a:rPr dirty="0" lang="en-US" spc="185" sz="1600">
                <a:latin typeface="Carlito"/>
              </a:rPr>
              <a:t> </a:t>
            </a:r>
            <a:r>
              <a:rPr dirty="0" lang="en-US" spc="-10" sz="1600">
                <a:latin typeface="Carlito"/>
              </a:rPr>
              <a:t>launch.</a:t>
            </a:r>
            <a:endParaRPr dirty="0" lang="en-US" spc="-10" sz="1600">
              <a:latin typeface="Carlito"/>
            </a:endParaRPr>
          </a:p>
        </p:txBody>
      </p:sp>
      <p:sp>
        <p:nvSpPr>
          <p:cNvPr id="9" name="object 9">
            <a:extLst>
              <a:ext uri="{815B59B4-EF84-4E95-820A-092D8762D61D}">
                <a16:creationId xmlns:a16="http://schemas.microsoft.com/office/drawing/2010/main" id="{CB3A6672-F000-4057-B6B6-E4A8AFE012B4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38100">
              <a:lnSpc>
                <a:spcPts val="1100"/>
              </a:lnSpc>
            </a:pPr>
            <a:fld id="{0C212767-07DB-46AD-A444-41D3119946FF}" type="slidenum"/>
            <a:endParaRPr dirty="0" lang="en-US"/>
          </a:p>
        </p:txBody>
      </p:sp>
    </p:spTree>
    <p:extLst>
      <p:ext uri="{4AE30314-9DD8-436F-AE24-4F94E311AB0A}">
        <p14:creationId xmlns:p14="http://schemas.microsoft.com/office/powerpoint/2010/main" val="1722787483112"/>
      </p:ext>
    </p:extLst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false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E98DCEC5-4D52-45E5-B07C-CDD850C114C7}">
                <a16:creationId xmlns:a16="http://schemas.microsoft.com/office/drawing/2010/main" id="{16224C20-9F62-4861-9A53-5DBD41164633}"/>
              </a:ext>
            </a:extLst>
          </p:cNvPr>
          <p:cNvGrpSpPr/>
          <p:nvPr/>
        </p:nvGrpSpPr>
        <p:grpSpPr>
          <a:xfrm rot="0">
            <a:off x="0" y="4914901"/>
            <a:ext cx="12188824" cy="1943100"/>
            <a:chOff x="0" y="4914901"/>
            <a:chExt cx="12188824" cy="1943100"/>
          </a:xfrm>
        </p:grpSpPr>
        <p:sp>
          <p:nvSpPr>
            <p:cNvPr id="3" name="object 3">
              <a:extLst>
                <a:ext uri="{355831C0-A609-49DF-8575-6B8799854295}">
                  <a16:creationId xmlns:a16="http://schemas.microsoft.com/office/drawing/2010/main" id="{6A35F000-50EE-48CF-A710-C9EC18362015}"/>
                </a:ext>
              </a:extLst>
            </p:cNvPr>
            <p:cNvSpPr/>
            <p:nvPr/>
          </p:nvSpPr>
          <p:spPr>
            <a:xfrm rot="0">
              <a:off x="0" y="4978906"/>
              <a:ext cx="12188824" cy="1878964"/>
            </a:xfrm>
            <a:custGeom>
              <a:avLst/>
              <a:gdLst/>
              <a:ahLst/>
              <a:cxnLst/>
              <a:rect b="b" l="0" r="r" t="0"/>
              <a:pathLst>
                <a:path h="1878965" w="1218882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" name="object 4">
              <a:extLst>
                <a:ext uri="{D03B44A2-8B84-4946-A597-D979E8CE3071}">
                  <a16:creationId xmlns:a16="http://schemas.microsoft.com/office/drawing/2010/main" id="{5C8E094A-E5AF-4BD1-A0A8-21C6BB5069BD}"/>
                </a:ext>
              </a:extLst>
            </p:cNvPr>
            <p:cNvSpPr/>
            <p:nvPr/>
          </p:nvSpPr>
          <p:spPr>
            <a:xfrm rot="0">
              <a:off x="0" y="4914901"/>
              <a:ext cx="12188824" cy="64135"/>
            </a:xfrm>
            <a:custGeom>
              <a:avLst/>
              <a:gdLst/>
              <a:ahLst/>
              <a:cxnLst/>
              <a:rect b="b" l="0" r="r" t="0"/>
              <a:pathLst>
                <a:path h="64135" w="1218882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5" name="object 5">
            <a:extLst>
              <a:ext uri="{CC598541-A407-462B-A1BD-68A508FD59C3}">
                <a16:creationId xmlns:a16="http://schemas.microsoft.com/office/drawing/2010/main" id="{F858E78D-4705-49C1-AB69-B6E59B344C58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176019" y="503682"/>
            <a:ext cx="4927599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310" sz="3600">
                <a:solidFill>
                  <a:srgbClr val="bb562c"/>
                </a:solidFill>
              </a:rPr>
              <a:t>Launch </a:t>
            </a:r>
            <a:r>
              <a:rPr dirty="0" lang="en-US" spc="-425" sz="3600">
                <a:solidFill>
                  <a:srgbClr val="bb562c"/>
                </a:solidFill>
              </a:rPr>
              <a:t>Success </a:t>
            </a:r>
            <a:r>
              <a:rPr dirty="0" lang="en-US" spc="-335" sz="3600">
                <a:solidFill>
                  <a:srgbClr val="bb562c"/>
                </a:solidFill>
              </a:rPr>
              <a:t>Yearly</a:t>
            </a:r>
            <a:r>
              <a:rPr dirty="0" lang="en-US" spc="-470" sz="3600">
                <a:solidFill>
                  <a:srgbClr val="bb562c"/>
                </a:solidFill>
              </a:rPr>
              <a:t> </a:t>
            </a:r>
            <a:r>
              <a:rPr dirty="0" lang="en-US" spc="-305" sz="3600">
                <a:solidFill>
                  <a:srgbClr val="bb562c"/>
                </a:solidFill>
              </a:rPr>
              <a:t>Trend</a:t>
            </a:r>
            <a:endParaRPr dirty="0" lang="en-US" spc="-305" sz="3600">
              <a:solidFill>
                <a:srgbClr val="bb562c"/>
              </a:solidFill>
            </a:endParaRPr>
          </a:p>
        </p:txBody>
      </p:sp>
      <p:sp>
        <p:nvSpPr>
          <p:cNvPr id="6" name="object 6">
            <a:extLst>
              <a:ext uri="{0B99B796-518D-4B7B-940C-5CE2CFC0EAB9}">
                <a16:creationId xmlns:a16="http://schemas.microsoft.com/office/drawing/2010/main" id="{944AA743-E5D1-41C4-A729-49A785D5D0D6}"/>
              </a:ext>
            </a:extLst>
          </p:cNvPr>
          <p:cNvSpPr txBox="1"/>
          <p:nvPr/>
        </p:nvSpPr>
        <p:spPr>
          <a:xfrm rot="0">
            <a:off x="1176019" y="5031309"/>
            <a:ext cx="5977890" cy="616585"/>
          </a:xfrm>
          <a:prstGeom prst="rect">
            <a:avLst/>
          </a:prstGeom>
        </p:spPr>
        <p:txBody>
          <a:bodyPr bIns="0" lIns="0" rIns="0" rtlCol="0" tIns="641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04"/>
              </a:spcBef>
            </a:pPr>
            <a:r>
              <a:rPr dirty="0" lang="en-US" spc="-15" sz="1600">
                <a:solidFill>
                  <a:srgbClr val="ffffff"/>
                </a:solidFill>
                <a:latin typeface="Carlito"/>
              </a:rPr>
              <a:t>Success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generally </a:t>
            </a:r>
            <a:r>
              <a:rPr dirty="0" lang="en-US" spc="-10" sz="1600">
                <a:solidFill>
                  <a:srgbClr val="ffffff"/>
                </a:solidFill>
                <a:latin typeface="Carlito"/>
              </a:rPr>
              <a:t>increases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over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time since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2013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with a </a:t>
            </a:r>
            <a:r>
              <a:rPr dirty="0" lang="en-US" spc="-10" sz="1600">
                <a:solidFill>
                  <a:srgbClr val="ffffff"/>
                </a:solidFill>
                <a:latin typeface="Carlito"/>
              </a:rPr>
              <a:t>slight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dip </a:t>
            </a:r>
            <a:r>
              <a:rPr dirty="0" lang="en-US" sz="1600">
                <a:solidFill>
                  <a:srgbClr val="ffffff"/>
                </a:solidFill>
                <a:latin typeface="Carlito"/>
              </a:rPr>
              <a:t>in</a:t>
            </a:r>
            <a:r>
              <a:rPr dirty="0" lang="en-US" spc="55" sz="16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pc="-25" sz="1600">
                <a:solidFill>
                  <a:srgbClr val="ffffff"/>
                </a:solidFill>
                <a:latin typeface="Carlito"/>
              </a:rPr>
              <a:t>2018</a:t>
            </a: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lang="en-US" spc="-20" sz="1600">
                <a:solidFill>
                  <a:srgbClr val="ffffff"/>
                </a:solidFill>
                <a:latin typeface="Carlito"/>
              </a:rPr>
              <a:t>Success </a:t>
            </a:r>
            <a:r>
              <a:rPr dirty="0" lang="en-US" sz="1600">
                <a:solidFill>
                  <a:srgbClr val="ffffff"/>
                </a:solidFill>
                <a:latin typeface="Carlito"/>
              </a:rPr>
              <a:t>in </a:t>
            </a:r>
            <a:r>
              <a:rPr dirty="0" lang="en-US" spc="-25" sz="1600">
                <a:solidFill>
                  <a:srgbClr val="ffffff"/>
                </a:solidFill>
                <a:latin typeface="Carlito"/>
              </a:rPr>
              <a:t>recent years </a:t>
            </a:r>
            <a:r>
              <a:rPr dirty="0" lang="en-US" spc="-15" sz="1600">
                <a:solidFill>
                  <a:srgbClr val="ffffff"/>
                </a:solidFill>
                <a:latin typeface="Carlito"/>
              </a:rPr>
              <a:t>at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around</a:t>
            </a:r>
            <a:r>
              <a:rPr dirty="0" lang="en-US" spc="90" sz="16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pc="-25" sz="1600">
                <a:solidFill>
                  <a:srgbClr val="ffffff"/>
                </a:solidFill>
                <a:latin typeface="Carlito"/>
              </a:rPr>
              <a:t>80%</a:t>
            </a:r>
            <a:endParaRPr dirty="0" lang="en-US" spc="-25" sz="1600">
              <a:solidFill>
                <a:srgbClr val="ffffff"/>
              </a:solidFill>
              <a:latin typeface="Carlito"/>
            </a:endParaRPr>
          </a:p>
        </p:txBody>
      </p:sp>
      <p:sp>
        <p:nvSpPr>
          <p:cNvPr id="7" name="object 7">
            <a:extLst>
              <a:ext uri="{27937084-E60D-49B2-9E7B-DD549B6113FB}">
                <a16:creationId xmlns:a16="http://schemas.microsoft.com/office/drawing/2010/main" id="{C5E9C78B-30E4-44F0-8A86-BAD91EB14BEA}"/>
              </a:ext>
            </a:extLst>
          </p:cNvPr>
          <p:cNvSpPr/>
          <p:nvPr/>
        </p:nvSpPr>
        <p:spPr>
          <a:xfrm rot="0">
            <a:off x="2564892" y="1484375"/>
            <a:ext cx="4565904" cy="3049524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8" name="object 8">
            <a:extLst>
              <a:ext uri="{03999D58-812F-4F9B-B05D-33A589BC9D84}">
                <a16:creationId xmlns:a16="http://schemas.microsoft.com/office/drawing/2010/main" id="{23320494-6D78-479C-9796-3DA414241A26}"/>
              </a:ext>
            </a:extLst>
          </p:cNvPr>
          <p:cNvSpPr txBox="1"/>
          <p:nvPr/>
        </p:nvSpPr>
        <p:spPr>
          <a:xfrm rot="0">
            <a:off x="7418577" y="2750057"/>
            <a:ext cx="1974214" cy="51308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lang="en-US" spc="-20" sz="1600">
                <a:latin typeface="Carlito"/>
              </a:rPr>
              <a:t>95% confidence interval  </a:t>
            </a:r>
            <a:r>
              <a:rPr dirty="0" lang="en-US" spc="-10" sz="1600">
                <a:latin typeface="Carlito"/>
              </a:rPr>
              <a:t>(light blue</a:t>
            </a:r>
            <a:r>
              <a:rPr dirty="0" lang="en-US" spc="-100" sz="1600">
                <a:latin typeface="Carlito"/>
              </a:rPr>
              <a:t> </a:t>
            </a:r>
            <a:r>
              <a:rPr dirty="0" lang="en-US" spc="-10" sz="1600">
                <a:latin typeface="Carlito"/>
              </a:rPr>
              <a:t>shading)</a:t>
            </a:r>
            <a:endParaRPr dirty="0" lang="en-US" spc="-10" sz="1600">
              <a:latin typeface="Carlito"/>
            </a:endParaRPr>
          </a:p>
        </p:txBody>
      </p:sp>
      <p:sp>
        <p:nvSpPr>
          <p:cNvPr id="9" name="object 9">
            <a:extLst>
              <a:ext uri="{ADBB7F4C-4796-47CC-A7EB-BDD2F9101F06}">
                <a16:creationId xmlns:a16="http://schemas.microsoft.com/office/drawing/2010/main" id="{33758074-0F1B-4287-945D-6A7211B63FDC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38100">
              <a:lnSpc>
                <a:spcPts val="1100"/>
              </a:lnSpc>
            </a:pPr>
            <a:fld id="{DB55EC2C-D301-4E6D-834D-8FF4C09A82E8}" type="slidenum"/>
            <a:endParaRPr dirty="0" lang="en-US"/>
          </a:p>
        </p:txBody>
      </p:sp>
    </p:spTree>
    <p:extLst>
      <p:ext uri="{8AF136E2-A3BB-452B-909F-9A9CAB2CDE10}">
        <p14:creationId xmlns:p14="http://schemas.microsoft.com/office/powerpoint/2010/main" val="1722787483114"/>
      </p:ext>
    </p:extLst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BA82C4C5-64A8-480E-BE95-F142C46966EC}">
                <a16:creationId xmlns:a16="http://schemas.microsoft.com/office/drawing/2010/main" id="{4A978CDC-55FE-47D8-B58D-B53E4069BEE2}"/>
              </a:ext>
            </a:extLst>
          </p:cNvPr>
          <p:cNvSpPr txBox="1"/>
          <p:nvPr/>
        </p:nvSpPr>
        <p:spPr>
          <a:xfrm rot="0">
            <a:off x="1176023" y="2966085"/>
            <a:ext cx="7025573" cy="1232230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US" spc="-1125" sz="8000">
                <a:solidFill>
                  <a:srgbClr val="242424"/>
                </a:solidFill>
                <a:latin typeface="Arial"/>
              </a:rPr>
              <a:t>EDA </a:t>
            </a:r>
            <a:r>
              <a:rPr dirty="0" lang="en-US" spc="-50" sz="8000">
                <a:solidFill>
                  <a:srgbClr val="242424"/>
                </a:solidFill>
                <a:latin typeface="Arial"/>
              </a:rPr>
              <a:t>with</a:t>
            </a:r>
            <a:r>
              <a:rPr dirty="0" lang="en-US" spc="-1315" sz="8000">
                <a:solidFill>
                  <a:srgbClr val="242424"/>
                </a:solidFill>
                <a:latin typeface="Arial"/>
              </a:rPr>
              <a:t> </a:t>
            </a:r>
            <a:r>
              <a:rPr dirty="0" lang="en-US" spc="-1270" sz="8000">
                <a:solidFill>
                  <a:srgbClr val="242424"/>
                </a:solidFill>
                <a:latin typeface="Arial"/>
              </a:rPr>
              <a:t>SQL</a:t>
            </a:r>
            <a:endParaRPr dirty="0" lang="en-US" spc="-1270" sz="8000">
              <a:solidFill>
                <a:srgbClr val="242424"/>
              </a:solidFill>
              <a:latin typeface="Arial"/>
            </a:endParaRPr>
          </a:p>
        </p:txBody>
      </p:sp>
      <p:sp>
        <p:nvSpPr>
          <p:cNvPr id="3" name="object 4">
            <a:extLst>
              <a:ext uri="{10FEB67C-838F-41D3-AF07-6EAD9339B4AC}">
                <a16:creationId xmlns:a16="http://schemas.microsoft.com/office/drawing/2010/main" id="{8B68BE6F-D00C-4AE2-B3F1-9EBE5CA99E9F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38100">
              <a:lnSpc>
                <a:spcPts val="1100"/>
              </a:lnSpc>
            </a:pPr>
            <a:fld id="{8E0882AD-8EF7-41AA-9CD1-416477801EC1}" type="slidenum"/>
            <a:endParaRPr dirty="0" lang="en-US"/>
          </a:p>
        </p:txBody>
      </p:sp>
      <p:sp>
        <p:nvSpPr>
          <p:cNvPr id="4" name="object 3">
            <a:extLst>
              <a:ext uri="{ED9C9CBD-B5CA-400F-AAF7-5FA0CC9F5858}">
                <a16:creationId xmlns:a16="http://schemas.microsoft.com/office/drawing/2010/main" id="{59077F38-31AB-40EE-B2BB-ABC29E019E14}"/>
              </a:ext>
            </a:extLst>
          </p:cNvPr>
          <p:cNvSpPr txBox="1"/>
          <p:nvPr/>
        </p:nvSpPr>
        <p:spPr>
          <a:xfrm rot="0">
            <a:off x="1176019" y="4221854"/>
            <a:ext cx="6306820" cy="1044575"/>
          </a:xfrm>
          <a:prstGeom prst="rect">
            <a:avLst/>
          </a:prstGeom>
        </p:spPr>
        <p:txBody>
          <a:bodyPr bIns="0" lIns="0" rIns="0" rtlCol="0" tIns="15621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dirty="0" lang="en-US" spc="-275" sz="2400">
                <a:solidFill>
                  <a:srgbClr val="616e52"/>
                </a:solidFill>
                <a:latin typeface="Arial"/>
              </a:rPr>
              <a:t>EXPLORATORY</a:t>
            </a:r>
            <a:r>
              <a:rPr dirty="0" lang="en-US" spc="-340" sz="2400">
                <a:solidFill>
                  <a:srgbClr val="616e52"/>
                </a:solidFill>
                <a:latin typeface="Arial"/>
              </a:rPr>
              <a:t>DATA </a:t>
            </a:r>
            <a:r>
              <a:rPr dirty="0" lang="en-US" spc="-30" sz="2400">
                <a:solidFill>
                  <a:srgbClr val="616e52"/>
                </a:solidFill>
                <a:latin typeface="Arial"/>
              </a:rPr>
              <a:t> </a:t>
            </a:r>
            <a:r>
              <a:rPr dirty="0" lang="en-US" spc="-220" sz="2400">
                <a:solidFill>
                  <a:srgbClr val="616e52"/>
                </a:solidFill>
                <a:latin typeface="Arial"/>
              </a:rPr>
              <a:t>ANALYSIS</a:t>
            </a:r>
            <a:r>
              <a:rPr dirty="0" lang="en-US" spc="-85" sz="2400">
                <a:solidFill>
                  <a:srgbClr val="616e52"/>
                </a:solidFill>
                <a:latin typeface="Arial"/>
              </a:rPr>
              <a:t>WITH</a:t>
            </a:r>
            <a:r>
              <a:rPr dirty="0" lang="en-US" spc="-290" sz="2400">
                <a:solidFill>
                  <a:srgbClr val="616e52"/>
                </a:solidFill>
                <a:latin typeface="Arial"/>
              </a:rPr>
              <a:t>SQL</a:t>
            </a:r>
            <a:r>
              <a:rPr dirty="0" lang="en-US" spc="-155" sz="2400">
                <a:solidFill>
                  <a:srgbClr val="616e52"/>
                </a:solidFill>
                <a:latin typeface="Arial"/>
              </a:rPr>
              <a:t>DB2</a:t>
            </a: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lang="en-US" spc="-195" sz="2400">
                <a:solidFill>
                  <a:srgbClr val="616e52"/>
                </a:solidFill>
                <a:latin typeface="Arial"/>
              </a:rPr>
              <a:t>INTEGRATED</a:t>
            </a:r>
            <a:r>
              <a:rPr dirty="0" lang="en-US" spc="-95" sz="2400">
                <a:solidFill>
                  <a:srgbClr val="616e52"/>
                </a:solidFill>
                <a:latin typeface="Arial"/>
              </a:rPr>
              <a:t>IN</a:t>
            </a:r>
            <a:r>
              <a:rPr dirty="0" lang="en-US" spc="-185" sz="2400">
                <a:solidFill>
                  <a:srgbClr val="616e52"/>
                </a:solidFill>
                <a:latin typeface="Arial"/>
              </a:rPr>
              <a:t>PYTHON</a:t>
            </a:r>
            <a:r>
              <a:rPr dirty="0" lang="en-US" spc="-85" sz="2400">
                <a:solidFill>
                  <a:srgbClr val="616e52"/>
                </a:solidFill>
                <a:latin typeface="Arial"/>
              </a:rPr>
              <a:t>WITH</a:t>
            </a:r>
            <a:r>
              <a:rPr dirty="0" lang="en-US" spc="-175" sz="2400">
                <a:solidFill>
                  <a:srgbClr val="616e52"/>
                </a:solidFill>
                <a:latin typeface="Arial"/>
              </a:rPr>
              <a:t>SQLALCHEMY</a:t>
            </a:r>
            <a:endParaRPr dirty="0" lang="en-US" spc="-175" sz="2400">
              <a:solidFill>
                <a:srgbClr val="616e52"/>
              </a:solidFill>
              <a:latin typeface="Arial"/>
            </a:endParaRPr>
          </a:p>
        </p:txBody>
      </p:sp>
    </p:spTree>
    <p:extLst>
      <p:ext uri="{FA81621F-7DCD-4EFB-AB1E-94708C294A16}">
        <p14:creationId xmlns:p14="http://schemas.microsoft.com/office/powerpoint/2010/main" val="1722787483116"/>
      </p:ext>
    </p:extLst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8F27540D-7B3C-4FDF-A68F-1A5BC0A97FFA}">
                <a16:creationId xmlns:a16="http://schemas.microsoft.com/office/drawing/2010/main" id="{07F59EF4-A5CA-4B98-A994-E4E75AB3EC25}"/>
              </a:ext>
            </a:extLst>
          </p:cNvPr>
          <p:cNvSpPr/>
          <p:nvPr/>
        </p:nvSpPr>
        <p:spPr>
          <a:xfrm rot="0">
            <a:off x="1193291" y="1737360"/>
            <a:ext cx="9966959" cy="0"/>
          </a:xfrm>
          <a:custGeom>
            <a:avLst/>
            <a:gdLst/>
            <a:ahLst/>
            <a:cxnLst/>
            <a:rect b="b" l="0" r="r" t="0"/>
            <a:pathLst>
              <a:path h="0" w="9966959">
                <a:moveTo>
                  <a:pt x="0" y="0"/>
                </a:moveTo>
                <a:lnTo>
                  <a:pt x="9966959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object 3">
            <a:extLst>
              <a:ext uri="{ADD2217D-2959-414D-9693-201AFDFE5F7B}">
                <a16:creationId xmlns:a16="http://schemas.microsoft.com/office/drawing/2010/main" id="{6E677462-7043-4EBC-913A-979CDD782775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916635" y="543558"/>
            <a:ext cx="5181600" cy="756920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235"/>
              <a:t>All </a:t>
            </a:r>
            <a:r>
              <a:rPr dirty="0" lang="en-US" spc="-400"/>
              <a:t>Launch </a:t>
            </a:r>
            <a:r>
              <a:rPr dirty="0" lang="en-US" spc="-340"/>
              <a:t>Site</a:t>
            </a:r>
            <a:r>
              <a:rPr dirty="0" lang="en-US" spc="-700"/>
              <a:t> </a:t>
            </a:r>
            <a:r>
              <a:rPr dirty="0" lang="en-US" spc="-459"/>
              <a:t>Names</a:t>
            </a:r>
            <a:endParaRPr dirty="0" lang="en-US" spc="-459"/>
          </a:p>
        </p:txBody>
      </p:sp>
      <p:sp>
        <p:nvSpPr>
          <p:cNvPr id="4" name="object 4">
            <a:extLst>
              <a:ext uri="{873AB51D-6A37-44EF-9860-83F42A30ACF0}">
                <a16:creationId xmlns:a16="http://schemas.microsoft.com/office/drawing/2010/main" id="{7E7FDE65-F795-4BE4-B4BA-FBFBAF8260C4}"/>
              </a:ext>
            </a:extLst>
          </p:cNvPr>
          <p:cNvSpPr txBox="1"/>
          <p:nvPr/>
        </p:nvSpPr>
        <p:spPr>
          <a:xfrm rot="0">
            <a:off x="4725415" y="1810867"/>
            <a:ext cx="6174740" cy="2526665"/>
          </a:xfrm>
          <a:prstGeom prst="rect">
            <a:avLst/>
          </a:prstGeom>
        </p:spPr>
        <p:txBody>
          <a:bodyPr bIns="0" lIns="0" rIns="0" rtlCol="0" tIns="165099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lang="en-US" sz="2000">
                <a:solidFill>
                  <a:srgbClr val="404040"/>
                </a:solidFill>
                <a:latin typeface="Carlito"/>
              </a:rPr>
              <a:t>Query unique launch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site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names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from</a:t>
            </a:r>
            <a:r>
              <a:rPr dirty="0" lang="en-US" spc="-80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database.</a:t>
            </a: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dirty="0" lang="en-US" spc="-5" sz="2000">
                <a:solidFill>
                  <a:srgbClr val="404040"/>
                </a:solidFill>
                <a:latin typeface="Carlito"/>
              </a:rPr>
              <a:t>CCAFS SLC-40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and </a:t>
            </a:r>
            <a:r>
              <a:rPr dirty="0" lang="en-US" spc="-10" sz="2000">
                <a:solidFill>
                  <a:srgbClr val="404040"/>
                </a:solidFill>
                <a:latin typeface="Carlito"/>
              </a:rPr>
              <a:t>CCAFSSLC-40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likely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all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represent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the</a:t>
            </a:r>
            <a:r>
              <a:rPr dirty="0" lang="en-US" spc="-114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same</a:t>
            </a:r>
          </a:p>
          <a:p>
            <a:pPr marL="12700">
              <a:lnSpc>
                <a:spcPts val="2300"/>
              </a:lnSpc>
            </a:pPr>
            <a:r>
              <a:rPr dirty="0" lang="en-US" sz="2000">
                <a:solidFill>
                  <a:srgbClr val="404040"/>
                </a:solidFill>
                <a:latin typeface="Carlito"/>
              </a:rPr>
              <a:t>launch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site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with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data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entry</a:t>
            </a:r>
            <a:r>
              <a:rPr dirty="0" lang="en-US" spc="-35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errors.</a:t>
            </a:r>
          </a:p>
          <a:p>
            <a:pPr marL="12700" marR="2114550">
              <a:lnSpc>
                <a:spcPct val="141000"/>
              </a:lnSpc>
              <a:spcBef>
                <a:spcPts val="110"/>
              </a:spcBef>
            </a:pPr>
            <a:r>
              <a:rPr dirty="0" lang="en-US" spc="-5" sz="2000">
                <a:solidFill>
                  <a:srgbClr val="404040"/>
                </a:solidFill>
                <a:latin typeface="Carlito"/>
              </a:rPr>
              <a:t>CCAFS </a:t>
            </a:r>
            <a:r>
              <a:rPr dirty="0" lang="en-US" spc="-15" sz="2000">
                <a:solidFill>
                  <a:srgbClr val="404040"/>
                </a:solidFill>
                <a:latin typeface="Carlito"/>
              </a:rPr>
              <a:t>LC-40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was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the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previous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name. 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Likely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only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3 unique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launch_site values:  CCAFS SLC-40, KSC LC-39A,</a:t>
            </a:r>
            <a:r>
              <a:rPr dirty="0" lang="en-US" spc="-310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40" sz="2000">
                <a:solidFill>
                  <a:srgbClr val="404040"/>
                </a:solidFill>
                <a:latin typeface="Carlito"/>
              </a:rPr>
              <a:t>VAFB </a:t>
            </a:r>
            <a:r>
              <a:rPr dirty="0" lang="en-US" spc="-10" sz="2000">
                <a:solidFill>
                  <a:srgbClr val="404040"/>
                </a:solidFill>
                <a:latin typeface="Carlito"/>
              </a:rPr>
              <a:t>SLC-4E</a:t>
            </a:r>
            <a:endParaRPr dirty="0" lang="en-US" spc="-10" sz="2000">
              <a:solidFill>
                <a:srgbClr val="404040"/>
              </a:solidFill>
              <a:latin typeface="Carlito"/>
            </a:endParaRPr>
          </a:p>
        </p:txBody>
      </p:sp>
      <p:sp>
        <p:nvSpPr>
          <p:cNvPr id="5" name="object 5">
            <a:extLst>
              <a:ext uri="{F12F1728-02D7-4D14-B66B-18FD32C3D823}">
                <a16:creationId xmlns:a16="http://schemas.microsoft.com/office/drawing/2010/main" id="{18E33207-8F72-49FA-A1C1-420177A8D773}"/>
              </a:ext>
            </a:extLst>
          </p:cNvPr>
          <p:cNvSpPr/>
          <p:nvPr/>
        </p:nvSpPr>
        <p:spPr>
          <a:xfrm rot="0">
            <a:off x="1182624" y="2010155"/>
            <a:ext cx="3220212" cy="2763012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object 6">
            <a:extLst>
              <a:ext uri="{8C69B9B4-BAA0-4FD4-AA95-A476743F61F4}">
                <a16:creationId xmlns:a16="http://schemas.microsoft.com/office/drawing/2010/main" id="{C81F95C8-7E0E-4BD8-8BEA-7744B59FD541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38100">
              <a:lnSpc>
                <a:spcPts val="1100"/>
              </a:lnSpc>
            </a:pPr>
            <a:fld id="{6B77B2A6-9A9D-4BA1-84F7-680E65782CB9}" type="slidenum"/>
            <a:endParaRPr dirty="0" lang="en-US"/>
          </a:p>
        </p:txBody>
      </p:sp>
    </p:spTree>
    <p:extLst>
      <p:ext uri="{3A9FD0E4-93B5-4036-8EDE-0E1A5FD23E51}">
        <p14:creationId xmlns:p14="http://schemas.microsoft.com/office/powerpoint/2010/main" val="1722787483118"/>
      </p:ext>
    </p:extLst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A26E9F24-CBB3-4D3C-9BE7-2688836B9C43}">
                <a16:creationId xmlns:a16="http://schemas.microsoft.com/office/drawing/2010/main" id="{93CE9833-4DCD-4116-BFE0-07B6AF8F5ADE}"/>
              </a:ext>
            </a:extLst>
          </p:cNvPr>
          <p:cNvSpPr/>
          <p:nvPr/>
        </p:nvSpPr>
        <p:spPr>
          <a:xfrm rot="0">
            <a:off x="1193291" y="1737360"/>
            <a:ext cx="9966959" cy="0"/>
          </a:xfrm>
          <a:custGeom>
            <a:avLst/>
            <a:gdLst/>
            <a:ahLst/>
            <a:cxnLst/>
            <a:rect b="b" l="0" r="r" t="0"/>
            <a:pathLst>
              <a:path h="0" w="9966959">
                <a:moveTo>
                  <a:pt x="0" y="0"/>
                </a:moveTo>
                <a:lnTo>
                  <a:pt x="9966959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object 3">
            <a:extLst>
              <a:ext uri="{604045A6-394B-402E-9900-196998275C99}">
                <a16:creationId xmlns:a16="http://schemas.microsoft.com/office/drawing/2010/main" id="{E34E1EAF-ACE3-40BB-8B02-D2D5D1D25C18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012036" y="838911"/>
            <a:ext cx="9496425" cy="75755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400"/>
              <a:t>Launch </a:t>
            </a:r>
            <a:r>
              <a:rPr dirty="0" lang="en-US" spc="-345"/>
              <a:t>Site </a:t>
            </a:r>
            <a:r>
              <a:rPr dirty="0" lang="en-US" spc="-455"/>
              <a:t>Names </a:t>
            </a:r>
            <a:r>
              <a:rPr dirty="0" lang="en-US" spc="-340"/>
              <a:t>Beginning </a:t>
            </a:r>
            <a:r>
              <a:rPr dirty="0" lang="en-US" spc="-80"/>
              <a:t>with</a:t>
            </a:r>
            <a:r>
              <a:rPr dirty="0" lang="en-US" spc="-590"/>
              <a:t> </a:t>
            </a:r>
            <a:r>
              <a:rPr dirty="0" lang="en-US" spc="-630"/>
              <a:t>`CCA`</a:t>
            </a:r>
            <a:endParaRPr dirty="0" lang="en-US" spc="-630"/>
          </a:p>
        </p:txBody>
      </p:sp>
      <p:sp>
        <p:nvSpPr>
          <p:cNvPr id="4" name="object 4">
            <a:extLst>
              <a:ext uri="{A139EAB1-8C11-4C0A-8D25-A4689A0628ED}">
                <a16:creationId xmlns:a16="http://schemas.microsoft.com/office/drawing/2010/main" id="{16849576-8B8F-47C4-BC7F-F7C5A076D42A}"/>
              </a:ext>
            </a:extLst>
          </p:cNvPr>
          <p:cNvSpPr txBox="1"/>
          <p:nvPr/>
        </p:nvSpPr>
        <p:spPr>
          <a:xfrm rot="0">
            <a:off x="9341611" y="2469006"/>
            <a:ext cx="1837689" cy="1428750"/>
          </a:xfrm>
          <a:prstGeom prst="rect">
            <a:avLst/>
          </a:prstGeom>
        </p:spPr>
        <p:txBody>
          <a:bodyPr bIns="0" lIns="0" rIns="0" rtlCol="0" tIns="47625" vert="horz" wrap="square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 lang="en-US" spc="-35" sz="2000">
                <a:solidFill>
                  <a:srgbClr val="404040"/>
                </a:solidFill>
                <a:latin typeface="Carlito"/>
              </a:rPr>
              <a:t>First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five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entries 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in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database with  Launch </a:t>
            </a:r>
            <a:r>
              <a:rPr dirty="0" lang="en-US" spc="-15" sz="2000">
                <a:solidFill>
                  <a:srgbClr val="404040"/>
                </a:solidFill>
                <a:latin typeface="Carlito"/>
              </a:rPr>
              <a:t>Site</a:t>
            </a:r>
            <a:r>
              <a:rPr dirty="0" lang="en-US" spc="-100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name 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beginning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with 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CCA.</a:t>
            </a:r>
            <a:endParaRPr dirty="0" lang="en-US" sz="2000">
              <a:solidFill>
                <a:srgbClr val="404040"/>
              </a:solidFill>
              <a:latin typeface="Carlito"/>
            </a:endParaRPr>
          </a:p>
        </p:txBody>
      </p:sp>
      <p:sp>
        <p:nvSpPr>
          <p:cNvPr id="5" name="object 5">
            <a:extLst>
              <a:ext uri="{AE77C88B-8969-408C-B3F0-A66F9339322B}">
                <a16:creationId xmlns:a16="http://schemas.microsoft.com/office/drawing/2010/main" id="{8361676F-511C-4746-BFCA-2113CE84BC37}"/>
              </a:ext>
            </a:extLst>
          </p:cNvPr>
          <p:cNvSpPr/>
          <p:nvPr/>
        </p:nvSpPr>
        <p:spPr>
          <a:xfrm rot="0">
            <a:off x="873252" y="1853183"/>
            <a:ext cx="8272272" cy="3331464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object 6">
            <a:extLst>
              <a:ext uri="{F096CE00-B9F9-4F22-941F-AA469D30B072}">
                <a16:creationId xmlns:a16="http://schemas.microsoft.com/office/drawing/2010/main" id="{AE51A023-3D73-4B92-AA05-C09589AA13E2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38100">
              <a:lnSpc>
                <a:spcPts val="1100"/>
              </a:lnSpc>
            </a:pPr>
            <a:fld id="{D51915BB-222F-4128-99BE-C9E14749725C}" type="slidenum"/>
            <a:endParaRPr dirty="0" lang="en-US"/>
          </a:p>
        </p:txBody>
      </p:sp>
    </p:spTree>
    <p:extLst>
      <p:ext uri="{5F8D096A-25E8-42A6-8E67-454088664898}">
        <p14:creationId xmlns:p14="http://schemas.microsoft.com/office/powerpoint/2010/main" val="1722787483120"/>
      </p:ext>
    </p:extLst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6DA813CB-0756-485E-B3C4-34FDA37C6D7B}">
                <a16:creationId xmlns:a16="http://schemas.microsoft.com/office/drawing/2010/main" id="{75E826CB-F757-4E5D-A964-74F20E68EFBB}"/>
              </a:ext>
            </a:extLst>
          </p:cNvPr>
          <p:cNvSpPr/>
          <p:nvPr/>
        </p:nvSpPr>
        <p:spPr>
          <a:xfrm rot="0">
            <a:off x="1193291" y="1737360"/>
            <a:ext cx="9966959" cy="0"/>
          </a:xfrm>
          <a:custGeom>
            <a:avLst/>
            <a:gdLst/>
            <a:ahLst/>
            <a:cxnLst/>
            <a:rect b="b" l="0" r="r" t="0"/>
            <a:pathLst>
              <a:path h="0" w="9966959">
                <a:moveTo>
                  <a:pt x="0" y="0"/>
                </a:moveTo>
                <a:lnTo>
                  <a:pt x="9966959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object 3">
            <a:extLst>
              <a:ext uri="{A98DD3AE-51FB-43D5-B6F3-20B4547C80AB}">
                <a16:creationId xmlns:a16="http://schemas.microsoft.com/office/drawing/2010/main" id="{1D055B84-9E03-4523-9CB1-385D78354703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916635" y="543558"/>
            <a:ext cx="7138034" cy="756920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365"/>
              <a:t>Total </a:t>
            </a:r>
            <a:r>
              <a:rPr dirty="0" lang="en-US" spc="-425"/>
              <a:t>Payload </a:t>
            </a:r>
            <a:r>
              <a:rPr dirty="0" lang="en-US" spc="-434"/>
              <a:t>Mass </a:t>
            </a:r>
            <a:r>
              <a:rPr dirty="0" lang="en-US" spc="-135"/>
              <a:t>from</a:t>
            </a:r>
            <a:r>
              <a:rPr dirty="0" lang="en-US" spc="-580"/>
              <a:t> </a:t>
            </a:r>
            <a:r>
              <a:rPr dirty="0" lang="en-US" spc="-690"/>
              <a:t>NASA</a:t>
            </a:r>
            <a:endParaRPr dirty="0" lang="en-US" spc="-690"/>
          </a:p>
        </p:txBody>
      </p:sp>
      <p:sp>
        <p:nvSpPr>
          <p:cNvPr id="4" name="object 4">
            <a:extLst>
              <a:ext uri="{79AA6D00-62A3-4E33-A9B9-79BC4567F444}">
                <a16:creationId xmlns:a16="http://schemas.microsoft.com/office/drawing/2010/main" id="{9FB7EB1A-B282-44AB-928B-7102431393EC}"/>
              </a:ext>
            </a:extLst>
          </p:cNvPr>
          <p:cNvSpPr txBox="1"/>
          <p:nvPr/>
        </p:nvSpPr>
        <p:spPr>
          <a:xfrm rot="0">
            <a:off x="7737474" y="2219960"/>
            <a:ext cx="3489325" cy="2430145"/>
          </a:xfrm>
          <a:prstGeom prst="rect">
            <a:avLst/>
          </a:prstGeom>
        </p:spPr>
        <p:txBody>
          <a:bodyPr bIns="0" lIns="0" rIns="0" rtlCol="0" tIns="47625" vert="horz" wrap="square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dirty="0" lang="en-US" spc="-5" sz="2000">
                <a:solidFill>
                  <a:srgbClr val="404040"/>
                </a:solidFill>
                <a:latin typeface="Carlito"/>
              </a:rPr>
              <a:t>This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query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sums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the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total </a:t>
            </a:r>
            <a:r>
              <a:rPr dirty="0" lang="en-US" spc="-10" sz="2000">
                <a:solidFill>
                  <a:srgbClr val="404040"/>
                </a:solidFill>
                <a:latin typeface="Carlito"/>
              </a:rPr>
              <a:t>payload 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mass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in kg </a:t>
            </a:r>
            <a:r>
              <a:rPr dirty="0" lang="en-US" spc="-15" sz="2000">
                <a:solidFill>
                  <a:srgbClr val="404040"/>
                </a:solidFill>
                <a:latin typeface="Carlito"/>
              </a:rPr>
              <a:t>where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NASA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was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the  </a:t>
            </a:r>
            <a:r>
              <a:rPr dirty="0" lang="en-US" spc="-60" sz="2000">
                <a:solidFill>
                  <a:srgbClr val="404040"/>
                </a:solidFill>
                <a:latin typeface="Carlito"/>
              </a:rPr>
              <a:t>customer.</a:t>
            </a: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dirty="0" lang="en-US" spc="-15" sz="2000">
                <a:solidFill>
                  <a:srgbClr val="404040"/>
                </a:solidFill>
                <a:latin typeface="Carlito"/>
              </a:rPr>
              <a:t>CRS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stands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for </a:t>
            </a:r>
            <a:r>
              <a:rPr dirty="0" lang="en-US" spc="-10" sz="2000">
                <a:solidFill>
                  <a:srgbClr val="404040"/>
                </a:solidFill>
                <a:latin typeface="Carlito"/>
              </a:rPr>
              <a:t>Commercial 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Resupply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Services which</a:t>
            </a:r>
            <a:r>
              <a:rPr dirty="0" lang="en-US" spc="-90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indicates 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that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these </a:t>
            </a:r>
            <a:r>
              <a:rPr dirty="0" lang="en-US" spc="-10" sz="2000">
                <a:solidFill>
                  <a:srgbClr val="404040"/>
                </a:solidFill>
                <a:latin typeface="Carlito"/>
              </a:rPr>
              <a:t>payloads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were sent to 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the </a:t>
            </a:r>
            <a:r>
              <a:rPr dirty="0" lang="en-US" spc="-10" sz="2000">
                <a:solidFill>
                  <a:srgbClr val="404040"/>
                </a:solidFill>
                <a:latin typeface="Carlito"/>
              </a:rPr>
              <a:t>International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Space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Station 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(ISS).</a:t>
            </a:r>
            <a:endParaRPr dirty="0" lang="en-US" sz="2000">
              <a:solidFill>
                <a:srgbClr val="404040"/>
              </a:solidFill>
              <a:latin typeface="Carlito"/>
            </a:endParaRPr>
          </a:p>
        </p:txBody>
      </p:sp>
      <p:sp>
        <p:nvSpPr>
          <p:cNvPr id="5" name="object 5">
            <a:extLst>
              <a:ext uri="{8C6926BF-2D42-4257-BF3E-F3580FDA896A}">
                <a16:creationId xmlns:a16="http://schemas.microsoft.com/office/drawing/2010/main" id="{060BAB26-F9A1-47D6-A14D-C27A15562169}"/>
              </a:ext>
            </a:extLst>
          </p:cNvPr>
          <p:cNvSpPr/>
          <p:nvPr/>
        </p:nvSpPr>
        <p:spPr>
          <a:xfrm rot="0">
            <a:off x="1274062" y="2263139"/>
            <a:ext cx="5687568" cy="2554224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object 6">
            <a:extLst>
              <a:ext uri="{9E0D2A68-442A-4005-9FD3-29EED6A429C2}">
                <a16:creationId xmlns:a16="http://schemas.microsoft.com/office/drawing/2010/main" id="{79365A46-BF57-4607-B535-7BE8C6C93DFA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38100">
              <a:lnSpc>
                <a:spcPts val="1100"/>
              </a:lnSpc>
            </a:pPr>
            <a:fld id="{F160DFF6-3902-4915-86F5-6A5B7A7897E0}" type="slidenum"/>
            <a:endParaRPr dirty="0" lang="en-US"/>
          </a:p>
        </p:txBody>
      </p:sp>
    </p:spTree>
    <p:extLst>
      <p:ext uri="{3E45EA83-E139-44E5-9281-F8EFAA2085D6}">
        <p14:creationId xmlns:p14="http://schemas.microsoft.com/office/powerpoint/2010/main" val="1722787483122"/>
      </p:ext>
    </p:extLst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ADDF67A1-0794-4F09-9F81-9221C0E94A7A}">
                <a16:creationId xmlns:a16="http://schemas.microsoft.com/office/drawing/2010/main" id="{4B8C7840-FFCE-4E5E-A7F1-93FEA998AB09}"/>
              </a:ext>
            </a:extLst>
          </p:cNvPr>
          <p:cNvSpPr/>
          <p:nvPr/>
        </p:nvSpPr>
        <p:spPr>
          <a:xfrm rot="0">
            <a:off x="1193291" y="1737360"/>
            <a:ext cx="9966959" cy="0"/>
          </a:xfrm>
          <a:custGeom>
            <a:avLst/>
            <a:gdLst/>
            <a:ahLst/>
            <a:cxnLst/>
            <a:rect b="b" l="0" r="r" t="0"/>
            <a:pathLst>
              <a:path h="0" w="9966959">
                <a:moveTo>
                  <a:pt x="0" y="0"/>
                </a:moveTo>
                <a:lnTo>
                  <a:pt x="9966959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object 3">
            <a:extLst>
              <a:ext uri="{32BD2D41-3932-46DF-B8C5-17A72E6E1049}">
                <a16:creationId xmlns:a16="http://schemas.microsoft.com/office/drawing/2010/main" id="{A8186079-33FD-458A-88F8-7254DEAA7B65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916635" y="543558"/>
            <a:ext cx="7722234" cy="756920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err="1" lang="fr-FR" spc="-425"/>
              <a:t>Average</a:t>
            </a:r>
            <a:r>
              <a:rPr dirty="0" lang="en-US" spc="-425"/>
              <a:t> Payload </a:t>
            </a:r>
            <a:r>
              <a:rPr dirty="0" lang="en-US" spc="-434"/>
              <a:t>Mass </a:t>
            </a:r>
            <a:r>
              <a:rPr dirty="0" lang="en-US" spc="-285"/>
              <a:t>by </a:t>
            </a:r>
            <a:r>
              <a:rPr dirty="0" lang="en-US" spc="-520"/>
              <a:t>F9</a:t>
            </a:r>
            <a:r>
              <a:rPr dirty="0" lang="en-US" spc="-645"/>
              <a:t> </a:t>
            </a:r>
            <a:r>
              <a:rPr dirty="0" lang="en-US" spc="-290"/>
              <a:t>v1.1</a:t>
            </a:r>
            <a:endParaRPr dirty="0" lang="en-US" spc="-290"/>
          </a:p>
        </p:txBody>
      </p:sp>
      <p:sp>
        <p:nvSpPr>
          <p:cNvPr id="4" name="object 4">
            <a:extLst>
              <a:ext uri="{1843EBAA-4363-49AE-8DFC-054AD5023BFF}">
                <a16:creationId xmlns:a16="http://schemas.microsoft.com/office/drawing/2010/main" id="{DFAA1392-F3F4-4D6F-87AE-94CAAFD38AE5}"/>
              </a:ext>
            </a:extLst>
          </p:cNvPr>
          <p:cNvSpPr txBox="1"/>
          <p:nvPr/>
        </p:nvSpPr>
        <p:spPr>
          <a:xfrm rot="0">
            <a:off x="8291830" y="2060575"/>
            <a:ext cx="2723515" cy="2186305"/>
          </a:xfrm>
          <a:prstGeom prst="rect">
            <a:avLst/>
          </a:prstGeom>
        </p:spPr>
        <p:txBody>
          <a:bodyPr bIns="0" lIns="0" rIns="0" rtlCol="0" tIns="38100" vert="horz" wrap="square">
            <a:spAutoFit/>
          </a:bodyPr>
          <a:lstStyle/>
          <a:p>
            <a:pPr marL="12700" marR="172084">
              <a:lnSpc>
                <a:spcPct val="91000"/>
              </a:lnSpc>
              <a:spcBef>
                <a:spcPts val="300"/>
              </a:spcBef>
            </a:pPr>
            <a:r>
              <a:rPr dirty="0" lang="en-US" spc="-5" sz="2000">
                <a:solidFill>
                  <a:srgbClr val="404040"/>
                </a:solidFill>
                <a:latin typeface="Carlito"/>
              </a:rPr>
              <a:t>This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query </a:t>
            </a:r>
            <a:r>
              <a:rPr dirty="0" err="1" lang="fr-FR" spc="-5" sz="2000">
                <a:solidFill>
                  <a:srgbClr val="404040"/>
                </a:solidFill>
                <a:latin typeface="Carlito"/>
              </a:rPr>
              <a:t>calculates</a:t>
            </a:r>
            <a:r>
              <a:rPr dirty="0" lang="en-US" spc="-204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the  </a:t>
            </a:r>
            <a:r>
              <a:rPr dirty="0" err="1" lang="fr-FR" spc="-40" sz="2000">
                <a:solidFill>
                  <a:srgbClr val="404040"/>
                </a:solidFill>
                <a:latin typeface="Carlito"/>
              </a:rPr>
              <a:t>average</a:t>
            </a:r>
            <a:r>
              <a:rPr dirty="0" lang="en-US" spc="-40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10" sz="2000">
                <a:solidFill>
                  <a:srgbClr val="404040"/>
                </a:solidFill>
                <a:latin typeface="Carlito"/>
              </a:rPr>
              <a:t>payload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mass or 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launches which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used 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booster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version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F9</a:t>
            </a:r>
            <a:r>
              <a:rPr dirty="0" lang="en-US" spc="-35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v1.1</a:t>
            </a:r>
          </a:p>
          <a:p>
            <a:pPr marL="12700" marR="5080">
              <a:lnSpc>
                <a:spcPct val="91000"/>
              </a:lnSpc>
              <a:spcBef>
                <a:spcPts val="1400"/>
              </a:spcBef>
            </a:pPr>
            <a:r>
              <a:rPr dirty="0" err="1" lang="fr-FR" spc="-40" sz="2000">
                <a:solidFill>
                  <a:srgbClr val="404040"/>
                </a:solidFill>
                <a:latin typeface="Carlito"/>
              </a:rPr>
              <a:t>Average</a:t>
            </a:r>
            <a:r>
              <a:rPr dirty="0" lang="en-US" spc="-40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10" sz="2000">
                <a:solidFill>
                  <a:srgbClr val="404040"/>
                </a:solidFill>
                <a:latin typeface="Carlito"/>
              </a:rPr>
              <a:t>payload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mass of 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F9 1.1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is on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the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low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end</a:t>
            </a:r>
            <a:r>
              <a:rPr dirty="0" lang="en-US" spc="-235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of  our </a:t>
            </a:r>
            <a:r>
              <a:rPr dirty="0" lang="en-US" spc="-10" sz="2000">
                <a:solidFill>
                  <a:srgbClr val="404040"/>
                </a:solidFill>
                <a:latin typeface="Carlito"/>
              </a:rPr>
              <a:t>payload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mass</a:t>
            </a:r>
            <a:r>
              <a:rPr dirty="0" lang="en-US" spc="-114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range</a:t>
            </a:r>
            <a:endParaRPr dirty="0" lang="en-US" spc="-20" sz="2000">
              <a:solidFill>
                <a:srgbClr val="404040"/>
              </a:solidFill>
              <a:latin typeface="Carlito"/>
            </a:endParaRPr>
          </a:p>
        </p:txBody>
      </p:sp>
      <p:sp>
        <p:nvSpPr>
          <p:cNvPr id="5" name="object 5">
            <a:extLst>
              <a:ext uri="{B0D71A5F-D88C-44D0-8288-BEBE43E2E839}">
                <a16:creationId xmlns:a16="http://schemas.microsoft.com/office/drawing/2010/main" id="{5E1433EB-3746-4D42-A671-AED5B5500552}"/>
              </a:ext>
            </a:extLst>
          </p:cNvPr>
          <p:cNvSpPr/>
          <p:nvPr/>
        </p:nvSpPr>
        <p:spPr>
          <a:xfrm rot="0">
            <a:off x="1208532" y="2127503"/>
            <a:ext cx="6364224" cy="2869692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object 6">
            <a:extLst>
              <a:ext uri="{40BE35FD-C8F0-4659-BFB2-13CEBAA99BEA}">
                <a16:creationId xmlns:a16="http://schemas.microsoft.com/office/drawing/2010/main" id="{4242B670-0F7B-4079-8BF8-AAE274372CBF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38100">
              <a:lnSpc>
                <a:spcPts val="1100"/>
              </a:lnSpc>
            </a:pPr>
            <a:fld id="{E704E414-1E01-47B5-BAC2-D7DFF9A579EE}" type="slidenum"/>
            <a:endParaRPr dirty="0" lang="en-US"/>
          </a:p>
        </p:txBody>
      </p:sp>
    </p:spTree>
    <p:extLst>
      <p:ext uri="{F1A2C344-6D65-40E3-96AA-FF4806D44C06}">
        <p14:creationId xmlns:p14="http://schemas.microsoft.com/office/powerpoint/2010/main" val="1722787483124"/>
      </p:ext>
    </p:extLst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8FA61DD2-5342-44FD-8353-C6B5E3189389}">
                <a16:creationId xmlns:a16="http://schemas.microsoft.com/office/drawing/2010/main" id="{C9824AA2-7A30-4D80-A4B9-B09E377B18A2}"/>
              </a:ext>
            </a:extLst>
          </p:cNvPr>
          <p:cNvSpPr/>
          <p:nvPr/>
        </p:nvSpPr>
        <p:spPr>
          <a:xfrm rot="0">
            <a:off x="1193291" y="1737360"/>
            <a:ext cx="9966959" cy="0"/>
          </a:xfrm>
          <a:custGeom>
            <a:avLst/>
            <a:gdLst/>
            <a:ahLst/>
            <a:cxnLst/>
            <a:rect b="b" l="0" r="r" t="0"/>
            <a:pathLst>
              <a:path h="0" w="9966959">
                <a:moveTo>
                  <a:pt x="0" y="0"/>
                </a:moveTo>
                <a:lnTo>
                  <a:pt x="9966959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object 3">
            <a:extLst>
              <a:ext uri="{DE81B5F3-273B-429A-BFFD-9CDCBBEBEA8A}">
                <a16:creationId xmlns:a16="http://schemas.microsoft.com/office/drawing/2010/main" id="{EE9E18AC-D697-401B-BB84-08D6484BC630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916635" y="543558"/>
            <a:ext cx="9655175" cy="756920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290"/>
              <a:t>First </a:t>
            </a:r>
            <a:r>
              <a:rPr dirty="0" lang="en-US" spc="-425"/>
              <a:t>Successful </a:t>
            </a:r>
            <a:r>
              <a:rPr dirty="0" lang="en-US" spc="-320"/>
              <a:t>Ground </a:t>
            </a:r>
            <a:r>
              <a:rPr dirty="0" lang="en-US" spc="-545"/>
              <a:t>Pad </a:t>
            </a:r>
            <a:r>
              <a:rPr dirty="0" lang="en-US" spc="-370"/>
              <a:t>Landing</a:t>
            </a:r>
            <a:r>
              <a:rPr dirty="0" lang="en-US" spc="-570"/>
              <a:t> </a:t>
            </a:r>
            <a:r>
              <a:rPr dirty="0" lang="en-US" spc="-340"/>
              <a:t>Date</a:t>
            </a:r>
            <a:endParaRPr dirty="0" lang="en-US" spc="-340"/>
          </a:p>
        </p:txBody>
      </p:sp>
      <p:sp>
        <p:nvSpPr>
          <p:cNvPr id="4" name="object 4">
            <a:extLst>
              <a:ext uri="{6555322C-76E6-44F5-A99E-A78D35A70649}">
                <a16:creationId xmlns:a16="http://schemas.microsoft.com/office/drawing/2010/main" id="{AD41AB64-EFD1-4A6C-9ADD-E61BD3FF73A9}"/>
              </a:ext>
            </a:extLst>
          </p:cNvPr>
          <p:cNvSpPr txBox="1"/>
          <p:nvPr/>
        </p:nvSpPr>
        <p:spPr>
          <a:xfrm rot="0">
            <a:off x="7521066" y="2172461"/>
            <a:ext cx="3239770" cy="2364740"/>
          </a:xfrm>
          <a:prstGeom prst="rect">
            <a:avLst/>
          </a:prstGeom>
        </p:spPr>
        <p:txBody>
          <a:bodyPr bIns="0" lIns="0" rIns="0" rtlCol="0" tIns="38100" vert="horz" wrap="square">
            <a:spAutoFit/>
          </a:bodyPr>
          <a:lstStyle/>
          <a:p>
            <a:pPr marL="12700" marR="135254">
              <a:lnSpc>
                <a:spcPct val="91000"/>
              </a:lnSpc>
              <a:spcBef>
                <a:spcPts val="300"/>
              </a:spcBef>
            </a:pPr>
            <a:r>
              <a:rPr dirty="0" lang="en-US" spc="-5" sz="2000">
                <a:solidFill>
                  <a:srgbClr val="404040"/>
                </a:solidFill>
                <a:latin typeface="Carlito"/>
              </a:rPr>
              <a:t>This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query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returns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the </a:t>
            </a:r>
            <a:r>
              <a:rPr dirty="0" lang="en-US" spc="-35" sz="2000">
                <a:solidFill>
                  <a:srgbClr val="404040"/>
                </a:solidFill>
                <a:latin typeface="Carlito"/>
              </a:rPr>
              <a:t>first 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successful </a:t>
            </a:r>
            <a:r>
              <a:rPr dirty="0" lang="en-US" spc="-15" sz="2000">
                <a:solidFill>
                  <a:srgbClr val="404040"/>
                </a:solidFill>
                <a:latin typeface="Carlito"/>
              </a:rPr>
              <a:t>ground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pad</a:t>
            </a:r>
            <a:r>
              <a:rPr dirty="0" lang="en-US" spc="-145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landing 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date.</a:t>
            </a: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dirty="0" lang="en-US" spc="-35" sz="2000">
                <a:solidFill>
                  <a:srgbClr val="404040"/>
                </a:solidFill>
                <a:latin typeface="Carlito"/>
              </a:rPr>
              <a:t>First </a:t>
            </a:r>
            <a:r>
              <a:rPr dirty="0" lang="en-US" spc="-15" sz="2000">
                <a:solidFill>
                  <a:srgbClr val="404040"/>
                </a:solidFill>
                <a:latin typeface="Carlito"/>
              </a:rPr>
              <a:t>ground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pad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landing</a:t>
            </a:r>
            <a:r>
              <a:rPr dirty="0" lang="en-US" spc="-75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wasn’t</a:t>
            </a:r>
          </a:p>
          <a:p>
            <a:pPr marL="12700">
              <a:lnSpc>
                <a:spcPts val="2300"/>
              </a:lnSpc>
            </a:pPr>
            <a:r>
              <a:rPr dirty="0" lang="en-US" spc="-5" sz="2000">
                <a:solidFill>
                  <a:srgbClr val="404040"/>
                </a:solidFill>
                <a:latin typeface="Carlito"/>
              </a:rPr>
              <a:t>until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the end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of</a:t>
            </a:r>
            <a:r>
              <a:rPr dirty="0" lang="en-US" spc="-105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2015.</a:t>
            </a: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dirty="0" lang="en-US" spc="-5" sz="2000">
                <a:solidFill>
                  <a:srgbClr val="404040"/>
                </a:solidFill>
                <a:latin typeface="Carlito"/>
              </a:rPr>
              <a:t>Successful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landings in</a:t>
            </a:r>
            <a:r>
              <a:rPr dirty="0" lang="en-US" spc="-70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general</a:t>
            </a:r>
          </a:p>
          <a:p>
            <a:pPr marL="12700">
              <a:lnSpc>
                <a:spcPts val="2305"/>
              </a:lnSpc>
            </a:pPr>
            <a:r>
              <a:rPr dirty="0" lang="en-US" sz="2000">
                <a:solidFill>
                  <a:srgbClr val="404040"/>
                </a:solidFill>
                <a:latin typeface="Carlito"/>
              </a:rPr>
              <a:t>appear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starting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2014.</a:t>
            </a:r>
            <a:endParaRPr dirty="0" lang="en-US" sz="2000">
              <a:solidFill>
                <a:srgbClr val="404040"/>
              </a:solidFill>
              <a:latin typeface="Carlito"/>
            </a:endParaRPr>
          </a:p>
        </p:txBody>
      </p:sp>
      <p:sp>
        <p:nvSpPr>
          <p:cNvPr id="5" name="object 5">
            <a:extLst>
              <a:ext uri="{76FE38E7-4E4F-479D-BDD2-E509321C21B8}">
                <a16:creationId xmlns:a16="http://schemas.microsoft.com/office/drawing/2010/main" id="{62CEF3E1-F804-4715-B9EE-55D2ED3A7FDD}"/>
              </a:ext>
            </a:extLst>
          </p:cNvPr>
          <p:cNvSpPr/>
          <p:nvPr/>
        </p:nvSpPr>
        <p:spPr>
          <a:xfrm rot="0">
            <a:off x="1153667" y="2223516"/>
            <a:ext cx="5780532" cy="2860548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object 6">
            <a:extLst>
              <a:ext uri="{F62DEA4A-97BD-4CD4-BBA7-5BA13C2D7340}">
                <a16:creationId xmlns:a16="http://schemas.microsoft.com/office/drawing/2010/main" id="{98ADC678-3291-47FF-BFB1-903E36ADFFFD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38100">
              <a:lnSpc>
                <a:spcPts val="1100"/>
              </a:lnSpc>
            </a:pPr>
            <a:fld id="{D8184704-938B-4978-B824-1C747A8291C9}" type="slidenum"/>
            <a:endParaRPr dirty="0" lang="en-US"/>
          </a:p>
        </p:txBody>
      </p:sp>
    </p:spTree>
    <p:extLst>
      <p:ext uri="{1D1C431E-11D1-4361-A99C-31EBA93992B4}">
        <p14:creationId xmlns:p14="http://schemas.microsoft.com/office/powerpoint/2010/main" val="1722787483127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391A64CB-E6C1-4892-A3AB-2B8EB7C1C00A}">
                <a16:creationId xmlns:a16="http://schemas.microsoft.com/office/drawing/2010/main" id="{8EAA91C4-F933-4835-849B-8B57CA241228}"/>
              </a:ext>
            </a:extLst>
          </p:cNvPr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 bIns="0" lIns="0" rIns="0" rtlCol="0" tIns="626618" vert="horz" wrap="square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</a:pPr>
            <a:r>
              <a:rPr dirty="0" lang="en-US" spc="-330" u="sng">
                <a:solidFill>
                  <a:srgbClr val="7d7d7d"/>
                </a:solidFill>
              </a:rPr>
              <a:t>Executive</a:t>
            </a:r>
            <a:r>
              <a:rPr dirty="0" lang="en-US" spc="-495" u="sng">
                <a:solidFill>
                  <a:srgbClr val="7d7d7d"/>
                </a:solidFill>
              </a:rPr>
              <a:t> </a:t>
            </a:r>
            <a:r>
              <a:rPr dirty="0" lang="en-US" spc="-370" u="sng">
                <a:solidFill>
                  <a:srgbClr val="7d7d7d"/>
                </a:solidFill>
              </a:rPr>
              <a:t>Summary</a:t>
            </a:r>
            <a:endParaRPr dirty="0" lang="en-US" spc="-370" u="sng">
              <a:solidFill>
                <a:srgbClr val="7d7d7d"/>
              </a:solidFill>
            </a:endParaRPr>
          </a:p>
        </p:txBody>
      </p:sp>
      <p:sp>
        <p:nvSpPr>
          <p:cNvPr id="3" name="object 4">
            <a:extLst>
              <a:ext uri="{7A2E1A01-21BC-4AA8-AC29-7867C4594758}">
                <a16:creationId xmlns:a16="http://schemas.microsoft.com/office/drawing/2010/main" id="{B8AFB0D2-F6BB-4E4D-9CA6-4010AF8BF0D3}"/>
              </a:ext>
            </a:extLst>
          </p:cNvPr>
          <p:cNvSpPr txBox="1"/>
          <p:nvPr/>
        </p:nvSpPr>
        <p:spPr>
          <a:xfrm rot="0">
            <a:off x="10948415" y="6568540"/>
            <a:ext cx="144780" cy="160019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38100">
              <a:lnSpc>
                <a:spcPts val="1100"/>
              </a:lnSpc>
            </a:pPr>
            <a:fld id="{6E47E23A-2A39-445D-A4D9-E57E9D4705B1}" type="slidenum"/>
            <a:endParaRPr dirty="0" lang="en-US" sz="1050">
              <a:solidFill>
                <a:srgbClr val="ffffff"/>
              </a:solidFill>
              <a:latin typeface="Carlito"/>
            </a:endParaRPr>
          </a:p>
        </p:txBody>
      </p:sp>
      <p:sp>
        <p:nvSpPr>
          <p:cNvPr id="4" name="object 3">
            <a:extLst>
              <a:ext uri="{6369634F-C184-4BCC-A9E8-BC121DED2118}">
                <a16:creationId xmlns:a16="http://schemas.microsoft.com/office/drawing/2010/main" id="{9954F6AA-C4D3-41AE-A23F-3CCAE4DE68B2}"/>
              </a:ext>
            </a:extLst>
          </p:cNvPr>
          <p:cNvSpPr txBox="1"/>
          <p:nvPr/>
        </p:nvSpPr>
        <p:spPr>
          <a:xfrm rot="0">
            <a:off x="1020267" y="2220213"/>
            <a:ext cx="10164445" cy="3639185"/>
          </a:xfrm>
          <a:prstGeom prst="rect">
            <a:avLst/>
          </a:prstGeom>
        </p:spPr>
        <p:txBody>
          <a:bodyPr bIns="0" lIns="0" rIns="0" rtlCol="0" tIns="45719" vert="horz" wrap="square">
            <a:spAutoFit/>
          </a:bodyPr>
          <a:lstStyle/>
          <a:p>
            <a:pPr indent="-228600" marL="241300" marR="142875">
              <a:lnSpc>
                <a:spcPct val="90000"/>
              </a:lnSpc>
              <a:spcBef>
                <a:spcPts val="359"/>
              </a:spcBef>
              <a:buFont typeface="Arial"/>
              <a:buChar char="•"/>
            </a:pPr>
            <a:r>
              <a:rPr dirty="0" lang="en-US" spc="-20" sz="2200">
                <a:solidFill>
                  <a:srgbClr val="bb562c"/>
                </a:solidFill>
                <a:latin typeface="Carlito"/>
              </a:rPr>
              <a:t>Collected </a:t>
            </a:r>
            <a:r>
              <a:rPr dirty="0" lang="en-US" spc="-35" sz="2200">
                <a:solidFill>
                  <a:srgbClr val="bb562c"/>
                </a:solidFill>
                <a:latin typeface="Carlito"/>
              </a:rPr>
              <a:t>data </a:t>
            </a:r>
            <a:r>
              <a:rPr dirty="0" lang="en-US" spc="-20" sz="2200">
                <a:solidFill>
                  <a:srgbClr val="bb562c"/>
                </a:solidFill>
                <a:latin typeface="Carlito"/>
              </a:rPr>
              <a:t>from </a:t>
            </a:r>
            <a:r>
              <a:rPr dirty="0" lang="en-US" spc="-15" sz="2200">
                <a:solidFill>
                  <a:srgbClr val="bb562c"/>
                </a:solidFill>
                <a:latin typeface="Carlito"/>
              </a:rPr>
              <a:t>public SpaceX </a:t>
            </a:r>
            <a:r>
              <a:rPr dirty="0" lang="en-US" spc="-5" sz="2200">
                <a:solidFill>
                  <a:srgbClr val="bb562c"/>
                </a:solidFill>
                <a:latin typeface="Carlito"/>
              </a:rPr>
              <a:t>API and </a:t>
            </a:r>
            <a:r>
              <a:rPr dirty="0" lang="en-US" spc="-10" sz="2200">
                <a:solidFill>
                  <a:srgbClr val="bb562c"/>
                </a:solidFill>
                <a:latin typeface="Carlito"/>
              </a:rPr>
              <a:t>SpaceX </a:t>
            </a:r>
            <a:r>
              <a:rPr dirty="0" lang="en-US" spc="-5" sz="2200">
                <a:solidFill>
                  <a:srgbClr val="bb562c"/>
                </a:solidFill>
                <a:latin typeface="Carlito"/>
              </a:rPr>
              <a:t>Wikipedia </a:t>
            </a:r>
            <a:r>
              <a:rPr dirty="0" lang="en-US" spc="-20" sz="2200">
                <a:solidFill>
                  <a:srgbClr val="bb562c"/>
                </a:solidFill>
                <a:latin typeface="Carlito"/>
              </a:rPr>
              <a:t>page. </a:t>
            </a:r>
            <a:r>
              <a:rPr dirty="0" lang="en-US" spc="-25" sz="2200">
                <a:solidFill>
                  <a:srgbClr val="bb562c"/>
                </a:solidFill>
                <a:latin typeface="Carlito"/>
              </a:rPr>
              <a:t>Created </a:t>
            </a:r>
            <a:r>
              <a:rPr dirty="0" lang="en-US" spc="-5" sz="2200">
                <a:solidFill>
                  <a:srgbClr val="bb562c"/>
                </a:solidFill>
                <a:latin typeface="Carlito"/>
              </a:rPr>
              <a:t>labels  </a:t>
            </a:r>
            <a:r>
              <a:rPr dirty="0" lang="en-US" spc="-20" sz="2200">
                <a:solidFill>
                  <a:srgbClr val="bb562c"/>
                </a:solidFill>
                <a:latin typeface="Carlito"/>
              </a:rPr>
              <a:t>column </a:t>
            </a:r>
            <a:r>
              <a:rPr dirty="0" lang="en-US" spc="-35" sz="2200">
                <a:solidFill>
                  <a:srgbClr val="bb562c"/>
                </a:solidFill>
                <a:latin typeface="Carlito"/>
              </a:rPr>
              <a:t>‘class’ </a:t>
            </a:r>
            <a:r>
              <a:rPr dirty="0" lang="en-US" spc="-5" sz="2200">
                <a:solidFill>
                  <a:srgbClr val="bb562c"/>
                </a:solidFill>
                <a:latin typeface="Carlito"/>
              </a:rPr>
              <a:t>which classifies </a:t>
            </a:r>
            <a:r>
              <a:rPr dirty="0" lang="en-US" spc="-20" sz="2200">
                <a:solidFill>
                  <a:srgbClr val="bb562c"/>
                </a:solidFill>
                <a:latin typeface="Carlito"/>
              </a:rPr>
              <a:t>successful </a:t>
            </a:r>
            <a:r>
              <a:rPr dirty="0" lang="en-US" spc="-5" sz="2200">
                <a:solidFill>
                  <a:srgbClr val="bb562c"/>
                </a:solidFill>
                <a:latin typeface="Carlito"/>
              </a:rPr>
              <a:t>landings. </a:t>
            </a:r>
            <a:r>
              <a:rPr dirty="0" lang="en-US" spc="-20" sz="2200">
                <a:solidFill>
                  <a:srgbClr val="bb562c"/>
                </a:solidFill>
                <a:latin typeface="Carlito"/>
              </a:rPr>
              <a:t>Explored </a:t>
            </a:r>
            <a:r>
              <a:rPr dirty="0" lang="en-US" spc="-35" sz="2200">
                <a:solidFill>
                  <a:srgbClr val="bb562c"/>
                </a:solidFill>
                <a:latin typeface="Carlito"/>
              </a:rPr>
              <a:t>data </a:t>
            </a:r>
            <a:r>
              <a:rPr dirty="0" lang="en-US" spc="-10" sz="2200">
                <a:solidFill>
                  <a:srgbClr val="bb562c"/>
                </a:solidFill>
                <a:latin typeface="Carlito"/>
              </a:rPr>
              <a:t>using </a:t>
            </a:r>
            <a:r>
              <a:rPr dirty="0" lang="en-US" sz="2200">
                <a:solidFill>
                  <a:srgbClr val="bb562c"/>
                </a:solidFill>
                <a:latin typeface="Carlito"/>
              </a:rPr>
              <a:t>SQL,  </a:t>
            </a:r>
            <a:r>
              <a:rPr dirty="0" lang="en-US" spc="-20" sz="2200">
                <a:solidFill>
                  <a:srgbClr val="bb562c"/>
                </a:solidFill>
                <a:latin typeface="Carlito"/>
              </a:rPr>
              <a:t>visualization, </a:t>
            </a:r>
            <a:r>
              <a:rPr dirty="0" lang="en-US" spc="-25" sz="2200">
                <a:solidFill>
                  <a:srgbClr val="bb562c"/>
                </a:solidFill>
                <a:latin typeface="Carlito"/>
              </a:rPr>
              <a:t>folium </a:t>
            </a:r>
            <a:r>
              <a:rPr dirty="0" lang="en-US" spc="-15" sz="2200">
                <a:solidFill>
                  <a:srgbClr val="bb562c"/>
                </a:solidFill>
                <a:latin typeface="Carlito"/>
              </a:rPr>
              <a:t>maps, </a:t>
            </a:r>
            <a:r>
              <a:rPr dirty="0" lang="en-US" spc="-5" sz="2200">
                <a:solidFill>
                  <a:srgbClr val="bb562c"/>
                </a:solidFill>
                <a:latin typeface="Carlito"/>
              </a:rPr>
              <a:t>and </a:t>
            </a:r>
            <a:r>
              <a:rPr dirty="0" lang="en-US" spc="-15" sz="2200">
                <a:solidFill>
                  <a:srgbClr val="bb562c"/>
                </a:solidFill>
                <a:latin typeface="Carlito"/>
              </a:rPr>
              <a:t>dashboards. </a:t>
            </a:r>
            <a:r>
              <a:rPr dirty="0" lang="en-US" spc="-25" sz="2200">
                <a:solidFill>
                  <a:srgbClr val="bb562c"/>
                </a:solidFill>
                <a:latin typeface="Carlito"/>
              </a:rPr>
              <a:t>Gathered </a:t>
            </a:r>
            <a:r>
              <a:rPr dirty="0" lang="en-US" spc="-30" sz="2200">
                <a:solidFill>
                  <a:srgbClr val="bb562c"/>
                </a:solidFill>
                <a:latin typeface="Carlito"/>
              </a:rPr>
              <a:t>relevant </a:t>
            </a:r>
            <a:r>
              <a:rPr dirty="0" lang="en-US" spc="-20" sz="2200">
                <a:solidFill>
                  <a:srgbClr val="bb562c"/>
                </a:solidFill>
                <a:latin typeface="Carlito"/>
              </a:rPr>
              <a:t>columns </a:t>
            </a:r>
            <a:r>
              <a:rPr dirty="0" lang="en-US" spc="-30" sz="2200">
                <a:solidFill>
                  <a:srgbClr val="bb562c"/>
                </a:solidFill>
                <a:latin typeface="Carlito"/>
              </a:rPr>
              <a:t>to </a:t>
            </a:r>
            <a:r>
              <a:rPr dirty="0" lang="en-US" spc="-5" sz="2200">
                <a:solidFill>
                  <a:srgbClr val="bb562c"/>
                </a:solidFill>
                <a:latin typeface="Carlito"/>
              </a:rPr>
              <a:t>be </a:t>
            </a:r>
            <a:r>
              <a:rPr dirty="0" lang="en-US" spc="-10" sz="2200">
                <a:solidFill>
                  <a:srgbClr val="bb562c"/>
                </a:solidFill>
                <a:latin typeface="Carlito"/>
              </a:rPr>
              <a:t>used </a:t>
            </a:r>
            <a:r>
              <a:rPr dirty="0" lang="en-US" spc="-5" sz="2200">
                <a:solidFill>
                  <a:srgbClr val="bb562c"/>
                </a:solidFill>
                <a:latin typeface="Carlito"/>
              </a:rPr>
              <a:t>as  </a:t>
            </a:r>
            <a:r>
              <a:rPr dirty="0" lang="en-US" spc="-30" sz="2200">
                <a:solidFill>
                  <a:srgbClr val="bb562c"/>
                </a:solidFill>
                <a:latin typeface="Carlito"/>
              </a:rPr>
              <a:t>features. </a:t>
            </a:r>
            <a:r>
              <a:rPr dirty="0" lang="en-US" spc="-20" sz="2200">
                <a:solidFill>
                  <a:srgbClr val="bb562c"/>
                </a:solidFill>
                <a:latin typeface="Carlito"/>
              </a:rPr>
              <a:t>Changed </a:t>
            </a:r>
            <a:r>
              <a:rPr dirty="0" lang="en-US" spc="-5" sz="2200">
                <a:solidFill>
                  <a:srgbClr val="bb562c"/>
                </a:solidFill>
                <a:latin typeface="Carlito"/>
              </a:rPr>
              <a:t>all </a:t>
            </a:r>
            <a:r>
              <a:rPr dirty="0" lang="en-US" spc="-25" sz="2200">
                <a:solidFill>
                  <a:srgbClr val="bb562c"/>
                </a:solidFill>
                <a:latin typeface="Carlito"/>
              </a:rPr>
              <a:t>categorical </a:t>
            </a:r>
            <a:r>
              <a:rPr dirty="0" lang="en-US" spc="-20" sz="2200">
                <a:solidFill>
                  <a:srgbClr val="bb562c"/>
                </a:solidFill>
                <a:latin typeface="Carlito"/>
              </a:rPr>
              <a:t>variables </a:t>
            </a:r>
            <a:r>
              <a:rPr dirty="0" lang="en-US" spc="-30" sz="2200">
                <a:solidFill>
                  <a:srgbClr val="bb562c"/>
                </a:solidFill>
                <a:latin typeface="Carlito"/>
              </a:rPr>
              <a:t>to </a:t>
            </a:r>
            <a:r>
              <a:rPr dirty="0" lang="en-US" spc="-5" sz="2200">
                <a:solidFill>
                  <a:srgbClr val="bb562c"/>
                </a:solidFill>
                <a:latin typeface="Carlito"/>
              </a:rPr>
              <a:t>binary </a:t>
            </a:r>
            <a:r>
              <a:rPr dirty="0" lang="en-US" spc="-15" sz="2200">
                <a:solidFill>
                  <a:srgbClr val="bb562c"/>
                </a:solidFill>
                <a:latin typeface="Carlito"/>
              </a:rPr>
              <a:t>using </a:t>
            </a:r>
            <a:r>
              <a:rPr dirty="0" lang="en-US" spc="-5" sz="2200">
                <a:solidFill>
                  <a:srgbClr val="bb562c"/>
                </a:solidFill>
                <a:latin typeface="Carlito"/>
              </a:rPr>
              <a:t>one hot </a:t>
            </a:r>
            <a:r>
              <a:rPr dirty="0" lang="en-US" spc="-20" sz="2200">
                <a:solidFill>
                  <a:srgbClr val="bb562c"/>
                </a:solidFill>
                <a:latin typeface="Carlito"/>
              </a:rPr>
              <a:t>encoding.  </a:t>
            </a:r>
            <a:r>
              <a:rPr dirty="0" lang="en-US" spc="-25" sz="2200">
                <a:solidFill>
                  <a:srgbClr val="bb562c"/>
                </a:solidFill>
                <a:latin typeface="Carlito"/>
              </a:rPr>
              <a:t>Standardized </a:t>
            </a:r>
            <a:r>
              <a:rPr dirty="0" lang="en-US" spc="-35" sz="2200">
                <a:solidFill>
                  <a:srgbClr val="bb562c"/>
                </a:solidFill>
                <a:latin typeface="Carlito"/>
              </a:rPr>
              <a:t>data </a:t>
            </a:r>
            <a:r>
              <a:rPr dirty="0" lang="en-US" spc="-5" sz="2200">
                <a:solidFill>
                  <a:srgbClr val="bb562c"/>
                </a:solidFill>
                <a:latin typeface="Carlito"/>
              </a:rPr>
              <a:t>and </a:t>
            </a:r>
            <a:r>
              <a:rPr dirty="0" lang="en-US" spc="-15" sz="2200">
                <a:solidFill>
                  <a:srgbClr val="bb562c"/>
                </a:solidFill>
                <a:latin typeface="Carlito"/>
              </a:rPr>
              <a:t>used </a:t>
            </a:r>
            <a:r>
              <a:rPr dirty="0" lang="en-US" spc="-20" sz="2200">
                <a:solidFill>
                  <a:srgbClr val="bb562c"/>
                </a:solidFill>
                <a:latin typeface="Carlito"/>
              </a:rPr>
              <a:t>GridSearchCV </a:t>
            </a:r>
            <a:r>
              <a:rPr dirty="0" lang="en-US" spc="-30" sz="2200">
                <a:solidFill>
                  <a:srgbClr val="bb562c"/>
                </a:solidFill>
                <a:latin typeface="Carlito"/>
              </a:rPr>
              <a:t>to </a:t>
            </a:r>
            <a:r>
              <a:rPr dirty="0" lang="en-US" spc="-15" sz="2200">
                <a:solidFill>
                  <a:srgbClr val="bb562c"/>
                </a:solidFill>
                <a:latin typeface="Carlito"/>
              </a:rPr>
              <a:t>find </a:t>
            </a:r>
            <a:r>
              <a:rPr dirty="0" lang="en-US" spc="-20" sz="2200">
                <a:solidFill>
                  <a:srgbClr val="bb562c"/>
                </a:solidFill>
                <a:latin typeface="Carlito"/>
              </a:rPr>
              <a:t>best </a:t>
            </a:r>
            <a:r>
              <a:rPr dirty="0" lang="en-US" spc="-40" sz="2200">
                <a:solidFill>
                  <a:srgbClr val="bb562c"/>
                </a:solidFill>
                <a:latin typeface="Carlito"/>
              </a:rPr>
              <a:t>parameters </a:t>
            </a:r>
            <a:r>
              <a:rPr dirty="0" lang="en-US" spc="-35" sz="2200">
                <a:solidFill>
                  <a:srgbClr val="bb562c"/>
                </a:solidFill>
                <a:latin typeface="Carlito"/>
              </a:rPr>
              <a:t>for </a:t>
            </a:r>
            <a:r>
              <a:rPr dirty="0" lang="en-US" spc="-5" sz="2200">
                <a:solidFill>
                  <a:srgbClr val="bb562c"/>
                </a:solidFill>
                <a:latin typeface="Carlito"/>
              </a:rPr>
              <a:t>machine learning  models. </a:t>
            </a:r>
            <a:r>
              <a:rPr dirty="0" lang="en-US" spc="-20" sz="2200">
                <a:solidFill>
                  <a:srgbClr val="bb562c"/>
                </a:solidFill>
                <a:latin typeface="Carlito"/>
              </a:rPr>
              <a:t>Visualize </a:t>
            </a:r>
            <a:r>
              <a:rPr dirty="0" lang="en-US" spc="-25" sz="2200">
                <a:solidFill>
                  <a:srgbClr val="bb562c"/>
                </a:solidFill>
                <a:latin typeface="Carlito"/>
              </a:rPr>
              <a:t>accuracy score </a:t>
            </a:r>
            <a:r>
              <a:rPr dirty="0" lang="en-US" sz="2200">
                <a:solidFill>
                  <a:srgbClr val="bb562c"/>
                </a:solidFill>
                <a:latin typeface="Carlito"/>
              </a:rPr>
              <a:t>of </a:t>
            </a:r>
            <a:r>
              <a:rPr dirty="0" lang="en-US" spc="-5" sz="2200">
                <a:solidFill>
                  <a:srgbClr val="bb562c"/>
                </a:solidFill>
                <a:latin typeface="Carlito"/>
              </a:rPr>
              <a:t>all</a:t>
            </a:r>
            <a:r>
              <a:rPr dirty="0" lang="en-US" spc="-40" sz="2200">
                <a:solidFill>
                  <a:srgbClr val="bb562c"/>
                </a:solidFill>
                <a:latin typeface="Carlito"/>
              </a:rPr>
              <a:t> </a:t>
            </a:r>
            <a:r>
              <a:rPr dirty="0" lang="en-US" spc="-5" sz="2200">
                <a:solidFill>
                  <a:srgbClr val="bb562c"/>
                </a:solidFill>
                <a:latin typeface="Carlito"/>
              </a:rPr>
              <a:t>models.</a:t>
            </a: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r>
              <a:rPr dirty="0" lang="en-US" sz="2200">
                <a:latin typeface="Carlito"/>
              </a:rPr>
              <a:t/>
            </a:r>
          </a:p>
          <a:p>
            <a:pPr indent="-228600" marL="241300" marR="5080">
              <a:lnSpc>
                <a:spcPct val="90000"/>
              </a:lnSpc>
              <a:spcBef>
                <a:spcPts val="1644"/>
              </a:spcBef>
              <a:buFont typeface="Arial"/>
              <a:buChar char="•"/>
            </a:pPr>
            <a:r>
              <a:rPr dirty="0" lang="en-US" spc="-20" sz="2200">
                <a:solidFill>
                  <a:srgbClr val="bb562c"/>
                </a:solidFill>
                <a:latin typeface="Carlito"/>
              </a:rPr>
              <a:t>Four </a:t>
            </a:r>
            <a:r>
              <a:rPr dirty="0" lang="en-US" spc="-15" sz="2200">
                <a:solidFill>
                  <a:srgbClr val="bb562c"/>
                </a:solidFill>
                <a:latin typeface="Carlito"/>
              </a:rPr>
              <a:t>machine </a:t>
            </a:r>
            <a:r>
              <a:rPr dirty="0" lang="en-US" spc="-5" sz="2200">
                <a:solidFill>
                  <a:srgbClr val="bb562c"/>
                </a:solidFill>
                <a:latin typeface="Carlito"/>
              </a:rPr>
              <a:t>learning models </a:t>
            </a:r>
            <a:r>
              <a:rPr dirty="0" lang="en-US" spc="-25" sz="2200">
                <a:solidFill>
                  <a:srgbClr val="bb562c"/>
                </a:solidFill>
                <a:latin typeface="Carlito"/>
              </a:rPr>
              <a:t>were </a:t>
            </a:r>
            <a:r>
              <a:rPr dirty="0" lang="en-US" spc="-20" sz="2200">
                <a:solidFill>
                  <a:srgbClr val="bb562c"/>
                </a:solidFill>
                <a:latin typeface="Carlito"/>
              </a:rPr>
              <a:t>produced: </a:t>
            </a:r>
            <a:r>
              <a:rPr dirty="0" lang="en-US" spc="-5" sz="2200">
                <a:solidFill>
                  <a:srgbClr val="bb562c"/>
                </a:solidFill>
                <a:latin typeface="Carlito"/>
              </a:rPr>
              <a:t>Logistic </a:t>
            </a:r>
            <a:r>
              <a:rPr dirty="0" lang="en-US" spc="-20" sz="2200">
                <a:solidFill>
                  <a:srgbClr val="bb562c"/>
                </a:solidFill>
                <a:latin typeface="Carlito"/>
              </a:rPr>
              <a:t>Regression, </a:t>
            </a:r>
            <a:r>
              <a:rPr dirty="0" lang="en-US" spc="-15" sz="2200">
                <a:solidFill>
                  <a:srgbClr val="bb562c"/>
                </a:solidFill>
                <a:latin typeface="Carlito"/>
              </a:rPr>
              <a:t>Support </a:t>
            </a:r>
            <a:r>
              <a:rPr dirty="0" lang="en-US" spc="-50" sz="2200">
                <a:solidFill>
                  <a:srgbClr val="bb562c"/>
                </a:solidFill>
                <a:latin typeface="Carlito"/>
              </a:rPr>
              <a:t>Vector  </a:t>
            </a:r>
            <a:r>
              <a:rPr dirty="0" lang="en-US" spc="-5" sz="2200">
                <a:solidFill>
                  <a:srgbClr val="bb562c"/>
                </a:solidFill>
                <a:latin typeface="Carlito"/>
              </a:rPr>
              <a:t>Machine, </a:t>
            </a:r>
            <a:r>
              <a:rPr dirty="0" lang="en-US" spc="-15" sz="2200">
                <a:solidFill>
                  <a:srgbClr val="bb562c"/>
                </a:solidFill>
                <a:latin typeface="Carlito"/>
              </a:rPr>
              <a:t>Decision </a:t>
            </a:r>
            <a:r>
              <a:rPr dirty="0" lang="en-US" spc="-80" sz="2200">
                <a:solidFill>
                  <a:srgbClr val="bb562c"/>
                </a:solidFill>
                <a:latin typeface="Carlito"/>
              </a:rPr>
              <a:t>Tree </a:t>
            </a:r>
            <a:r>
              <a:rPr dirty="0" lang="en-US" spc="-45" sz="2200">
                <a:solidFill>
                  <a:srgbClr val="bb562c"/>
                </a:solidFill>
                <a:latin typeface="Carlito"/>
              </a:rPr>
              <a:t>Classifier, </a:t>
            </a:r>
            <a:r>
              <a:rPr dirty="0" lang="en-US" spc="-5" sz="2200">
                <a:solidFill>
                  <a:srgbClr val="bb562c"/>
                </a:solidFill>
                <a:latin typeface="Carlito"/>
              </a:rPr>
              <a:t>and K </a:t>
            </a:r>
            <a:r>
              <a:rPr dirty="0" lang="en-US" spc="-20" sz="2200">
                <a:solidFill>
                  <a:srgbClr val="bb562c"/>
                </a:solidFill>
                <a:latin typeface="Carlito"/>
              </a:rPr>
              <a:t>Nearest Neighbors. </a:t>
            </a:r>
            <a:r>
              <a:rPr dirty="0" lang="en-US" spc="-5" sz="2200">
                <a:solidFill>
                  <a:srgbClr val="bb562c"/>
                </a:solidFill>
                <a:latin typeface="Carlito"/>
              </a:rPr>
              <a:t>All </a:t>
            </a:r>
            <a:r>
              <a:rPr dirty="0" lang="en-US" spc="-20" sz="2200">
                <a:solidFill>
                  <a:srgbClr val="bb562c"/>
                </a:solidFill>
                <a:latin typeface="Carlito"/>
              </a:rPr>
              <a:t>produced </a:t>
            </a:r>
            <a:r>
              <a:rPr dirty="0" lang="en-US" spc="-15" sz="2200">
                <a:solidFill>
                  <a:srgbClr val="bb562c"/>
                </a:solidFill>
                <a:latin typeface="Carlito"/>
              </a:rPr>
              <a:t>similar </a:t>
            </a:r>
            <a:r>
              <a:rPr dirty="0" lang="en-US" spc="-20" sz="2200">
                <a:solidFill>
                  <a:srgbClr val="bb562c"/>
                </a:solidFill>
                <a:latin typeface="Carlito"/>
              </a:rPr>
              <a:t>results  </a:t>
            </a:r>
            <a:r>
              <a:rPr dirty="0" lang="en-US" spc="-5" sz="2200">
                <a:solidFill>
                  <a:srgbClr val="bb562c"/>
                </a:solidFill>
                <a:latin typeface="Carlito"/>
              </a:rPr>
              <a:t>with </a:t>
            </a:r>
            <a:r>
              <a:rPr dirty="0" lang="en-US" spc="-25" sz="2200">
                <a:solidFill>
                  <a:srgbClr val="bb562c"/>
                </a:solidFill>
                <a:latin typeface="Carlito"/>
              </a:rPr>
              <a:t>accuracy </a:t>
            </a:r>
            <a:r>
              <a:rPr dirty="0" lang="en-US" spc="-45" sz="2200">
                <a:solidFill>
                  <a:srgbClr val="bb562c"/>
                </a:solidFill>
                <a:latin typeface="Carlito"/>
              </a:rPr>
              <a:t>rate </a:t>
            </a:r>
            <a:r>
              <a:rPr dirty="0" lang="en-US" sz="2200">
                <a:solidFill>
                  <a:srgbClr val="bb562c"/>
                </a:solidFill>
                <a:latin typeface="Carlito"/>
              </a:rPr>
              <a:t>of </a:t>
            </a:r>
            <a:r>
              <a:rPr dirty="0" lang="en-US" spc="-5" sz="2200">
                <a:solidFill>
                  <a:srgbClr val="bb562c"/>
                </a:solidFill>
                <a:latin typeface="Carlito"/>
              </a:rPr>
              <a:t>about 83.33%. All models </a:t>
            </a:r>
            <a:r>
              <a:rPr dirty="0" lang="en-US" spc="-20" sz="2200">
                <a:solidFill>
                  <a:srgbClr val="bb562c"/>
                </a:solidFill>
                <a:latin typeface="Carlito"/>
              </a:rPr>
              <a:t>over </a:t>
            </a:r>
            <a:r>
              <a:rPr dirty="0" lang="en-US" spc="-25" sz="2200">
                <a:solidFill>
                  <a:srgbClr val="bb562c"/>
                </a:solidFill>
                <a:latin typeface="Carlito"/>
              </a:rPr>
              <a:t>predicted </a:t>
            </a:r>
            <a:r>
              <a:rPr dirty="0" lang="en-US" spc="-20" sz="2200">
                <a:solidFill>
                  <a:srgbClr val="bb562c"/>
                </a:solidFill>
                <a:latin typeface="Carlito"/>
              </a:rPr>
              <a:t>successful </a:t>
            </a:r>
            <a:r>
              <a:rPr dirty="0" lang="en-US" spc="-5" sz="2200">
                <a:solidFill>
                  <a:srgbClr val="bb562c"/>
                </a:solidFill>
                <a:latin typeface="Carlito"/>
              </a:rPr>
              <a:t>landings. </a:t>
            </a:r>
            <a:r>
              <a:rPr dirty="0" lang="en-US" spc="-20" sz="2200">
                <a:solidFill>
                  <a:srgbClr val="bb562c"/>
                </a:solidFill>
                <a:latin typeface="Carlito"/>
              </a:rPr>
              <a:t>More  </a:t>
            </a:r>
            <a:r>
              <a:rPr dirty="0" lang="en-US" spc="-35" sz="2200">
                <a:solidFill>
                  <a:srgbClr val="bb562c"/>
                </a:solidFill>
                <a:latin typeface="Carlito"/>
              </a:rPr>
              <a:t>data </a:t>
            </a:r>
            <a:r>
              <a:rPr dirty="0" lang="en-US" spc="-5" sz="2200">
                <a:solidFill>
                  <a:srgbClr val="bb562c"/>
                </a:solidFill>
                <a:latin typeface="Carlito"/>
              </a:rPr>
              <a:t>is </a:t>
            </a:r>
            <a:r>
              <a:rPr dirty="0" lang="en-US" spc="-15" sz="2200">
                <a:solidFill>
                  <a:srgbClr val="bb562c"/>
                </a:solidFill>
                <a:latin typeface="Carlito"/>
              </a:rPr>
              <a:t>needed </a:t>
            </a:r>
            <a:r>
              <a:rPr dirty="0" lang="en-US" spc="-35" sz="2200">
                <a:solidFill>
                  <a:srgbClr val="bb562c"/>
                </a:solidFill>
                <a:latin typeface="Carlito"/>
              </a:rPr>
              <a:t>for </a:t>
            </a:r>
            <a:r>
              <a:rPr dirty="0" lang="en-US" spc="-40" sz="2200">
                <a:solidFill>
                  <a:srgbClr val="bb562c"/>
                </a:solidFill>
                <a:latin typeface="Carlito"/>
              </a:rPr>
              <a:t>better </a:t>
            </a:r>
            <a:r>
              <a:rPr dirty="0" lang="en-US" spc="-5" sz="2200">
                <a:solidFill>
                  <a:srgbClr val="bb562c"/>
                </a:solidFill>
                <a:latin typeface="Carlito"/>
              </a:rPr>
              <a:t>model </a:t>
            </a:r>
            <a:r>
              <a:rPr dirty="0" lang="en-US" spc="-20" sz="2200">
                <a:solidFill>
                  <a:srgbClr val="bb562c"/>
                </a:solidFill>
                <a:latin typeface="Carlito"/>
              </a:rPr>
              <a:t>determination </a:t>
            </a:r>
            <a:r>
              <a:rPr dirty="0" lang="en-US" spc="-5" sz="2200">
                <a:solidFill>
                  <a:srgbClr val="bb562c"/>
                </a:solidFill>
                <a:latin typeface="Carlito"/>
              </a:rPr>
              <a:t>and</a:t>
            </a:r>
            <a:r>
              <a:rPr dirty="0" lang="en-US" spc="204" sz="2200">
                <a:solidFill>
                  <a:srgbClr val="bb562c"/>
                </a:solidFill>
                <a:latin typeface="Carlito"/>
              </a:rPr>
              <a:t> </a:t>
            </a:r>
            <a:r>
              <a:rPr dirty="0" lang="en-US" spc="-50" sz="2200">
                <a:solidFill>
                  <a:srgbClr val="bb562c"/>
                </a:solidFill>
                <a:latin typeface="Carlito"/>
              </a:rPr>
              <a:t>accuracy.</a:t>
            </a:r>
            <a:endParaRPr dirty="0" lang="en-US" spc="-50" sz="2200">
              <a:solidFill>
                <a:srgbClr val="bb562c"/>
              </a:solidFill>
              <a:latin typeface="Carlito"/>
            </a:endParaRPr>
          </a:p>
        </p:txBody>
      </p:sp>
    </p:spTree>
    <p:extLst>
      <p:ext uri="{61EC583F-6302-4DA3-885E-CF7A4F3EDFA0}">
        <p14:creationId xmlns:p14="http://schemas.microsoft.com/office/powerpoint/2010/main" val="1722787483056"/>
      </p:ext>
    </p:extLst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75091AC-0CFB-47FF-884B-C5360BAC2CA3}">
                <a16:creationId xmlns:a16="http://schemas.microsoft.com/office/drawing/2010/main" id="{2E694D13-2134-411D-B88A-2942424139E6}"/>
              </a:ext>
            </a:extLst>
          </p:cNvPr>
          <p:cNvSpPr/>
          <p:nvPr/>
        </p:nvSpPr>
        <p:spPr>
          <a:xfrm rot="0">
            <a:off x="1193291" y="1737360"/>
            <a:ext cx="9966959" cy="0"/>
          </a:xfrm>
          <a:custGeom>
            <a:avLst/>
            <a:gdLst/>
            <a:ahLst/>
            <a:cxnLst/>
            <a:rect b="b" l="0" r="r" t="0"/>
            <a:pathLst>
              <a:path h="0" w="9966959">
                <a:moveTo>
                  <a:pt x="0" y="0"/>
                </a:moveTo>
                <a:lnTo>
                  <a:pt x="9966959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object 3">
            <a:extLst>
              <a:ext uri="{A22BD26E-19AD-411A-9E5B-E824AC6D98D6}">
                <a16:creationId xmlns:a16="http://schemas.microsoft.com/office/drawing/2010/main" id="{0236ED83-7DA1-4939-BE76-CC2C70F16D8B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916635" y="368935"/>
            <a:ext cx="9105265" cy="1239520"/>
          </a:xfrm>
          <a:prstGeom prst="rect">
            <a:avLst/>
          </a:prstGeom>
        </p:spPr>
        <p:txBody>
          <a:bodyPr bIns="0" lIns="0" rIns="0" rtlCol="0" tIns="111124" vert="horz" wrap="square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dirty="0" lang="en-US" spc="-390" sz="4300"/>
              <a:t>Successful </a:t>
            </a:r>
            <a:r>
              <a:rPr dirty="0" lang="en-US" spc="-300" sz="4300"/>
              <a:t>Drone </a:t>
            </a:r>
            <a:r>
              <a:rPr dirty="0" lang="en-US" spc="-375" sz="4300"/>
              <a:t>Ship </a:t>
            </a:r>
            <a:r>
              <a:rPr dirty="0" lang="en-US" spc="-340" sz="4300"/>
              <a:t>Landing </a:t>
            </a:r>
            <a:r>
              <a:rPr dirty="0" lang="en-US" spc="-75" sz="4300"/>
              <a:t>with</a:t>
            </a:r>
            <a:r>
              <a:rPr dirty="0" lang="en-US" spc="-600" sz="4300"/>
              <a:t> </a:t>
            </a:r>
            <a:r>
              <a:rPr dirty="0" lang="en-US" spc="-385" sz="4300"/>
              <a:t>Payload  </a:t>
            </a:r>
            <a:r>
              <a:rPr dirty="0" lang="en-US" spc="-290" sz="4300"/>
              <a:t>Between </a:t>
            </a:r>
            <a:r>
              <a:rPr dirty="0" lang="en-US" spc="-285" sz="4300"/>
              <a:t>4000 and</a:t>
            </a:r>
            <a:r>
              <a:rPr dirty="0" lang="en-US" spc="-705" sz="4300"/>
              <a:t> </a:t>
            </a:r>
            <a:r>
              <a:rPr dirty="0" lang="en-US" spc="-285" sz="4300"/>
              <a:t>6000</a:t>
            </a:r>
            <a:endParaRPr dirty="0" lang="en-US" spc="-285" sz="4300"/>
          </a:p>
        </p:txBody>
      </p:sp>
      <p:sp>
        <p:nvSpPr>
          <p:cNvPr id="4" name="object 4">
            <a:extLst>
              <a:ext uri="{17EDC64C-57D0-439D-A9C2-38BA4FD1C1F5}">
                <a16:creationId xmlns:a16="http://schemas.microsoft.com/office/drawing/2010/main" id="{B54AF793-38B4-432D-A199-CFD699488CFA}"/>
              </a:ext>
            </a:extLst>
          </p:cNvPr>
          <p:cNvSpPr txBox="1"/>
          <p:nvPr/>
        </p:nvSpPr>
        <p:spPr>
          <a:xfrm rot="0">
            <a:off x="7904226" y="2630170"/>
            <a:ext cx="3121025" cy="1449705"/>
          </a:xfrm>
          <a:prstGeom prst="rect">
            <a:avLst/>
          </a:prstGeom>
        </p:spPr>
        <p:txBody>
          <a:bodyPr bIns="0" lIns="0" rIns="0" rtlCol="0" tIns="38100" vert="horz" wrap="square">
            <a:spAutoFit/>
          </a:bodyPr>
          <a:lstStyle/>
          <a:p>
            <a:pPr marL="12700" marR="5080">
              <a:lnSpc>
                <a:spcPct val="91000"/>
              </a:lnSpc>
              <a:spcBef>
                <a:spcPts val="300"/>
              </a:spcBef>
            </a:pPr>
            <a:r>
              <a:rPr dirty="0" lang="en-US" spc="-5" sz="2000">
                <a:solidFill>
                  <a:srgbClr val="404040"/>
                </a:solidFill>
                <a:latin typeface="Carlito"/>
              </a:rPr>
              <a:t>This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query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returns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the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four  booster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versions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that had  successful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drone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ship</a:t>
            </a:r>
            <a:r>
              <a:rPr dirty="0" lang="en-US" spc="-100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landings  and a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payload mass between 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4000 and 6000</a:t>
            </a:r>
            <a:r>
              <a:rPr dirty="0" lang="en-US" spc="-165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noninclusively.</a:t>
            </a:r>
            <a:endParaRPr dirty="0" lang="en-US" spc="-25" sz="2000">
              <a:solidFill>
                <a:srgbClr val="404040"/>
              </a:solidFill>
              <a:latin typeface="Carlito"/>
            </a:endParaRPr>
          </a:p>
        </p:txBody>
      </p:sp>
      <p:sp>
        <p:nvSpPr>
          <p:cNvPr id="5" name="object 5">
            <a:extLst>
              <a:ext uri="{AF0FFC98-EE31-4C3F-8284-EE730740C89E}">
                <a16:creationId xmlns:a16="http://schemas.microsoft.com/office/drawing/2010/main" id="{7A377D33-E04C-4EF2-9D5A-E8DB1A2F408D}"/>
              </a:ext>
            </a:extLst>
          </p:cNvPr>
          <p:cNvSpPr/>
          <p:nvPr/>
        </p:nvSpPr>
        <p:spPr>
          <a:xfrm rot="0">
            <a:off x="838200" y="2183892"/>
            <a:ext cx="6886956" cy="2638043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object 6">
            <a:extLst>
              <a:ext uri="{3E5FA30B-08B4-4E08-BEF0-D99089E8F3A6}">
                <a16:creationId xmlns:a16="http://schemas.microsoft.com/office/drawing/2010/main" id="{EA59BBC1-8A50-4E93-ABE2-83B3AED147BD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38100">
              <a:lnSpc>
                <a:spcPts val="1100"/>
              </a:lnSpc>
            </a:pPr>
            <a:fld id="{C2EBBCD9-057C-4E1B-98C0-04E122F7A360}" type="slidenum"/>
            <a:endParaRPr dirty="0" lang="en-US"/>
          </a:p>
        </p:txBody>
      </p:sp>
    </p:spTree>
    <p:extLst>
      <p:ext uri="{E5C10298-DA47-4307-B135-1AEC3C994D2F}">
        <p14:creationId xmlns:p14="http://schemas.microsoft.com/office/powerpoint/2010/main" val="1722787483129"/>
      </p:ext>
    </p:extLst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0B466C3C-D1A2-4BBE-A0B6-1D0A81015948}">
                <a16:creationId xmlns:a16="http://schemas.microsoft.com/office/drawing/2010/main" id="{41CE79A3-B447-47B3-9102-0158C6CA0E64}"/>
              </a:ext>
            </a:extLst>
          </p:cNvPr>
          <p:cNvSpPr/>
          <p:nvPr/>
        </p:nvSpPr>
        <p:spPr>
          <a:xfrm rot="0">
            <a:off x="1193291" y="1737360"/>
            <a:ext cx="9966959" cy="0"/>
          </a:xfrm>
          <a:custGeom>
            <a:avLst/>
            <a:gdLst/>
            <a:ahLst/>
            <a:cxnLst/>
            <a:rect b="b" l="0" r="r" t="0"/>
            <a:pathLst>
              <a:path h="0" w="9966959">
                <a:moveTo>
                  <a:pt x="0" y="0"/>
                </a:moveTo>
                <a:lnTo>
                  <a:pt x="9966959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object 3">
            <a:extLst>
              <a:ext uri="{870E21BE-CD14-4674-9500-35FB1643B954}">
                <a16:creationId xmlns:a16="http://schemas.microsoft.com/office/drawing/2010/main" id="{D43659C0-F751-47BE-8DC7-038D5BBA7594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952906" y="751459"/>
            <a:ext cx="9310370" cy="756920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365"/>
              <a:t>Total </a:t>
            </a:r>
            <a:r>
              <a:rPr dirty="0" lang="en-US" spc="-285"/>
              <a:t>Number </a:t>
            </a:r>
            <a:r>
              <a:rPr dirty="0" lang="en-US" spc="-75"/>
              <a:t>of </a:t>
            </a:r>
            <a:r>
              <a:rPr dirty="0" lang="en-US" spc="-540"/>
              <a:t>Each </a:t>
            </a:r>
            <a:r>
              <a:rPr dirty="0" lang="en-US" spc="-275"/>
              <a:t>Mission</a:t>
            </a:r>
            <a:r>
              <a:rPr dirty="0" lang="en-US" spc="-894"/>
              <a:t> </a:t>
            </a:r>
            <a:r>
              <a:rPr dirty="0" lang="en-US" spc="-320"/>
              <a:t>Outcome</a:t>
            </a:r>
            <a:endParaRPr dirty="0" lang="en-US" spc="-320"/>
          </a:p>
        </p:txBody>
      </p:sp>
      <p:sp>
        <p:nvSpPr>
          <p:cNvPr id="4" name="object 4">
            <a:extLst>
              <a:ext uri="{7E4C99C4-9F81-49D0-ABAE-1A60C68E0F4D}">
                <a16:creationId xmlns:a16="http://schemas.microsoft.com/office/drawing/2010/main" id="{4D5C079F-1B2F-4476-BF6C-C328712EB351}"/>
              </a:ext>
            </a:extLst>
          </p:cNvPr>
          <p:cNvSpPr txBox="1"/>
          <p:nvPr/>
        </p:nvSpPr>
        <p:spPr>
          <a:xfrm rot="0">
            <a:off x="7211694" y="2030983"/>
            <a:ext cx="3716020" cy="3379470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dirty="0" lang="en-US" spc="-5" sz="2000">
                <a:solidFill>
                  <a:srgbClr val="404040"/>
                </a:solidFill>
                <a:latin typeface="Carlito"/>
              </a:rPr>
              <a:t>This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query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returns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a </a:t>
            </a:r>
            <a:r>
              <a:rPr dirty="0" lang="en-US" spc="-15" sz="2000">
                <a:solidFill>
                  <a:srgbClr val="404040"/>
                </a:solidFill>
                <a:latin typeface="Carlito"/>
              </a:rPr>
              <a:t>count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of</a:t>
            </a:r>
            <a:r>
              <a:rPr dirty="0" lang="en-US" spc="-140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each</a:t>
            </a:r>
          </a:p>
          <a:p>
            <a:pPr marL="12700">
              <a:lnSpc>
                <a:spcPts val="2305"/>
              </a:lnSpc>
            </a:pPr>
            <a:r>
              <a:rPr dirty="0" lang="en-US" spc="-5" sz="2000">
                <a:solidFill>
                  <a:srgbClr val="404040"/>
                </a:solidFill>
                <a:latin typeface="Carlito"/>
              </a:rPr>
              <a:t>mission</a:t>
            </a:r>
            <a:r>
              <a:rPr dirty="0" lang="en-US" spc="-10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15" sz="2000">
                <a:solidFill>
                  <a:srgbClr val="404040"/>
                </a:solidFill>
                <a:latin typeface="Carlito"/>
              </a:rPr>
              <a:t>outcome.</a:t>
            </a: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dirty="0" lang="en-US" sz="2000">
                <a:solidFill>
                  <a:srgbClr val="404040"/>
                </a:solidFill>
                <a:latin typeface="Carlito"/>
              </a:rPr>
              <a:t>SpaceX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appears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to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achieve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its 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mission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outcome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nearly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99%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of</a:t>
            </a:r>
            <a:r>
              <a:rPr dirty="0" lang="en-US" spc="-100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the 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time.</a:t>
            </a: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dirty="0" lang="en-US" spc="-5" sz="2000">
                <a:solidFill>
                  <a:srgbClr val="404040"/>
                </a:solidFill>
                <a:latin typeface="Carlito"/>
              </a:rPr>
              <a:t>This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means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that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most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of the</a:t>
            </a:r>
            <a:r>
              <a:rPr dirty="0" lang="en-US" spc="-85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landing</a:t>
            </a:r>
          </a:p>
          <a:p>
            <a:pPr marL="12700">
              <a:lnSpc>
                <a:spcPts val="2305"/>
              </a:lnSpc>
            </a:pPr>
            <a:r>
              <a:rPr dirty="0" lang="en-US" spc="-20" sz="2000">
                <a:solidFill>
                  <a:srgbClr val="404040"/>
                </a:solidFill>
                <a:latin typeface="Carlito"/>
              </a:rPr>
              <a:t>failures are</a:t>
            </a:r>
            <a:r>
              <a:rPr dirty="0" lang="en-US" spc="40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intended.</a:t>
            </a: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dirty="0" lang="en-US" spc="-40" sz="2000">
                <a:solidFill>
                  <a:srgbClr val="404040"/>
                </a:solidFill>
                <a:latin typeface="Carlito"/>
              </a:rPr>
              <a:t>Interestingly,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one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launch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has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an  unclear </a:t>
            </a:r>
            <a:r>
              <a:rPr dirty="0" lang="en-US" spc="-10" sz="2000">
                <a:solidFill>
                  <a:srgbClr val="404040"/>
                </a:solidFill>
                <a:latin typeface="Carlito"/>
              </a:rPr>
              <a:t>payload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status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and 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unfortunately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one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failed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in</a:t>
            </a:r>
            <a:r>
              <a:rPr dirty="0" lang="en-US" spc="-40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15" sz="2000">
                <a:solidFill>
                  <a:srgbClr val="404040"/>
                </a:solidFill>
                <a:latin typeface="Carlito"/>
              </a:rPr>
              <a:t>flight.</a:t>
            </a:r>
            <a:endParaRPr dirty="0" lang="en-US" spc="-15" sz="2000">
              <a:solidFill>
                <a:srgbClr val="404040"/>
              </a:solidFill>
              <a:latin typeface="Carlito"/>
            </a:endParaRPr>
          </a:p>
        </p:txBody>
      </p:sp>
      <p:sp>
        <p:nvSpPr>
          <p:cNvPr id="5" name="object 5">
            <a:extLst>
              <a:ext uri="{30FC33CC-FC4A-4A85-AF50-1FAFD5379C2D}">
                <a16:creationId xmlns:a16="http://schemas.microsoft.com/office/drawing/2010/main" id="{D01666AC-806D-4E2D-9229-77841236A25A}"/>
              </a:ext>
            </a:extLst>
          </p:cNvPr>
          <p:cNvSpPr/>
          <p:nvPr/>
        </p:nvSpPr>
        <p:spPr>
          <a:xfrm rot="0">
            <a:off x="1289303" y="2026920"/>
            <a:ext cx="5138928" cy="3441190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object 6">
            <a:extLst>
              <a:ext uri="{2E89AC94-ADD2-4B36-AEF9-B19E7E060834}">
                <a16:creationId xmlns:a16="http://schemas.microsoft.com/office/drawing/2010/main" id="{EB129C83-03B8-4CAB-A981-8856454A695C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38100">
              <a:lnSpc>
                <a:spcPts val="1100"/>
              </a:lnSpc>
            </a:pPr>
            <a:fld id="{580F3AEE-5B6B-4EB1-A8BB-B657FCE99BFD}" type="slidenum"/>
            <a:endParaRPr dirty="0" lang="en-US"/>
          </a:p>
        </p:txBody>
      </p:sp>
    </p:spTree>
    <p:extLst>
      <p:ext uri="{09727AFC-4C9F-4553-8ABE-8D6509A2836A}">
        <p14:creationId xmlns:p14="http://schemas.microsoft.com/office/powerpoint/2010/main" val="1722787483131"/>
      </p:ext>
    </p:extLst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A07EEB07-6B76-4529-B31E-9D0B6DFF1A03}">
                <a16:creationId xmlns:a16="http://schemas.microsoft.com/office/drawing/2010/main" id="{1698E93E-9626-434C-95CB-32F2D162F467}"/>
              </a:ext>
            </a:extLst>
          </p:cNvPr>
          <p:cNvSpPr/>
          <p:nvPr/>
        </p:nvSpPr>
        <p:spPr>
          <a:xfrm rot="0">
            <a:off x="838200" y="1755648"/>
            <a:ext cx="5811011" cy="4885943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object 3">
            <a:extLst>
              <a:ext uri="{DABBB1FF-1EB9-4C27-BD7F-51CB97D749E1}">
                <a16:creationId xmlns:a16="http://schemas.microsoft.com/office/drawing/2010/main" id="{D719745F-D62E-4829-9B37-AF5BFE52BD85}"/>
              </a:ext>
            </a:extLst>
          </p:cNvPr>
          <p:cNvSpPr/>
          <p:nvPr/>
        </p:nvSpPr>
        <p:spPr>
          <a:xfrm rot="0">
            <a:off x="1193291" y="1737360"/>
            <a:ext cx="9966959" cy="0"/>
          </a:xfrm>
          <a:custGeom>
            <a:avLst/>
            <a:gdLst/>
            <a:ahLst/>
            <a:cxnLst/>
            <a:rect b="b" l="0" r="r" t="0"/>
            <a:pathLst>
              <a:path h="0" w="9966959">
                <a:moveTo>
                  <a:pt x="0" y="0"/>
                </a:moveTo>
                <a:lnTo>
                  <a:pt x="9966959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object 4">
            <a:extLst>
              <a:ext uri="{B4219C16-ADDB-4A1C-BBFB-AE79237935F6}">
                <a16:creationId xmlns:a16="http://schemas.microsoft.com/office/drawing/2010/main" id="{0642F6EC-C212-4A8A-9933-E27F3E2B1C4F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916635" y="823721"/>
            <a:ext cx="9438639" cy="756920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360"/>
              <a:t>Boosters </a:t>
            </a:r>
            <a:r>
              <a:rPr dirty="0" lang="en-US" spc="-105"/>
              <a:t>that </a:t>
            </a:r>
            <a:r>
              <a:rPr dirty="0" lang="en-US" spc="-315"/>
              <a:t>Carried </a:t>
            </a:r>
            <a:r>
              <a:rPr dirty="0" lang="en-US" spc="-285"/>
              <a:t>Maximum</a:t>
            </a:r>
            <a:r>
              <a:rPr dirty="0" lang="en-US" spc="-919"/>
              <a:t> </a:t>
            </a:r>
            <a:r>
              <a:rPr dirty="0" lang="en-US" spc="-434"/>
              <a:t>Payload</a:t>
            </a:r>
            <a:endParaRPr dirty="0" lang="en-US" spc="-434"/>
          </a:p>
        </p:txBody>
      </p:sp>
      <p:sp>
        <p:nvSpPr>
          <p:cNvPr id="5" name="object 6">
            <a:extLst>
              <a:ext uri="{B81B6C8E-606A-46C0-91D5-D78F6012B452}">
                <a16:creationId xmlns:a16="http://schemas.microsoft.com/office/drawing/2010/main" id="{F6DCD586-2542-4AEE-833E-7EE626262D7F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38100">
              <a:lnSpc>
                <a:spcPts val="1100"/>
              </a:lnSpc>
            </a:pPr>
            <a:fld id="{B5412CFC-9B55-4BFE-90AD-A046878FE640}" type="slidenum"/>
            <a:endParaRPr dirty="0" lang="en-US"/>
          </a:p>
        </p:txBody>
      </p:sp>
      <p:sp>
        <p:nvSpPr>
          <p:cNvPr id="6" name="object 5">
            <a:extLst>
              <a:ext uri="{6DAD694F-C5A6-4B94-8E24-18285FA94183}">
                <a16:creationId xmlns:a16="http://schemas.microsoft.com/office/drawing/2010/main" id="{30454179-B8A8-45BD-89E9-9E5359912DAB}"/>
              </a:ext>
            </a:extLst>
          </p:cNvPr>
          <p:cNvSpPr txBox="1"/>
          <p:nvPr/>
        </p:nvSpPr>
        <p:spPr>
          <a:xfrm rot="0">
            <a:off x="6986778" y="2105609"/>
            <a:ext cx="4516120" cy="2354580"/>
          </a:xfrm>
          <a:prstGeom prst="rect">
            <a:avLst/>
          </a:prstGeom>
        </p:spPr>
        <p:txBody>
          <a:bodyPr bIns="0" lIns="0" rIns="0" rtlCol="0" tIns="43180" vert="horz" wrap="square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dirty="0" lang="en-US" spc="-5" sz="2000">
                <a:solidFill>
                  <a:srgbClr val="404040"/>
                </a:solidFill>
                <a:latin typeface="Carlito"/>
              </a:rPr>
              <a:t>This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query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returns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the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booster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versions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that  carried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the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highest </a:t>
            </a:r>
            <a:r>
              <a:rPr dirty="0" lang="en-US" spc="-10" sz="2000">
                <a:solidFill>
                  <a:srgbClr val="404040"/>
                </a:solidFill>
                <a:latin typeface="Carlito"/>
              </a:rPr>
              <a:t>payload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mass of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15600  kg.</a:t>
            </a: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dirty="0" lang="en-US" spc="-5" sz="2000">
                <a:solidFill>
                  <a:srgbClr val="404040"/>
                </a:solidFill>
                <a:latin typeface="Carlito"/>
              </a:rPr>
              <a:t>These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booster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versions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are </a:t>
            </a:r>
            <a:r>
              <a:rPr dirty="0" lang="en-US" spc="-15" sz="2000">
                <a:solidFill>
                  <a:srgbClr val="404040"/>
                </a:solidFill>
                <a:latin typeface="Carlito"/>
              </a:rPr>
              <a:t>very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similar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and  all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are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of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the F9 B5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B10xx.x</a:t>
            </a:r>
            <a:r>
              <a:rPr dirty="0" lang="en-US" spc="-140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45" sz="2000">
                <a:solidFill>
                  <a:srgbClr val="404040"/>
                </a:solidFill>
                <a:latin typeface="Carlito"/>
              </a:rPr>
              <a:t>variety.</a:t>
            </a: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dirty="0" lang="en-US" spc="-5" sz="2000">
                <a:solidFill>
                  <a:srgbClr val="404040"/>
                </a:solidFill>
                <a:latin typeface="Carlito"/>
              </a:rPr>
              <a:t>This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likely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indicates </a:t>
            </a:r>
            <a:r>
              <a:rPr dirty="0" lang="en-US" spc="-10" sz="2000">
                <a:solidFill>
                  <a:srgbClr val="404040"/>
                </a:solidFill>
                <a:latin typeface="Carlito"/>
              </a:rPr>
              <a:t>payload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mass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correlates 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with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the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booster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version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that is</a:t>
            </a:r>
            <a:r>
              <a:rPr dirty="0" lang="en-US" spc="15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used.</a:t>
            </a:r>
            <a:endParaRPr dirty="0" lang="en-US" spc="-5" sz="2000">
              <a:solidFill>
                <a:srgbClr val="404040"/>
              </a:solidFill>
              <a:latin typeface="Carlito"/>
            </a:endParaRPr>
          </a:p>
        </p:txBody>
      </p:sp>
    </p:spTree>
    <p:extLst>
      <p:ext uri="{E174EF60-9F3C-4288-B588-B5520AEDACE4}">
        <p14:creationId xmlns:p14="http://schemas.microsoft.com/office/powerpoint/2010/main" val="1722787483133"/>
      </p:ext>
    </p:extLst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309F73F1-2C4A-415D-8F31-38AF0D56950E}">
                <a16:creationId xmlns:a16="http://schemas.microsoft.com/office/drawing/2010/main" id="{C5A4D338-C7FA-4E4E-AFD4-738618FDB1DD}"/>
              </a:ext>
            </a:extLst>
          </p:cNvPr>
          <p:cNvSpPr/>
          <p:nvPr/>
        </p:nvSpPr>
        <p:spPr>
          <a:xfrm rot="0">
            <a:off x="1193291" y="1737360"/>
            <a:ext cx="9966959" cy="0"/>
          </a:xfrm>
          <a:custGeom>
            <a:avLst/>
            <a:gdLst/>
            <a:ahLst/>
            <a:cxnLst/>
            <a:rect b="b" l="0" r="r" t="0"/>
            <a:pathLst>
              <a:path h="0" w="9966959">
                <a:moveTo>
                  <a:pt x="0" y="0"/>
                </a:moveTo>
                <a:lnTo>
                  <a:pt x="9966959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object 3">
            <a:extLst>
              <a:ext uri="{AC74F036-8642-434B-8F6D-CDF119AA20B9}">
                <a16:creationId xmlns:a16="http://schemas.microsoft.com/office/drawing/2010/main" id="{AD2EE732-31BA-43E2-9F0F-C8EE3923CA5C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934923" y="751713"/>
            <a:ext cx="9384029" cy="756920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305"/>
              <a:t>2015 </a:t>
            </a:r>
            <a:r>
              <a:rPr dirty="0" lang="en-US" spc="-370"/>
              <a:t>Failed </a:t>
            </a:r>
            <a:r>
              <a:rPr dirty="0" lang="en-US" spc="-320"/>
              <a:t>Drone </a:t>
            </a:r>
            <a:r>
              <a:rPr dirty="0" lang="en-US" spc="-409"/>
              <a:t>Ship </a:t>
            </a:r>
            <a:r>
              <a:rPr dirty="0" lang="en-US" spc="-370"/>
              <a:t>Landing</a:t>
            </a:r>
            <a:r>
              <a:rPr dirty="0" lang="en-US" spc="-695"/>
              <a:t> </a:t>
            </a:r>
            <a:r>
              <a:rPr dirty="0" lang="en-US" spc="-455"/>
              <a:t>Records</a:t>
            </a:r>
            <a:endParaRPr dirty="0" lang="en-US" spc="-455"/>
          </a:p>
        </p:txBody>
      </p:sp>
      <p:sp>
        <p:nvSpPr>
          <p:cNvPr id="4" name="object 4">
            <a:extLst>
              <a:ext uri="{F869B968-ACB0-4070-8724-B8CAB22535E8}">
                <a16:creationId xmlns:a16="http://schemas.microsoft.com/office/drawing/2010/main" id="{9865BCB5-1C1D-45C3-B70C-08CB68BA44ED}"/>
              </a:ext>
            </a:extLst>
          </p:cNvPr>
          <p:cNvSpPr txBox="1"/>
          <p:nvPr/>
        </p:nvSpPr>
        <p:spPr>
          <a:xfrm rot="0">
            <a:off x="7584693" y="2591562"/>
            <a:ext cx="3983354" cy="1885950"/>
          </a:xfrm>
          <a:prstGeom prst="rect">
            <a:avLst/>
          </a:prstGeom>
        </p:spPr>
        <p:txBody>
          <a:bodyPr bIns="0" lIns="0" rIns="0" rtlCol="0" tIns="43180" vert="horz" wrap="square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dirty="0" lang="en-US" spc="-5" sz="2000">
                <a:solidFill>
                  <a:srgbClr val="404040"/>
                </a:solidFill>
                <a:latin typeface="Carlito"/>
              </a:rPr>
              <a:t>This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query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returns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the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Month,</a:t>
            </a:r>
            <a:r>
              <a:rPr dirty="0" lang="en-US" spc="-145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Landing  </a:t>
            </a:r>
            <a:r>
              <a:rPr dirty="0" lang="en-US" spc="-10" sz="2000">
                <a:solidFill>
                  <a:srgbClr val="404040"/>
                </a:solidFill>
                <a:latin typeface="Carlito"/>
              </a:rPr>
              <a:t>Outcome, Booster </a:t>
            </a:r>
            <a:r>
              <a:rPr dirty="0" lang="en-US" spc="-40" sz="2000">
                <a:solidFill>
                  <a:srgbClr val="404040"/>
                </a:solidFill>
                <a:latin typeface="Carlito"/>
              </a:rPr>
              <a:t>Version,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Payload 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Mass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(kg),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and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Launch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site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of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2015  launches </a:t>
            </a:r>
            <a:r>
              <a:rPr dirty="0" lang="en-US" spc="-10" sz="2000">
                <a:solidFill>
                  <a:srgbClr val="404040"/>
                </a:solidFill>
                <a:latin typeface="Carlito"/>
              </a:rPr>
              <a:t>where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stage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1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failed </a:t>
            </a:r>
            <a:r>
              <a:rPr dirty="0" lang="en-US" spc="-15" sz="2000">
                <a:solidFill>
                  <a:srgbClr val="404040"/>
                </a:solidFill>
                <a:latin typeface="Carlito"/>
              </a:rPr>
              <a:t>to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land  on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a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drone</a:t>
            </a:r>
            <a:r>
              <a:rPr dirty="0" lang="en-US" spc="-80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ship.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lang="en-US" spc="-20" sz="2000">
                <a:solidFill>
                  <a:srgbClr val="404040"/>
                </a:solidFill>
                <a:latin typeface="Carlito"/>
              </a:rPr>
              <a:t>There were two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such</a:t>
            </a:r>
            <a:r>
              <a:rPr dirty="0" lang="en-US" spc="-50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occurrences.</a:t>
            </a:r>
            <a:endParaRPr dirty="0" lang="en-US" spc="-5" sz="2000">
              <a:solidFill>
                <a:srgbClr val="404040"/>
              </a:solidFill>
              <a:latin typeface="Carlito"/>
            </a:endParaRPr>
          </a:p>
        </p:txBody>
      </p:sp>
      <p:sp>
        <p:nvSpPr>
          <p:cNvPr id="5" name="object 5">
            <a:extLst>
              <a:ext uri="{D0425DED-910A-45A4-B428-EB29C74EB671}">
                <a16:creationId xmlns:a16="http://schemas.microsoft.com/office/drawing/2010/main" id="{3B2E9F85-BB15-4056-974C-3FF728AE40F0}"/>
              </a:ext>
            </a:extLst>
          </p:cNvPr>
          <p:cNvSpPr/>
          <p:nvPr/>
        </p:nvSpPr>
        <p:spPr>
          <a:xfrm rot="0">
            <a:off x="135636" y="2630423"/>
            <a:ext cx="7306056" cy="2077212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object 6">
            <a:extLst>
              <a:ext uri="{D9F098D2-F7FC-49D3-A94A-B62CEA177391}">
                <a16:creationId xmlns:a16="http://schemas.microsoft.com/office/drawing/2010/main" id="{0B01D61D-0A0A-468C-AB5D-30448592015F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38100">
              <a:lnSpc>
                <a:spcPts val="1100"/>
              </a:lnSpc>
            </a:pPr>
            <a:fld id="{FF46C649-327B-40E3-A926-13832CDEAF02}" type="slidenum"/>
            <a:endParaRPr dirty="0" lang="en-US"/>
          </a:p>
        </p:txBody>
      </p:sp>
    </p:spTree>
    <p:extLst>
      <p:ext uri="{114A0D0D-F07B-4C54-B89A-475672F1F54B}">
        <p14:creationId xmlns:p14="http://schemas.microsoft.com/office/powerpoint/2010/main" val="1722787483135"/>
      </p:ext>
    </p:extLst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3AE65197-6190-4819-9C94-E052BDD33773}">
                <a16:creationId xmlns:a16="http://schemas.microsoft.com/office/drawing/2010/main" id="{179F87E7-8826-49D7-9D03-0344C2CCBB95}"/>
              </a:ext>
            </a:extLst>
          </p:cNvPr>
          <p:cNvSpPr/>
          <p:nvPr/>
        </p:nvSpPr>
        <p:spPr>
          <a:xfrm rot="0">
            <a:off x="1193291" y="1737360"/>
            <a:ext cx="9966959" cy="0"/>
          </a:xfrm>
          <a:custGeom>
            <a:avLst/>
            <a:gdLst/>
            <a:ahLst/>
            <a:cxnLst/>
            <a:rect b="b" l="0" r="r" t="0"/>
            <a:pathLst>
              <a:path h="0" w="9966959">
                <a:moveTo>
                  <a:pt x="0" y="0"/>
                </a:moveTo>
                <a:lnTo>
                  <a:pt x="9966959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object 3">
            <a:extLst>
              <a:ext uri="{392FF622-559F-4EDF-B9BE-EF584E3C2C3A}">
                <a16:creationId xmlns:a16="http://schemas.microsoft.com/office/drawing/2010/main" id="{6985DA64-D026-493F-BD55-05375051F743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916635" y="341121"/>
            <a:ext cx="8011794" cy="1239520"/>
          </a:xfrm>
          <a:prstGeom prst="rect">
            <a:avLst/>
          </a:prstGeom>
        </p:spPr>
        <p:txBody>
          <a:bodyPr bIns="0" lIns="0" rIns="0" rtlCol="0" tIns="111124" vert="horz" wrap="square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dirty="0" lang="en-US" spc="-380" sz="4300"/>
              <a:t>Ranking </a:t>
            </a:r>
            <a:r>
              <a:rPr dirty="0" lang="en-US" spc="-335" sz="4300"/>
              <a:t>Counts </a:t>
            </a:r>
            <a:r>
              <a:rPr dirty="0" lang="en-US" spc="-75" sz="4300"/>
              <a:t>of </a:t>
            </a:r>
            <a:r>
              <a:rPr dirty="0" lang="en-US" spc="-390" sz="4300"/>
              <a:t>Successful</a:t>
            </a:r>
            <a:r>
              <a:rPr dirty="0" lang="en-US" spc="-844" sz="4300"/>
              <a:t> </a:t>
            </a:r>
            <a:r>
              <a:rPr dirty="0" lang="en-US" spc="-370" sz="4300"/>
              <a:t>Landings  </a:t>
            </a:r>
            <a:r>
              <a:rPr dirty="0" lang="en-US" spc="-290" sz="4300"/>
              <a:t>Between </a:t>
            </a:r>
            <a:r>
              <a:rPr dirty="0" lang="en-US" spc="-280" sz="4300"/>
              <a:t>2010-06-04 </a:t>
            </a:r>
            <a:r>
              <a:rPr dirty="0" lang="en-US" spc="-285" sz="4300"/>
              <a:t>and</a:t>
            </a:r>
            <a:r>
              <a:rPr dirty="0" lang="en-US" spc="-745" sz="4300"/>
              <a:t> </a:t>
            </a:r>
            <a:r>
              <a:rPr dirty="0" lang="en-US" spc="-295" sz="4300"/>
              <a:t>2017-03-20</a:t>
            </a:r>
            <a:endParaRPr dirty="0" lang="en-US" spc="-295" sz="4300"/>
          </a:p>
        </p:txBody>
      </p:sp>
      <p:sp>
        <p:nvSpPr>
          <p:cNvPr id="4" name="object 4">
            <a:extLst>
              <a:ext uri="{D63DC958-FB85-4756-AEBD-71C1AF20FB92}">
                <a16:creationId xmlns:a16="http://schemas.microsoft.com/office/drawing/2010/main" id="{17DC9DCD-4820-4E6F-9F41-A1BE7272D5ED}"/>
              </a:ext>
            </a:extLst>
          </p:cNvPr>
          <p:cNvSpPr txBox="1"/>
          <p:nvPr/>
        </p:nvSpPr>
        <p:spPr>
          <a:xfrm rot="0">
            <a:off x="6923278" y="2256789"/>
            <a:ext cx="4707890" cy="2631440"/>
          </a:xfrm>
          <a:prstGeom prst="rect">
            <a:avLst/>
          </a:prstGeom>
        </p:spPr>
        <p:txBody>
          <a:bodyPr bIns="0" lIns="0" rIns="0" rtlCol="0" tIns="38100" vert="horz" wrap="square">
            <a:spAutoFit/>
          </a:bodyPr>
          <a:lstStyle/>
          <a:p>
            <a:pPr marL="12700" marR="5080">
              <a:lnSpc>
                <a:spcPct val="91000"/>
              </a:lnSpc>
              <a:spcBef>
                <a:spcPts val="300"/>
              </a:spcBef>
            </a:pPr>
            <a:r>
              <a:rPr dirty="0" lang="en-US" spc="-5" sz="2000">
                <a:solidFill>
                  <a:srgbClr val="404040"/>
                </a:solidFill>
                <a:latin typeface="Carlito"/>
              </a:rPr>
              <a:t>This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query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returns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a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list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of successful</a:t>
            </a:r>
            <a:r>
              <a:rPr dirty="0" lang="en-US" spc="-125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landings  and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between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2010-06-04 and 2017-03-20 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inclusively.</a:t>
            </a:r>
          </a:p>
          <a:p>
            <a:pPr marL="12700" marR="464184">
              <a:lnSpc>
                <a:spcPct val="91000"/>
              </a:lnSpc>
              <a:spcBef>
                <a:spcPts val="1395"/>
              </a:spcBef>
            </a:pPr>
            <a:r>
              <a:rPr dirty="0" lang="en-US" spc="-20" sz="2000">
                <a:solidFill>
                  <a:srgbClr val="404040"/>
                </a:solidFill>
                <a:latin typeface="Carlito"/>
              </a:rPr>
              <a:t>There </a:t>
            </a:r>
            <a:r>
              <a:rPr dirty="0" lang="en-US" spc="-15" sz="2000">
                <a:solidFill>
                  <a:srgbClr val="404040"/>
                </a:solidFill>
                <a:latin typeface="Carlito"/>
              </a:rPr>
              <a:t>are two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types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of successful</a:t>
            </a:r>
            <a:r>
              <a:rPr dirty="0" lang="en-US" spc="-95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landing 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outcomes: drone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ship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and </a:t>
            </a:r>
            <a:r>
              <a:rPr dirty="0" lang="en-US" spc="-15" sz="2000">
                <a:solidFill>
                  <a:srgbClr val="404040"/>
                </a:solidFill>
                <a:latin typeface="Carlito"/>
              </a:rPr>
              <a:t>ground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pad 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landings.</a:t>
            </a: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dirty="0" lang="en-US" spc="-20" sz="2000">
                <a:solidFill>
                  <a:srgbClr val="404040"/>
                </a:solidFill>
                <a:latin typeface="Carlito"/>
              </a:rPr>
              <a:t>There were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8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successful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landings in</a:t>
            </a:r>
            <a:r>
              <a:rPr dirty="0" lang="en-US" spc="-135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total 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during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this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time</a:t>
            </a:r>
            <a:r>
              <a:rPr dirty="0" lang="en-US" spc="-85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period</a:t>
            </a:r>
            <a:endParaRPr dirty="0" lang="en-US" spc="-5" sz="2000">
              <a:solidFill>
                <a:srgbClr val="404040"/>
              </a:solidFill>
              <a:latin typeface="Carlito"/>
            </a:endParaRPr>
          </a:p>
        </p:txBody>
      </p:sp>
      <p:sp>
        <p:nvSpPr>
          <p:cNvPr id="5" name="object 5">
            <a:extLst>
              <a:ext uri="{760E493D-8FAB-49EA-ACF8-0AD0C8D22C3E}">
                <a16:creationId xmlns:a16="http://schemas.microsoft.com/office/drawing/2010/main" id="{FBCCC1E8-CB3B-4967-9A21-11359A15205B}"/>
              </a:ext>
            </a:extLst>
          </p:cNvPr>
          <p:cNvSpPr/>
          <p:nvPr/>
        </p:nvSpPr>
        <p:spPr>
          <a:xfrm rot="0">
            <a:off x="478536" y="2307335"/>
            <a:ext cx="6257543" cy="2398776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object 6">
            <a:extLst>
              <a:ext uri="{4A4E079C-0D45-4800-BE6B-0DD23F7E5243}">
                <a16:creationId xmlns:a16="http://schemas.microsoft.com/office/drawing/2010/main" id="{3D28493C-0D9E-4467-A562-7CB99275BBE5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38100">
              <a:lnSpc>
                <a:spcPts val="1100"/>
              </a:lnSpc>
            </a:pPr>
            <a:fld id="{D591C71D-A37B-42C6-9BC7-75273750C2A8}" type="slidenum"/>
            <a:endParaRPr dirty="0" lang="en-US"/>
          </a:p>
        </p:txBody>
      </p:sp>
    </p:spTree>
    <p:extLst>
      <p:ext uri="{5D1600C0-0773-4563-9080-F0F51F7F645E}">
        <p14:creationId xmlns:p14="http://schemas.microsoft.com/office/powerpoint/2010/main" val="1722787483138"/>
      </p:ext>
    </p:extLst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905AE784-29A2-4EDE-9696-257ABC13B68A}">
                <a16:creationId xmlns:a16="http://schemas.microsoft.com/office/drawing/2010/main" id="{D9A9D8F2-BFDA-40BD-B8D7-24289AF6CDB6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176019" y="1908429"/>
            <a:ext cx="8347075" cy="2286635"/>
          </a:xfrm>
          <a:prstGeom prst="rect">
            <a:avLst/>
          </a:prstGeom>
        </p:spPr>
        <p:txBody>
          <a:bodyPr bIns="0" lIns="0" rIns="0" rtlCol="0" tIns="195580" vert="horz" wrap="square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dirty="0" lang="en-US" spc="-300" sz="8000">
                <a:solidFill>
                  <a:srgbClr val="242424"/>
                </a:solidFill>
              </a:rPr>
              <a:t>Interactive </a:t>
            </a:r>
            <a:r>
              <a:rPr dirty="0" lang="en-US" spc="-320" sz="8000">
                <a:solidFill>
                  <a:srgbClr val="242424"/>
                </a:solidFill>
              </a:rPr>
              <a:t>Map</a:t>
            </a:r>
            <a:r>
              <a:rPr dirty="0" lang="en-US" spc="-1010" sz="8000">
                <a:solidFill>
                  <a:srgbClr val="242424"/>
                </a:solidFill>
              </a:rPr>
              <a:t> </a:t>
            </a:r>
            <a:r>
              <a:rPr dirty="0" lang="en-US" spc="-50" sz="8000">
                <a:solidFill>
                  <a:srgbClr val="242424"/>
                </a:solidFill>
              </a:rPr>
              <a:t>with  </a:t>
            </a:r>
            <a:r>
              <a:rPr dirty="0" lang="en-US" spc="-405" sz="8000">
                <a:solidFill>
                  <a:srgbClr val="242424"/>
                </a:solidFill>
              </a:rPr>
              <a:t>Folium</a:t>
            </a:r>
            <a:endParaRPr dirty="0" lang="en-US" spc="-405" sz="8000">
              <a:solidFill>
                <a:srgbClr val="242424"/>
              </a:solidFill>
            </a:endParaRPr>
          </a:p>
        </p:txBody>
      </p:sp>
      <p:sp>
        <p:nvSpPr>
          <p:cNvPr id="3" name="object 3">
            <a:extLst>
              <a:ext uri="{D47806C9-2C3E-43B6-8507-343D7A34FAA4}">
                <a16:creationId xmlns:a16="http://schemas.microsoft.com/office/drawing/2010/main" id="{1051B894-B0D9-49E5-A375-8B99017CE9B2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38100">
              <a:lnSpc>
                <a:spcPts val="1100"/>
              </a:lnSpc>
            </a:pPr>
            <a:fld id="{0AA3E88B-0611-4DA0-94DB-F727D6FA8022}" type="slidenum"/>
            <a:endParaRPr dirty="0" lang="en-US"/>
          </a:p>
        </p:txBody>
      </p:sp>
    </p:spTree>
    <p:extLst>
      <p:ext uri="{A939C120-7983-4F99-A30B-E23C64498E5D}">
        <p14:creationId xmlns:p14="http://schemas.microsoft.com/office/powerpoint/2010/main" val="1722787483139"/>
      </p:ext>
    </p:extLst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1A882DCB-158F-4506-A60F-8D4F9A0FEDFF}">
                <a16:creationId xmlns:a16="http://schemas.microsoft.com/office/drawing/2010/main" id="{0563D894-EAA1-4D85-A31C-98BA584DD0DC}"/>
              </a:ext>
            </a:extLst>
          </p:cNvPr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 bIns="0" lIns="0" rIns="0" rtlCol="0" tIns="626618" vert="horz" wrap="square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</a:pPr>
            <a:r>
              <a:rPr dirty="0" lang="en-US" spc="-370" u="sng">
                <a:solidFill>
                  <a:srgbClr val="7d7d7d"/>
                </a:solidFill>
              </a:rPr>
              <a:t>Launch </a:t>
            </a:r>
            <a:r>
              <a:rPr dirty="0" lang="en-US" spc="-325" u="sng">
                <a:solidFill>
                  <a:srgbClr val="7d7d7d"/>
                </a:solidFill>
              </a:rPr>
              <a:t>Site</a:t>
            </a:r>
            <a:r>
              <a:rPr dirty="0" lang="en-US" spc="-450" u="sng">
                <a:solidFill>
                  <a:srgbClr val="7d7d7d"/>
                </a:solidFill>
              </a:rPr>
              <a:t> </a:t>
            </a:r>
            <a:r>
              <a:rPr dirty="0" lang="en-US" spc="-305" u="sng">
                <a:solidFill>
                  <a:srgbClr val="7d7d7d"/>
                </a:solidFill>
              </a:rPr>
              <a:t>Locations</a:t>
            </a:r>
            <a:endParaRPr dirty="0" lang="en-US" spc="-305" u="sng">
              <a:solidFill>
                <a:srgbClr val="7d7d7d"/>
              </a:solidFill>
            </a:endParaRPr>
          </a:p>
        </p:txBody>
      </p:sp>
      <p:sp>
        <p:nvSpPr>
          <p:cNvPr id="3" name="object 3">
            <a:extLst>
              <a:ext uri="{FBC6AD82-5B86-40A2-A6AA-2212DA1C7B2B}">
                <a16:creationId xmlns:a16="http://schemas.microsoft.com/office/drawing/2010/main" id="{137832EC-90F0-4DDB-9B3E-1E9E60CC190B}"/>
              </a:ext>
            </a:extLst>
          </p:cNvPr>
          <p:cNvSpPr txBox="1"/>
          <p:nvPr/>
        </p:nvSpPr>
        <p:spPr>
          <a:xfrm rot="0">
            <a:off x="820012" y="5535879"/>
            <a:ext cx="9882505" cy="622300"/>
          </a:xfrm>
          <a:prstGeom prst="rect">
            <a:avLst/>
          </a:prstGeom>
        </p:spPr>
        <p:txBody>
          <a:bodyPr bIns="0" lIns="0" rIns="0" rtlCol="0" tIns="34290" vert="horz" wrap="square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dirty="0" lang="en-US" spc="-5" sz="2000">
                <a:solidFill>
                  <a:srgbClr val="404040"/>
                </a:solidFill>
                <a:latin typeface="Carlito"/>
              </a:rPr>
              <a:t>The left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map </a:t>
            </a:r>
            <a:r>
              <a:rPr dirty="0" lang="en-US" spc="-15" sz="2000">
                <a:solidFill>
                  <a:srgbClr val="404040"/>
                </a:solidFill>
                <a:latin typeface="Carlito"/>
              </a:rPr>
              <a:t>shows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all launch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sites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relative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US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map.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The right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map </a:t>
            </a:r>
            <a:r>
              <a:rPr dirty="0" lang="en-US" spc="-15" sz="2000">
                <a:solidFill>
                  <a:srgbClr val="404040"/>
                </a:solidFill>
                <a:latin typeface="Carlito"/>
              </a:rPr>
              <a:t>shows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the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two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Florida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launch 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sites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since they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are </a:t>
            </a:r>
            <a:r>
              <a:rPr dirty="0" lang="en-US" spc="-15" sz="2000">
                <a:solidFill>
                  <a:srgbClr val="404040"/>
                </a:solidFill>
                <a:latin typeface="Carlito"/>
              </a:rPr>
              <a:t>very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close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to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each </a:t>
            </a:r>
            <a:r>
              <a:rPr dirty="0" lang="en-US" spc="-65" sz="2000">
                <a:solidFill>
                  <a:srgbClr val="404040"/>
                </a:solidFill>
                <a:latin typeface="Carlito"/>
              </a:rPr>
              <a:t>other.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All launch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sites are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near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the</a:t>
            </a:r>
            <a:r>
              <a:rPr dirty="0" lang="en-US" spc="125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ocean.</a:t>
            </a:r>
            <a:endParaRPr dirty="0" lang="en-US" spc="-5" sz="2000">
              <a:solidFill>
                <a:srgbClr val="404040"/>
              </a:solidFill>
              <a:latin typeface="Carlito"/>
            </a:endParaRPr>
          </a:p>
        </p:txBody>
      </p:sp>
      <p:sp>
        <p:nvSpPr>
          <p:cNvPr id="4" name="object 4">
            <a:extLst>
              <a:ext uri="{1F49F4A8-2220-41A9-AED0-0FF1B6F21BC9}">
                <a16:creationId xmlns:a16="http://schemas.microsoft.com/office/drawing/2010/main" id="{EA88DFF2-E17D-4948-97D5-2B46647050F3}"/>
              </a:ext>
            </a:extLst>
          </p:cNvPr>
          <p:cNvSpPr/>
          <p:nvPr/>
        </p:nvSpPr>
        <p:spPr>
          <a:xfrm rot="0">
            <a:off x="854963" y="1796795"/>
            <a:ext cx="10279379" cy="3614928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object 5">
            <a:extLst>
              <a:ext uri="{4EC79C8A-034C-4CA6-A91A-4689C5D7DB8C}">
                <a16:creationId xmlns:a16="http://schemas.microsoft.com/office/drawing/2010/main" id="{C002B588-48C9-4FF3-895E-188CF0257F46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38100">
              <a:lnSpc>
                <a:spcPts val="1100"/>
              </a:lnSpc>
            </a:pPr>
            <a:fld id="{D56DF110-5E75-49DE-B0AC-086F254195AA}" type="slidenum"/>
            <a:endParaRPr dirty="0" lang="en-US"/>
          </a:p>
        </p:txBody>
      </p:sp>
    </p:spTree>
    <p:extLst>
      <p:ext uri="{C3DCF3EC-959A-4CDB-A8BA-4BDC06AC2036}">
        <p14:creationId xmlns:p14="http://schemas.microsoft.com/office/powerpoint/2010/main" val="1722787483141"/>
      </p:ext>
    </p:extLst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6298B314-534C-4C09-A9BC-266280472ACD}">
                <a16:creationId xmlns:a16="http://schemas.microsoft.com/office/drawing/2010/main" id="{D54376C5-EFED-45CB-937E-FF4F8D060FDA}"/>
              </a:ext>
            </a:extLst>
          </p:cNvPr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 bIns="0" lIns="0" rIns="0" rtlCol="0" tIns="626618" vert="horz" wrap="square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</a:pPr>
            <a:r>
              <a:rPr dirty="0" lang="en-US" spc="-320" u="sng">
                <a:solidFill>
                  <a:srgbClr val="7d7d7d"/>
                </a:solidFill>
              </a:rPr>
              <a:t>Color-Coded </a:t>
            </a:r>
            <a:r>
              <a:rPr dirty="0" lang="en-US" spc="-370" u="sng">
                <a:solidFill>
                  <a:srgbClr val="7d7d7d"/>
                </a:solidFill>
              </a:rPr>
              <a:t>Launch</a:t>
            </a:r>
            <a:r>
              <a:rPr dirty="0" lang="en-US" spc="-530" u="sng">
                <a:solidFill>
                  <a:srgbClr val="7d7d7d"/>
                </a:solidFill>
              </a:rPr>
              <a:t> </a:t>
            </a:r>
            <a:r>
              <a:rPr dirty="0" lang="en-US" spc="-270" u="sng">
                <a:solidFill>
                  <a:srgbClr val="7d7d7d"/>
                </a:solidFill>
              </a:rPr>
              <a:t>Markers</a:t>
            </a:r>
            <a:endParaRPr dirty="0" lang="en-US" spc="-270" u="sng">
              <a:solidFill>
                <a:srgbClr val="7d7d7d"/>
              </a:solidFill>
            </a:endParaRPr>
          </a:p>
        </p:txBody>
      </p:sp>
      <p:sp>
        <p:nvSpPr>
          <p:cNvPr id="3" name="object 3">
            <a:extLst>
              <a:ext uri="{F8096EB0-6F9D-4612-9198-4D7F7F31F4E0}">
                <a16:creationId xmlns:a16="http://schemas.microsoft.com/office/drawing/2010/main" id="{120F79D7-806E-4695-B71E-1F8D1695502B}"/>
              </a:ext>
            </a:extLst>
          </p:cNvPr>
          <p:cNvSpPr txBox="1"/>
          <p:nvPr/>
        </p:nvSpPr>
        <p:spPr>
          <a:xfrm rot="0">
            <a:off x="1232712" y="5356656"/>
            <a:ext cx="10076180" cy="611504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dirty="0" lang="en-US" spc="-25" sz="2000">
                <a:solidFill>
                  <a:srgbClr val="404040"/>
                </a:solidFill>
                <a:latin typeface="Carlito"/>
              </a:rPr>
              <a:t>Clusters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on </a:t>
            </a:r>
            <a:r>
              <a:rPr dirty="0" lang="en-US" spc="-15" sz="2000">
                <a:solidFill>
                  <a:srgbClr val="404040"/>
                </a:solidFill>
                <a:latin typeface="Carlito"/>
              </a:rPr>
              <a:t>Folium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map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can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be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clicked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on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to display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each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successful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landing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(green icon)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and</a:t>
            </a:r>
            <a:r>
              <a:rPr dirty="0" lang="en-US" spc="5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failed</a:t>
            </a:r>
          </a:p>
          <a:p>
            <a:pPr marL="12700">
              <a:lnSpc>
                <a:spcPts val="2305"/>
              </a:lnSpc>
            </a:pPr>
            <a:r>
              <a:rPr dirty="0" lang="en-US" spc="-5" sz="2000">
                <a:solidFill>
                  <a:srgbClr val="404040"/>
                </a:solidFill>
                <a:latin typeface="Carlito"/>
              </a:rPr>
              <a:t>landing </a:t>
            </a:r>
            <a:r>
              <a:rPr dirty="0" lang="en-US" spc="-15" sz="2000">
                <a:solidFill>
                  <a:srgbClr val="404040"/>
                </a:solidFill>
                <a:latin typeface="Carlito"/>
              </a:rPr>
              <a:t>(red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icon).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In this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example </a:t>
            </a:r>
            <a:r>
              <a:rPr dirty="0" lang="en-US" spc="-40" sz="2000">
                <a:solidFill>
                  <a:srgbClr val="404040"/>
                </a:solidFill>
                <a:latin typeface="Carlito"/>
              </a:rPr>
              <a:t>VAFB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SLC-4E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shows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4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successful landings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and 6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failed</a:t>
            </a:r>
            <a:r>
              <a:rPr dirty="0" lang="en-US" spc="-65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landings.</a:t>
            </a:r>
            <a:endParaRPr dirty="0" lang="en-US" spc="-5" sz="2000">
              <a:solidFill>
                <a:srgbClr val="404040"/>
              </a:solidFill>
              <a:latin typeface="Carlito"/>
            </a:endParaRPr>
          </a:p>
        </p:txBody>
      </p:sp>
      <p:sp>
        <p:nvSpPr>
          <p:cNvPr id="4" name="object 4">
            <a:extLst>
              <a:ext uri="{7D23FA97-72C0-49AB-B920-45342BA59B52}">
                <a16:creationId xmlns:a16="http://schemas.microsoft.com/office/drawing/2010/main" id="{3F4B53C4-B5DC-4EB4-A3AF-272A20A37DA4}"/>
              </a:ext>
            </a:extLst>
          </p:cNvPr>
          <p:cNvSpPr/>
          <p:nvPr/>
        </p:nvSpPr>
        <p:spPr>
          <a:xfrm rot="0">
            <a:off x="2889504" y="1801367"/>
            <a:ext cx="5620511" cy="3511296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object 5">
            <a:extLst>
              <a:ext uri="{2773A014-38DD-40FF-8F64-4255B665D361}">
                <a16:creationId xmlns:a16="http://schemas.microsoft.com/office/drawing/2010/main" id="{24910BA3-D2B1-474A-8DF4-3E4AFDAB4F8E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38100">
              <a:lnSpc>
                <a:spcPts val="1100"/>
              </a:lnSpc>
            </a:pPr>
            <a:fld id="{632560EF-3572-4A0E-8598-E09DBD14A426}" type="slidenum"/>
            <a:endParaRPr dirty="0" lang="en-US"/>
          </a:p>
        </p:txBody>
      </p:sp>
    </p:spTree>
    <p:extLst>
      <p:ext uri="{F41654C9-F90A-4F41-952E-AB0035CB5F1C}">
        <p14:creationId xmlns:p14="http://schemas.microsoft.com/office/powerpoint/2010/main" val="1722787483143"/>
      </p:ext>
    </p:extLst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0D8171C5-A108-4715-BD76-38870F79597B}">
                <a16:creationId xmlns:a16="http://schemas.microsoft.com/office/drawing/2010/main" id="{5E245FCA-8F73-4C53-BA18-805B73AA0CB8}"/>
              </a:ext>
            </a:extLst>
          </p:cNvPr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 bIns="0" lIns="0" rIns="0" rtlCol="0" tIns="626618" vert="horz" wrap="square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</a:pPr>
            <a:r>
              <a:rPr dirty="0" lang="en-US" spc="-505" u="sng">
                <a:solidFill>
                  <a:srgbClr val="7d7d7d"/>
                </a:solidFill>
              </a:rPr>
              <a:t>Key </a:t>
            </a:r>
            <a:r>
              <a:rPr dirty="0" lang="en-US" spc="-270" u="sng">
                <a:solidFill>
                  <a:srgbClr val="7d7d7d"/>
                </a:solidFill>
              </a:rPr>
              <a:t>Location</a:t>
            </a:r>
            <a:r>
              <a:rPr dirty="0" lang="en-US" spc="-445" u="sng">
                <a:solidFill>
                  <a:srgbClr val="7d7d7d"/>
                </a:solidFill>
              </a:rPr>
              <a:t> </a:t>
            </a:r>
            <a:r>
              <a:rPr dirty="0" lang="en-US" spc="-260" u="sng">
                <a:solidFill>
                  <a:srgbClr val="7d7d7d"/>
                </a:solidFill>
              </a:rPr>
              <a:t>Proximities</a:t>
            </a:r>
            <a:endParaRPr dirty="0" lang="en-US" spc="-260" u="sng">
              <a:solidFill>
                <a:srgbClr val="7d7d7d"/>
              </a:solidFill>
            </a:endParaRPr>
          </a:p>
        </p:txBody>
      </p:sp>
      <p:sp>
        <p:nvSpPr>
          <p:cNvPr id="3" name="object 3">
            <a:extLst>
              <a:ext uri="{0AC7A685-67EC-4F23-8D25-A3CFEF2D44BD}">
                <a16:creationId xmlns:a16="http://schemas.microsoft.com/office/drawing/2010/main" id="{4FEFF641-598E-4BB5-A3E5-A677B5259462}"/>
              </a:ext>
            </a:extLst>
          </p:cNvPr>
          <p:cNvSpPr txBox="1"/>
          <p:nvPr/>
        </p:nvSpPr>
        <p:spPr>
          <a:xfrm rot="0">
            <a:off x="1084274" y="5141214"/>
            <a:ext cx="9933940" cy="1062354"/>
          </a:xfrm>
          <a:prstGeom prst="rect">
            <a:avLst/>
          </a:prstGeom>
        </p:spPr>
        <p:txBody>
          <a:bodyPr bIns="0" lIns="0" rIns="0" rtlCol="0" tIns="74294" vert="horz" wrap="square">
            <a:spAutoFit/>
          </a:bodyPr>
          <a:lstStyle/>
          <a:p>
            <a:pPr algn="just" marL="12700" marR="5080">
              <a:lnSpc>
                <a:spcPct val="80000"/>
              </a:lnSpc>
              <a:spcBef>
                <a:spcPts val="585"/>
              </a:spcBef>
            </a:pPr>
            <a:r>
              <a:rPr dirty="0" lang="en-US" spc="-5" sz="2000">
                <a:solidFill>
                  <a:srgbClr val="404040"/>
                </a:solidFill>
                <a:latin typeface="Carlito"/>
              </a:rPr>
              <a:t>Using </a:t>
            </a:r>
            <a:r>
              <a:rPr dirty="0" lang="en-US" spc="-10" sz="2000">
                <a:solidFill>
                  <a:srgbClr val="404040"/>
                </a:solidFill>
                <a:latin typeface="Carlito"/>
              </a:rPr>
              <a:t>KSC </a:t>
            </a:r>
            <a:r>
              <a:rPr dirty="0" lang="en-US" spc="-15" sz="2000">
                <a:solidFill>
                  <a:srgbClr val="404040"/>
                </a:solidFill>
                <a:latin typeface="Carlito"/>
              </a:rPr>
              <a:t>LC-39A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as an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example,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launch </a:t>
            </a:r>
            <a:r>
              <a:rPr dirty="0" lang="en-US" spc="-15" sz="2000">
                <a:solidFill>
                  <a:srgbClr val="404040"/>
                </a:solidFill>
                <a:latin typeface="Carlito"/>
              </a:rPr>
              <a:t>sites are </a:t>
            </a:r>
            <a:r>
              <a:rPr dirty="0" lang="en-US" spc="-10" sz="2000">
                <a:solidFill>
                  <a:srgbClr val="404040"/>
                </a:solidFill>
                <a:latin typeface="Carlito"/>
              </a:rPr>
              <a:t>very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close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to </a:t>
            </a:r>
            <a:r>
              <a:rPr dirty="0" lang="en-US" spc="-35" sz="2000">
                <a:solidFill>
                  <a:srgbClr val="404040"/>
                </a:solidFill>
                <a:latin typeface="Carlito"/>
              </a:rPr>
              <a:t>railways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for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large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part and supply  </a:t>
            </a:r>
            <a:r>
              <a:rPr dirty="0" lang="en-US" spc="-10" sz="2000">
                <a:solidFill>
                  <a:srgbClr val="404040"/>
                </a:solidFill>
                <a:latin typeface="Carlito"/>
              </a:rPr>
              <a:t>transportation.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Launch </a:t>
            </a:r>
            <a:r>
              <a:rPr dirty="0" lang="en-US" spc="-15" sz="2000">
                <a:solidFill>
                  <a:srgbClr val="404040"/>
                </a:solidFill>
                <a:latin typeface="Carlito"/>
              </a:rPr>
              <a:t>sites are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close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to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highways </a:t>
            </a:r>
            <a:r>
              <a:rPr dirty="0" lang="en-US" spc="-30" sz="2000">
                <a:solidFill>
                  <a:srgbClr val="404040"/>
                </a:solidFill>
                <a:latin typeface="Carlito"/>
              </a:rPr>
              <a:t>for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human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and </a:t>
            </a:r>
            <a:r>
              <a:rPr dirty="0" lang="en-US" spc="-10" sz="2000">
                <a:solidFill>
                  <a:srgbClr val="404040"/>
                </a:solidFill>
                <a:latin typeface="Carlito"/>
              </a:rPr>
              <a:t>supply transport. Launch </a:t>
            </a:r>
            <a:r>
              <a:rPr dirty="0" lang="en-US" spc="-15" sz="2000">
                <a:solidFill>
                  <a:srgbClr val="404040"/>
                </a:solidFill>
                <a:latin typeface="Carlito"/>
              </a:rPr>
              <a:t>sites 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are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also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close </a:t>
            </a:r>
            <a:r>
              <a:rPr dirty="0" lang="en-US" spc="-15" sz="2000">
                <a:solidFill>
                  <a:srgbClr val="404040"/>
                </a:solidFill>
                <a:latin typeface="Carlito"/>
              </a:rPr>
              <a:t>to </a:t>
            </a:r>
            <a:r>
              <a:rPr dirty="0" lang="en-US" spc="-10" sz="2000">
                <a:solidFill>
                  <a:srgbClr val="404040"/>
                </a:solidFill>
                <a:latin typeface="Carlito"/>
              </a:rPr>
              <a:t>coasts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and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relatively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far from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cities so </a:t>
            </a:r>
            <a:r>
              <a:rPr dirty="0" lang="en-US" spc="-10" sz="2000">
                <a:solidFill>
                  <a:srgbClr val="404040"/>
                </a:solidFill>
                <a:latin typeface="Carlito"/>
              </a:rPr>
              <a:t>that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launch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failures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can land in the sea </a:t>
            </a:r>
            <a:r>
              <a:rPr dirty="0" lang="en-US" spc="-40" sz="2000">
                <a:solidFill>
                  <a:srgbClr val="404040"/>
                </a:solidFill>
                <a:latin typeface="Carlito"/>
              </a:rPr>
              <a:t>to 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avoid </a:t>
            </a:r>
            <a:r>
              <a:rPr dirty="0" lang="en-US" spc="-40" sz="2000">
                <a:solidFill>
                  <a:srgbClr val="404040"/>
                </a:solidFill>
                <a:latin typeface="Carlito"/>
              </a:rPr>
              <a:t>rockets </a:t>
            </a:r>
            <a:r>
              <a:rPr dirty="0" lang="en-US" spc="-10" sz="2000">
                <a:solidFill>
                  <a:srgbClr val="404040"/>
                </a:solidFill>
                <a:latin typeface="Carlito"/>
              </a:rPr>
              <a:t>falling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on densely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populated</a:t>
            </a:r>
            <a:r>
              <a:rPr dirty="0" lang="en-US" spc="-30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areas.</a:t>
            </a:r>
            <a:endParaRPr dirty="0" lang="en-US" spc="-5" sz="2000">
              <a:solidFill>
                <a:srgbClr val="404040"/>
              </a:solidFill>
              <a:latin typeface="Carlito"/>
            </a:endParaRPr>
          </a:p>
        </p:txBody>
      </p:sp>
      <p:sp>
        <p:nvSpPr>
          <p:cNvPr id="4" name="object 4">
            <a:extLst>
              <a:ext uri="{A62D74B2-E1F1-4D02-8077-35B7DD388573}">
                <a16:creationId xmlns:a16="http://schemas.microsoft.com/office/drawing/2010/main" id="{DFA00C66-FFB3-41CE-83E2-BFA38C3A2BE6}"/>
              </a:ext>
            </a:extLst>
          </p:cNvPr>
          <p:cNvSpPr/>
          <p:nvPr/>
        </p:nvSpPr>
        <p:spPr>
          <a:xfrm rot="0">
            <a:off x="1097280" y="1837944"/>
            <a:ext cx="8389621" cy="1723643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grpSp>
        <p:nvGrpSpPr>
          <p:cNvPr id="5" name="object 5">
            <a:extLst>
              <a:ext uri="{A05A2BF8-E54A-4636-8244-A5B2F17042D3}">
                <a16:creationId xmlns:a16="http://schemas.microsoft.com/office/drawing/2010/main" id="{B0286815-1CE3-4584-81F6-313AE4353752}"/>
              </a:ext>
            </a:extLst>
          </p:cNvPr>
          <p:cNvGrpSpPr/>
          <p:nvPr/>
        </p:nvGrpSpPr>
        <p:grpSpPr>
          <a:xfrm rot="0"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>
              <a:extLst>
                <a:ext uri="{3BCE226C-62D1-48B3-BDAF-0C2D74DA219B}">
                  <a16:creationId xmlns:a16="http://schemas.microsoft.com/office/drawing/2010/main" id="{92881E26-3C04-4EDC-BDA5-82517C3D8BD9}"/>
                </a:ext>
              </a:extLst>
            </p:cNvPr>
            <p:cNvSpPr/>
            <p:nvPr/>
          </p:nvSpPr>
          <p:spPr>
            <a:xfrm rot="0">
              <a:off x="2802635" y="3552444"/>
              <a:ext cx="3409188" cy="1514855"/>
            </a:xfrm>
            <a:prstGeom prst="rect">
              <a:avLst/>
            </a:prstGeom>
            <a:blipFill dpi="0" rotWithShape="1">
              <a:blip r:embed="rId3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7" name="object 7">
              <a:extLst>
                <a:ext uri="{EC2AD0B8-90AB-43D9-87A0-9855B1FD2DE5}">
                  <a16:creationId xmlns:a16="http://schemas.microsoft.com/office/drawing/2010/main" id="{20ECE4EC-6D9D-4CDB-85BE-565CFA9BFB4A}"/>
                </a:ext>
              </a:extLst>
            </p:cNvPr>
            <p:cNvSpPr/>
            <p:nvPr/>
          </p:nvSpPr>
          <p:spPr>
            <a:xfrm rot="0">
              <a:off x="6211823" y="3552444"/>
              <a:ext cx="4096512" cy="1562099"/>
            </a:xfrm>
            <a:prstGeom prst="rect">
              <a:avLst/>
            </a:prstGeom>
            <a:blipFill dpi="0" rotWithShape="1">
              <a:blip r:embed="rId4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8" name="object 8">
            <a:extLst>
              <a:ext uri="{7920BCFB-A405-4FF8-9300-57990335F21B}">
                <a16:creationId xmlns:a16="http://schemas.microsoft.com/office/drawing/2010/main" id="{B8A75E64-B55E-44B4-8416-5F2DC7E1BD6A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38100">
              <a:lnSpc>
                <a:spcPts val="1100"/>
              </a:lnSpc>
            </a:pPr>
            <a:fld id="{95C86A15-1CD0-46AA-829F-C8B627FF2A7E}" type="slidenum"/>
            <a:endParaRPr dirty="0" lang="en-US"/>
          </a:p>
        </p:txBody>
      </p:sp>
    </p:spTree>
    <p:extLst>
      <p:ext uri="{66418411-913F-4FED-8069-FF3D1EE749C8}">
        <p14:creationId xmlns:p14="http://schemas.microsoft.com/office/powerpoint/2010/main" val="1722787483146"/>
      </p:ext>
    </p:extLst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3137A655-D2F0-46A6-9314-91061935DECC}">
                <a16:creationId xmlns:a16="http://schemas.microsoft.com/office/drawing/2010/main" id="{81524405-6448-45E7-8A7B-D479EE97F539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176019" y="1908429"/>
            <a:ext cx="9321165" cy="2286635"/>
          </a:xfrm>
          <a:prstGeom prst="rect">
            <a:avLst/>
          </a:prstGeom>
        </p:spPr>
        <p:txBody>
          <a:bodyPr bIns="0" lIns="0" rIns="0" rtlCol="0" tIns="195580" vert="horz" wrap="square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dirty="0" lang="en-US" spc="-365" sz="8000">
                <a:solidFill>
                  <a:srgbClr val="242424"/>
                </a:solidFill>
              </a:rPr>
              <a:t>Build </a:t>
            </a:r>
            <a:r>
              <a:rPr dirty="0" lang="en-US" spc="-685" sz="8000">
                <a:solidFill>
                  <a:srgbClr val="242424"/>
                </a:solidFill>
              </a:rPr>
              <a:t>a </a:t>
            </a:r>
            <a:r>
              <a:rPr dirty="0" lang="en-US" spc="-530" sz="8000">
                <a:solidFill>
                  <a:srgbClr val="242424"/>
                </a:solidFill>
              </a:rPr>
              <a:t>Dashboard</a:t>
            </a:r>
            <a:r>
              <a:rPr dirty="0" lang="en-US" spc="-700" sz="8000">
                <a:solidFill>
                  <a:srgbClr val="242424"/>
                </a:solidFill>
              </a:rPr>
              <a:t> </a:t>
            </a:r>
            <a:r>
              <a:rPr dirty="0" lang="en-US" spc="-50" sz="8000">
                <a:solidFill>
                  <a:srgbClr val="242424"/>
                </a:solidFill>
              </a:rPr>
              <a:t>with  </a:t>
            </a:r>
            <a:r>
              <a:rPr dirty="0" lang="en-US" spc="-315" sz="8000">
                <a:solidFill>
                  <a:srgbClr val="242424"/>
                </a:solidFill>
              </a:rPr>
              <a:t>Plotly</a:t>
            </a:r>
            <a:r>
              <a:rPr dirty="0" lang="en-US" spc="-580" sz="8000">
                <a:solidFill>
                  <a:srgbClr val="242424"/>
                </a:solidFill>
              </a:rPr>
              <a:t> </a:t>
            </a:r>
            <a:r>
              <a:rPr dirty="0" lang="en-US" spc="-730" sz="8000">
                <a:solidFill>
                  <a:srgbClr val="242424"/>
                </a:solidFill>
              </a:rPr>
              <a:t>Dash</a:t>
            </a:r>
            <a:endParaRPr dirty="0" lang="en-US" spc="-730" sz="8000">
              <a:solidFill>
                <a:srgbClr val="242424"/>
              </a:solidFill>
            </a:endParaRPr>
          </a:p>
        </p:txBody>
      </p:sp>
      <p:sp>
        <p:nvSpPr>
          <p:cNvPr id="3" name="object 3">
            <a:extLst>
              <a:ext uri="{DD93485E-5E3A-4D7E-ADFA-5F4A01F7E1B2}">
                <a16:creationId xmlns:a16="http://schemas.microsoft.com/office/drawing/2010/main" id="{509AD8EE-FCB1-48E2-B549-51E79FB0F130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38100">
              <a:lnSpc>
                <a:spcPts val="1100"/>
              </a:lnSpc>
            </a:pPr>
            <a:fld id="{F26FCE86-D8D8-4F01-BB38-8D0617AB0354}" type="slidenum"/>
            <a:endParaRPr dirty="0" lang="en-US"/>
          </a:p>
        </p:txBody>
      </p:sp>
    </p:spTree>
    <p:extLst>
      <p:ext uri="{E4835205-9393-486A-B121-0497E4643DDB}">
        <p14:creationId xmlns:p14="http://schemas.microsoft.com/office/powerpoint/2010/main" val="1722787483148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false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BF792F0-7241-4BBE-BE15-68994AD862EC}">
                <a16:creationId xmlns:a16="http://schemas.microsoft.com/office/drawing/2010/main" id="{532DF4BA-97EF-4679-BD55-502F50491FF5}"/>
              </a:ext>
            </a:extLst>
          </p:cNvPr>
          <p:cNvGrpSpPr/>
          <p:nvPr/>
        </p:nvGrpSpPr>
        <p:grpSpPr>
          <a:xfrm rot="0"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>
              <a:extLst>
                <a:ext uri="{4F942B09-0484-4274-96AB-6E99EA3911FA}">
                  <a16:creationId xmlns:a16="http://schemas.microsoft.com/office/drawing/2010/main" id="{60959661-3F38-4E1C-AE52-AB52651B7245}"/>
                </a:ext>
              </a:extLst>
            </p:cNvPr>
            <p:cNvSpPr/>
            <p:nvPr/>
          </p:nvSpPr>
          <p:spPr>
            <a:xfrm rot="0">
              <a:off x="3047" y="6400798"/>
              <a:ext cx="12188824" cy="457200"/>
            </a:xfrm>
            <a:custGeom>
              <a:avLst/>
              <a:gdLst/>
              <a:ahLst/>
              <a:cxnLst/>
              <a:rect b="b" l="0" r="r" t="0"/>
              <a:pathLst>
                <a:path h="457200" w="12188825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" name="object 4">
              <a:extLst>
                <a:ext uri="{039A5445-7250-49CD-B5AE-8A6F205D4284}">
                  <a16:creationId xmlns:a16="http://schemas.microsoft.com/office/drawing/2010/main" id="{BA7B8B1A-620E-4692-8042-7B32E2B36606}"/>
                </a:ext>
              </a:extLst>
            </p:cNvPr>
            <p:cNvSpPr/>
            <p:nvPr/>
          </p:nvSpPr>
          <p:spPr>
            <a:xfrm rot="0">
              <a:off x="0" y="6333744"/>
              <a:ext cx="12188824" cy="64135"/>
            </a:xfrm>
            <a:custGeom>
              <a:avLst/>
              <a:gdLst/>
              <a:ahLst/>
              <a:cxnLst/>
              <a:rect b="b" l="0" r="r" t="0"/>
              <a:pathLst>
                <a:path h="64135" w="1218882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5" name="object 5">
            <a:extLst>
              <a:ext uri="{97780926-E153-4A16-AB99-D622C6164EA3}">
                <a16:creationId xmlns:a16="http://schemas.microsoft.com/office/drawing/2010/main" id="{5058952F-EE50-41AD-B815-709961D58913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054100" y="171653"/>
            <a:ext cx="2997835" cy="75755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145"/>
              <a:t>Introduction</a:t>
            </a:r>
            <a:endParaRPr dirty="0" lang="en-US" spc="-145"/>
          </a:p>
        </p:txBody>
      </p:sp>
      <p:sp>
        <p:nvSpPr>
          <p:cNvPr id="6" name="object 6">
            <a:extLst>
              <a:ext uri="{7A83C8D5-D432-40E1-9375-E028B62781F4}">
                <a16:creationId xmlns:a16="http://schemas.microsoft.com/office/drawing/2010/main" id="{0ED38730-1FA8-46C4-917C-D1C4BE32C49D}"/>
              </a:ext>
            </a:extLst>
          </p:cNvPr>
          <p:cNvSpPr txBox="1"/>
          <p:nvPr/>
        </p:nvSpPr>
        <p:spPr>
          <a:xfrm rot="0">
            <a:off x="4399279" y="456013"/>
            <a:ext cx="6793230" cy="4457065"/>
          </a:xfrm>
          <a:prstGeom prst="rect">
            <a:avLst/>
          </a:prstGeom>
        </p:spPr>
        <p:txBody>
          <a:bodyPr bIns="0" lIns="0" rIns="0" rtlCol="0" tIns="161290" vert="horz" wrap="square">
            <a:spAutoFit/>
          </a:bodyPr>
          <a:lstStyle/>
          <a:p>
            <a:pPr marL="2499995">
              <a:lnSpc>
                <a:spcPct val="100000"/>
              </a:lnSpc>
              <a:spcBef>
                <a:spcPts val="1269"/>
              </a:spcBef>
            </a:pPr>
            <a:r>
              <a:rPr dirty="0" lang="en-US" spc="-20" sz="3000" u="sng">
                <a:solidFill>
                  <a:srgbClr val="bb562c"/>
                </a:solidFill>
                <a:latin typeface="Carlito"/>
              </a:rPr>
              <a:t>Background:</a:t>
            </a:r>
          </a:p>
          <a:p>
            <a:pPr indent="-229235" marL="253365">
              <a:lnSpc>
                <a:spcPct val="100000"/>
              </a:lnSpc>
              <a:spcBef>
                <a:spcPts val="850"/>
              </a:spcBef>
              <a:buFont typeface="Arial"/>
              <a:buChar char="•"/>
            </a:pPr>
            <a:r>
              <a:rPr dirty="0" lang="en-US" spc="-20" sz="2200">
                <a:solidFill>
                  <a:srgbClr val="bb562c"/>
                </a:solidFill>
                <a:latin typeface="Carlito"/>
              </a:rPr>
              <a:t>Commercial </a:t>
            </a:r>
            <a:r>
              <a:rPr dirty="0" lang="en-US" spc="-10" sz="2200">
                <a:solidFill>
                  <a:srgbClr val="bb562c"/>
                </a:solidFill>
                <a:latin typeface="Carlito"/>
              </a:rPr>
              <a:t>Space </a:t>
            </a:r>
            <a:r>
              <a:rPr dirty="0" lang="en-US" spc="-25" sz="2200">
                <a:solidFill>
                  <a:srgbClr val="bb562c"/>
                </a:solidFill>
                <a:latin typeface="Carlito"/>
              </a:rPr>
              <a:t>Age </a:t>
            </a:r>
            <a:r>
              <a:rPr dirty="0" lang="en-US" spc="-5" sz="2200">
                <a:solidFill>
                  <a:srgbClr val="bb562c"/>
                </a:solidFill>
                <a:latin typeface="Carlito"/>
              </a:rPr>
              <a:t>is</a:t>
            </a:r>
            <a:r>
              <a:rPr dirty="0" lang="en-US" spc="50" sz="2200">
                <a:solidFill>
                  <a:srgbClr val="bb562c"/>
                </a:solidFill>
                <a:latin typeface="Carlito"/>
              </a:rPr>
              <a:t> </a:t>
            </a:r>
            <a:r>
              <a:rPr dirty="0" lang="en-US" spc="-20" sz="2200">
                <a:solidFill>
                  <a:srgbClr val="bb562c"/>
                </a:solidFill>
                <a:latin typeface="Carlito"/>
              </a:rPr>
              <a:t>Here</a:t>
            </a:r>
          </a:p>
          <a:p>
            <a:pPr indent="-229235" marL="253365">
              <a:lnSpc>
                <a:spcPct val="100000"/>
              </a:lnSpc>
              <a:spcBef>
                <a:spcPts val="705"/>
              </a:spcBef>
              <a:buFont typeface="Arial"/>
              <a:buChar char="•"/>
            </a:pPr>
            <a:r>
              <a:rPr dirty="0" lang="en-US" spc="-15" sz="2200">
                <a:solidFill>
                  <a:srgbClr val="bb562c"/>
                </a:solidFill>
                <a:latin typeface="Carlito"/>
              </a:rPr>
              <a:t>Space </a:t>
            </a:r>
            <a:r>
              <a:rPr dirty="0" lang="en-US" spc="-5" sz="2200">
                <a:solidFill>
                  <a:srgbClr val="bb562c"/>
                </a:solidFill>
                <a:latin typeface="Carlito"/>
              </a:rPr>
              <a:t>X </a:t>
            </a:r>
            <a:r>
              <a:rPr dirty="0" lang="en-US" spc="-15" sz="2200">
                <a:solidFill>
                  <a:srgbClr val="bb562c"/>
                </a:solidFill>
                <a:latin typeface="Carlito"/>
              </a:rPr>
              <a:t>has </a:t>
            </a:r>
            <a:r>
              <a:rPr dirty="0" lang="en-US" spc="-20" sz="2200">
                <a:solidFill>
                  <a:srgbClr val="bb562c"/>
                </a:solidFill>
                <a:latin typeface="Carlito"/>
              </a:rPr>
              <a:t>best pricing </a:t>
            </a:r>
            <a:r>
              <a:rPr dirty="0" lang="en-US" spc="-15" sz="2200">
                <a:solidFill>
                  <a:srgbClr val="bb562c"/>
                </a:solidFill>
                <a:latin typeface="Carlito"/>
              </a:rPr>
              <a:t>($62 </a:t>
            </a:r>
            <a:r>
              <a:rPr dirty="0" lang="en-US" spc="-5" sz="2200">
                <a:solidFill>
                  <a:srgbClr val="bb562c"/>
                </a:solidFill>
                <a:latin typeface="Carlito"/>
              </a:rPr>
              <a:t>million </a:t>
            </a:r>
            <a:r>
              <a:rPr dirty="0" lang="en-US" spc="-15" sz="2200">
                <a:solidFill>
                  <a:srgbClr val="bb562c"/>
                </a:solidFill>
                <a:latin typeface="Carlito"/>
              </a:rPr>
              <a:t>vs. </a:t>
            </a:r>
            <a:r>
              <a:rPr dirty="0" lang="en-US" spc="-5" sz="2200">
                <a:solidFill>
                  <a:srgbClr val="bb562c"/>
                </a:solidFill>
                <a:latin typeface="Carlito"/>
              </a:rPr>
              <a:t>$165 million</a:t>
            </a:r>
            <a:r>
              <a:rPr dirty="0" lang="en-US" spc="25" sz="2200">
                <a:solidFill>
                  <a:srgbClr val="bb562c"/>
                </a:solidFill>
                <a:latin typeface="Carlito"/>
              </a:rPr>
              <a:t> </a:t>
            </a:r>
            <a:r>
              <a:rPr dirty="0" lang="en-US" spc="-5" sz="2200">
                <a:solidFill>
                  <a:srgbClr val="bb562c"/>
                </a:solidFill>
                <a:latin typeface="Carlito"/>
              </a:rPr>
              <a:t>USD)</a:t>
            </a:r>
          </a:p>
          <a:p>
            <a:pPr indent="-229235" marL="253365">
              <a:lnSpc>
                <a:spcPct val="100000"/>
              </a:lnSpc>
              <a:spcBef>
                <a:spcPts val="695"/>
              </a:spcBef>
              <a:buFont typeface="Arial"/>
              <a:buChar char="•"/>
            </a:pPr>
            <a:r>
              <a:rPr dirty="0" lang="en-US" spc="-25" sz="2200">
                <a:solidFill>
                  <a:srgbClr val="bb562c"/>
                </a:solidFill>
                <a:latin typeface="Carlito"/>
              </a:rPr>
              <a:t>Largely </a:t>
            </a:r>
            <a:r>
              <a:rPr dirty="0" lang="en-US" spc="-15" sz="2200">
                <a:solidFill>
                  <a:srgbClr val="bb562c"/>
                </a:solidFill>
                <a:latin typeface="Carlito"/>
              </a:rPr>
              <a:t>due </a:t>
            </a:r>
            <a:r>
              <a:rPr dirty="0" lang="en-US" spc="-30" sz="2200">
                <a:solidFill>
                  <a:srgbClr val="bb562c"/>
                </a:solidFill>
                <a:latin typeface="Carlito"/>
              </a:rPr>
              <a:t>to </a:t>
            </a:r>
            <a:r>
              <a:rPr dirty="0" lang="en-US" spc="-5" sz="2200">
                <a:solidFill>
                  <a:srgbClr val="bb562c"/>
                </a:solidFill>
                <a:latin typeface="Carlito"/>
              </a:rPr>
              <a:t>ability </a:t>
            </a:r>
            <a:r>
              <a:rPr dirty="0" lang="en-US" spc="-30" sz="2200">
                <a:solidFill>
                  <a:srgbClr val="bb562c"/>
                </a:solidFill>
                <a:latin typeface="Carlito"/>
              </a:rPr>
              <a:t>to recover </a:t>
            </a:r>
            <a:r>
              <a:rPr dirty="0" lang="en-US" spc="-15" sz="2200">
                <a:solidFill>
                  <a:srgbClr val="bb562c"/>
                </a:solidFill>
                <a:latin typeface="Carlito"/>
              </a:rPr>
              <a:t>part </a:t>
            </a:r>
            <a:r>
              <a:rPr dirty="0" lang="en-US" sz="2200">
                <a:solidFill>
                  <a:srgbClr val="bb562c"/>
                </a:solidFill>
                <a:latin typeface="Carlito"/>
              </a:rPr>
              <a:t>of </a:t>
            </a:r>
            <a:r>
              <a:rPr dirty="0" lang="en-US" spc="-45" sz="2200">
                <a:solidFill>
                  <a:srgbClr val="bb562c"/>
                </a:solidFill>
                <a:latin typeface="Carlito"/>
              </a:rPr>
              <a:t>rocket </a:t>
            </a:r>
            <a:r>
              <a:rPr dirty="0" lang="en-US" spc="-25" sz="2200">
                <a:solidFill>
                  <a:srgbClr val="bb562c"/>
                </a:solidFill>
                <a:latin typeface="Carlito"/>
              </a:rPr>
              <a:t>(Stage</a:t>
            </a:r>
            <a:r>
              <a:rPr dirty="0" lang="en-US" spc="135" sz="2200">
                <a:solidFill>
                  <a:srgbClr val="bb562c"/>
                </a:solidFill>
                <a:latin typeface="Carlito"/>
              </a:rPr>
              <a:t> </a:t>
            </a:r>
            <a:r>
              <a:rPr dirty="0" lang="en-US" spc="-5" sz="2200">
                <a:solidFill>
                  <a:srgbClr val="bb562c"/>
                </a:solidFill>
                <a:latin typeface="Carlito"/>
              </a:rPr>
              <a:t>1)</a:t>
            </a:r>
          </a:p>
          <a:p>
            <a:pPr indent="-229235" marL="253365">
              <a:lnSpc>
                <a:spcPct val="100000"/>
              </a:lnSpc>
              <a:spcBef>
                <a:spcPts val="700"/>
              </a:spcBef>
              <a:buFont typeface="Arial"/>
              <a:buChar char="•"/>
            </a:pPr>
            <a:r>
              <a:rPr dirty="0" lang="en-US" spc="-15" sz="2200">
                <a:solidFill>
                  <a:srgbClr val="bb562c"/>
                </a:solidFill>
                <a:latin typeface="Carlito"/>
              </a:rPr>
              <a:t>Space </a:t>
            </a:r>
            <a:r>
              <a:rPr dirty="0" lang="en-US" spc="-5" sz="2200">
                <a:solidFill>
                  <a:srgbClr val="bb562c"/>
                </a:solidFill>
                <a:latin typeface="Carlito"/>
              </a:rPr>
              <a:t>Y </a:t>
            </a:r>
            <a:r>
              <a:rPr dirty="0" lang="en-US" spc="-25" sz="2200">
                <a:solidFill>
                  <a:srgbClr val="bb562c"/>
                </a:solidFill>
                <a:latin typeface="Carlito"/>
              </a:rPr>
              <a:t>wants </a:t>
            </a:r>
            <a:r>
              <a:rPr dirty="0" lang="en-US" spc="-30" sz="2200">
                <a:solidFill>
                  <a:srgbClr val="bb562c"/>
                </a:solidFill>
                <a:latin typeface="Carlito"/>
              </a:rPr>
              <a:t>to </a:t>
            </a:r>
            <a:r>
              <a:rPr dirty="0" lang="en-US" spc="-25" sz="2200">
                <a:solidFill>
                  <a:srgbClr val="bb562c"/>
                </a:solidFill>
                <a:latin typeface="Carlito"/>
              </a:rPr>
              <a:t>compete </a:t>
            </a:r>
            <a:r>
              <a:rPr dirty="0" lang="en-US" spc="-5" sz="2200">
                <a:solidFill>
                  <a:srgbClr val="bb562c"/>
                </a:solidFill>
                <a:latin typeface="Carlito"/>
              </a:rPr>
              <a:t>with </a:t>
            </a:r>
            <a:r>
              <a:rPr dirty="0" lang="en-US" spc="-10" sz="2200">
                <a:solidFill>
                  <a:srgbClr val="bb562c"/>
                </a:solidFill>
                <a:latin typeface="Carlito"/>
              </a:rPr>
              <a:t>Space</a:t>
            </a:r>
            <a:r>
              <a:rPr dirty="0" lang="en-US" spc="60" sz="2200">
                <a:solidFill>
                  <a:srgbClr val="bb562c"/>
                </a:solidFill>
                <a:latin typeface="Carlito"/>
              </a:rPr>
              <a:t> </a:t>
            </a:r>
            <a:r>
              <a:rPr dirty="0" lang="en-US" spc="-5" sz="2200">
                <a:solidFill>
                  <a:srgbClr val="bb562c"/>
                </a:solidFill>
                <a:latin typeface="Carlito"/>
              </a:rPr>
              <a:t>X</a:t>
            </a: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r>
              <a:rPr dirty="0" lang="en-US" sz="2500">
                <a:latin typeface="Carlito"/>
              </a:rPr>
              <a:t/>
            </a: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r>
              <a:rPr dirty="0" lang="en-US" sz="3350">
                <a:latin typeface="Carlito"/>
              </a:rPr>
              <a:t/>
            </a:r>
          </a:p>
          <a:p>
            <a:pPr algn="ctr" marL="144780">
              <a:lnSpc>
                <a:spcPct val="100000"/>
              </a:lnSpc>
            </a:pPr>
            <a:r>
              <a:rPr dirty="0" lang="en-US" spc="-20" sz="3000" u="sng">
                <a:solidFill>
                  <a:srgbClr val="bb562c"/>
                </a:solidFill>
                <a:latin typeface="Carlito"/>
              </a:rPr>
              <a:t>Problem:</a:t>
            </a:r>
          </a:p>
          <a:p>
            <a:pPr indent="-240665" marL="240665" marR="591185">
              <a:lnSpc>
                <a:spcPts val="2510"/>
              </a:lnSpc>
              <a:spcBef>
                <a:spcPts val="900"/>
              </a:spcBef>
              <a:buFont typeface="Arial"/>
              <a:buChar char="•"/>
            </a:pPr>
            <a:r>
              <a:rPr dirty="0" lang="en-US" spc="-10" sz="2200">
                <a:solidFill>
                  <a:srgbClr val="bb562c"/>
                </a:solidFill>
                <a:latin typeface="Carlito"/>
              </a:rPr>
              <a:t>Space </a:t>
            </a:r>
            <a:r>
              <a:rPr dirty="0" lang="en-US" spc="-5" sz="2200">
                <a:solidFill>
                  <a:srgbClr val="bb562c"/>
                </a:solidFill>
                <a:latin typeface="Carlito"/>
              </a:rPr>
              <a:t>Y </a:t>
            </a:r>
            <a:r>
              <a:rPr dirty="0" lang="en-US" spc="-25" sz="2200">
                <a:solidFill>
                  <a:srgbClr val="bb562c"/>
                </a:solidFill>
                <a:latin typeface="Carlito"/>
              </a:rPr>
              <a:t>tasks </a:t>
            </a:r>
            <a:r>
              <a:rPr dirty="0" lang="en-US" spc="-5" sz="2200">
                <a:solidFill>
                  <a:srgbClr val="bb562c"/>
                </a:solidFill>
                <a:latin typeface="Carlito"/>
              </a:rPr>
              <a:t>us </a:t>
            </a:r>
            <a:r>
              <a:rPr dirty="0" lang="en-US" spc="-30" sz="2200">
                <a:solidFill>
                  <a:srgbClr val="bb562c"/>
                </a:solidFill>
                <a:latin typeface="Carlito"/>
              </a:rPr>
              <a:t>to </a:t>
            </a:r>
            <a:r>
              <a:rPr dirty="0" lang="en-US" spc="-25" sz="2200">
                <a:solidFill>
                  <a:srgbClr val="bb562c"/>
                </a:solidFill>
                <a:latin typeface="Carlito"/>
              </a:rPr>
              <a:t>train </a:t>
            </a:r>
            <a:r>
              <a:rPr dirty="0" lang="en-US" spc="-5" sz="2200">
                <a:solidFill>
                  <a:srgbClr val="bb562c"/>
                </a:solidFill>
                <a:latin typeface="Carlito"/>
              </a:rPr>
              <a:t>a machine learning model </a:t>
            </a:r>
            <a:r>
              <a:rPr dirty="0" lang="en-US" spc="-60" sz="2200">
                <a:solidFill>
                  <a:srgbClr val="bb562c"/>
                </a:solidFill>
                <a:latin typeface="Carlito"/>
              </a:rPr>
              <a:t>to  </a:t>
            </a:r>
            <a:r>
              <a:rPr dirty="0" lang="en-US" spc="-20" sz="2200">
                <a:solidFill>
                  <a:srgbClr val="bb562c"/>
                </a:solidFill>
                <a:latin typeface="Carlito"/>
              </a:rPr>
              <a:t>predict successful </a:t>
            </a:r>
            <a:r>
              <a:rPr dirty="0" lang="en-US" spc="-25" sz="2200">
                <a:solidFill>
                  <a:srgbClr val="bb562c"/>
                </a:solidFill>
                <a:latin typeface="Carlito"/>
              </a:rPr>
              <a:t>Stage </a:t>
            </a:r>
            <a:r>
              <a:rPr dirty="0" lang="en-US" spc="-5" sz="2200">
                <a:solidFill>
                  <a:srgbClr val="bb562c"/>
                </a:solidFill>
                <a:latin typeface="Carlito"/>
              </a:rPr>
              <a:t>1</a:t>
            </a:r>
            <a:r>
              <a:rPr dirty="0" lang="en-US" spc="45" sz="2200">
                <a:solidFill>
                  <a:srgbClr val="bb562c"/>
                </a:solidFill>
                <a:latin typeface="Carlito"/>
              </a:rPr>
              <a:t> </a:t>
            </a:r>
            <a:r>
              <a:rPr dirty="0" lang="en-US" spc="-25" sz="2200">
                <a:solidFill>
                  <a:srgbClr val="bb562c"/>
                </a:solidFill>
                <a:latin typeface="Carlito"/>
              </a:rPr>
              <a:t>recovery</a:t>
            </a:r>
            <a:endParaRPr dirty="0" lang="en-US" spc="-25" sz="2200">
              <a:solidFill>
                <a:srgbClr val="bb562c"/>
              </a:solidFill>
              <a:latin typeface="Carlito"/>
            </a:endParaRPr>
          </a:p>
        </p:txBody>
      </p:sp>
      <p:sp>
        <p:nvSpPr>
          <p:cNvPr id="7" name="object 7">
            <a:extLst>
              <a:ext uri="{36124E2B-CD73-4D94-8C8E-0A4D75BB645C}">
                <a16:creationId xmlns:a16="http://schemas.microsoft.com/office/drawing/2010/main" id="{D8FF50C5-8D23-4088-84BB-E3DA7069A475}"/>
              </a:ext>
            </a:extLst>
          </p:cNvPr>
          <p:cNvSpPr/>
          <p:nvPr/>
        </p:nvSpPr>
        <p:spPr>
          <a:xfrm rot="0">
            <a:off x="210311" y="1178051"/>
            <a:ext cx="4043171" cy="4044696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8" name="object 8">
            <a:extLst>
              <a:ext uri="{51423234-2FC4-4B9C-B712-DF72BCDAE5A7}">
                <a16:creationId xmlns:a16="http://schemas.microsoft.com/office/drawing/2010/main" id="{48E90E41-10B6-46E4-A34F-79D2FC700B8B}"/>
              </a:ext>
            </a:extLst>
          </p:cNvPr>
          <p:cNvSpPr txBox="1"/>
          <p:nvPr/>
        </p:nvSpPr>
        <p:spPr>
          <a:xfrm rot="0">
            <a:off x="1636267" y="5198109"/>
            <a:ext cx="2542539" cy="23939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5" sz="1400">
                <a:latin typeface="Carlito"/>
              </a:rPr>
              <a:t>SpaceX </a:t>
            </a:r>
            <a:r>
              <a:rPr dirty="0" lang="en-US" spc="-20" sz="1400">
                <a:latin typeface="Carlito"/>
              </a:rPr>
              <a:t>Falcon </a:t>
            </a:r>
            <a:r>
              <a:rPr dirty="0" lang="en-US" sz="1400">
                <a:latin typeface="Carlito"/>
              </a:rPr>
              <a:t>9 </a:t>
            </a:r>
            <a:r>
              <a:rPr dirty="0" lang="en-US" spc="-25" sz="1400">
                <a:latin typeface="Carlito"/>
              </a:rPr>
              <a:t>Rocket </a:t>
            </a:r>
            <a:r>
              <a:rPr dirty="0" lang="en-US" sz="1400">
                <a:latin typeface="Carlito"/>
              </a:rPr>
              <a:t>– </a:t>
            </a:r>
            <a:r>
              <a:rPr dirty="0" lang="en-US" spc="-5" sz="1400">
                <a:latin typeface="Carlito"/>
              </a:rPr>
              <a:t>The</a:t>
            </a:r>
            <a:r>
              <a:rPr dirty="0" lang="en-US" spc="-185" sz="1400">
                <a:latin typeface="Carlito"/>
              </a:rPr>
              <a:t> </a:t>
            </a:r>
            <a:r>
              <a:rPr dirty="0" lang="en-US" spc="-45" sz="1400">
                <a:latin typeface="Carlito"/>
              </a:rPr>
              <a:t>Verge</a:t>
            </a:r>
            <a:endParaRPr dirty="0" lang="en-US" spc="-45" sz="1400">
              <a:latin typeface="Carlito"/>
            </a:endParaRPr>
          </a:p>
        </p:txBody>
      </p:sp>
      <p:sp>
        <p:nvSpPr>
          <p:cNvPr id="9" name="object 9">
            <a:extLst>
              <a:ext uri="{A64C35D7-22BD-4608-AD8D-63E7B78F9E61}">
                <a16:creationId xmlns:a16="http://schemas.microsoft.com/office/drawing/2010/main" id="{1362E157-F18C-4DC4-9685-685CF9590F14}"/>
              </a:ext>
            </a:extLst>
          </p:cNvPr>
          <p:cNvSpPr txBox="1"/>
          <p:nvPr/>
        </p:nvSpPr>
        <p:spPr>
          <a:xfrm rot="0">
            <a:off x="10948415" y="6568540"/>
            <a:ext cx="144780" cy="160019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38100">
              <a:lnSpc>
                <a:spcPts val="1100"/>
              </a:lnSpc>
            </a:pPr>
            <a:fld id="{7D2ABB22-7624-4E9B-A40B-983C5D344C98}" type="slidenum"/>
            <a:endParaRPr dirty="0" lang="en-US" sz="1050">
              <a:solidFill>
                <a:srgbClr val="ffffff"/>
              </a:solidFill>
              <a:latin typeface="Carlito"/>
            </a:endParaRPr>
          </a:p>
        </p:txBody>
      </p:sp>
    </p:spTree>
    <p:extLst>
      <p:ext uri="{97329727-43E2-48E5-A83E-A4E3DC953811}">
        <p14:creationId xmlns:p14="http://schemas.microsoft.com/office/powerpoint/2010/main" val="1722787483059"/>
      </p:ext>
    </p:extLst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62BC4E25-76CD-46BF-8153-BA5E3B1C87DC}">
                <a16:creationId xmlns:a16="http://schemas.microsoft.com/office/drawing/2010/main" id="{A38759D3-5815-47A2-B240-B30D9AC17202}"/>
              </a:ext>
            </a:extLst>
          </p:cNvPr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 bIns="0" lIns="0" rIns="0" rtlCol="0" tIns="626618" vert="horz" wrap="square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</a:pPr>
            <a:r>
              <a:rPr dirty="0" lang="en-US" spc="-385" u="sng">
                <a:solidFill>
                  <a:srgbClr val="7d7d7d"/>
                </a:solidFill>
              </a:rPr>
              <a:t>Successful </a:t>
            </a:r>
            <a:r>
              <a:rPr dirty="0" lang="en-US" spc="-395" u="sng">
                <a:solidFill>
                  <a:srgbClr val="7d7d7d"/>
                </a:solidFill>
              </a:rPr>
              <a:t>Launches Across </a:t>
            </a:r>
            <a:r>
              <a:rPr dirty="0" lang="en-US" spc="-370" u="sng">
                <a:solidFill>
                  <a:srgbClr val="7d7d7d"/>
                </a:solidFill>
              </a:rPr>
              <a:t>Launch</a:t>
            </a:r>
            <a:r>
              <a:rPr dirty="0" lang="en-US" spc="-420" u="sng">
                <a:solidFill>
                  <a:srgbClr val="7d7d7d"/>
                </a:solidFill>
              </a:rPr>
              <a:t> </a:t>
            </a:r>
            <a:r>
              <a:rPr dirty="0" lang="en-US" spc="-380" u="sng">
                <a:solidFill>
                  <a:srgbClr val="7d7d7d"/>
                </a:solidFill>
              </a:rPr>
              <a:t>Sites</a:t>
            </a:r>
            <a:endParaRPr dirty="0" lang="en-US" spc="-380" u="sng">
              <a:solidFill>
                <a:srgbClr val="7d7d7d"/>
              </a:solidFill>
            </a:endParaRPr>
          </a:p>
        </p:txBody>
      </p:sp>
      <p:sp>
        <p:nvSpPr>
          <p:cNvPr id="3" name="object 3">
            <a:extLst>
              <a:ext uri="{38618A69-8E06-4181-AE29-3704119A4344}">
                <a16:creationId xmlns:a16="http://schemas.microsoft.com/office/drawing/2010/main" id="{96D7733C-BD34-4FF1-87BA-3F4E5AA5D6D3}"/>
              </a:ext>
            </a:extLst>
          </p:cNvPr>
          <p:cNvSpPr txBox="1"/>
          <p:nvPr/>
        </p:nvSpPr>
        <p:spPr>
          <a:xfrm rot="0">
            <a:off x="848055" y="4796409"/>
            <a:ext cx="10751821" cy="1154430"/>
          </a:xfrm>
          <a:prstGeom prst="rect">
            <a:avLst/>
          </a:prstGeom>
        </p:spPr>
        <p:txBody>
          <a:bodyPr bIns="0" lIns="0" rIns="0" rtlCol="0" tIns="43180" vert="horz" wrap="square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dirty="0" lang="en-US" spc="-5" sz="2000">
                <a:solidFill>
                  <a:srgbClr val="404040"/>
                </a:solidFill>
                <a:latin typeface="Carlito"/>
              </a:rPr>
              <a:t>This is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the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distribution of successful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landings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across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all launch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sites.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CCAFS </a:t>
            </a:r>
            <a:r>
              <a:rPr dirty="0" lang="en-US" spc="-10" sz="2000">
                <a:solidFill>
                  <a:srgbClr val="404040"/>
                </a:solidFill>
                <a:latin typeface="Carlito"/>
              </a:rPr>
              <a:t>LC-40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is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the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old name of  CCAFS SLC-40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so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CCAFS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and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KSC </a:t>
            </a:r>
            <a:r>
              <a:rPr dirty="0" lang="en-US" spc="-35" sz="2000">
                <a:solidFill>
                  <a:srgbClr val="404040"/>
                </a:solidFill>
                <a:latin typeface="Carlito"/>
              </a:rPr>
              <a:t>have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the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same amount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of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successful landings, but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a majority of the 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successful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landings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where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performed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before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the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name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change. </a:t>
            </a:r>
            <a:r>
              <a:rPr dirty="0" lang="en-US" spc="-40" sz="2000">
                <a:solidFill>
                  <a:srgbClr val="404040"/>
                </a:solidFill>
                <a:latin typeface="Carlito"/>
              </a:rPr>
              <a:t>VAFB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has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the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smallest share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of successful 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landings.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This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may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be due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to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smaller sample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and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increase in </a:t>
            </a:r>
            <a:r>
              <a:rPr dirty="0" lang="en-US" spc="-15" sz="2000">
                <a:solidFill>
                  <a:srgbClr val="404040"/>
                </a:solidFill>
                <a:latin typeface="Carlito"/>
              </a:rPr>
              <a:t>difficulty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of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launching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in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the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west</a:t>
            </a:r>
            <a:r>
              <a:rPr dirty="0" lang="en-US" spc="-65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10" sz="2000">
                <a:solidFill>
                  <a:srgbClr val="404040"/>
                </a:solidFill>
                <a:latin typeface="Carlito"/>
              </a:rPr>
              <a:t>coast.</a:t>
            </a:r>
            <a:endParaRPr dirty="0" lang="en-US" spc="-10" sz="2000">
              <a:solidFill>
                <a:srgbClr val="404040"/>
              </a:solidFill>
              <a:latin typeface="Carlito"/>
            </a:endParaRPr>
          </a:p>
        </p:txBody>
      </p:sp>
      <p:sp>
        <p:nvSpPr>
          <p:cNvPr id="4" name="object 4">
            <a:extLst>
              <a:ext uri="{76900956-96A2-4606-A8B0-A8DECBB32F39}">
                <a16:creationId xmlns:a16="http://schemas.microsoft.com/office/drawing/2010/main" id="{6FE5E478-27D2-48DE-B808-6392B632A3CC}"/>
              </a:ext>
            </a:extLst>
          </p:cNvPr>
          <p:cNvSpPr/>
          <p:nvPr/>
        </p:nvSpPr>
        <p:spPr>
          <a:xfrm rot="0">
            <a:off x="4355591" y="1923287"/>
            <a:ext cx="2570988" cy="2581655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object 5">
            <a:extLst>
              <a:ext uri="{A74F7923-704E-4825-A467-BAD778F35F96}">
                <a16:creationId xmlns:a16="http://schemas.microsoft.com/office/drawing/2010/main" id="{372D5A49-8450-4884-9BD6-C00ED6C46111}"/>
              </a:ext>
            </a:extLst>
          </p:cNvPr>
          <p:cNvSpPr/>
          <p:nvPr/>
        </p:nvSpPr>
        <p:spPr>
          <a:xfrm rot="0">
            <a:off x="7970518" y="2189988"/>
            <a:ext cx="1085087" cy="665988"/>
          </a:xfrm>
          <a:prstGeom prst="rect">
            <a:avLst/>
          </a:prstGeom>
          <a:blipFill dpi="0" rotWithShape="1">
            <a:blip r:embed="rId3"/>
            <a:stretch>
              <a:fillRect/>
            </a:stretch>
          </a:blip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object 6">
            <a:extLst>
              <a:ext uri="{AD84DFC6-D8AC-4672-99BD-3CD560F7CC19}">
                <a16:creationId xmlns:a16="http://schemas.microsoft.com/office/drawing/2010/main" id="{3534299E-3B89-4089-ABCF-F52D544AFDF9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38100">
              <a:lnSpc>
                <a:spcPts val="1100"/>
              </a:lnSpc>
            </a:pPr>
            <a:fld id="{05211F83-C52C-4357-8678-76AB43A8CFEF}" type="slidenum"/>
            <a:endParaRPr dirty="0" lang="en-US"/>
          </a:p>
        </p:txBody>
      </p:sp>
    </p:spTree>
    <p:extLst>
      <p:ext uri="{53EF2418-4F1D-4058-94D8-88E3DCE01917}">
        <p14:creationId xmlns:p14="http://schemas.microsoft.com/office/powerpoint/2010/main" val="1722787483150"/>
      </p:ext>
    </p:extLst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BF0603E7-7637-4D99-8B09-46364B0A175F}">
                <a16:creationId xmlns:a16="http://schemas.microsoft.com/office/drawing/2010/main" id="{1A65FBAB-2842-4CEA-A97D-A63A09BF2593}"/>
              </a:ext>
            </a:extLst>
          </p:cNvPr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 bIns="0" lIns="0" rIns="0" rtlCol="0" tIns="626618" vert="horz" wrap="square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</a:pPr>
            <a:r>
              <a:rPr dirty="0" err="1" lang="fr-FR" spc="-285" u="sng">
                <a:solidFill>
                  <a:srgbClr val="7d7d7d"/>
                </a:solidFill>
              </a:rPr>
              <a:t>Highest</a:t>
            </a:r>
            <a:r>
              <a:rPr dirty="0" lang="en-US" spc="-285" u="sng">
                <a:solidFill>
                  <a:srgbClr val="7d7d7d"/>
                </a:solidFill>
              </a:rPr>
              <a:t> </a:t>
            </a:r>
            <a:r>
              <a:rPr dirty="0" lang="en-US" spc="-520" u="sng">
                <a:solidFill>
                  <a:srgbClr val="7d7d7d"/>
                </a:solidFill>
              </a:rPr>
              <a:t>Success </a:t>
            </a:r>
            <a:r>
              <a:rPr dirty="0" lang="en-US" spc="-395" u="sng">
                <a:solidFill>
                  <a:srgbClr val="7d7d7d"/>
                </a:solidFill>
              </a:rPr>
              <a:t>Rate </a:t>
            </a:r>
            <a:r>
              <a:rPr dirty="0" lang="en-US" spc="-370" u="sng">
                <a:solidFill>
                  <a:srgbClr val="7d7d7d"/>
                </a:solidFill>
              </a:rPr>
              <a:t>Launch</a:t>
            </a:r>
            <a:r>
              <a:rPr dirty="0" lang="en-US" spc="-400" u="sng">
                <a:solidFill>
                  <a:srgbClr val="7d7d7d"/>
                </a:solidFill>
              </a:rPr>
              <a:t> </a:t>
            </a:r>
            <a:r>
              <a:rPr dirty="0" lang="en-US" spc="-325" u="sng">
                <a:solidFill>
                  <a:srgbClr val="7d7d7d"/>
                </a:solidFill>
              </a:rPr>
              <a:t>Site</a:t>
            </a:r>
            <a:endParaRPr dirty="0" lang="en-US" spc="-325" u="sng">
              <a:solidFill>
                <a:srgbClr val="7d7d7d"/>
              </a:solidFill>
            </a:endParaRPr>
          </a:p>
        </p:txBody>
      </p:sp>
      <p:sp>
        <p:nvSpPr>
          <p:cNvPr id="3" name="object 3">
            <a:extLst>
              <a:ext uri="{5EB2BCC7-46BD-4D59-92F8-B831FDEB3136}">
                <a16:creationId xmlns:a16="http://schemas.microsoft.com/office/drawing/2010/main" id="{BDD515B3-F624-458D-92E7-849F2EF2B6A7}"/>
              </a:ext>
            </a:extLst>
          </p:cNvPr>
          <p:cNvSpPr txBox="1"/>
          <p:nvPr/>
        </p:nvSpPr>
        <p:spPr>
          <a:xfrm rot="0">
            <a:off x="1176019" y="5068061"/>
            <a:ext cx="9167495" cy="33083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5" sz="2000">
                <a:solidFill>
                  <a:srgbClr val="404040"/>
                </a:solidFill>
                <a:latin typeface="Carlito"/>
              </a:rPr>
              <a:t>KSC LC-39A has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the </a:t>
            </a:r>
            <a:r>
              <a:rPr dirty="0" lang="en-US" spc="-10" sz="2000">
                <a:solidFill>
                  <a:srgbClr val="404040"/>
                </a:solidFill>
                <a:latin typeface="Carlito"/>
              </a:rPr>
              <a:t>highest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success </a:t>
            </a:r>
            <a:r>
              <a:rPr dirty="0" lang="en-US" spc="-40" sz="2000">
                <a:solidFill>
                  <a:srgbClr val="404040"/>
                </a:solidFill>
                <a:latin typeface="Carlito"/>
              </a:rPr>
              <a:t>rate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with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10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successful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landings and 3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failed</a:t>
            </a:r>
            <a:r>
              <a:rPr dirty="0" lang="en-US" spc="-105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landings.</a:t>
            </a:r>
            <a:endParaRPr dirty="0" lang="en-US" sz="2000">
              <a:solidFill>
                <a:srgbClr val="404040"/>
              </a:solidFill>
              <a:latin typeface="Carlito"/>
            </a:endParaRPr>
          </a:p>
        </p:txBody>
      </p:sp>
      <p:sp>
        <p:nvSpPr>
          <p:cNvPr id="4" name="object 4">
            <a:extLst>
              <a:ext uri="{4B3348B4-98B2-43EA-92B7-ECB2351FF0F5}">
                <a16:creationId xmlns:a16="http://schemas.microsoft.com/office/drawing/2010/main" id="{3C529E97-D47E-47FC-B975-A39589BF7806}"/>
              </a:ext>
            </a:extLst>
          </p:cNvPr>
          <p:cNvSpPr/>
          <p:nvPr/>
        </p:nvSpPr>
        <p:spPr>
          <a:xfrm rot="0">
            <a:off x="4811266" y="2243327"/>
            <a:ext cx="2570988" cy="2570988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object 5">
            <a:extLst>
              <a:ext uri="{26F5460F-CCC1-433F-8F3B-54FE606D6CAD}">
                <a16:creationId xmlns:a16="http://schemas.microsoft.com/office/drawing/2010/main" id="{ED30E3F7-A243-4C3E-AC55-2E592189A8A3}"/>
              </a:ext>
            </a:extLst>
          </p:cNvPr>
          <p:cNvSpPr/>
          <p:nvPr/>
        </p:nvSpPr>
        <p:spPr>
          <a:xfrm rot="0">
            <a:off x="1248155" y="2308860"/>
            <a:ext cx="3401568" cy="152400"/>
          </a:xfrm>
          <a:prstGeom prst="rect">
            <a:avLst/>
          </a:prstGeom>
          <a:blipFill dpi="0" rotWithShape="1">
            <a:blip r:embed="rId3"/>
            <a:stretch>
              <a:fillRect/>
            </a:stretch>
          </a:blip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object 6">
            <a:extLst>
              <a:ext uri="{5405E8DF-F635-4261-A381-828142E33172}">
                <a16:creationId xmlns:a16="http://schemas.microsoft.com/office/drawing/2010/main" id="{7BA47E18-0156-4E6D-B143-94B1A0E2A34F}"/>
              </a:ext>
            </a:extLst>
          </p:cNvPr>
          <p:cNvSpPr/>
          <p:nvPr/>
        </p:nvSpPr>
        <p:spPr>
          <a:xfrm rot="0">
            <a:off x="8031480" y="2429255"/>
            <a:ext cx="324611" cy="304800"/>
          </a:xfrm>
          <a:prstGeom prst="rect">
            <a:avLst/>
          </a:prstGeom>
          <a:blipFill dpi="0" rotWithShape="1">
            <a:blip r:embed="rId4"/>
            <a:stretch>
              <a:fillRect/>
            </a:stretch>
          </a:blip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object 7">
            <a:extLst>
              <a:ext uri="{FBAACF0A-0027-4679-8548-B54B101E122E}">
                <a16:creationId xmlns:a16="http://schemas.microsoft.com/office/drawing/2010/main" id="{55D9CC87-C5AB-4BC3-879D-7B9E2924A5F9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38100">
              <a:lnSpc>
                <a:spcPts val="1100"/>
              </a:lnSpc>
            </a:pPr>
            <a:fld id="{8FD89EA4-C298-430C-B873-0DE97800B0D9}" type="slidenum"/>
            <a:endParaRPr dirty="0" lang="en-US"/>
          </a:p>
        </p:txBody>
      </p:sp>
    </p:spTree>
    <p:extLst>
      <p:ext uri="{42739125-145C-4AE1-88C5-91C74DEB63FD}">
        <p14:creationId xmlns:p14="http://schemas.microsoft.com/office/powerpoint/2010/main" val="1722787483152"/>
      </p:ext>
    </p:extLst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7CF8832F-7F68-404F-A7BD-2C68EA63102B}">
                <a16:creationId xmlns:a16="http://schemas.microsoft.com/office/drawing/2010/main" id="{4382E935-9D24-40D5-929D-93AEB84A61EF}"/>
              </a:ext>
            </a:extLst>
          </p:cNvPr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 bIns="0" lIns="0" rIns="0" rtlCol="0" tIns="123189" vert="horz" wrap="square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</a:pPr>
            <a:r>
              <a:rPr dirty="0" lang="en-US" spc="-385"/>
              <a:t>Payload </a:t>
            </a:r>
            <a:r>
              <a:rPr dirty="0" lang="en-US" spc="-390"/>
              <a:t>Mass </a:t>
            </a:r>
            <a:r>
              <a:rPr dirty="0" lang="en-US" spc="-365"/>
              <a:t>vs. </a:t>
            </a:r>
            <a:r>
              <a:rPr dirty="0" lang="en-US" spc="-520"/>
              <a:t>Success </a:t>
            </a:r>
            <a:r>
              <a:rPr dirty="0" lang="en-US" spc="-365"/>
              <a:t>vs. </a:t>
            </a:r>
            <a:r>
              <a:rPr dirty="0" lang="en-US" spc="-270"/>
              <a:t>Booster  </a:t>
            </a:r>
            <a:r>
              <a:rPr dirty="0" lang="en-US" spc="-330" u="sng">
                <a:solidFill>
                  <a:srgbClr val="7d7d7d"/>
                </a:solidFill>
              </a:rPr>
              <a:t>Version</a:t>
            </a:r>
            <a:r>
              <a:rPr dirty="0" lang="en-US" spc="-409" u="sng">
                <a:solidFill>
                  <a:srgbClr val="7d7d7d"/>
                </a:solidFill>
              </a:rPr>
              <a:t> </a:t>
            </a:r>
            <a:r>
              <a:rPr dirty="0" lang="en-US" spc="-330" u="sng">
                <a:solidFill>
                  <a:srgbClr val="7d7d7d"/>
                </a:solidFill>
              </a:rPr>
              <a:t>Category</a:t>
            </a:r>
            <a:endParaRPr dirty="0" lang="en-US" spc="-330" u="sng">
              <a:solidFill>
                <a:srgbClr val="7d7d7d"/>
              </a:solidFill>
            </a:endParaRPr>
          </a:p>
        </p:txBody>
      </p:sp>
      <p:sp>
        <p:nvSpPr>
          <p:cNvPr id="3" name="object 3">
            <a:extLst>
              <a:ext uri="{39BE1ADC-BDED-454B-B611-56FF044E19D1}">
                <a16:creationId xmlns:a16="http://schemas.microsoft.com/office/drawing/2010/main" id="{1847F5AD-79D0-4FDE-A623-68662AB76971}"/>
              </a:ext>
            </a:extLst>
          </p:cNvPr>
          <p:cNvSpPr txBox="1"/>
          <p:nvPr/>
        </p:nvSpPr>
        <p:spPr>
          <a:xfrm rot="0">
            <a:off x="1084274" y="4868926"/>
            <a:ext cx="9767570" cy="1169670"/>
          </a:xfrm>
          <a:prstGeom prst="rect">
            <a:avLst/>
          </a:prstGeom>
        </p:spPr>
        <p:txBody>
          <a:bodyPr bIns="0" lIns="0" rIns="0" rtlCol="0" tIns="38100" vert="horz" wrap="square">
            <a:spAutoFit/>
          </a:bodyPr>
          <a:lstStyle/>
          <a:p>
            <a:pPr marL="12700" marR="5080">
              <a:lnSpc>
                <a:spcPct val="91000"/>
              </a:lnSpc>
              <a:spcBef>
                <a:spcPts val="300"/>
              </a:spcBef>
            </a:pPr>
            <a:r>
              <a:rPr dirty="0" lang="en-US" spc="-5" sz="2000">
                <a:solidFill>
                  <a:srgbClr val="404040"/>
                </a:solidFill>
                <a:latin typeface="Carlito"/>
              </a:rPr>
              <a:t>Plotly dashboard has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a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Payload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range </a:t>
            </a:r>
            <a:r>
              <a:rPr dirty="0" lang="en-US" spc="-60" sz="2000">
                <a:solidFill>
                  <a:srgbClr val="404040"/>
                </a:solidFill>
                <a:latin typeface="Carlito"/>
              </a:rPr>
              <a:t>selector. </a:t>
            </a:r>
            <a:r>
              <a:rPr dirty="0" lang="en-US" spc="-65" sz="2000">
                <a:solidFill>
                  <a:srgbClr val="404040"/>
                </a:solidFill>
                <a:latin typeface="Carlito"/>
              </a:rPr>
              <a:t>However,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this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is </a:t>
            </a:r>
            <a:r>
              <a:rPr dirty="0" lang="en-US" spc="-10" sz="2000">
                <a:solidFill>
                  <a:srgbClr val="404040"/>
                </a:solidFill>
                <a:latin typeface="Carlito"/>
              </a:rPr>
              <a:t>set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from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0-10000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instead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of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the 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max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Payload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of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15600.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Class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indicates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1 </a:t>
            </a:r>
            <a:r>
              <a:rPr dirty="0" lang="en-US" spc="-30" sz="2000">
                <a:solidFill>
                  <a:srgbClr val="404040"/>
                </a:solidFill>
                <a:latin typeface="Carlito"/>
              </a:rPr>
              <a:t>for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successful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landing and 0 </a:t>
            </a:r>
            <a:r>
              <a:rPr dirty="0" lang="en-US" spc="-30" sz="2000">
                <a:solidFill>
                  <a:srgbClr val="404040"/>
                </a:solidFill>
                <a:latin typeface="Carlito"/>
              </a:rPr>
              <a:t>for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failure.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Scatter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plot also  accounts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for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booster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version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category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in color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and number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of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launches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in </a:t>
            </a:r>
            <a:r>
              <a:rPr dirty="0" lang="en-US" spc="-15" sz="2000">
                <a:solidFill>
                  <a:srgbClr val="404040"/>
                </a:solidFill>
                <a:latin typeface="Carlito"/>
              </a:rPr>
              <a:t>point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size.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In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this 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particular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range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of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0-6000,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interestingly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there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are two failed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landings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with payloads of </a:t>
            </a:r>
            <a:r>
              <a:rPr dirty="0" lang="en-US" spc="-45" sz="2000">
                <a:solidFill>
                  <a:srgbClr val="404040"/>
                </a:solidFill>
                <a:latin typeface="Carlito"/>
              </a:rPr>
              <a:t>zero</a:t>
            </a:r>
            <a:r>
              <a:rPr dirty="0" lang="en-US" spc="-30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kg.</a:t>
            </a:r>
            <a:endParaRPr dirty="0" lang="en-US" sz="2000">
              <a:solidFill>
                <a:srgbClr val="404040"/>
              </a:solidFill>
              <a:latin typeface="Carlito"/>
            </a:endParaRPr>
          </a:p>
        </p:txBody>
      </p:sp>
      <p:sp>
        <p:nvSpPr>
          <p:cNvPr id="4" name="object 4">
            <a:extLst>
              <a:ext uri="{00B7A89E-104D-4225-86CD-E0FA7AD8B0D2}">
                <a16:creationId xmlns:a16="http://schemas.microsoft.com/office/drawing/2010/main" id="{F067E3C4-0C1F-4E2E-90DB-0B90F4C49C83}"/>
              </a:ext>
            </a:extLst>
          </p:cNvPr>
          <p:cNvSpPr/>
          <p:nvPr/>
        </p:nvSpPr>
        <p:spPr>
          <a:xfrm rot="0">
            <a:off x="417958" y="1774320"/>
            <a:ext cx="11568045" cy="2981568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object 5">
            <a:extLst>
              <a:ext uri="{9E405BC2-0BE8-4B51-869B-5A13EFAF7EF0}">
                <a16:creationId xmlns:a16="http://schemas.microsoft.com/office/drawing/2010/main" id="{0E648CA1-88AB-4157-960C-29E6330494AF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38100">
              <a:lnSpc>
                <a:spcPts val="1100"/>
              </a:lnSpc>
            </a:pPr>
            <a:fld id="{AE89A6DD-6339-486C-A75E-BCB030BE3DAE}" type="slidenum"/>
            <a:endParaRPr dirty="0" lang="en-US"/>
          </a:p>
        </p:txBody>
      </p:sp>
    </p:spTree>
    <p:extLst>
      <p:ext uri="{951BA744-8D7C-42CD-AA76-843AFCD2E07B}">
        <p14:creationId xmlns:p14="http://schemas.microsoft.com/office/powerpoint/2010/main" val="1722787483154"/>
      </p:ext>
    </p:extLst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false">
  <p:cSld name="slid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838A3E88-79A8-4B91-B8FF-1742AFAAD21E}">
                <a16:creationId xmlns:a16="http://schemas.microsoft.com/office/drawing/2010/main" id="{5F677641-E90F-40CB-9056-1CE270BFBB8C}"/>
              </a:ext>
            </a:extLst>
          </p:cNvPr>
          <p:cNvGrpSpPr/>
          <p:nvPr/>
        </p:nvGrpSpPr>
        <p:grpSpPr>
          <a:xfrm rot="0"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>
              <a:extLst>
                <a:ext uri="{EF10576F-95F3-4B65-9DF1-72ACC4E1CC03}">
                  <a16:creationId xmlns:a16="http://schemas.microsoft.com/office/drawing/2010/main" id="{D85E60C9-2437-4257-B787-A2D0EEC1AB15}"/>
                </a:ext>
              </a:extLst>
            </p:cNvPr>
            <p:cNvSpPr/>
            <p:nvPr/>
          </p:nvSpPr>
          <p:spPr>
            <a:xfrm rot="0">
              <a:off x="3047" y="6400798"/>
              <a:ext cx="12188824" cy="457200"/>
            </a:xfrm>
            <a:custGeom>
              <a:avLst/>
              <a:gdLst/>
              <a:ahLst/>
              <a:cxnLst/>
              <a:rect b="b" l="0" r="r" t="0"/>
              <a:pathLst>
                <a:path h="457200" w="12188825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" name="object 4">
              <a:extLst>
                <a:ext uri="{94DAA5F9-0FD7-4CE1-AAA9-579A58A4BE1A}">
                  <a16:creationId xmlns:a16="http://schemas.microsoft.com/office/drawing/2010/main" id="{6BB7A787-A07D-41D5-BF69-C32F64F0305D}"/>
                </a:ext>
              </a:extLst>
            </p:cNvPr>
            <p:cNvSpPr/>
            <p:nvPr/>
          </p:nvSpPr>
          <p:spPr>
            <a:xfrm rot="0">
              <a:off x="0" y="6333744"/>
              <a:ext cx="12188824" cy="64135"/>
            </a:xfrm>
            <a:custGeom>
              <a:avLst/>
              <a:gdLst/>
              <a:ahLst/>
              <a:cxnLst/>
              <a:rect b="b" l="0" r="r" t="0"/>
              <a:pathLst>
                <a:path h="64135" w="1218882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5" name="object 5">
            <a:extLst>
              <a:ext uri="{B61A26C9-641D-4790-9530-214F7FF66DC9}">
                <a16:creationId xmlns:a16="http://schemas.microsoft.com/office/drawing/2010/main" id="{63981C54-BEA1-41E2-9770-EB4FFFB34ED6}"/>
              </a:ext>
            </a:extLst>
          </p:cNvPr>
          <p:cNvSpPr/>
          <p:nvPr/>
        </p:nvSpPr>
        <p:spPr>
          <a:xfrm rot="0">
            <a:off x="1207008" y="4343400"/>
            <a:ext cx="9875521" cy="0"/>
          </a:xfrm>
          <a:custGeom>
            <a:avLst/>
            <a:gdLst/>
            <a:ahLst/>
            <a:cxnLst/>
            <a:rect b="b" l="0" r="r" t="0"/>
            <a:pathLst>
              <a:path h="0" w="9875520">
                <a:moveTo>
                  <a:pt x="0" y="0"/>
                </a:moveTo>
                <a:lnTo>
                  <a:pt x="9875521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object 6">
            <a:extLst>
              <a:ext uri="{5D2FF997-6E1C-4F81-BF56-43F16AB0967E}">
                <a16:creationId xmlns:a16="http://schemas.microsoft.com/office/drawing/2010/main" id="{89BD3C06-06B8-48B0-9AE7-D82CD68D1A4C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prstGeom prst="rect">
            <a:avLst/>
          </a:prstGeom>
        </p:spPr>
        <p:txBody>
          <a:bodyPr bIns="0" lIns="0" rIns="0" rtlCol="0" tIns="481523" vert="horz" wrap="square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dirty="0" lang="en-US" spc="-385"/>
              <a:t>Predictive</a:t>
            </a:r>
            <a:r>
              <a:rPr dirty="0" lang="en-US" spc="-750"/>
              <a:t> </a:t>
            </a:r>
            <a:r>
              <a:rPr dirty="0" lang="en-US" spc="-570"/>
              <a:t>Analysis  </a:t>
            </a:r>
            <a:r>
              <a:rPr dirty="0" lang="en-US" spc="-425"/>
              <a:t>(Classification)</a:t>
            </a:r>
            <a:endParaRPr dirty="0" lang="en-US" spc="-425"/>
          </a:p>
        </p:txBody>
      </p:sp>
      <p:sp>
        <p:nvSpPr>
          <p:cNvPr id="7" name="object 8">
            <a:extLst>
              <a:ext uri="{41672277-A91A-402A-8EA0-4486AC653932}">
                <a16:creationId xmlns:a16="http://schemas.microsoft.com/office/drawing/2010/main" id="{9571BE2F-E7D2-4EE9-B836-A3910D3413B0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38100">
              <a:lnSpc>
                <a:spcPts val="1100"/>
              </a:lnSpc>
            </a:pPr>
            <a:fld id="{A6F7ED75-82CD-427C-9765-CFA776C33CEB}" type="slidenum"/>
            <a:endParaRPr dirty="0" lang="en-US"/>
          </a:p>
        </p:txBody>
      </p:sp>
      <p:sp>
        <p:nvSpPr>
          <p:cNvPr id="8" name="object 7">
            <a:extLst>
              <a:ext uri="{D38FC3AF-1099-49B2-A70F-604FF918C2D1}">
                <a16:creationId xmlns:a16="http://schemas.microsoft.com/office/drawing/2010/main" id="{71999E84-E0C8-4F6B-BB9D-DFEDA765367E}"/>
              </a:ext>
            </a:extLst>
          </p:cNvPr>
          <p:cNvSpPr txBox="1"/>
          <p:nvPr/>
        </p:nvSpPr>
        <p:spPr>
          <a:xfrm rot="0">
            <a:off x="1176019" y="4417517"/>
            <a:ext cx="9558020" cy="722630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dirty="0" err="1" lang="fr-FR" spc="-130" sz="2400">
                <a:solidFill>
                  <a:srgbClr val="616e52"/>
                </a:solidFill>
                <a:latin typeface="Arial"/>
              </a:rPr>
              <a:t>GRIDSEARCHCV</a:t>
            </a:r>
            <a:r>
              <a:rPr dirty="0" lang="en-US" spc="-130" sz="2400">
                <a:solidFill>
                  <a:srgbClr val="616e52"/>
                </a:solidFill>
                <a:latin typeface="Arial"/>
              </a:rPr>
              <a:t>(CV=10)</a:t>
            </a:r>
            <a:r>
              <a:rPr dirty="0" lang="en-US" spc="-200" sz="2400">
                <a:solidFill>
                  <a:srgbClr val="616e52"/>
                </a:solidFill>
                <a:latin typeface="Arial"/>
              </a:rPr>
              <a:t>ON</a:t>
            </a:r>
            <a:r>
              <a:rPr dirty="0" lang="en-US" spc="-160" sz="2400">
                <a:solidFill>
                  <a:srgbClr val="616e52"/>
                </a:solidFill>
                <a:latin typeface="Arial"/>
              </a:rPr>
              <a:t>LOGISTIC</a:t>
            </a:r>
            <a:r>
              <a:rPr dirty="0" lang="en-US" spc="-190" sz="2400">
                <a:solidFill>
                  <a:srgbClr val="616e52"/>
                </a:solidFill>
                <a:latin typeface="Arial"/>
              </a:rPr>
              <a:t>REGRESSION,</a:t>
            </a:r>
            <a:r>
              <a:rPr dirty="0" lang="en-US" spc="-95" sz="2400">
                <a:solidFill>
                  <a:srgbClr val="616e52"/>
                </a:solidFill>
                <a:latin typeface="Arial"/>
              </a:rPr>
              <a:t>SVM,</a:t>
            </a:r>
            <a:r>
              <a:rPr dirty="0" lang="en-US" spc="-150" sz="2400">
                <a:solidFill>
                  <a:srgbClr val="616e52"/>
                </a:solidFill>
                <a:latin typeface="Arial"/>
              </a:rPr>
              <a:t>DECISION</a:t>
            </a:r>
          </a:p>
          <a:p>
            <a:pPr marL="12700">
              <a:lnSpc>
                <a:spcPts val="2745"/>
              </a:lnSpc>
            </a:pPr>
            <a:r>
              <a:rPr dirty="0" err="1" lang="fr-FR" spc="-220" sz="2400">
                <a:solidFill>
                  <a:srgbClr val="616e52"/>
                </a:solidFill>
                <a:latin typeface="Arial"/>
              </a:rPr>
              <a:t>TREE</a:t>
            </a:r>
            <a:r>
              <a:rPr dirty="0" lang="en-US" spc="-220" sz="2400">
                <a:solidFill>
                  <a:srgbClr val="616e52"/>
                </a:solidFill>
                <a:latin typeface="Arial"/>
              </a:rPr>
              <a:t>,</a:t>
            </a:r>
            <a:r>
              <a:rPr dirty="0" lang="en-US" spc="-155" sz="2400">
                <a:solidFill>
                  <a:srgbClr val="616e52"/>
                </a:solidFill>
                <a:latin typeface="Arial"/>
              </a:rPr>
              <a:t>AND</a:t>
            </a:r>
            <a:r>
              <a:rPr dirty="0" lang="en-US" spc="-180" sz="2400">
                <a:solidFill>
                  <a:srgbClr val="616e52"/>
                </a:solidFill>
                <a:latin typeface="Arial"/>
              </a:rPr>
              <a:t>KNN</a:t>
            </a:r>
            <a:endParaRPr dirty="0" lang="en-US" spc="-180" sz="2400">
              <a:solidFill>
                <a:srgbClr val="616e52"/>
              </a:solidFill>
              <a:latin typeface="Arial"/>
            </a:endParaRPr>
          </a:p>
        </p:txBody>
      </p:sp>
    </p:spTree>
    <p:extLst>
      <p:ext uri="{7865EBE1-DE3F-417C-B81C-72CCB6E64E8E}">
        <p14:creationId xmlns:p14="http://schemas.microsoft.com/office/powerpoint/2010/main" val="1722787483156"/>
      </p:ext>
    </p:extLst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false">
  <p:cSld name="slid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9DFE26CE-7582-45C5-909D-D60F36EBF9FD}">
                <a16:creationId xmlns:a16="http://schemas.microsoft.com/office/drawing/2010/main" id="{9A3072AF-F16A-4D06-AD18-A664E24CA408}"/>
              </a:ext>
            </a:extLst>
          </p:cNvPr>
          <p:cNvGrpSpPr/>
          <p:nvPr/>
        </p:nvGrpSpPr>
        <p:grpSpPr>
          <a:xfrm rot="0">
            <a:off x="0" y="4914901"/>
            <a:ext cx="12188824" cy="1943100"/>
            <a:chOff x="0" y="4914901"/>
            <a:chExt cx="12188824" cy="1943100"/>
          </a:xfrm>
        </p:grpSpPr>
        <p:sp>
          <p:nvSpPr>
            <p:cNvPr id="3" name="object 3">
              <a:extLst>
                <a:ext uri="{F206596D-6A5E-4673-B65A-27E4BCC2AA1A}">
                  <a16:creationId xmlns:a16="http://schemas.microsoft.com/office/drawing/2010/main" id="{CCCF1CB5-23BB-42AD-AD3C-509F1574C669}"/>
                </a:ext>
              </a:extLst>
            </p:cNvPr>
            <p:cNvSpPr/>
            <p:nvPr/>
          </p:nvSpPr>
          <p:spPr>
            <a:xfrm rot="0">
              <a:off x="0" y="4978906"/>
              <a:ext cx="12188824" cy="1878964"/>
            </a:xfrm>
            <a:custGeom>
              <a:avLst/>
              <a:gdLst/>
              <a:ahLst/>
              <a:cxnLst/>
              <a:rect b="b" l="0" r="r" t="0"/>
              <a:pathLst>
                <a:path h="1878965" w="1218882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" name="object 4">
              <a:extLst>
                <a:ext uri="{57CFD968-A912-4942-8E6D-99446B209384}">
                  <a16:creationId xmlns:a16="http://schemas.microsoft.com/office/drawing/2010/main" id="{4D98D76B-51B4-4300-A6EE-A297B08DBBAF}"/>
                </a:ext>
              </a:extLst>
            </p:cNvPr>
            <p:cNvSpPr/>
            <p:nvPr/>
          </p:nvSpPr>
          <p:spPr>
            <a:xfrm rot="0">
              <a:off x="0" y="4914901"/>
              <a:ext cx="12188824" cy="64135"/>
            </a:xfrm>
            <a:custGeom>
              <a:avLst/>
              <a:gdLst/>
              <a:ahLst/>
              <a:cxnLst/>
              <a:rect b="b" l="0" r="r" t="0"/>
              <a:pathLst>
                <a:path h="64135" w="1218882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5" name="object 5">
            <a:extLst>
              <a:ext uri="{5F35737D-B7DD-44F7-B422-03AC71F4FD22}">
                <a16:creationId xmlns:a16="http://schemas.microsoft.com/office/drawing/2010/main" id="{C97129A4-C6DD-495F-82CE-19D3C210885F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176019" y="321385"/>
            <a:ext cx="4008754" cy="57467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229" sz="3600">
                <a:solidFill>
                  <a:srgbClr val="bb562c"/>
                </a:solidFill>
              </a:rPr>
              <a:t>Classification</a:t>
            </a:r>
            <a:r>
              <a:rPr dirty="0" lang="en-US" spc="-340" sz="3600">
                <a:solidFill>
                  <a:srgbClr val="bb562c"/>
                </a:solidFill>
              </a:rPr>
              <a:t> </a:t>
            </a:r>
            <a:r>
              <a:rPr dirty="0" lang="en-US" spc="-280" sz="3600">
                <a:solidFill>
                  <a:srgbClr val="bb562c"/>
                </a:solidFill>
              </a:rPr>
              <a:t>Accuracy</a:t>
            </a:r>
            <a:endParaRPr dirty="0" lang="en-US" spc="-280" sz="3600">
              <a:solidFill>
                <a:srgbClr val="bb562c"/>
              </a:solidFill>
            </a:endParaRPr>
          </a:p>
        </p:txBody>
      </p:sp>
      <p:sp>
        <p:nvSpPr>
          <p:cNvPr id="6" name="object 6">
            <a:extLst>
              <a:ext uri="{82794D1C-DAE2-4B90-B0DB-3AC311DA7067}">
                <a16:creationId xmlns:a16="http://schemas.microsoft.com/office/drawing/2010/main" id="{C0FE16C6-38E8-4429-8CFC-A47CED1FE090}"/>
              </a:ext>
            </a:extLst>
          </p:cNvPr>
          <p:cNvSpPr txBox="1"/>
          <p:nvPr/>
        </p:nvSpPr>
        <p:spPr>
          <a:xfrm rot="0">
            <a:off x="1176019" y="5000396"/>
            <a:ext cx="9213215" cy="1184274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 marR="2860040">
              <a:lnSpc>
                <a:spcPct val="120000"/>
              </a:lnSpc>
              <a:spcBef>
                <a:spcPts val="100"/>
              </a:spcBef>
            </a:pPr>
            <a:r>
              <a:rPr dirty="0" lang="en-US" spc="-5" sz="1600">
                <a:solidFill>
                  <a:srgbClr val="ffffff"/>
                </a:solidFill>
                <a:latin typeface="Carlito"/>
              </a:rPr>
              <a:t>All models had virtually the </a:t>
            </a:r>
            <a:r>
              <a:rPr dirty="0" lang="en-US" spc="-10" sz="1600">
                <a:solidFill>
                  <a:srgbClr val="ffffff"/>
                </a:solidFill>
                <a:latin typeface="Carlito"/>
              </a:rPr>
              <a:t>same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accuracy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on the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test set </a:t>
            </a:r>
            <a:r>
              <a:rPr dirty="0" lang="en-US" spc="-15" sz="1600">
                <a:solidFill>
                  <a:srgbClr val="ffffff"/>
                </a:solidFill>
                <a:latin typeface="Carlito"/>
              </a:rPr>
              <a:t>at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83.33% </a:t>
            </a:r>
            <a:r>
              <a:rPr dirty="0" lang="en-US" spc="-45" sz="1600">
                <a:solidFill>
                  <a:srgbClr val="ffffff"/>
                </a:solidFill>
                <a:latin typeface="Carlito"/>
              </a:rPr>
              <a:t>accuracy.  </a:t>
            </a:r>
            <a:r>
              <a:rPr dirty="0" lang="en-US" sz="1600">
                <a:solidFill>
                  <a:srgbClr val="ffffff"/>
                </a:solidFill>
                <a:latin typeface="Carlito"/>
              </a:rPr>
              <a:t>It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should be </a:t>
            </a:r>
            <a:r>
              <a:rPr dirty="0" lang="en-US" spc="-15" sz="1600">
                <a:solidFill>
                  <a:srgbClr val="ffffff"/>
                </a:solidFill>
                <a:latin typeface="Carlito"/>
              </a:rPr>
              <a:t>noted </a:t>
            </a:r>
            <a:r>
              <a:rPr dirty="0" lang="en-US" spc="-10" sz="1600">
                <a:solidFill>
                  <a:srgbClr val="ffffff"/>
                </a:solidFill>
                <a:latin typeface="Carlito"/>
              </a:rPr>
              <a:t>that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test size </a:t>
            </a:r>
            <a:r>
              <a:rPr dirty="0" lang="en-US" sz="1600">
                <a:solidFill>
                  <a:srgbClr val="ffffff"/>
                </a:solidFill>
                <a:latin typeface="Carlito"/>
              </a:rPr>
              <a:t>is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small </a:t>
            </a:r>
            <a:r>
              <a:rPr dirty="0" lang="en-US" spc="-15" sz="1600">
                <a:solidFill>
                  <a:srgbClr val="ffffff"/>
                </a:solidFill>
                <a:latin typeface="Carlito"/>
              </a:rPr>
              <a:t>at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only </a:t>
            </a:r>
            <a:r>
              <a:rPr dirty="0" lang="en-US" spc="-10" sz="1600">
                <a:solidFill>
                  <a:srgbClr val="ffffff"/>
                </a:solidFill>
                <a:latin typeface="Carlito"/>
              </a:rPr>
              <a:t>sample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size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of</a:t>
            </a:r>
            <a:r>
              <a:rPr dirty="0" lang="en-US" spc="-204" sz="16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pc="-10" sz="1600">
                <a:solidFill>
                  <a:srgbClr val="ffffff"/>
                </a:solidFill>
                <a:latin typeface="Carlito"/>
              </a:rPr>
              <a:t>18.</a:t>
            </a: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lang="en-US" spc="-5" sz="1600">
                <a:solidFill>
                  <a:srgbClr val="ffffff"/>
                </a:solidFill>
                <a:latin typeface="Carlito"/>
              </a:rPr>
              <a:t>This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can cause large variance </a:t>
            </a:r>
            <a:r>
              <a:rPr dirty="0" lang="en-US" sz="1600">
                <a:solidFill>
                  <a:srgbClr val="ffffff"/>
                </a:solidFill>
                <a:latin typeface="Carlito"/>
              </a:rPr>
              <a:t>in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accuracy results, </a:t>
            </a:r>
            <a:r>
              <a:rPr dirty="0" lang="en-US" spc="-15" sz="1600">
                <a:solidFill>
                  <a:srgbClr val="ffffff"/>
                </a:solidFill>
                <a:latin typeface="Carlito"/>
              </a:rPr>
              <a:t>such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as those in </a:t>
            </a:r>
            <a:r>
              <a:rPr dirty="0" lang="en-US" spc="-15" sz="1600">
                <a:solidFill>
                  <a:srgbClr val="ffffff"/>
                </a:solidFill>
                <a:latin typeface="Carlito"/>
              </a:rPr>
              <a:t>Decision </a:t>
            </a:r>
            <a:r>
              <a:rPr dirty="0" lang="en-US" spc="-65" sz="1600">
                <a:solidFill>
                  <a:srgbClr val="ffffff"/>
                </a:solidFill>
                <a:latin typeface="Carlito"/>
              </a:rPr>
              <a:t>Tree </a:t>
            </a:r>
            <a:r>
              <a:rPr dirty="0" lang="en-US" spc="-10" sz="1600">
                <a:solidFill>
                  <a:srgbClr val="ffffff"/>
                </a:solidFill>
                <a:latin typeface="Carlito"/>
              </a:rPr>
              <a:t>Classifier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model in </a:t>
            </a:r>
            <a:r>
              <a:rPr dirty="0" lang="en-US" spc="-25" sz="1600">
                <a:solidFill>
                  <a:srgbClr val="ffffff"/>
                </a:solidFill>
                <a:latin typeface="Carlito"/>
              </a:rPr>
              <a:t>repeated</a:t>
            </a:r>
            <a:r>
              <a:rPr dirty="0" lang="en-US" spc="60" sz="16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pc="-15" sz="1600">
                <a:solidFill>
                  <a:srgbClr val="ffffff"/>
                </a:solidFill>
                <a:latin typeface="Carlito"/>
              </a:rPr>
              <a:t>runs.</a:t>
            </a: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lang="en-US" spc="-55" sz="1600">
                <a:solidFill>
                  <a:srgbClr val="ffffff"/>
                </a:solidFill>
                <a:latin typeface="Carlito"/>
              </a:rPr>
              <a:t>We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likely </a:t>
            </a:r>
            <a:r>
              <a:rPr dirty="0" lang="en-US" spc="-15" sz="1600">
                <a:solidFill>
                  <a:srgbClr val="ffffff"/>
                </a:solidFill>
                <a:latin typeface="Carlito"/>
              </a:rPr>
              <a:t>need </a:t>
            </a:r>
            <a:r>
              <a:rPr dirty="0" lang="en-US" spc="-25" sz="1600">
                <a:solidFill>
                  <a:srgbClr val="ffffff"/>
                </a:solidFill>
                <a:latin typeface="Carlito"/>
              </a:rPr>
              <a:t>more data </a:t>
            </a:r>
            <a:r>
              <a:rPr dirty="0" lang="en-US" spc="-15" sz="1600">
                <a:solidFill>
                  <a:srgbClr val="ffffff"/>
                </a:solidFill>
                <a:latin typeface="Carlito"/>
              </a:rPr>
              <a:t>to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determine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the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best</a:t>
            </a:r>
            <a:r>
              <a:rPr dirty="0" lang="en-US" spc="114" sz="16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pc="-15" sz="1600">
                <a:solidFill>
                  <a:srgbClr val="ffffff"/>
                </a:solidFill>
                <a:latin typeface="Carlito"/>
              </a:rPr>
              <a:t>model.</a:t>
            </a:r>
            <a:endParaRPr dirty="0" lang="en-US" spc="-15" sz="1600">
              <a:solidFill>
                <a:srgbClr val="ffffff"/>
              </a:solidFill>
              <a:latin typeface="Carlito"/>
            </a:endParaRPr>
          </a:p>
        </p:txBody>
      </p:sp>
      <p:sp>
        <p:nvSpPr>
          <p:cNvPr id="7" name="object 7">
            <a:extLst>
              <a:ext uri="{804CE792-89FC-4CD3-92D6-0DCC9F813AC6}">
                <a16:creationId xmlns:a16="http://schemas.microsoft.com/office/drawing/2010/main" id="{B8F7D65B-6607-4032-9710-A6B13C562C64}"/>
              </a:ext>
            </a:extLst>
          </p:cNvPr>
          <p:cNvSpPr/>
          <p:nvPr/>
        </p:nvSpPr>
        <p:spPr>
          <a:xfrm rot="0">
            <a:off x="3086100" y="1207008"/>
            <a:ext cx="5076444" cy="3337560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8" name="object 8">
            <a:extLst>
              <a:ext uri="{0927E3D9-033C-41AD-A85D-0B00D33BFE36}">
                <a16:creationId xmlns:a16="http://schemas.microsoft.com/office/drawing/2010/main" id="{F2236B6E-8A2C-4DE1-8617-D55B07099527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38100">
              <a:lnSpc>
                <a:spcPts val="1100"/>
              </a:lnSpc>
            </a:pPr>
            <a:fld id="{CF7F7481-357C-479F-B1CE-0E9C943A0A08}" type="slidenum"/>
            <a:endParaRPr dirty="0" lang="en-US"/>
          </a:p>
        </p:txBody>
      </p:sp>
    </p:spTree>
    <p:extLst>
      <p:ext uri="{A133C2CF-FF76-4E33-BAC9-43EC6524F805}">
        <p14:creationId xmlns:p14="http://schemas.microsoft.com/office/powerpoint/2010/main" val="1722787483159"/>
      </p:ext>
    </p:extLst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false">
  <p:cSld name="slid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914B1D03-D35E-4546-AF6D-D855B7929E25}">
                <a16:creationId xmlns:a16="http://schemas.microsoft.com/office/drawing/2010/main" id="{F2DC7708-A664-424B-8F1C-55C3C5886BDA}"/>
              </a:ext>
            </a:extLst>
          </p:cNvPr>
          <p:cNvGrpSpPr/>
          <p:nvPr/>
        </p:nvGrpSpPr>
        <p:grpSpPr>
          <a:xfrm rot="0">
            <a:off x="0" y="4914901"/>
            <a:ext cx="12188824" cy="1943100"/>
            <a:chOff x="0" y="4914901"/>
            <a:chExt cx="12188824" cy="1943100"/>
          </a:xfrm>
        </p:grpSpPr>
        <p:sp>
          <p:nvSpPr>
            <p:cNvPr id="3" name="object 3">
              <a:extLst>
                <a:ext uri="{BD1B6783-478F-4626-8011-9965BEDE82EC}">
                  <a16:creationId xmlns:a16="http://schemas.microsoft.com/office/drawing/2010/main" id="{62B035B6-2A31-4C09-9496-1C4787F8196E}"/>
                </a:ext>
              </a:extLst>
            </p:cNvPr>
            <p:cNvSpPr/>
            <p:nvPr/>
          </p:nvSpPr>
          <p:spPr>
            <a:xfrm rot="0">
              <a:off x="0" y="4978906"/>
              <a:ext cx="12188824" cy="1878964"/>
            </a:xfrm>
            <a:custGeom>
              <a:avLst/>
              <a:gdLst/>
              <a:ahLst/>
              <a:cxnLst/>
              <a:rect b="b" l="0" r="r" t="0"/>
              <a:pathLst>
                <a:path h="1878965" w="1218882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" name="object 4">
              <a:extLst>
                <a:ext uri="{79C490AD-7485-4A74-B7D0-16DD2D8473E0}">
                  <a16:creationId xmlns:a16="http://schemas.microsoft.com/office/drawing/2010/main" id="{E66D948A-73B8-486B-9081-E0DF4E1C2989}"/>
                </a:ext>
              </a:extLst>
            </p:cNvPr>
            <p:cNvSpPr/>
            <p:nvPr/>
          </p:nvSpPr>
          <p:spPr>
            <a:xfrm rot="0">
              <a:off x="0" y="4914901"/>
              <a:ext cx="12188824" cy="64135"/>
            </a:xfrm>
            <a:custGeom>
              <a:avLst/>
              <a:gdLst/>
              <a:ahLst/>
              <a:cxnLst/>
              <a:rect b="b" l="0" r="r" t="0"/>
              <a:pathLst>
                <a:path h="64135" w="1218882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5" name="object 5">
            <a:extLst>
              <a:ext uri="{8C33D432-6F0E-4204-B296-ECC0684E6F44}">
                <a16:creationId xmlns:a16="http://schemas.microsoft.com/office/drawing/2010/main" id="{0F73A432-37C7-460C-9ADA-91A93E39818B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176019" y="415493"/>
            <a:ext cx="3073400" cy="57467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235" sz="3600">
                <a:solidFill>
                  <a:srgbClr val="bb562c"/>
                </a:solidFill>
              </a:rPr>
              <a:t>Confusion</a:t>
            </a:r>
            <a:r>
              <a:rPr dirty="0" lang="en-US" spc="-330" sz="3600">
                <a:solidFill>
                  <a:srgbClr val="bb562c"/>
                </a:solidFill>
              </a:rPr>
              <a:t> </a:t>
            </a:r>
            <a:r>
              <a:rPr dirty="0" lang="en-US" spc="-114" sz="3600">
                <a:solidFill>
                  <a:srgbClr val="bb562c"/>
                </a:solidFill>
              </a:rPr>
              <a:t>Matrix</a:t>
            </a:r>
            <a:endParaRPr dirty="0" lang="en-US" spc="-114" sz="3600">
              <a:solidFill>
                <a:srgbClr val="bb562c"/>
              </a:solidFill>
            </a:endParaRPr>
          </a:p>
        </p:txBody>
      </p:sp>
      <p:sp>
        <p:nvSpPr>
          <p:cNvPr id="6" name="object 6">
            <a:extLst>
              <a:ext uri="{0F610F0F-B5E1-4059-8755-4ECA7E07A1E1}">
                <a16:creationId xmlns:a16="http://schemas.microsoft.com/office/drawing/2010/main" id="{4B47F1E7-65AF-4816-8EEC-6414F6743458}"/>
              </a:ext>
            </a:extLst>
          </p:cNvPr>
          <p:cNvSpPr txBox="1"/>
          <p:nvPr/>
        </p:nvSpPr>
        <p:spPr>
          <a:xfrm rot="0">
            <a:off x="1049223" y="5054878"/>
            <a:ext cx="8708390" cy="145986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 marR="158749">
              <a:lnSpc>
                <a:spcPct val="112000"/>
              </a:lnSpc>
              <a:spcBef>
                <a:spcPts val="100"/>
              </a:spcBef>
            </a:pPr>
            <a:r>
              <a:rPr dirty="0" lang="en-US" spc="-5" sz="1600">
                <a:solidFill>
                  <a:srgbClr val="ffffff"/>
                </a:solidFill>
                <a:latin typeface="Carlito"/>
              </a:rPr>
              <a:t>Since </a:t>
            </a:r>
            <a:r>
              <a:rPr dirty="0" lang="en-US" sz="1600">
                <a:solidFill>
                  <a:srgbClr val="ffffff"/>
                </a:solidFill>
                <a:latin typeface="Carlito"/>
              </a:rPr>
              <a:t>all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models </a:t>
            </a:r>
            <a:r>
              <a:rPr dirty="0" lang="en-US" spc="-25" sz="1600">
                <a:solidFill>
                  <a:srgbClr val="ffffff"/>
                </a:solidFill>
                <a:latin typeface="Carlito"/>
              </a:rPr>
              <a:t>performed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the </a:t>
            </a:r>
            <a:r>
              <a:rPr dirty="0" lang="en-US" spc="-10" sz="1600">
                <a:solidFill>
                  <a:srgbClr val="ffffff"/>
                </a:solidFill>
                <a:latin typeface="Carlito"/>
              </a:rPr>
              <a:t>same </a:t>
            </a:r>
            <a:r>
              <a:rPr dirty="0" lang="en-US" spc="-25" sz="1600">
                <a:solidFill>
                  <a:srgbClr val="ffffff"/>
                </a:solidFill>
                <a:latin typeface="Carlito"/>
              </a:rPr>
              <a:t>for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the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test set,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the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confusion </a:t>
            </a:r>
            <a:r>
              <a:rPr dirty="0" lang="en-US" spc="-10" sz="1600">
                <a:solidFill>
                  <a:srgbClr val="ffffff"/>
                </a:solidFill>
                <a:latin typeface="Carlito"/>
              </a:rPr>
              <a:t>matrix is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the </a:t>
            </a:r>
            <a:r>
              <a:rPr dirty="0" lang="en-US" spc="-10" sz="1600">
                <a:solidFill>
                  <a:srgbClr val="ffffff"/>
                </a:solidFill>
                <a:latin typeface="Carlito"/>
              </a:rPr>
              <a:t>same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across </a:t>
            </a:r>
            <a:r>
              <a:rPr dirty="0" lang="en-US" sz="1600">
                <a:solidFill>
                  <a:srgbClr val="ffffff"/>
                </a:solidFill>
                <a:latin typeface="Carlito"/>
              </a:rPr>
              <a:t>all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models.  The </a:t>
            </a:r>
            <a:r>
              <a:rPr dirty="0" lang="en-US" spc="-15" sz="1600">
                <a:solidFill>
                  <a:srgbClr val="ffffff"/>
                </a:solidFill>
                <a:latin typeface="Carlito"/>
              </a:rPr>
              <a:t>models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predicted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12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successful </a:t>
            </a:r>
            <a:r>
              <a:rPr dirty="0" lang="en-US" spc="-10" sz="1600">
                <a:solidFill>
                  <a:srgbClr val="ffffff"/>
                </a:solidFill>
                <a:latin typeface="Carlito"/>
              </a:rPr>
              <a:t>landings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when the true label</a:t>
            </a:r>
            <a:r>
              <a:rPr dirty="0" lang="en-US" spc="275" sz="16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was successful </a:t>
            </a:r>
            <a:r>
              <a:rPr dirty="0" lang="en-US" spc="-10" sz="1600">
                <a:solidFill>
                  <a:srgbClr val="ffffff"/>
                </a:solidFill>
                <a:latin typeface="Carlito"/>
              </a:rPr>
              <a:t>landing.</a:t>
            </a: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lang="en-US" spc="-5" sz="1600">
                <a:solidFill>
                  <a:srgbClr val="ffffff"/>
                </a:solidFill>
                <a:latin typeface="Carlito"/>
              </a:rPr>
              <a:t>The </a:t>
            </a:r>
            <a:r>
              <a:rPr dirty="0" lang="en-US" spc="-15" sz="1600">
                <a:solidFill>
                  <a:srgbClr val="ffffff"/>
                </a:solidFill>
                <a:latin typeface="Carlito"/>
              </a:rPr>
              <a:t>models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predicted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3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unsuccessful </a:t>
            </a:r>
            <a:r>
              <a:rPr dirty="0" lang="en-US" spc="-10" sz="1600">
                <a:solidFill>
                  <a:srgbClr val="ffffff"/>
                </a:solidFill>
                <a:latin typeface="Carlito"/>
              </a:rPr>
              <a:t>landings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when the true label </a:t>
            </a:r>
            <a:r>
              <a:rPr dirty="0" lang="en-US" spc="-15" sz="1600">
                <a:solidFill>
                  <a:srgbClr val="ffffff"/>
                </a:solidFill>
                <a:latin typeface="Carlito"/>
              </a:rPr>
              <a:t>was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unsuccessful</a:t>
            </a:r>
            <a:r>
              <a:rPr dirty="0" lang="en-US" spc="140" sz="16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pc="-10" sz="1600">
                <a:solidFill>
                  <a:srgbClr val="ffffff"/>
                </a:solidFill>
                <a:latin typeface="Carlito"/>
              </a:rPr>
              <a:t>landing.</a:t>
            </a: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dirty="0" lang="en-US" spc="-5" sz="1600">
                <a:solidFill>
                  <a:srgbClr val="ffffff"/>
                </a:solidFill>
                <a:latin typeface="Carlito"/>
              </a:rPr>
              <a:t>The </a:t>
            </a:r>
            <a:r>
              <a:rPr dirty="0" lang="en-US" spc="-15" sz="1600">
                <a:solidFill>
                  <a:srgbClr val="ffffff"/>
                </a:solidFill>
                <a:latin typeface="Carlito"/>
              </a:rPr>
              <a:t>models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predicted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3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successful </a:t>
            </a:r>
            <a:r>
              <a:rPr dirty="0" lang="en-US" spc="-10" sz="1600">
                <a:solidFill>
                  <a:srgbClr val="ffffff"/>
                </a:solidFill>
                <a:latin typeface="Carlito"/>
              </a:rPr>
              <a:t>landings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when the true label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was unsuccessful </a:t>
            </a:r>
            <a:r>
              <a:rPr dirty="0" lang="en-US" spc="-10" sz="1600">
                <a:solidFill>
                  <a:srgbClr val="ffffff"/>
                </a:solidFill>
                <a:latin typeface="Carlito"/>
              </a:rPr>
              <a:t>landings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(false positives).  </a:t>
            </a:r>
            <a:r>
              <a:rPr dirty="0" lang="en-US" spc="-15" sz="1600">
                <a:solidFill>
                  <a:srgbClr val="ffffff"/>
                </a:solidFill>
                <a:latin typeface="Carlito"/>
              </a:rPr>
              <a:t>Our </a:t>
            </a:r>
            <a:r>
              <a:rPr dirty="0" lang="en-US" spc="-5" sz="1600">
                <a:solidFill>
                  <a:srgbClr val="ffffff"/>
                </a:solidFill>
                <a:latin typeface="Carlito"/>
              </a:rPr>
              <a:t>models </a:t>
            </a:r>
            <a:r>
              <a:rPr dirty="0" lang="en-US" spc="-20" sz="1600">
                <a:solidFill>
                  <a:srgbClr val="ffffff"/>
                </a:solidFill>
                <a:latin typeface="Carlito"/>
              </a:rPr>
              <a:t>over predict successful</a:t>
            </a:r>
            <a:r>
              <a:rPr dirty="0" lang="en-US" spc="130" sz="16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pc="-10" sz="1600">
                <a:solidFill>
                  <a:srgbClr val="ffffff"/>
                </a:solidFill>
                <a:latin typeface="Carlito"/>
              </a:rPr>
              <a:t>landings.</a:t>
            </a:r>
            <a:endParaRPr dirty="0" lang="en-US" spc="-10" sz="1600">
              <a:solidFill>
                <a:srgbClr val="ffffff"/>
              </a:solidFill>
              <a:latin typeface="Carlito"/>
            </a:endParaRPr>
          </a:p>
        </p:txBody>
      </p:sp>
      <p:sp>
        <p:nvSpPr>
          <p:cNvPr id="7" name="object 7">
            <a:extLst>
              <a:ext uri="{48727762-CC91-4392-ACF5-313EF212F1FC}">
                <a16:creationId xmlns:a16="http://schemas.microsoft.com/office/drawing/2010/main" id="{C644733D-7EE8-4F29-9263-99E2B5940030}"/>
              </a:ext>
            </a:extLst>
          </p:cNvPr>
          <p:cNvSpPr/>
          <p:nvPr/>
        </p:nvSpPr>
        <p:spPr>
          <a:xfrm rot="0">
            <a:off x="3075432" y="1219200"/>
            <a:ext cx="4541520" cy="3453383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8" name="object 8">
            <a:extLst>
              <a:ext uri="{5B9C8D94-B355-40F1-B1A6-3495D4744A08}">
                <a16:creationId xmlns:a16="http://schemas.microsoft.com/office/drawing/2010/main" id="{F24FC7E3-F3D3-4BE3-90F6-23A06A76A097}"/>
              </a:ext>
            </a:extLst>
          </p:cNvPr>
          <p:cNvSpPr txBox="1"/>
          <p:nvPr/>
        </p:nvSpPr>
        <p:spPr>
          <a:xfrm rot="0">
            <a:off x="8382381" y="2363851"/>
            <a:ext cx="2162175" cy="848360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lang="en-US" spc="-15" sz="1800">
                <a:latin typeface="Carlito"/>
              </a:rPr>
              <a:t>Correct predictions are  </a:t>
            </a:r>
            <a:r>
              <a:rPr dirty="0" lang="en-US" spc="-5" sz="1800">
                <a:latin typeface="Carlito"/>
              </a:rPr>
              <a:t>on </a:t>
            </a:r>
            <a:r>
              <a:rPr dirty="0" lang="en-US" sz="1800">
                <a:latin typeface="Carlito"/>
              </a:rPr>
              <a:t>a </a:t>
            </a:r>
            <a:r>
              <a:rPr dirty="0" lang="en-US" spc="-10" sz="1800">
                <a:latin typeface="Carlito"/>
              </a:rPr>
              <a:t>diagonal </a:t>
            </a:r>
            <a:r>
              <a:rPr dirty="0" lang="en-US" spc="-20" sz="1800">
                <a:latin typeface="Carlito"/>
              </a:rPr>
              <a:t>from </a:t>
            </a:r>
            <a:r>
              <a:rPr dirty="0" lang="en-US" spc="-15" sz="1800">
                <a:latin typeface="Carlito"/>
              </a:rPr>
              <a:t>top  </a:t>
            </a:r>
            <a:r>
              <a:rPr dirty="0" lang="en-US" spc="-5" sz="1800">
                <a:latin typeface="Carlito"/>
              </a:rPr>
              <a:t>left </a:t>
            </a:r>
            <a:r>
              <a:rPr dirty="0" lang="en-US" spc="-15" sz="1800">
                <a:latin typeface="Carlito"/>
              </a:rPr>
              <a:t>to </a:t>
            </a:r>
            <a:r>
              <a:rPr dirty="0" lang="en-US" spc="-20" sz="1800">
                <a:latin typeface="Carlito"/>
              </a:rPr>
              <a:t>bottom</a:t>
            </a:r>
            <a:r>
              <a:rPr dirty="0" lang="en-US" spc="-80" sz="1800">
                <a:latin typeface="Carlito"/>
              </a:rPr>
              <a:t> </a:t>
            </a:r>
            <a:r>
              <a:rPr dirty="0" lang="en-US" spc="-5" sz="1800">
                <a:latin typeface="Carlito"/>
              </a:rPr>
              <a:t>right.</a:t>
            </a:r>
            <a:endParaRPr dirty="0" lang="en-US" spc="-5" sz="1800">
              <a:latin typeface="Carlito"/>
            </a:endParaRPr>
          </a:p>
        </p:txBody>
      </p:sp>
      <p:sp>
        <p:nvSpPr>
          <p:cNvPr id="9" name="object 9">
            <a:extLst>
              <a:ext uri="{9CA76E3E-E59A-4C7A-84A5-9A77C91F711F}">
                <a16:creationId xmlns:a16="http://schemas.microsoft.com/office/drawing/2010/main" id="{EC46B4AD-36AE-4B29-A2A1-217C6391D746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38100">
              <a:lnSpc>
                <a:spcPts val="1100"/>
              </a:lnSpc>
            </a:pPr>
            <a:fld id="{DCC9A4FD-A383-4353-AF65-489FD9662324}" type="slidenum"/>
            <a:endParaRPr dirty="0" lang="en-US"/>
          </a:p>
        </p:txBody>
      </p:sp>
    </p:spTree>
    <p:extLst>
      <p:ext uri="{85CDC41F-6D9A-4FDA-A6D2-8C4019A85EFE}">
        <p14:creationId xmlns:p14="http://schemas.microsoft.com/office/powerpoint/2010/main" val="1722787483162"/>
      </p:ext>
    </p:extLst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36821519-633F-4E43-8170-2DFFD634D341}">
                <a16:creationId xmlns:a16="http://schemas.microsoft.com/office/drawing/2010/main" id="{7985A780-CB4A-4210-978F-4A3E458EA2DD}"/>
              </a:ext>
            </a:extLst>
          </p:cNvPr>
          <p:cNvSpPr/>
          <p:nvPr/>
        </p:nvSpPr>
        <p:spPr>
          <a:xfrm rot="0">
            <a:off x="1193291" y="1737360"/>
            <a:ext cx="9966959" cy="0"/>
          </a:xfrm>
          <a:custGeom>
            <a:avLst/>
            <a:gdLst/>
            <a:ahLst/>
            <a:cxnLst/>
            <a:rect b="b" l="0" r="r" t="0"/>
            <a:pathLst>
              <a:path h="0" w="9966959">
                <a:moveTo>
                  <a:pt x="0" y="0"/>
                </a:moveTo>
                <a:lnTo>
                  <a:pt x="9966959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object 3">
            <a:extLst>
              <a:ext uri="{DB0BE16A-4B4F-4B57-8171-0EBC57991155}">
                <a16:creationId xmlns:a16="http://schemas.microsoft.com/office/drawing/2010/main" id="{729F61BF-1AFB-4B82-BE67-57C88C0573B8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176023" y="544191"/>
            <a:ext cx="4446574" cy="756923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670"/>
              <a:t>CONCLUSION</a:t>
            </a:r>
            <a:endParaRPr dirty="0" lang="en-US" spc="-670"/>
          </a:p>
        </p:txBody>
      </p:sp>
      <p:sp>
        <p:nvSpPr>
          <p:cNvPr id="4" name="object 5">
            <a:extLst>
              <a:ext uri="{5A6D5260-E053-4973-B570-F2698252F343}">
                <a16:creationId xmlns:a16="http://schemas.microsoft.com/office/drawing/2010/main" id="{73638F90-5567-477D-94B0-02F6F0CC6FA5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38100">
              <a:lnSpc>
                <a:spcPts val="1100"/>
              </a:lnSpc>
            </a:pPr>
            <a:fld id="{B8E61058-E8E9-4138-926F-8C8F1D562053}" type="slidenum"/>
            <a:endParaRPr dirty="0" lang="en-US"/>
          </a:p>
        </p:txBody>
      </p:sp>
      <p:sp>
        <p:nvSpPr>
          <p:cNvPr id="5" name="object 4">
            <a:extLst>
              <a:ext uri="{F5E19D59-B776-4AC5-A3C9-CFA468055D3B}">
                <a16:creationId xmlns:a16="http://schemas.microsoft.com/office/drawing/2010/main" id="{53A8D0B0-354E-4E96-821C-4F05FD6E1838}"/>
              </a:ext>
            </a:extLst>
          </p:cNvPr>
          <p:cNvSpPr txBox="1"/>
          <p:nvPr/>
        </p:nvSpPr>
        <p:spPr>
          <a:xfrm rot="0">
            <a:off x="1184249" y="1746715"/>
            <a:ext cx="9956801" cy="3692525"/>
          </a:xfrm>
          <a:prstGeom prst="rect">
            <a:avLst/>
          </a:prstGeom>
        </p:spPr>
        <p:txBody>
          <a:bodyPr bIns="0" lIns="0" rIns="0" rtlCol="0" tIns="62230" vert="horz" wrap="square">
            <a:spAutoFit/>
          </a:bodyPr>
          <a:lstStyle/>
          <a:p>
            <a:pPr indent="-183515" marL="195580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</a:pPr>
            <a:r>
              <a:rPr dirty="0" lang="en-US" sz="2000">
                <a:solidFill>
                  <a:srgbClr val="404040"/>
                </a:solidFill>
                <a:latin typeface="Carlito"/>
              </a:rPr>
              <a:t>Our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task: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to develop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a machine learning model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for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Space Y who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wants to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bid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against</a:t>
            </a:r>
            <a:r>
              <a:rPr dirty="0" lang="en-US" spc="-70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SpaceX</a:t>
            </a:r>
          </a:p>
          <a:p>
            <a:pPr indent="-183515" marL="195580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</a:pPr>
            <a:r>
              <a:rPr dirty="0" lang="en-US" spc="-5" sz="2000">
                <a:solidFill>
                  <a:srgbClr val="404040"/>
                </a:solidFill>
                <a:latin typeface="Carlito"/>
              </a:rPr>
              <a:t>The goal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of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model is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to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predict when </a:t>
            </a:r>
            <a:r>
              <a:rPr dirty="0" lang="en-US" spc="-15" sz="2000">
                <a:solidFill>
                  <a:srgbClr val="404040"/>
                </a:solidFill>
                <a:latin typeface="Carlito"/>
              </a:rPr>
              <a:t>Stage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1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will successfully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land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to </a:t>
            </a:r>
            <a:r>
              <a:rPr dirty="0" lang="en-US" spc="-35" sz="2000">
                <a:solidFill>
                  <a:srgbClr val="404040"/>
                </a:solidFill>
                <a:latin typeface="Carlito"/>
              </a:rPr>
              <a:t>save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~$100 million</a:t>
            </a:r>
            <a:r>
              <a:rPr dirty="0" lang="en-US" spc="-110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USD</a:t>
            </a:r>
          </a:p>
          <a:p>
            <a:pPr indent="-183515" marL="195580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</a:pPr>
            <a:r>
              <a:rPr dirty="0" lang="en-US" spc="-5" sz="2000">
                <a:solidFill>
                  <a:srgbClr val="404040"/>
                </a:solidFill>
                <a:latin typeface="Carlito"/>
              </a:rPr>
              <a:t>Used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data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from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a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public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SpaceX API and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web scraping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SpaceX Wikipedia</a:t>
            </a:r>
            <a:r>
              <a:rPr dirty="0" lang="en-US" spc="-195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page</a:t>
            </a:r>
          </a:p>
          <a:p>
            <a:pPr indent="-183515" marL="195580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</a:pPr>
            <a:r>
              <a:rPr dirty="0" lang="en-US" spc="-25" sz="2000">
                <a:solidFill>
                  <a:srgbClr val="404040"/>
                </a:solidFill>
                <a:latin typeface="Carlito"/>
              </a:rPr>
              <a:t>Created data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labels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and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stored data into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a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DB2 SQL</a:t>
            </a:r>
            <a:r>
              <a:rPr dirty="0" lang="en-US" spc="-15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database</a:t>
            </a:r>
          </a:p>
          <a:p>
            <a:pPr indent="-183515" marL="195580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</a:pPr>
            <a:r>
              <a:rPr dirty="0" lang="en-US" spc="-25" sz="2000">
                <a:solidFill>
                  <a:srgbClr val="404040"/>
                </a:solidFill>
                <a:latin typeface="Carlito"/>
              </a:rPr>
              <a:t>Created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a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dashboard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for</a:t>
            </a:r>
            <a:r>
              <a:rPr dirty="0" lang="en-US" spc="-125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visualization</a:t>
            </a:r>
          </a:p>
          <a:p>
            <a:pPr indent="-183515" marL="195580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</a:pPr>
            <a:r>
              <a:rPr dirty="0" lang="en-US" spc="-50" sz="2000">
                <a:solidFill>
                  <a:srgbClr val="404040"/>
                </a:solidFill>
                <a:latin typeface="Carlito"/>
              </a:rPr>
              <a:t>We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created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a machine learning model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with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an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accuracy of</a:t>
            </a:r>
            <a:r>
              <a:rPr dirty="0" lang="en-US" spc="-105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83%</a:t>
            </a:r>
          </a:p>
          <a:p>
            <a:pPr indent="-183515" marL="195580" marR="276860">
              <a:lnSpc>
                <a:spcPts val="2160"/>
              </a:lnSpc>
              <a:spcBef>
                <a:spcPts val="634"/>
              </a:spcBef>
              <a:buClr>
                <a:srgbClr val="e28312"/>
              </a:buClr>
              <a:buChar char="◦"/>
            </a:pPr>
            <a:r>
              <a:rPr dirty="0" lang="en-US" spc="-5" sz="2000">
                <a:solidFill>
                  <a:srgbClr val="404040"/>
                </a:solidFill>
                <a:latin typeface="Carlito"/>
              </a:rPr>
              <a:t>Allon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Mask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of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SpaceY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can use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this model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to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predict with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relatively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high accuracy whether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a  launch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will </a:t>
            </a:r>
            <a:r>
              <a:rPr dirty="0" lang="en-US" spc="-35" sz="2000">
                <a:solidFill>
                  <a:srgbClr val="404040"/>
                </a:solidFill>
                <a:latin typeface="Carlito"/>
              </a:rPr>
              <a:t>have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a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successful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Stage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1 landing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before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launch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to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determine whether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the launch 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should be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made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or</a:t>
            </a:r>
            <a:r>
              <a:rPr dirty="0" lang="en-US" spc="-105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not</a:t>
            </a:r>
          </a:p>
          <a:p>
            <a:pPr indent="-183515" marL="195580" marR="5080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</a:pPr>
            <a:r>
              <a:rPr dirty="0" lang="en-US" spc="-5" sz="2000">
                <a:solidFill>
                  <a:srgbClr val="404040"/>
                </a:solidFill>
                <a:latin typeface="Carlito"/>
              </a:rPr>
              <a:t>If possible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more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data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should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be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collected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to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better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determine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the </a:t>
            </a:r>
            <a:r>
              <a:rPr dirty="0" lang="en-US" spc="-10" sz="2000">
                <a:solidFill>
                  <a:srgbClr val="404040"/>
                </a:solidFill>
                <a:latin typeface="Carlito"/>
              </a:rPr>
              <a:t>best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machine learning model  and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improve</a:t>
            </a:r>
            <a:r>
              <a:rPr dirty="0" lang="en-US" spc="-30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accuracy</a:t>
            </a:r>
            <a:endParaRPr dirty="0" lang="en-US" spc="-5" sz="2000">
              <a:solidFill>
                <a:srgbClr val="404040"/>
              </a:solidFill>
              <a:latin typeface="Carlito"/>
            </a:endParaRPr>
          </a:p>
        </p:txBody>
      </p:sp>
    </p:spTree>
    <p:extLst>
      <p:ext uri="{4FD0A19C-D73F-4669-8DFE-AA503E3712A0}">
        <p14:creationId xmlns:p14="http://schemas.microsoft.com/office/powerpoint/2010/main" val="1722787483165"/>
      </p:ext>
    </p:extLst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E321B2E8-6430-4B2F-A6FE-15521EBF307E}">
                <a16:creationId xmlns:a16="http://schemas.microsoft.com/office/drawing/2010/main" id="{89987A13-300A-4DC4-A8FB-501DEEF53580}"/>
              </a:ext>
            </a:extLst>
          </p:cNvPr>
          <p:cNvSpPr/>
          <p:nvPr/>
        </p:nvSpPr>
        <p:spPr>
          <a:xfrm rot="0">
            <a:off x="1193291" y="1737360"/>
            <a:ext cx="9966959" cy="0"/>
          </a:xfrm>
          <a:custGeom>
            <a:avLst/>
            <a:gdLst/>
            <a:ahLst/>
            <a:cxnLst/>
            <a:rect b="b" l="0" r="r" t="0"/>
            <a:pathLst>
              <a:path h="0" w="9966959">
                <a:moveTo>
                  <a:pt x="0" y="0"/>
                </a:moveTo>
                <a:lnTo>
                  <a:pt x="9966959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object 3">
            <a:extLst>
              <a:ext uri="{3217A2ED-53E8-4CB9-A3EA-C7BE1F0608E1}">
                <a16:creationId xmlns:a16="http://schemas.microsoft.com/office/drawing/2010/main" id="{3672B799-454F-49E2-B062-E8065B496F81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176023" y="506091"/>
            <a:ext cx="4890896" cy="756923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650"/>
              <a:t>APPENDIX</a:t>
            </a:r>
            <a:endParaRPr dirty="0" lang="en-US" spc="-650"/>
          </a:p>
        </p:txBody>
      </p:sp>
      <p:sp>
        <p:nvSpPr>
          <p:cNvPr id="4" name="object 5">
            <a:extLst>
              <a:ext uri="{D37FF139-86CE-460B-B0BC-C990D86B44E2}">
                <a16:creationId xmlns:a16="http://schemas.microsoft.com/office/drawing/2010/main" id="{408024E5-2993-485A-8FE4-02DF182C5648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38100">
              <a:lnSpc>
                <a:spcPts val="1100"/>
              </a:lnSpc>
            </a:pPr>
            <a:fld id="{AF678B02-047D-402D-996E-A6226C565537}" type="slidenum"/>
            <a:endParaRPr dirty="0" lang="en-US"/>
          </a:p>
        </p:txBody>
      </p:sp>
      <p:sp>
        <p:nvSpPr>
          <p:cNvPr id="5" name="object 4">
            <a:extLst>
              <a:ext uri="{85D41122-67FB-494F-8A76-1FE2DC34CCE5}">
                <a16:creationId xmlns:a16="http://schemas.microsoft.com/office/drawing/2010/main" id="{3017327F-4CAD-40A7-85EA-FBAD15C9C716}"/>
              </a:ext>
            </a:extLst>
          </p:cNvPr>
          <p:cNvSpPr txBox="1"/>
          <p:nvPr/>
        </p:nvSpPr>
        <p:spPr>
          <a:xfrm rot="0">
            <a:off x="1176023" y="1496901"/>
            <a:ext cx="10106845" cy="3756479"/>
          </a:xfrm>
          <a:prstGeom prst="rect">
            <a:avLst/>
          </a:prstGeom>
        </p:spPr>
        <p:txBody>
          <a:bodyPr bIns="0" lIns="0" rIns="0" rtlCol="0" tIns="16446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lang="en-US" sz="2000" u="sng">
                <a:solidFill>
                  <a:srgbClr val="404040"/>
                </a:solidFill>
                <a:latin typeface="Carlito"/>
              </a:rPr>
              <a:t>GitHub </a:t>
            </a:r>
            <a:r>
              <a:rPr dirty="0" lang="en-US" spc="-10" sz="2000" u="sng">
                <a:solidFill>
                  <a:srgbClr val="404040"/>
                </a:solidFill>
                <a:latin typeface="Carlito"/>
              </a:rPr>
              <a:t>repository</a:t>
            </a:r>
            <a:r>
              <a:rPr dirty="0" lang="en-US" spc="-40" sz="2000" u="sng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5" sz="2000" u="sng">
                <a:solidFill>
                  <a:srgbClr val="404040"/>
                </a:solidFill>
                <a:latin typeface="Carlito"/>
              </a:rPr>
              <a:t>url: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lang="en-IN" spc="-10" sz="2000" u="sng">
                <a:solidFill>
                  <a:srgbClr val="800080"/>
                </a:solidFill>
                <a:latin typeface="Carlito"/>
                <a:hlinkClick r:id="rId2"/>
              </a:rPr>
              <a:t>https://github.com/Houda-Harbaoui/IBM_Data_Science_Professional_Certification/tree/main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dirty="0" lang="en-US" sz="1750">
                <a:latin typeface="Carlito"/>
              </a:rPr>
              <a:t/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lang="en-US" spc="-5" sz="2000" u="sng">
                <a:solidFill>
                  <a:srgbClr val="404040"/>
                </a:solidFill>
                <a:latin typeface="Carlito"/>
              </a:rPr>
              <a:t>Instructor</a:t>
            </a:r>
            <a:r>
              <a:rPr dirty="0" lang="en-IN" spc="-5" sz="2000" u="sng">
                <a:solidFill>
                  <a:srgbClr val="404040"/>
                </a:solidFill>
                <a:latin typeface="Carlito"/>
              </a:rPr>
              <a:t>s</a:t>
            </a:r>
            <a:r>
              <a:rPr dirty="0" lang="en-US" spc="-5" sz="2000" u="sng">
                <a:solidFill>
                  <a:srgbClr val="404040"/>
                </a:solidFill>
                <a:latin typeface="Carlito"/>
              </a:rPr>
              <a:t>:</a:t>
            </a:r>
          </a:p>
          <a:p>
            <a:pPr algn="l"/>
            <a:r>
              <a:rPr b="1" dirty="0" i="0" lang="en-IN" sz="2000">
                <a:solidFill>
                  <a:srgbClr val="24292f"/>
                </a:solidFill>
                <a:latin typeface="-apple-system"/>
              </a:rPr>
              <a:t>Instructors: </a:t>
            </a:r>
            <a:r>
              <a:rPr b="1" dirty="0" i="0" lang="fr-FR" sz="2000">
                <a:solidFill>
                  <a:srgbClr val="24292f"/>
                </a:solidFill>
                <a:latin typeface="-apple-system"/>
              </a:rPr>
              <a:t>Rav</a:t>
            </a:r>
            <a:r>
              <a:rPr b="1" dirty="0" i="0" lang="en-IN" sz="2000">
                <a:solidFill>
                  <a:srgbClr val="24292f"/>
                </a:solidFill>
                <a:latin typeface="-apple-system"/>
              </a:rPr>
              <a:t> Ahuja, Alex </a:t>
            </a:r>
            <a:r>
              <a:rPr b="1" dirty="0" i="0" lang="fr-FR" sz="2000">
                <a:solidFill>
                  <a:srgbClr val="24292f"/>
                </a:solidFill>
                <a:latin typeface="-apple-system"/>
              </a:rPr>
              <a:t>Aklson</a:t>
            </a:r>
            <a:r>
              <a:rPr b="1" dirty="0" i="0" lang="en-IN" sz="2000">
                <a:solidFill>
                  <a:srgbClr val="24292f"/>
                </a:solidFill>
                <a:latin typeface="-apple-system"/>
              </a:rPr>
              <a:t>, </a:t>
            </a:r>
            <a:r>
              <a:rPr b="1" dirty="0" i="0" lang="fr-FR" sz="2000">
                <a:solidFill>
                  <a:srgbClr val="24292f"/>
                </a:solidFill>
                <a:latin typeface="-apple-system"/>
              </a:rPr>
              <a:t>Aije</a:t>
            </a:r>
            <a:r>
              <a:rPr b="1" dirty="0" i="0" lang="en-IN" sz="2000">
                <a:solidFill>
                  <a:srgbClr val="24292f"/>
                </a:solidFill>
                <a:latin typeface="-apple-system"/>
              </a:rPr>
              <a:t> </a:t>
            </a:r>
            <a:r>
              <a:rPr b="1" dirty="0" i="0" lang="fr-FR" sz="2000">
                <a:solidFill>
                  <a:srgbClr val="24292f"/>
                </a:solidFill>
                <a:latin typeface="-apple-system"/>
              </a:rPr>
              <a:t>Egwaikhide</a:t>
            </a:r>
            <a:r>
              <a:rPr b="1" dirty="0" i="0" lang="en-IN" sz="2000">
                <a:solidFill>
                  <a:srgbClr val="24292f"/>
                </a:solidFill>
                <a:latin typeface="-apple-system"/>
              </a:rPr>
              <a:t>, Svetlana Levitan, Romeo </a:t>
            </a:r>
            <a:r>
              <a:rPr b="1" dirty="0" i="0" lang="fr-FR" sz="2000">
                <a:solidFill>
                  <a:srgbClr val="24292f"/>
                </a:solidFill>
                <a:latin typeface="-apple-system"/>
              </a:rPr>
              <a:t>Kienzler</a:t>
            </a:r>
            <a:r>
              <a:rPr b="1" dirty="0" i="0" lang="en-IN" sz="2000">
                <a:solidFill>
                  <a:srgbClr val="24292f"/>
                </a:solidFill>
                <a:latin typeface="-apple-system"/>
              </a:rPr>
              <a:t>, </a:t>
            </a:r>
            <a:r>
              <a:rPr b="1" dirty="0" i="0" lang="fr-FR" sz="2000">
                <a:solidFill>
                  <a:srgbClr val="24292f"/>
                </a:solidFill>
                <a:latin typeface="-apple-system"/>
              </a:rPr>
              <a:t>Polong</a:t>
            </a:r>
            <a:r>
              <a:rPr b="1" dirty="0" i="0" lang="en-IN" sz="2000">
                <a:solidFill>
                  <a:srgbClr val="24292f"/>
                </a:solidFill>
                <a:latin typeface="-apple-system"/>
              </a:rPr>
              <a:t> Lin, Joseph </a:t>
            </a:r>
            <a:r>
              <a:rPr b="1" dirty="0" i="0" lang="fr-FR" sz="2000">
                <a:solidFill>
                  <a:srgbClr val="24292f"/>
                </a:solidFill>
                <a:latin typeface="-apple-system"/>
              </a:rPr>
              <a:t>Santarcangelo</a:t>
            </a:r>
            <a:r>
              <a:rPr b="1" dirty="0" i="0" lang="en-IN" sz="2000">
                <a:solidFill>
                  <a:srgbClr val="24292f"/>
                </a:solidFill>
                <a:latin typeface="-apple-system"/>
              </a:rPr>
              <a:t>, Azim </a:t>
            </a:r>
            <a:r>
              <a:rPr b="1" dirty="0" i="0" lang="fr-FR" sz="2000">
                <a:solidFill>
                  <a:srgbClr val="24292f"/>
                </a:solidFill>
                <a:latin typeface="-apple-system"/>
              </a:rPr>
              <a:t>Hirjani</a:t>
            </a:r>
            <a:r>
              <a:rPr b="1" dirty="0" i="0" lang="en-IN" sz="2000">
                <a:solidFill>
                  <a:srgbClr val="24292f"/>
                </a:solidFill>
                <a:latin typeface="-apple-system"/>
              </a:rPr>
              <a:t>, </a:t>
            </a:r>
            <a:r>
              <a:rPr b="1" dirty="0" i="0" lang="fr-FR" sz="2000">
                <a:solidFill>
                  <a:srgbClr val="24292f"/>
                </a:solidFill>
                <a:latin typeface="-apple-system"/>
              </a:rPr>
              <a:t>Hima</a:t>
            </a:r>
            <a:r>
              <a:rPr b="1" dirty="0" i="0" lang="en-IN" sz="2000">
                <a:solidFill>
                  <a:srgbClr val="24292f"/>
                </a:solidFill>
                <a:latin typeface="-apple-system"/>
              </a:rPr>
              <a:t> Vasudevan, </a:t>
            </a:r>
            <a:r>
              <a:rPr b="1" dirty="0" i="0" lang="fr-FR" sz="2000">
                <a:solidFill>
                  <a:srgbClr val="24292f"/>
                </a:solidFill>
                <a:latin typeface="-apple-system"/>
              </a:rPr>
              <a:t>Saishruthi</a:t>
            </a:r>
            <a:r>
              <a:rPr b="1" dirty="0" i="0" lang="en-IN" sz="2000">
                <a:solidFill>
                  <a:srgbClr val="24292f"/>
                </a:solidFill>
                <a:latin typeface="-apple-system"/>
              </a:rPr>
              <a:t> Swaminathan, Saeed </a:t>
            </a:r>
            <a:r>
              <a:rPr b="1" dirty="0" i="0" lang="fr-FR" sz="2000">
                <a:solidFill>
                  <a:srgbClr val="24292f"/>
                </a:solidFill>
                <a:latin typeface="-apple-system"/>
              </a:rPr>
              <a:t>Aghabozorgi</a:t>
            </a:r>
            <a:r>
              <a:rPr b="1" dirty="0" i="0" lang="en-IN" sz="2000">
                <a:solidFill>
                  <a:srgbClr val="24292f"/>
                </a:solidFill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r>
              <a:rPr dirty="0" lang="en-US" sz="2000">
                <a:latin typeface="Carlito"/>
              </a:rPr>
              <a:t/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dirty="0" lang="en-US" sz="1750">
                <a:latin typeface="Carlito"/>
              </a:rPr>
              <a:t/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lang="en-US" sz="2000" u="sng">
                <a:solidFill>
                  <a:srgbClr val="404040"/>
                </a:solidFill>
                <a:latin typeface="Carlito"/>
              </a:rPr>
              <a:t>Special </a:t>
            </a:r>
            <a:r>
              <a:rPr dirty="0" lang="en-US" spc="-15" sz="2000" u="sng">
                <a:solidFill>
                  <a:srgbClr val="404040"/>
                </a:solidFill>
                <a:latin typeface="Carlito"/>
              </a:rPr>
              <a:t>Thanks </a:t>
            </a:r>
            <a:r>
              <a:rPr dirty="0" lang="en-US" spc="-20" sz="2000" u="sng">
                <a:solidFill>
                  <a:srgbClr val="404040"/>
                </a:solidFill>
                <a:latin typeface="Carlito"/>
              </a:rPr>
              <a:t>to </a:t>
            </a:r>
            <a:r>
              <a:rPr dirty="0" lang="en-US" sz="2000" u="sng">
                <a:solidFill>
                  <a:srgbClr val="404040"/>
                </a:solidFill>
                <a:latin typeface="Carlito"/>
              </a:rPr>
              <a:t>All </a:t>
            </a:r>
            <a:r>
              <a:rPr dirty="0" lang="en-US" spc="-20" sz="2000" u="sng">
                <a:solidFill>
                  <a:srgbClr val="404040"/>
                </a:solidFill>
                <a:latin typeface="Carlito"/>
              </a:rPr>
              <a:t>Instructors: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lang="en-US" spc="-20" sz="2000" u="sng">
                <a:solidFill>
                  <a:srgbClr val="2996e1"/>
                </a:solidFill>
                <a:latin typeface="Carlito"/>
                <a:hlinkClick r:id="rId3"/>
              </a:rPr>
              <a:t>https://www.coursera.org/professional-certificates/ibm-data-science?#instructors</a:t>
            </a:r>
            <a:endParaRPr dirty="0" lang="en-US" spc="-20" sz="2000" u="sng">
              <a:solidFill>
                <a:srgbClr val="2996e1"/>
              </a:solidFill>
              <a:latin typeface="Carlito"/>
              <a:hlinkClick r:id="rId4"/>
            </a:endParaRPr>
          </a:p>
        </p:txBody>
      </p:sp>
    </p:spTree>
    <p:extLst>
      <p:ext uri="{33314996-EE8B-48A5-AC66-A20C4E843724}">
        <p14:creationId xmlns:p14="http://schemas.microsoft.com/office/powerpoint/2010/main" val="1722787483168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96E81F79-3606-4744-AA68-2FB72C0B7419}">
                <a16:creationId xmlns:a16="http://schemas.microsoft.com/office/drawing/2010/main" id="{8951664F-511D-468E-A49A-E5ED5C8F01BC}"/>
              </a:ext>
            </a:extLst>
          </p:cNvPr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 bIns="0" lIns="0" rIns="0" rtlCol="0" tIns="626618" vert="horz" wrap="square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</a:pPr>
            <a:r>
              <a:rPr dirty="0" lang="en-US" spc="-190" u="sng">
                <a:solidFill>
                  <a:srgbClr val="7d7d7d"/>
                </a:solidFill>
              </a:rPr>
              <a:t>Methodology</a:t>
            </a:r>
            <a:endParaRPr dirty="0" lang="en-US" spc="-190" u="sng">
              <a:solidFill>
                <a:srgbClr val="7d7d7d"/>
              </a:solidFill>
            </a:endParaRPr>
          </a:p>
        </p:txBody>
      </p:sp>
      <p:sp>
        <p:nvSpPr>
          <p:cNvPr id="3" name="object 4">
            <a:extLst>
              <a:ext uri="{8891F0E4-E8FB-4F78-9DE5-922775BF1018}">
                <a16:creationId xmlns:a16="http://schemas.microsoft.com/office/drawing/2010/main" id="{B54BAF8F-E562-482D-B37B-0537DB2B7242}"/>
              </a:ext>
            </a:extLst>
          </p:cNvPr>
          <p:cNvSpPr txBox="1"/>
          <p:nvPr/>
        </p:nvSpPr>
        <p:spPr>
          <a:xfrm rot="0">
            <a:off x="10948415" y="6568540"/>
            <a:ext cx="144780" cy="160019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38100">
              <a:lnSpc>
                <a:spcPts val="1100"/>
              </a:lnSpc>
            </a:pPr>
            <a:fld id="{7E2D31B3-9613-41CD-9416-18770D734D99}" type="slidenum"/>
            <a:endParaRPr dirty="0" lang="en-US" sz="1050">
              <a:solidFill>
                <a:srgbClr val="ffffff"/>
              </a:solidFill>
              <a:latin typeface="Carlito"/>
            </a:endParaRPr>
          </a:p>
        </p:txBody>
      </p:sp>
      <p:sp>
        <p:nvSpPr>
          <p:cNvPr id="4" name="object 3">
            <a:extLst>
              <a:ext uri="{DC4877F8-6207-40B9-9751-C4A1066FB561}">
                <a16:creationId xmlns:a16="http://schemas.microsoft.com/office/drawing/2010/main" id="{7CE5A68C-1C0A-4B62-929F-6EA587206653}"/>
              </a:ext>
            </a:extLst>
          </p:cNvPr>
          <p:cNvSpPr txBox="1"/>
          <p:nvPr/>
        </p:nvSpPr>
        <p:spPr>
          <a:xfrm rot="0">
            <a:off x="1083665" y="1742066"/>
            <a:ext cx="7760970" cy="3154045"/>
          </a:xfrm>
          <a:prstGeom prst="rect">
            <a:avLst/>
          </a:prstGeom>
        </p:spPr>
        <p:txBody>
          <a:bodyPr bIns="0" lIns="0" rIns="0" rtlCol="0" tIns="61594" vert="horz" wrap="square">
            <a:spAutoFit/>
          </a:bodyPr>
          <a:lstStyle/>
          <a:p>
            <a:pPr indent="-229235" marL="241300">
              <a:lnSpc>
                <a:spcPct val="100000"/>
              </a:lnSpc>
              <a:spcBef>
                <a:spcPts val="484"/>
              </a:spcBef>
              <a:buFont typeface="Arial"/>
              <a:buChar char="•"/>
            </a:pPr>
            <a:r>
              <a:rPr dirty="0" lang="en-US" spc="-35" sz="2200">
                <a:solidFill>
                  <a:srgbClr val="bb562c"/>
                </a:solidFill>
                <a:latin typeface="Carlito"/>
              </a:rPr>
              <a:t>Data </a:t>
            </a:r>
            <a:r>
              <a:rPr dirty="0" lang="en-US" spc="-20" sz="2200">
                <a:solidFill>
                  <a:srgbClr val="bb562c"/>
                </a:solidFill>
                <a:latin typeface="Carlito"/>
              </a:rPr>
              <a:t>collection</a:t>
            </a:r>
            <a:r>
              <a:rPr dirty="0" lang="en-US" spc="15" sz="2200">
                <a:solidFill>
                  <a:srgbClr val="bb562c"/>
                </a:solidFill>
                <a:latin typeface="Carlito"/>
              </a:rPr>
              <a:t> </a:t>
            </a:r>
            <a:r>
              <a:rPr dirty="0" lang="en-US" spc="-5" sz="2200">
                <a:solidFill>
                  <a:srgbClr val="bb562c"/>
                </a:solidFill>
                <a:latin typeface="Carlito"/>
              </a:rPr>
              <a:t>methodology:</a:t>
            </a:r>
          </a:p>
          <a:p>
            <a:pPr indent="-229235" lvl="1" marL="698500">
              <a:lnSpc>
                <a:spcPct val="100000"/>
              </a:lnSpc>
              <a:spcBef>
                <a:spcPts val="315"/>
              </a:spcBef>
              <a:buFont typeface="Arial"/>
              <a:buChar char="•"/>
            </a:pPr>
            <a:r>
              <a:rPr dirty="0" lang="en-US" spc="-5" sz="1800">
                <a:solidFill>
                  <a:srgbClr val="bb562c"/>
                </a:solidFill>
                <a:latin typeface="Carlito"/>
              </a:rPr>
              <a:t>Combined </a:t>
            </a:r>
            <a:r>
              <a:rPr dirty="0" lang="en-US" spc="-20" sz="1800">
                <a:solidFill>
                  <a:srgbClr val="bb562c"/>
                </a:solidFill>
                <a:latin typeface="Carlito"/>
              </a:rPr>
              <a:t>data from </a:t>
            </a:r>
            <a:r>
              <a:rPr dirty="0" lang="en-US" spc="-5" sz="1800">
                <a:solidFill>
                  <a:srgbClr val="bb562c"/>
                </a:solidFill>
                <a:latin typeface="Carlito"/>
              </a:rPr>
              <a:t>SpaceX public </a:t>
            </a:r>
            <a:r>
              <a:rPr dirty="0" lang="en-US" sz="1800">
                <a:solidFill>
                  <a:srgbClr val="bb562c"/>
                </a:solidFill>
                <a:latin typeface="Carlito"/>
              </a:rPr>
              <a:t>API and </a:t>
            </a:r>
            <a:r>
              <a:rPr dirty="0" lang="en-US" spc="-5" sz="1800">
                <a:solidFill>
                  <a:srgbClr val="bb562c"/>
                </a:solidFill>
                <a:latin typeface="Carlito"/>
              </a:rPr>
              <a:t>SpaceX Wikipedia</a:t>
            </a:r>
            <a:r>
              <a:rPr dirty="0" lang="en-US" spc="15" sz="1800">
                <a:solidFill>
                  <a:srgbClr val="bb562c"/>
                </a:solidFill>
                <a:latin typeface="Carlito"/>
              </a:rPr>
              <a:t> </a:t>
            </a:r>
            <a:r>
              <a:rPr dirty="0" lang="en-US" spc="-5" sz="1800">
                <a:solidFill>
                  <a:srgbClr val="bb562c"/>
                </a:solidFill>
                <a:latin typeface="Carlito"/>
              </a:rPr>
              <a:t>page</a:t>
            </a:r>
          </a:p>
          <a:p>
            <a:pPr indent="-229235" marL="241300">
              <a:lnSpc>
                <a:spcPct val="100000"/>
              </a:lnSpc>
              <a:spcBef>
                <a:spcPts val="1485"/>
              </a:spcBef>
              <a:buFont typeface="Arial"/>
              <a:buChar char="•"/>
            </a:pPr>
            <a:r>
              <a:rPr dirty="0" lang="en-US" spc="-40" sz="2200">
                <a:solidFill>
                  <a:srgbClr val="bb562c"/>
                </a:solidFill>
                <a:latin typeface="Carlito"/>
              </a:rPr>
              <a:t>Perform </a:t>
            </a:r>
            <a:r>
              <a:rPr dirty="0" lang="en-US" spc="-35" sz="2200">
                <a:solidFill>
                  <a:srgbClr val="bb562c"/>
                </a:solidFill>
                <a:latin typeface="Carlito"/>
              </a:rPr>
              <a:t>data</a:t>
            </a:r>
            <a:r>
              <a:rPr dirty="0" lang="en-US" spc="35" sz="2200">
                <a:solidFill>
                  <a:srgbClr val="bb562c"/>
                </a:solidFill>
                <a:latin typeface="Carlito"/>
              </a:rPr>
              <a:t> </a:t>
            </a:r>
            <a:r>
              <a:rPr dirty="0" lang="en-US" spc="-20" sz="2200">
                <a:solidFill>
                  <a:srgbClr val="bb562c"/>
                </a:solidFill>
                <a:latin typeface="Carlito"/>
              </a:rPr>
              <a:t>wrangling</a:t>
            </a:r>
          </a:p>
          <a:p>
            <a:pPr indent="-229235" lvl="1" marL="698500">
              <a:lnSpc>
                <a:spcPct val="100000"/>
              </a:lnSpc>
              <a:spcBef>
                <a:spcPts val="315"/>
              </a:spcBef>
              <a:buFont typeface="Arial"/>
              <a:buChar char="•"/>
            </a:pPr>
            <a:r>
              <a:rPr dirty="0" lang="en-US" spc="-5" sz="1800">
                <a:solidFill>
                  <a:srgbClr val="bb562c"/>
                </a:solidFill>
                <a:latin typeface="Carlito"/>
              </a:rPr>
              <a:t>Classifying true landings </a:t>
            </a:r>
            <a:r>
              <a:rPr dirty="0" lang="en-US" sz="1800">
                <a:solidFill>
                  <a:srgbClr val="bb562c"/>
                </a:solidFill>
                <a:latin typeface="Carlito"/>
              </a:rPr>
              <a:t>as </a:t>
            </a:r>
            <a:r>
              <a:rPr dirty="0" lang="en-US" spc="-5" sz="1800">
                <a:solidFill>
                  <a:srgbClr val="bb562c"/>
                </a:solidFill>
                <a:latin typeface="Carlito"/>
              </a:rPr>
              <a:t>successful </a:t>
            </a:r>
            <a:r>
              <a:rPr dirty="0" lang="en-US" sz="1800">
                <a:solidFill>
                  <a:srgbClr val="bb562c"/>
                </a:solidFill>
                <a:latin typeface="Carlito"/>
              </a:rPr>
              <a:t>and </a:t>
            </a:r>
            <a:r>
              <a:rPr dirty="0" lang="en-US" spc="-10" sz="1800">
                <a:solidFill>
                  <a:srgbClr val="bb562c"/>
                </a:solidFill>
                <a:latin typeface="Carlito"/>
              </a:rPr>
              <a:t>unsuccessful</a:t>
            </a:r>
            <a:r>
              <a:rPr dirty="0" lang="en-US" spc="-50" sz="1800">
                <a:solidFill>
                  <a:srgbClr val="bb562c"/>
                </a:solidFill>
                <a:latin typeface="Carlito"/>
              </a:rPr>
              <a:t> </a:t>
            </a:r>
            <a:r>
              <a:rPr dirty="0" lang="en-US" spc="-5" sz="1800">
                <a:solidFill>
                  <a:srgbClr val="bb562c"/>
                </a:solidFill>
                <a:latin typeface="Carlito"/>
              </a:rPr>
              <a:t>otherwise</a:t>
            </a:r>
          </a:p>
          <a:p>
            <a:pPr indent="-229235" marL="241300">
              <a:lnSpc>
                <a:spcPct val="100000"/>
              </a:lnSpc>
              <a:spcBef>
                <a:spcPts val="680"/>
              </a:spcBef>
              <a:buFont typeface="Arial"/>
              <a:buChar char="•"/>
            </a:pPr>
            <a:r>
              <a:rPr dirty="0" lang="en-US" spc="-40" sz="2200">
                <a:solidFill>
                  <a:srgbClr val="bb562c"/>
                </a:solidFill>
                <a:latin typeface="Carlito"/>
              </a:rPr>
              <a:t>Perform </a:t>
            </a:r>
            <a:r>
              <a:rPr dirty="0" lang="en-US" spc="-25" sz="2200">
                <a:solidFill>
                  <a:srgbClr val="bb562c"/>
                </a:solidFill>
                <a:latin typeface="Carlito"/>
              </a:rPr>
              <a:t>exploratory </a:t>
            </a:r>
            <a:r>
              <a:rPr dirty="0" lang="en-US" spc="-35" sz="2200">
                <a:solidFill>
                  <a:srgbClr val="bb562c"/>
                </a:solidFill>
                <a:latin typeface="Carlito"/>
              </a:rPr>
              <a:t>data </a:t>
            </a:r>
            <a:r>
              <a:rPr dirty="0" lang="en-US" spc="-20" sz="2200">
                <a:solidFill>
                  <a:srgbClr val="bb562c"/>
                </a:solidFill>
                <a:latin typeface="Carlito"/>
              </a:rPr>
              <a:t>analysis </a:t>
            </a:r>
            <a:r>
              <a:rPr dirty="0" lang="en-US" spc="-25" sz="2200">
                <a:solidFill>
                  <a:srgbClr val="bb562c"/>
                </a:solidFill>
                <a:latin typeface="Carlito"/>
              </a:rPr>
              <a:t>(EDA) </a:t>
            </a:r>
            <a:r>
              <a:rPr dirty="0" lang="en-US" spc="-15" sz="2200">
                <a:solidFill>
                  <a:srgbClr val="bb562c"/>
                </a:solidFill>
                <a:latin typeface="Carlito"/>
              </a:rPr>
              <a:t>using </a:t>
            </a:r>
            <a:r>
              <a:rPr dirty="0" lang="en-US" spc="-20" sz="2200">
                <a:solidFill>
                  <a:srgbClr val="bb562c"/>
                </a:solidFill>
                <a:latin typeface="Carlito"/>
              </a:rPr>
              <a:t>visualization </a:t>
            </a:r>
            <a:r>
              <a:rPr dirty="0" lang="en-US" spc="-5" sz="2200">
                <a:solidFill>
                  <a:srgbClr val="bb562c"/>
                </a:solidFill>
                <a:latin typeface="Carlito"/>
              </a:rPr>
              <a:t>and</a:t>
            </a:r>
            <a:r>
              <a:rPr dirty="0" lang="en-US" spc="155" sz="2200">
                <a:solidFill>
                  <a:srgbClr val="bb562c"/>
                </a:solidFill>
                <a:latin typeface="Carlito"/>
              </a:rPr>
              <a:t> </a:t>
            </a:r>
            <a:r>
              <a:rPr dirty="0" lang="en-US" spc="-15" sz="2200">
                <a:solidFill>
                  <a:srgbClr val="bb562c"/>
                </a:solidFill>
                <a:latin typeface="Carlito"/>
              </a:rPr>
              <a:t>SQL</a:t>
            </a:r>
          </a:p>
          <a:p>
            <a:pPr indent="-229235" marL="241300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r>
              <a:rPr dirty="0" lang="en-US" spc="-40" sz="2200">
                <a:solidFill>
                  <a:srgbClr val="bb562c"/>
                </a:solidFill>
                <a:latin typeface="Carlito"/>
              </a:rPr>
              <a:t>Perform </a:t>
            </a:r>
            <a:r>
              <a:rPr dirty="0" lang="en-US" spc="-30" sz="2200">
                <a:solidFill>
                  <a:srgbClr val="bb562c"/>
                </a:solidFill>
                <a:latin typeface="Carlito"/>
              </a:rPr>
              <a:t>interactive </a:t>
            </a:r>
            <a:r>
              <a:rPr dirty="0" lang="en-US" spc="-5" sz="2200">
                <a:solidFill>
                  <a:srgbClr val="bb562c"/>
                </a:solidFill>
                <a:latin typeface="Carlito"/>
              </a:rPr>
              <a:t>visual analytics </a:t>
            </a:r>
            <a:r>
              <a:rPr dirty="0" lang="en-US" spc="-15" sz="2200">
                <a:solidFill>
                  <a:srgbClr val="bb562c"/>
                </a:solidFill>
                <a:latin typeface="Carlito"/>
              </a:rPr>
              <a:t>using </a:t>
            </a:r>
            <a:r>
              <a:rPr dirty="0" lang="en-US" spc="-20" sz="2200">
                <a:solidFill>
                  <a:srgbClr val="bb562c"/>
                </a:solidFill>
                <a:latin typeface="Carlito"/>
              </a:rPr>
              <a:t>Folium </a:t>
            </a:r>
            <a:r>
              <a:rPr dirty="0" lang="en-US" spc="-5" sz="2200">
                <a:solidFill>
                  <a:srgbClr val="bb562c"/>
                </a:solidFill>
                <a:latin typeface="Carlito"/>
              </a:rPr>
              <a:t>and Plotly</a:t>
            </a:r>
            <a:r>
              <a:rPr dirty="0" lang="en-US" spc="10" sz="2200">
                <a:solidFill>
                  <a:srgbClr val="bb562c"/>
                </a:solidFill>
                <a:latin typeface="Carlito"/>
              </a:rPr>
              <a:t> </a:t>
            </a:r>
            <a:r>
              <a:rPr dirty="0" lang="en-US" spc="-5" sz="2200">
                <a:solidFill>
                  <a:srgbClr val="bb562c"/>
                </a:solidFill>
                <a:latin typeface="Carlito"/>
              </a:rPr>
              <a:t>Dash</a:t>
            </a:r>
          </a:p>
          <a:p>
            <a:pPr indent="-229235" marL="241300">
              <a:lnSpc>
                <a:spcPct val="100000"/>
              </a:lnSpc>
              <a:spcBef>
                <a:spcPts val="1440"/>
              </a:spcBef>
              <a:buFont typeface="Arial"/>
              <a:buChar char="•"/>
            </a:pPr>
            <a:r>
              <a:rPr dirty="0" lang="en-US" spc="-40" sz="2200">
                <a:solidFill>
                  <a:srgbClr val="bb562c"/>
                </a:solidFill>
                <a:latin typeface="Carlito"/>
              </a:rPr>
              <a:t>Perform </a:t>
            </a:r>
            <a:r>
              <a:rPr dirty="0" lang="en-US" spc="-25" sz="2200">
                <a:solidFill>
                  <a:srgbClr val="bb562c"/>
                </a:solidFill>
                <a:latin typeface="Carlito"/>
              </a:rPr>
              <a:t>predictive </a:t>
            </a:r>
            <a:r>
              <a:rPr dirty="0" lang="en-US" spc="-20" sz="2200">
                <a:solidFill>
                  <a:srgbClr val="bb562c"/>
                </a:solidFill>
                <a:latin typeface="Carlito"/>
              </a:rPr>
              <a:t>analysis </a:t>
            </a:r>
            <a:r>
              <a:rPr dirty="0" lang="en-US" spc="-15" sz="2200">
                <a:solidFill>
                  <a:srgbClr val="bb562c"/>
                </a:solidFill>
                <a:latin typeface="Carlito"/>
              </a:rPr>
              <a:t>using </a:t>
            </a:r>
            <a:r>
              <a:rPr dirty="0" lang="en-US" spc="-20" sz="2200">
                <a:solidFill>
                  <a:srgbClr val="bb562c"/>
                </a:solidFill>
                <a:latin typeface="Carlito"/>
              </a:rPr>
              <a:t>classification</a:t>
            </a:r>
            <a:r>
              <a:rPr dirty="0" lang="en-US" spc="170" sz="2200">
                <a:solidFill>
                  <a:srgbClr val="bb562c"/>
                </a:solidFill>
                <a:latin typeface="Carlito"/>
              </a:rPr>
              <a:t> </a:t>
            </a:r>
            <a:r>
              <a:rPr dirty="0" lang="en-US" spc="-5" sz="2200">
                <a:solidFill>
                  <a:srgbClr val="bb562c"/>
                </a:solidFill>
                <a:latin typeface="Carlito"/>
              </a:rPr>
              <a:t>models</a:t>
            </a:r>
          </a:p>
          <a:p>
            <a:pPr indent="-229235" lvl="1" marL="698500">
              <a:lnSpc>
                <a:spcPct val="100000"/>
              </a:lnSpc>
              <a:spcBef>
                <a:spcPts val="325"/>
              </a:spcBef>
              <a:buFont typeface="Arial"/>
              <a:buChar char="•"/>
            </a:pPr>
            <a:r>
              <a:rPr dirty="0" lang="en-US" spc="-45" sz="1800">
                <a:solidFill>
                  <a:srgbClr val="bb562c"/>
                </a:solidFill>
                <a:latin typeface="Carlito"/>
              </a:rPr>
              <a:t>Tuned </a:t>
            </a:r>
            <a:r>
              <a:rPr dirty="0" lang="en-US" sz="1800">
                <a:solidFill>
                  <a:srgbClr val="bb562c"/>
                </a:solidFill>
                <a:latin typeface="Carlito"/>
              </a:rPr>
              <a:t>models </a:t>
            </a:r>
            <a:r>
              <a:rPr dirty="0" lang="en-US" spc="-5" sz="1800">
                <a:solidFill>
                  <a:srgbClr val="bb562c"/>
                </a:solidFill>
                <a:latin typeface="Carlito"/>
              </a:rPr>
              <a:t>using</a:t>
            </a:r>
            <a:r>
              <a:rPr dirty="0" lang="en-US" spc="10" sz="1800">
                <a:solidFill>
                  <a:srgbClr val="bb562c"/>
                </a:solidFill>
                <a:latin typeface="Carlito"/>
              </a:rPr>
              <a:t> </a:t>
            </a:r>
            <a:r>
              <a:rPr dirty="0" lang="en-US" spc="-20" sz="1800">
                <a:solidFill>
                  <a:srgbClr val="bb562c"/>
                </a:solidFill>
                <a:latin typeface="Carlito"/>
              </a:rPr>
              <a:t>GridSearchCV</a:t>
            </a:r>
            <a:endParaRPr dirty="0" lang="en-US" spc="-20" sz="1800">
              <a:solidFill>
                <a:srgbClr val="bb562c"/>
              </a:solidFill>
              <a:latin typeface="Carlito"/>
            </a:endParaRPr>
          </a:p>
        </p:txBody>
      </p:sp>
    </p:spTree>
    <p:extLst>
      <p:ext uri="{9915FC5E-6CA7-495C-9FF7-222CCF081C1C}">
        <p14:creationId xmlns:p14="http://schemas.microsoft.com/office/powerpoint/2010/main" val="1722787483061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B0F72C78-8DB9-457D-9982-251C29601AF4}">
                <a16:creationId xmlns:a16="http://schemas.microsoft.com/office/drawing/2010/main" id="{BEC8676F-CE1E-44B2-8361-D8EEC218F9D0}"/>
              </a:ext>
            </a:extLst>
          </p:cNvPr>
          <p:cNvSpPr txBox="1"/>
          <p:nvPr/>
        </p:nvSpPr>
        <p:spPr>
          <a:xfrm rot="0">
            <a:off x="1176023" y="2927985"/>
            <a:ext cx="6726136" cy="1232230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US" spc="-285" sz="8000">
                <a:solidFill>
                  <a:srgbClr val="242424"/>
                </a:solidFill>
                <a:latin typeface="Arial"/>
              </a:rPr>
              <a:t>Methodology</a:t>
            </a:r>
            <a:endParaRPr dirty="0" lang="en-US" spc="-285" sz="8000">
              <a:solidFill>
                <a:srgbClr val="242424"/>
              </a:solidFill>
              <a:latin typeface="Arial"/>
            </a:endParaRPr>
          </a:p>
        </p:txBody>
      </p:sp>
      <p:sp>
        <p:nvSpPr>
          <p:cNvPr id="3" name="object 4">
            <a:extLst>
              <a:ext uri="{750B9261-9807-4841-96DF-88E3E71F2A76}">
                <a16:creationId xmlns:a16="http://schemas.microsoft.com/office/drawing/2010/main" id="{D27B84ED-C1C9-4EB4-A125-4988648C3D30}"/>
              </a:ext>
            </a:extLst>
          </p:cNvPr>
          <p:cNvSpPr txBox="1"/>
          <p:nvPr/>
        </p:nvSpPr>
        <p:spPr>
          <a:xfrm rot="0">
            <a:off x="10948415" y="6568540"/>
            <a:ext cx="144780" cy="160019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38100">
              <a:lnSpc>
                <a:spcPts val="1100"/>
              </a:lnSpc>
            </a:pPr>
            <a:fld id="{6FD33937-5678-4E37-8841-974FB95B7EED}" type="slidenum"/>
            <a:endParaRPr dirty="0" lang="en-US" sz="1050">
              <a:solidFill>
                <a:srgbClr val="ffffff"/>
              </a:solidFill>
              <a:latin typeface="Carlito"/>
            </a:endParaRPr>
          </a:p>
        </p:txBody>
      </p:sp>
      <p:sp>
        <p:nvSpPr>
          <p:cNvPr id="4" name="object 3">
            <a:extLst>
              <a:ext uri="{E1909773-B001-44C2-BB19-FB81EFD6F0A0}">
                <a16:creationId xmlns:a16="http://schemas.microsoft.com/office/drawing/2010/main" id="{04C7340E-BCB4-4EF9-BECD-FD15E85BF286}"/>
              </a:ext>
            </a:extLst>
          </p:cNvPr>
          <p:cNvSpPr txBox="1"/>
          <p:nvPr/>
        </p:nvSpPr>
        <p:spPr>
          <a:xfrm rot="0">
            <a:off x="1176019" y="4417517"/>
            <a:ext cx="8895080" cy="722630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dirty="0" lang="en-US" spc="-165" sz="2400">
                <a:solidFill>
                  <a:srgbClr val="616e52"/>
                </a:solidFill>
                <a:latin typeface="Arial"/>
              </a:rPr>
              <a:t>OVERVIEW </a:t>
            </a:r>
            <a:r>
              <a:rPr dirty="0" lang="en-US" spc="-285" sz="2400">
                <a:solidFill>
                  <a:srgbClr val="616e52"/>
                </a:solidFill>
                <a:latin typeface="Arial"/>
              </a:rPr>
              <a:t>OF </a:t>
            </a:r>
            <a:r>
              <a:rPr dirty="0" lang="en-US" spc="-340" sz="2400">
                <a:solidFill>
                  <a:srgbClr val="616e52"/>
                </a:solidFill>
                <a:latin typeface="Arial"/>
              </a:rPr>
              <a:t>DATA </a:t>
            </a:r>
            <a:r>
              <a:rPr dirty="0" lang="en-US" spc="-140" sz="2400">
                <a:solidFill>
                  <a:srgbClr val="616e52"/>
                </a:solidFill>
                <a:latin typeface="Arial"/>
              </a:rPr>
              <a:t>COLLECTION, </a:t>
            </a:r>
            <a:r>
              <a:rPr dirty="0" lang="en-US" spc="-95" sz="2400">
                <a:solidFill>
                  <a:srgbClr val="616e52"/>
                </a:solidFill>
                <a:latin typeface="Arial"/>
              </a:rPr>
              <a:t>WRANGLING,</a:t>
            </a:r>
            <a:r>
              <a:rPr dirty="0" lang="en-US" spc="-120" sz="2400">
                <a:solidFill>
                  <a:srgbClr val="616e52"/>
                </a:solidFill>
                <a:latin typeface="Arial"/>
              </a:rPr>
              <a:t> </a:t>
            </a:r>
            <a:r>
              <a:rPr dirty="0" lang="en-US" spc="-105" sz="2400">
                <a:solidFill>
                  <a:srgbClr val="616e52"/>
                </a:solidFill>
                <a:latin typeface="Arial"/>
              </a:rPr>
              <a:t>VISUALIZATION,</a:t>
            </a:r>
          </a:p>
          <a:p>
            <a:pPr marL="12700">
              <a:lnSpc>
                <a:spcPts val="2745"/>
              </a:lnSpc>
            </a:pPr>
            <a:r>
              <a:rPr dirty="0" lang="en-US" spc="-165" sz="2400">
                <a:solidFill>
                  <a:srgbClr val="616e52"/>
                </a:solidFill>
                <a:latin typeface="Arial"/>
              </a:rPr>
              <a:t>DASHBOARD,</a:t>
            </a:r>
            <a:r>
              <a:rPr dirty="0" lang="en-US" spc="-155" sz="2400">
                <a:solidFill>
                  <a:srgbClr val="616e52"/>
                </a:solidFill>
                <a:latin typeface="Arial"/>
              </a:rPr>
              <a:t>AND</a:t>
            </a:r>
            <a:r>
              <a:rPr dirty="0" lang="en-US" spc="-140" sz="2400">
                <a:solidFill>
                  <a:srgbClr val="616e52"/>
                </a:solidFill>
                <a:latin typeface="Arial"/>
              </a:rPr>
              <a:t>MODEL</a:t>
            </a:r>
            <a:r>
              <a:rPr dirty="0" lang="en-US" spc="-150" sz="2400">
                <a:solidFill>
                  <a:srgbClr val="616e52"/>
                </a:solidFill>
                <a:latin typeface="Arial"/>
              </a:rPr>
              <a:t>METHODS</a:t>
            </a:r>
            <a:endParaRPr dirty="0" lang="en-US" spc="-150" sz="2400">
              <a:solidFill>
                <a:srgbClr val="616e52"/>
              </a:solidFill>
              <a:latin typeface="Arial"/>
            </a:endParaRPr>
          </a:p>
        </p:txBody>
      </p:sp>
    </p:spTree>
    <p:extLst>
      <p:ext uri="{9411A6D2-EF88-4218-BB63-0F9FF40C70FC}">
        <p14:creationId xmlns:p14="http://schemas.microsoft.com/office/powerpoint/2010/main" val="1722787483063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7757F505-C777-4CE4-8420-E5BF3909EE9C}">
                <a16:creationId xmlns:a16="http://schemas.microsoft.com/office/drawing/2010/main" id="{AE0C08BB-58EE-4026-9FF3-F9209539FC4E}"/>
              </a:ext>
            </a:extLst>
          </p:cNvPr>
          <p:cNvSpPr/>
          <p:nvPr/>
        </p:nvSpPr>
        <p:spPr>
          <a:xfrm rot="0">
            <a:off x="1193291" y="1737360"/>
            <a:ext cx="9966959" cy="0"/>
          </a:xfrm>
          <a:custGeom>
            <a:avLst/>
            <a:gdLst/>
            <a:ahLst/>
            <a:cxnLst/>
            <a:rect b="b" l="0" r="r" t="0"/>
            <a:pathLst>
              <a:path h="0" w="9966959">
                <a:moveTo>
                  <a:pt x="0" y="0"/>
                </a:moveTo>
                <a:lnTo>
                  <a:pt x="9966959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object 3">
            <a:extLst>
              <a:ext uri="{289A7611-BFE4-48C1-92D9-6F389DCDF631}">
                <a16:creationId xmlns:a16="http://schemas.microsoft.com/office/drawing/2010/main" id="{3C41D26C-17F1-4E6F-A9D7-9EE09E6691F0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947118" y="860802"/>
            <a:ext cx="7505614" cy="756923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340"/>
              <a:t>Data </a:t>
            </a:r>
            <a:r>
              <a:rPr dirty="0" lang="en-US" spc="-235"/>
              <a:t>Collection</a:t>
            </a:r>
            <a:r>
              <a:rPr dirty="0" lang="en-US" spc="-505"/>
              <a:t> </a:t>
            </a:r>
            <a:r>
              <a:rPr dirty="0" lang="en-US" spc="-275"/>
              <a:t>Overview</a:t>
            </a:r>
            <a:endParaRPr dirty="0" lang="en-US" spc="-275"/>
          </a:p>
        </p:txBody>
      </p:sp>
      <p:sp>
        <p:nvSpPr>
          <p:cNvPr id="4" name="object 5">
            <a:extLst>
              <a:ext uri="{EB91A0E5-FF5E-45D8-B239-BBDE336856BC}">
                <a16:creationId xmlns:a16="http://schemas.microsoft.com/office/drawing/2010/main" id="{FF540D91-473F-4630-8AA6-B42E0F244490}"/>
              </a:ext>
            </a:extLst>
          </p:cNvPr>
          <p:cNvSpPr txBox="1"/>
          <p:nvPr/>
        </p:nvSpPr>
        <p:spPr>
          <a:xfrm rot="0">
            <a:off x="10948415" y="6568540"/>
            <a:ext cx="144780" cy="160019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38100">
              <a:lnSpc>
                <a:spcPts val="1100"/>
              </a:lnSpc>
            </a:pPr>
            <a:fld id="{A27B45FC-17BB-4DB4-84C2-8650AED80B94}" type="slidenum"/>
            <a:endParaRPr dirty="0" lang="en-US" sz="1050">
              <a:solidFill>
                <a:srgbClr val="ffffff"/>
              </a:solidFill>
              <a:latin typeface="Carlito"/>
            </a:endParaRPr>
          </a:p>
        </p:txBody>
      </p:sp>
      <p:sp>
        <p:nvSpPr>
          <p:cNvPr id="5" name="object 4">
            <a:extLst>
              <a:ext uri="{E548FFE3-478F-4DE9-87E4-47A80C528914}">
                <a16:creationId xmlns:a16="http://schemas.microsoft.com/office/drawing/2010/main" id="{430ACF48-8422-42B2-9A0C-FF235C6DFD6F}"/>
              </a:ext>
            </a:extLst>
          </p:cNvPr>
          <p:cNvSpPr txBox="1"/>
          <p:nvPr/>
        </p:nvSpPr>
        <p:spPr>
          <a:xfrm rot="0">
            <a:off x="1176019" y="1824608"/>
            <a:ext cx="9899651" cy="3710303"/>
          </a:xfrm>
          <a:prstGeom prst="rect">
            <a:avLst/>
          </a:prstGeom>
        </p:spPr>
        <p:txBody>
          <a:bodyPr bIns="0" lIns="0" rIns="0" rtlCol="0" tIns="42545" vert="horz" wrap="square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dirty="0" lang="en-US" spc="-25" sz="2000">
                <a:solidFill>
                  <a:srgbClr val="404040"/>
                </a:solidFill>
                <a:latin typeface="Carlito"/>
              </a:rPr>
              <a:t>Data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collection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process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involved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a </a:t>
            </a:r>
            <a:r>
              <a:rPr dirty="0" lang="en-US" spc="-10" sz="2000">
                <a:solidFill>
                  <a:srgbClr val="404040"/>
                </a:solidFill>
                <a:latin typeface="Carlito"/>
              </a:rPr>
              <a:t>combination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of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API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requests from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Space X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public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API and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web  scraping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data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from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a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table in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Space </a:t>
            </a:r>
            <a:r>
              <a:rPr dirty="0" lang="en-US" spc="-75" sz="2000">
                <a:solidFill>
                  <a:srgbClr val="404040"/>
                </a:solidFill>
                <a:latin typeface="Carlito"/>
              </a:rPr>
              <a:t>X’s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Wikipedia</a:t>
            </a:r>
            <a:r>
              <a:rPr dirty="0" lang="en-US" spc="-100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45" sz="2000">
                <a:solidFill>
                  <a:srgbClr val="404040"/>
                </a:solidFill>
                <a:latin typeface="Carlito"/>
              </a:rPr>
              <a:t>entry.</a:t>
            </a:r>
          </a:p>
          <a:p>
            <a:pPr marL="12700" marR="356234">
              <a:lnSpc>
                <a:spcPts val="2300"/>
              </a:lnSpc>
              <a:spcBef>
                <a:spcPts val="1115"/>
              </a:spcBef>
            </a:pPr>
            <a:r>
              <a:rPr dirty="0" lang="en-US" spc="-5" sz="2000">
                <a:solidFill>
                  <a:srgbClr val="404040"/>
                </a:solidFill>
                <a:latin typeface="Carlito"/>
              </a:rPr>
              <a:t>The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next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slide will show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the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flowchart of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data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collection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from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API and the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one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after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will show 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the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flowchart of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data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collection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from</a:t>
            </a:r>
            <a:r>
              <a:rPr dirty="0" lang="en-US" spc="-110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10" sz="2000">
                <a:solidFill>
                  <a:srgbClr val="404040"/>
                </a:solidFill>
                <a:latin typeface="Carlito"/>
              </a:rPr>
              <a:t>webscraping.</a:t>
            </a: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dirty="0" lang="en-US" sz="2000" u="sng">
                <a:solidFill>
                  <a:srgbClr val="404040"/>
                </a:solidFill>
                <a:latin typeface="Carlito"/>
              </a:rPr>
              <a:t>Space X API </a:t>
            </a:r>
            <a:r>
              <a:rPr dirty="0" lang="en-US" spc="-25" sz="2000" u="sng">
                <a:solidFill>
                  <a:srgbClr val="404040"/>
                </a:solidFill>
                <a:latin typeface="Carlito"/>
              </a:rPr>
              <a:t>Data</a:t>
            </a:r>
            <a:r>
              <a:rPr dirty="0" lang="en-US" spc="-95" sz="2000" u="sng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5" sz="2000" u="sng">
                <a:solidFill>
                  <a:srgbClr val="404040"/>
                </a:solidFill>
                <a:latin typeface="Carlito"/>
              </a:rPr>
              <a:t>Columns:</a:t>
            </a: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dirty="0" lang="en-US" spc="-30" sz="2000">
                <a:solidFill>
                  <a:srgbClr val="404040"/>
                </a:solidFill>
                <a:latin typeface="Carlito"/>
              </a:rPr>
              <a:t>FlightNumber,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Date,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BoosterVersion,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PayloadMass,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Orbit, LaunchSite, </a:t>
            </a:r>
            <a:r>
              <a:rPr dirty="0" lang="en-US" spc="-15" sz="2000">
                <a:solidFill>
                  <a:srgbClr val="404040"/>
                </a:solidFill>
                <a:latin typeface="Carlito"/>
              </a:rPr>
              <a:t>Outcome,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Flights,</a:t>
            </a:r>
            <a:r>
              <a:rPr dirty="0" lang="en-US" spc="55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GridFins,</a:t>
            </a:r>
          </a:p>
          <a:p>
            <a:pPr marL="12700">
              <a:lnSpc>
                <a:spcPts val="2300"/>
              </a:lnSpc>
            </a:pPr>
            <a:r>
              <a:rPr dirty="0" lang="en-US" spc="-5" sz="2000">
                <a:solidFill>
                  <a:srgbClr val="404040"/>
                </a:solidFill>
                <a:latin typeface="Carlito"/>
              </a:rPr>
              <a:t>Reused, Legs, </a:t>
            </a:r>
            <a:r>
              <a:rPr dirty="0" lang="en-US" spc="-10" sz="2000">
                <a:solidFill>
                  <a:srgbClr val="404040"/>
                </a:solidFill>
                <a:latin typeface="Carlito"/>
              </a:rPr>
              <a:t>LandingPad,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Block, </a:t>
            </a:r>
            <a:r>
              <a:rPr dirty="0" lang="en-US" spc="-10" sz="2000">
                <a:solidFill>
                  <a:srgbClr val="404040"/>
                </a:solidFill>
                <a:latin typeface="Carlito"/>
              </a:rPr>
              <a:t>ReusedCount,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Serial, Longitude,</a:t>
            </a:r>
            <a:r>
              <a:rPr dirty="0" lang="en-US" spc="-229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Latitude</a:t>
            </a: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lang="en-US" sz="2000" u="sng">
                <a:solidFill>
                  <a:srgbClr val="404040"/>
                </a:solidFill>
                <a:latin typeface="Carlito"/>
              </a:rPr>
              <a:t>Wikipedia </a:t>
            </a:r>
            <a:r>
              <a:rPr dirty="0" lang="en-US" spc="-25" sz="2000" u="sng">
                <a:solidFill>
                  <a:srgbClr val="404040"/>
                </a:solidFill>
                <a:latin typeface="Carlito"/>
              </a:rPr>
              <a:t>Webscrape Data</a:t>
            </a:r>
            <a:r>
              <a:rPr dirty="0" lang="en-US" spc="-125" sz="2000" u="sng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5" sz="2000" u="sng">
                <a:solidFill>
                  <a:srgbClr val="404040"/>
                </a:solidFill>
                <a:latin typeface="Carlito"/>
              </a:rPr>
              <a:t>Columns:</a:t>
            </a: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dirty="0" lang="en-US" spc="-15" sz="2000">
                <a:solidFill>
                  <a:srgbClr val="404040"/>
                </a:solidFill>
                <a:latin typeface="Carlito"/>
              </a:rPr>
              <a:t>Flight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No.,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Launch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site, </a:t>
            </a:r>
            <a:r>
              <a:rPr dirty="0" lang="en-US" spc="-25" sz="2000">
                <a:solidFill>
                  <a:srgbClr val="404040"/>
                </a:solidFill>
                <a:latin typeface="Carlito"/>
              </a:rPr>
              <a:t>Payload,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PayloadMass,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Orbit, </a:t>
            </a:r>
            <a:r>
              <a:rPr dirty="0" lang="en-US" spc="-60" sz="2000">
                <a:solidFill>
                  <a:srgbClr val="404040"/>
                </a:solidFill>
                <a:latin typeface="Carlito"/>
              </a:rPr>
              <a:t>Customer,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Launch </a:t>
            </a:r>
            <a:r>
              <a:rPr dirty="0" lang="en-US" spc="-15" sz="2000">
                <a:solidFill>
                  <a:srgbClr val="404040"/>
                </a:solidFill>
                <a:latin typeface="Carlito"/>
              </a:rPr>
              <a:t>outcome, </a:t>
            </a:r>
            <a:r>
              <a:rPr dirty="0" lang="en-US" spc="-45" sz="2000">
                <a:solidFill>
                  <a:srgbClr val="404040"/>
                </a:solidFill>
                <a:latin typeface="Carlito"/>
              </a:rPr>
              <a:t>Version  </a:t>
            </a:r>
            <a:r>
              <a:rPr dirty="0" lang="en-US" spc="-60" sz="2000">
                <a:solidFill>
                  <a:srgbClr val="404040"/>
                </a:solidFill>
                <a:latin typeface="Carlito"/>
              </a:rPr>
              <a:t>Booster,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Booster </a:t>
            </a:r>
            <a:r>
              <a:rPr dirty="0" lang="en-US" sz="2000">
                <a:solidFill>
                  <a:srgbClr val="404040"/>
                </a:solidFill>
                <a:latin typeface="Carlito"/>
              </a:rPr>
              <a:t>landing, </a:t>
            </a:r>
            <a:r>
              <a:rPr dirty="0" lang="en-US" spc="-20" sz="2000">
                <a:solidFill>
                  <a:srgbClr val="404040"/>
                </a:solidFill>
                <a:latin typeface="Carlito"/>
              </a:rPr>
              <a:t>Date,</a:t>
            </a:r>
            <a:r>
              <a:rPr dirty="0" lang="en-US" spc="40" sz="2000">
                <a:solidFill>
                  <a:srgbClr val="404040"/>
                </a:solidFill>
                <a:latin typeface="Carlito"/>
              </a:rPr>
              <a:t> </a:t>
            </a:r>
            <a:r>
              <a:rPr dirty="0" lang="en-US" spc="-5" sz="2000">
                <a:solidFill>
                  <a:srgbClr val="404040"/>
                </a:solidFill>
                <a:latin typeface="Carlito"/>
              </a:rPr>
              <a:t>Time</a:t>
            </a:r>
            <a:endParaRPr dirty="0" lang="en-US" spc="-5" sz="2000">
              <a:solidFill>
                <a:srgbClr val="404040"/>
              </a:solidFill>
              <a:latin typeface="Carlito"/>
            </a:endParaRPr>
          </a:p>
        </p:txBody>
      </p:sp>
    </p:spTree>
    <p:extLst>
      <p:ext uri="{804F4226-8EBC-4FE8-B17B-332B2825B157}">
        <p14:creationId xmlns:p14="http://schemas.microsoft.com/office/powerpoint/2010/main" val="1722787483066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false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AC688AAF-F94C-4611-951D-934E601CF1D7}">
                <a16:creationId xmlns:a16="http://schemas.microsoft.com/office/drawing/2010/main" id="{26BB9BAD-9710-4CBB-B26F-A0B4BEAD19FB}"/>
              </a:ext>
            </a:extLst>
          </p:cNvPr>
          <p:cNvGrpSpPr/>
          <p:nvPr/>
        </p:nvGrpSpPr>
        <p:grpSpPr>
          <a:xfrm rot="0"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>
              <a:extLst>
                <a:ext uri="{899F86AE-3305-4B6C-AE3D-26AA43FCB0FC}">
                  <a16:creationId xmlns:a16="http://schemas.microsoft.com/office/drawing/2010/main" id="{828074AF-3CD7-40FA-9B66-899BDED93420}"/>
                </a:ext>
              </a:extLst>
            </p:cNvPr>
            <p:cNvSpPr/>
            <p:nvPr/>
          </p:nvSpPr>
          <p:spPr>
            <a:xfrm rot="0">
              <a:off x="0" y="0"/>
              <a:ext cx="4050665" cy="6858000"/>
            </a:xfrm>
            <a:custGeom>
              <a:avLst/>
              <a:gdLst/>
              <a:ahLst/>
              <a:cxnLst/>
              <a:rect b="b" l="0" r="r" t="0"/>
              <a:pathLst>
                <a:path h="6858000" w="4050665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" name="object 4">
              <a:extLst>
                <a:ext uri="{26E63604-1A48-483E-9269-9FBC1C1FF4B7}">
                  <a16:creationId xmlns:a16="http://schemas.microsoft.com/office/drawing/2010/main" id="{522851A0-0FB3-4376-8275-814C959E25E2}"/>
                </a:ext>
              </a:extLst>
            </p:cNvPr>
            <p:cNvSpPr/>
            <p:nvPr/>
          </p:nvSpPr>
          <p:spPr>
            <a:xfrm rot="0">
              <a:off x="4040123" y="0"/>
              <a:ext cx="64135" cy="6858000"/>
            </a:xfrm>
            <a:custGeom>
              <a:avLst/>
              <a:gdLst/>
              <a:ahLst/>
              <a:cxnLst/>
              <a:rect b="b" l="0" r="r" t="0"/>
              <a:pathLst>
                <a:path h="6858000" w="64135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5" name="object 5">
            <a:extLst>
              <a:ext uri="{67E32D23-F47E-421D-8FC9-3B9FB7AAAAE5}">
                <a16:creationId xmlns:a16="http://schemas.microsoft.com/office/drawing/2010/main" id="{FF50DB38-1A04-4B90-A817-DF7D161ABD54}"/>
              </a:ext>
            </a:extLst>
          </p:cNvPr>
          <p:cNvSpPr txBox="1"/>
          <p:nvPr/>
        </p:nvSpPr>
        <p:spPr>
          <a:xfrm rot="0">
            <a:off x="535635" y="1760982"/>
            <a:ext cx="3016885" cy="1045210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dirty="0" lang="en-US" spc="-280" sz="3600">
                <a:solidFill>
                  <a:srgbClr val="ffffff"/>
                </a:solidFill>
                <a:latin typeface="Arial"/>
              </a:rPr>
              <a:t>Data </a:t>
            </a:r>
            <a:r>
              <a:rPr dirty="0" lang="en-US" spc="-185" sz="3600">
                <a:solidFill>
                  <a:srgbClr val="ffffff"/>
                </a:solidFill>
                <a:latin typeface="Arial"/>
              </a:rPr>
              <a:t>Collection</a:t>
            </a:r>
            <a:r>
              <a:rPr dirty="0" lang="en-US" spc="-525" sz="3600">
                <a:solidFill>
                  <a:srgbClr val="ffffff"/>
                </a:solidFill>
                <a:latin typeface="Arial"/>
              </a:rPr>
              <a:t> </a:t>
            </a:r>
            <a:r>
              <a:rPr dirty="0" lang="en-US" spc="-210" sz="3600">
                <a:solidFill>
                  <a:srgbClr val="ffffff"/>
                </a:solidFill>
                <a:latin typeface="Arial"/>
              </a:rPr>
              <a:t>–</a:t>
            </a:r>
          </a:p>
          <a:p>
            <a:pPr marL="12700">
              <a:lnSpc>
                <a:spcPts val="4015"/>
              </a:lnSpc>
            </a:pPr>
            <a:r>
              <a:rPr dirty="0" lang="en-US" spc="-425" sz="3600">
                <a:solidFill>
                  <a:srgbClr val="ffffff"/>
                </a:solidFill>
                <a:latin typeface="Arial"/>
              </a:rPr>
              <a:t>SpaceX</a:t>
            </a:r>
            <a:r>
              <a:rPr dirty="0" lang="en-US" spc="-385" sz="3600">
                <a:solidFill>
                  <a:srgbClr val="ffffff"/>
                </a:solidFill>
                <a:latin typeface="Arial"/>
              </a:rPr>
              <a:t> API</a:t>
            </a:r>
            <a:endParaRPr dirty="0" lang="en-US" spc="-385" sz="36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object 6">
            <a:extLst>
              <a:ext uri="{EE22218D-C006-40FD-9C90-014CCC461AD9}">
                <a16:creationId xmlns:a16="http://schemas.microsoft.com/office/drawing/2010/main" id="{50D5147B-FD87-4031-B362-353ABFEE71A7}"/>
              </a:ext>
            </a:extLst>
          </p:cNvPr>
          <p:cNvSpPr/>
          <p:nvPr/>
        </p:nvSpPr>
        <p:spPr>
          <a:xfrm rot="0">
            <a:off x="5062728" y="1754123"/>
            <a:ext cx="237744" cy="1389888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grpSp>
        <p:nvGrpSpPr>
          <p:cNvPr id="7" name="object 7">
            <a:extLst>
              <a:ext uri="{8F8E704B-852F-476A-8661-B12CC74F667B}">
                <a16:creationId xmlns:a16="http://schemas.microsoft.com/office/drawing/2010/main" id="{46ABD4E1-8D44-4397-861A-07AF27A7852D}"/>
              </a:ext>
            </a:extLst>
          </p:cNvPr>
          <p:cNvGrpSpPr/>
          <p:nvPr/>
        </p:nvGrpSpPr>
        <p:grpSpPr>
          <a:xfrm rot="0"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>
              <a:extLst>
                <a:ext uri="{F138CF45-DD97-4380-8801-7CE4C0485422}">
                  <a16:creationId xmlns:a16="http://schemas.microsoft.com/office/drawing/2010/main" id="{4FA03119-8484-4961-BF8B-C9169207F142}"/>
                </a:ext>
              </a:extLst>
            </p:cNvPr>
            <p:cNvSpPr/>
            <p:nvPr/>
          </p:nvSpPr>
          <p:spPr>
            <a:xfrm rot="0">
              <a:off x="5084063" y="1766316"/>
              <a:ext cx="158495" cy="1319784"/>
            </a:xfrm>
            <a:prstGeom prst="rect">
              <a:avLst/>
            </a:prstGeom>
            <a:blipFill dpi="0" rotWithShape="1">
              <a:blip r:embed="rId3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9" name="object 9">
              <a:extLst>
                <a:ext uri="{FED3C82A-84B3-4943-AC73-F7D83B6F68F7}">
                  <a16:creationId xmlns:a16="http://schemas.microsoft.com/office/drawing/2010/main" id="{7CF4502F-6691-4D6B-A040-45E028226A50}"/>
                </a:ext>
              </a:extLst>
            </p:cNvPr>
            <p:cNvSpPr/>
            <p:nvPr/>
          </p:nvSpPr>
          <p:spPr>
            <a:xfrm rot="0">
              <a:off x="4782311" y="1478280"/>
              <a:ext cx="1851660" cy="1143000"/>
            </a:xfrm>
            <a:prstGeom prst="rect">
              <a:avLst/>
            </a:prstGeom>
            <a:blipFill dpi="0" rotWithShape="1">
              <a:blip r:embed="rId4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0" name="object 10">
              <a:extLst>
                <a:ext uri="{063A6484-DB96-4DE8-918B-83929384428C}">
                  <a16:creationId xmlns:a16="http://schemas.microsoft.com/office/drawing/2010/main" id="{70AC3C56-8EFB-4D76-B5C4-805B585143B9}"/>
                </a:ext>
              </a:extLst>
            </p:cNvPr>
            <p:cNvSpPr/>
            <p:nvPr/>
          </p:nvSpPr>
          <p:spPr>
            <a:xfrm rot="0">
              <a:off x="4888991" y="1719072"/>
              <a:ext cx="1677923" cy="696467"/>
            </a:xfrm>
            <a:prstGeom prst="rect">
              <a:avLst/>
            </a:prstGeom>
            <a:blipFill dpi="0" rotWithShape="1">
              <a:blip r:embed="rId5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1" name="object 11">
              <a:extLst>
                <a:ext uri="{F394AC9B-2C39-4587-98A0-B6277A54BB48}">
                  <a16:creationId xmlns:a16="http://schemas.microsoft.com/office/drawing/2010/main" id="{580F79CE-761B-4DF6-B115-A1D94BE3E740}"/>
                </a:ext>
              </a:extLst>
            </p:cNvPr>
            <p:cNvSpPr/>
            <p:nvPr/>
          </p:nvSpPr>
          <p:spPr>
            <a:xfrm rot="0">
              <a:off x="4803647" y="1499616"/>
              <a:ext cx="1772411" cy="1063751"/>
            </a:xfrm>
            <a:prstGeom prst="rect">
              <a:avLst/>
            </a:prstGeom>
            <a:blipFill dpi="0" rotWithShape="1">
              <a:blip r:embed="rId6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12" name="object 12">
            <a:extLst>
              <a:ext uri="{BEF90A88-DAB1-4BA3-AFA8-8C94E4159CF5}">
                <a16:creationId xmlns:a16="http://schemas.microsoft.com/office/drawing/2010/main" id="{E7181077-5840-43AB-A5C7-6CD08B9F154A}"/>
              </a:ext>
            </a:extLst>
          </p:cNvPr>
          <p:cNvSpPr txBox="1"/>
          <p:nvPr/>
        </p:nvSpPr>
        <p:spPr>
          <a:xfrm rot="0">
            <a:off x="5015865" y="1766061"/>
            <a:ext cx="1327149" cy="462915"/>
          </a:xfrm>
          <a:prstGeom prst="rect">
            <a:avLst/>
          </a:prstGeom>
        </p:spPr>
        <p:txBody>
          <a:bodyPr bIns="0" lIns="0" rIns="0" rtlCol="0" tIns="36195" vert="horz" wrap="square">
            <a:spAutoFit/>
          </a:bodyPr>
          <a:lstStyle/>
          <a:p>
            <a:pPr indent="-466725" marL="479425" marR="5080">
              <a:lnSpc>
                <a:spcPts val="1639"/>
              </a:lnSpc>
              <a:spcBef>
                <a:spcPts val="285"/>
              </a:spcBef>
            </a:pPr>
            <a:r>
              <a:rPr dirty="0" lang="en-US" spc="-5" sz="1500">
                <a:solidFill>
                  <a:srgbClr val="ffffff"/>
                </a:solidFill>
                <a:latin typeface="Carlito"/>
              </a:rPr>
              <a:t>Request </a:t>
            </a:r>
            <a:r>
              <a:rPr dirty="0" lang="en-US" spc="-10" sz="1500">
                <a:solidFill>
                  <a:srgbClr val="ffffff"/>
                </a:solidFill>
                <a:latin typeface="Carlito"/>
              </a:rPr>
              <a:t>(Space</a:t>
            </a:r>
            <a:r>
              <a:rPr dirty="0" lang="en-US" spc="-240" sz="15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z="1500">
                <a:solidFill>
                  <a:srgbClr val="ffffff"/>
                </a:solidFill>
                <a:latin typeface="Carlito"/>
              </a:rPr>
              <a:t>X  APIs)</a:t>
            </a:r>
            <a:endParaRPr dirty="0" lang="en-US" sz="1500">
              <a:solidFill>
                <a:srgbClr val="ffffff"/>
              </a:solidFill>
              <a:latin typeface="Carlito"/>
            </a:endParaRPr>
          </a:p>
        </p:txBody>
      </p:sp>
      <p:grpSp>
        <p:nvGrpSpPr>
          <p:cNvPr id="13" name="object 13">
            <a:extLst>
              <a:ext uri="{9BFF0560-BB66-4F28-B48B-B4DA2C24EABC}">
                <a16:creationId xmlns:a16="http://schemas.microsoft.com/office/drawing/2010/main" id="{759FBD21-2CD2-42DA-AD80-9B313859E645}"/>
              </a:ext>
            </a:extLst>
          </p:cNvPr>
          <p:cNvGrpSpPr/>
          <p:nvPr/>
        </p:nvGrpSpPr>
        <p:grpSpPr>
          <a:xfrm rot="0"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>
              <a:extLst>
                <a:ext uri="{49D6CC4D-4FC8-4FE3-9877-64F97CD7CDF9}">
                  <a16:creationId xmlns:a16="http://schemas.microsoft.com/office/drawing/2010/main" id="{A900D383-793A-4897-9767-401F6A9C8027}"/>
                </a:ext>
              </a:extLst>
            </p:cNvPr>
            <p:cNvSpPr/>
            <p:nvPr/>
          </p:nvSpPr>
          <p:spPr>
            <a:xfrm rot="0">
              <a:off x="5062727" y="3073907"/>
              <a:ext cx="237744" cy="1399032"/>
            </a:xfrm>
            <a:prstGeom prst="rect">
              <a:avLst/>
            </a:prstGeom>
            <a:blipFill dpi="0" rotWithShape="1">
              <a:blip r:embed="rId7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5" name="object 15">
              <a:extLst>
                <a:ext uri="{C1585FBE-A1BF-479F-9EA9-D99FF9499233}">
                  <a16:creationId xmlns:a16="http://schemas.microsoft.com/office/drawing/2010/main" id="{45744569-45AE-4499-8900-91A3DECF5F23}"/>
                </a:ext>
              </a:extLst>
            </p:cNvPr>
            <p:cNvSpPr/>
            <p:nvPr/>
          </p:nvSpPr>
          <p:spPr>
            <a:xfrm rot="0">
              <a:off x="5084063" y="3095243"/>
              <a:ext cx="158495" cy="1319784"/>
            </a:xfrm>
            <a:prstGeom prst="rect">
              <a:avLst/>
            </a:prstGeom>
            <a:blipFill dpi="0" rotWithShape="1">
              <a:blip r:embed="rId3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6" name="object 16">
              <a:extLst>
                <a:ext uri="{E93182AF-D09E-4683-8B54-A956226B1321}">
                  <a16:creationId xmlns:a16="http://schemas.microsoft.com/office/drawing/2010/main" id="{E7F0480E-9D5F-449D-A9A5-68D9481DB61D}"/>
                </a:ext>
              </a:extLst>
            </p:cNvPr>
            <p:cNvSpPr/>
            <p:nvPr/>
          </p:nvSpPr>
          <p:spPr>
            <a:xfrm rot="0">
              <a:off x="4782311" y="2807207"/>
              <a:ext cx="1851660" cy="1143000"/>
            </a:xfrm>
            <a:prstGeom prst="rect">
              <a:avLst/>
            </a:prstGeom>
            <a:blipFill dpi="0" rotWithShape="1">
              <a:blip r:embed="rId4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7" name="object 17">
              <a:extLst>
                <a:ext uri="{27A06184-E1C5-4ADE-8024-12936BEE4C4B}">
                  <a16:creationId xmlns:a16="http://schemas.microsoft.com/office/drawing/2010/main" id="{443B8B0A-EF2D-4F5E-9D28-99F5F6910F46}"/>
                </a:ext>
              </a:extLst>
            </p:cNvPr>
            <p:cNvSpPr/>
            <p:nvPr/>
          </p:nvSpPr>
          <p:spPr>
            <a:xfrm rot="0">
              <a:off x="4888991" y="2839211"/>
              <a:ext cx="1677923" cy="1115568"/>
            </a:xfrm>
            <a:prstGeom prst="rect">
              <a:avLst/>
            </a:prstGeom>
            <a:blipFill dpi="0" rotWithShape="1">
              <a:blip r:embed="rId8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8" name="object 18">
              <a:extLst>
                <a:ext uri="{F575944A-205E-4010-9305-D7AA60FD22CD}">
                  <a16:creationId xmlns:a16="http://schemas.microsoft.com/office/drawing/2010/main" id="{3CE06C21-EB37-4DC6-9B14-70CBC6DDF4B2}"/>
                </a:ext>
              </a:extLst>
            </p:cNvPr>
            <p:cNvSpPr/>
            <p:nvPr/>
          </p:nvSpPr>
          <p:spPr>
            <a:xfrm rot="0">
              <a:off x="4803647" y="2828543"/>
              <a:ext cx="1772411" cy="1063751"/>
            </a:xfrm>
            <a:prstGeom prst="rect">
              <a:avLst/>
            </a:prstGeom>
            <a:blipFill dpi="0" rotWithShape="1">
              <a:blip r:embed="rId6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19" name="object 19">
            <a:extLst>
              <a:ext uri="{21A83A44-7748-4486-9607-C2E5C49F4E4B}">
                <a16:creationId xmlns:a16="http://schemas.microsoft.com/office/drawing/2010/main" id="{B122A3E8-D02C-4C91-BC33-09C9A6FCA752}"/>
              </a:ext>
            </a:extLst>
          </p:cNvPr>
          <p:cNvSpPr txBox="1"/>
          <p:nvPr/>
        </p:nvSpPr>
        <p:spPr>
          <a:xfrm rot="0">
            <a:off x="5015865" y="2886583"/>
            <a:ext cx="1332865" cy="882015"/>
          </a:xfrm>
          <a:prstGeom prst="rect">
            <a:avLst/>
          </a:prstGeom>
        </p:spPr>
        <p:txBody>
          <a:bodyPr bIns="0" lIns="0" rIns="0" rtlCol="0" tIns="31750" vert="horz" wrap="square">
            <a:spAutoFit/>
          </a:bodyPr>
          <a:lstStyle/>
          <a:p>
            <a:pPr algn="ctr" indent="4445" marL="12700" marR="5080">
              <a:lnSpc>
                <a:spcPct val="91000"/>
              </a:lnSpc>
              <a:spcBef>
                <a:spcPts val="250"/>
              </a:spcBef>
            </a:pPr>
            <a:r>
              <a:rPr dirty="0" lang="en-US" sz="1500">
                <a:solidFill>
                  <a:srgbClr val="ffffff"/>
                </a:solidFill>
                <a:latin typeface="Carlito"/>
              </a:rPr>
              <a:t>.JSON </a:t>
            </a:r>
            <a:r>
              <a:rPr dirty="0" lang="en-US" spc="-5" sz="1500">
                <a:solidFill>
                  <a:srgbClr val="ffffff"/>
                </a:solidFill>
                <a:latin typeface="Carlito"/>
              </a:rPr>
              <a:t>file </a:t>
            </a:r>
            <a:r>
              <a:rPr dirty="0" lang="en-US" sz="1500">
                <a:solidFill>
                  <a:srgbClr val="ffffff"/>
                </a:solidFill>
                <a:latin typeface="Carlito"/>
              </a:rPr>
              <a:t>+  </a:t>
            </a:r>
            <a:r>
              <a:rPr dirty="0" lang="en-US" spc="-10" sz="1500">
                <a:solidFill>
                  <a:srgbClr val="ffffff"/>
                </a:solidFill>
                <a:latin typeface="Carlito"/>
              </a:rPr>
              <a:t>Lists(Launch</a:t>
            </a:r>
            <a:r>
              <a:rPr dirty="0" lang="en-US" spc="-125" sz="15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pc="-10" sz="1500">
                <a:solidFill>
                  <a:srgbClr val="ffffff"/>
                </a:solidFill>
                <a:latin typeface="Carlito"/>
              </a:rPr>
              <a:t>Site,  </a:t>
            </a:r>
            <a:r>
              <a:rPr dirty="0" lang="en-US" spc="-5" sz="1500">
                <a:solidFill>
                  <a:srgbClr val="ffffff"/>
                </a:solidFill>
                <a:latin typeface="Carlito"/>
              </a:rPr>
              <a:t>Booster </a:t>
            </a:r>
            <a:r>
              <a:rPr dirty="0" lang="en-US" spc="-25" sz="1500">
                <a:solidFill>
                  <a:srgbClr val="ffffff"/>
                </a:solidFill>
                <a:latin typeface="Carlito"/>
              </a:rPr>
              <a:t>Version,  </a:t>
            </a:r>
            <a:r>
              <a:rPr dirty="0" lang="en-US" spc="-20" sz="1500">
                <a:solidFill>
                  <a:srgbClr val="ffffff"/>
                </a:solidFill>
                <a:latin typeface="Carlito"/>
              </a:rPr>
              <a:t>Payload</a:t>
            </a:r>
            <a:r>
              <a:rPr dirty="0" lang="en-US" spc="-75" sz="15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pc="-15" sz="1500">
                <a:solidFill>
                  <a:srgbClr val="ffffff"/>
                </a:solidFill>
                <a:latin typeface="Carlito"/>
              </a:rPr>
              <a:t>Data)</a:t>
            </a:r>
            <a:endParaRPr dirty="0" lang="en-US" spc="-15" sz="1500">
              <a:solidFill>
                <a:srgbClr val="ffffff"/>
              </a:solidFill>
              <a:latin typeface="Carlito"/>
            </a:endParaRPr>
          </a:p>
        </p:txBody>
      </p:sp>
      <p:grpSp>
        <p:nvGrpSpPr>
          <p:cNvPr id="20" name="object 20">
            <a:extLst>
              <a:ext uri="{0F7692AB-4E9D-4488-BF37-37039ACF1EAD}">
                <a16:creationId xmlns:a16="http://schemas.microsoft.com/office/drawing/2010/main" id="{5949D167-A53D-47B2-BC33-C819C67B2982}"/>
              </a:ext>
            </a:extLst>
          </p:cNvPr>
          <p:cNvGrpSpPr/>
          <p:nvPr/>
        </p:nvGrpSpPr>
        <p:grpSpPr>
          <a:xfrm rot="0"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>
              <a:extLst>
                <a:ext uri="{A62A73B5-7C30-47FC-95BC-662E381CB9E0}">
                  <a16:creationId xmlns:a16="http://schemas.microsoft.com/office/drawing/2010/main" id="{DE8956F9-5F65-4126-808E-1172931D86F0}"/>
                </a:ext>
              </a:extLst>
            </p:cNvPr>
            <p:cNvSpPr/>
            <p:nvPr/>
          </p:nvSpPr>
          <p:spPr>
            <a:xfrm rot="0">
              <a:off x="5146547" y="4319015"/>
              <a:ext cx="2426207" cy="239268"/>
            </a:xfrm>
            <a:prstGeom prst="rect">
              <a:avLst/>
            </a:prstGeom>
            <a:blipFill dpi="0" rotWithShape="1">
              <a:blip r:embed="rId9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2" name="object 22">
              <a:extLst>
                <a:ext uri="{6EA002C6-1474-45BB-9D2D-1282E6C87F43}">
                  <a16:creationId xmlns:a16="http://schemas.microsoft.com/office/drawing/2010/main" id="{3B64C080-7473-424E-802E-9F3B44FBEB22}"/>
                </a:ext>
              </a:extLst>
            </p:cNvPr>
            <p:cNvSpPr/>
            <p:nvPr/>
          </p:nvSpPr>
          <p:spPr>
            <a:xfrm rot="0">
              <a:off x="5167883" y="4340350"/>
              <a:ext cx="2346960" cy="160019"/>
            </a:xfrm>
            <a:prstGeom prst="rect">
              <a:avLst/>
            </a:prstGeom>
            <a:blipFill dpi="0" rotWithShape="1">
              <a:blip r:embed="rId10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3" name="object 23">
              <a:extLst>
                <a:ext uri="{9BA1E7F7-4C8B-440F-A1B5-62BE5BDA4A54}">
                  <a16:creationId xmlns:a16="http://schemas.microsoft.com/office/drawing/2010/main" id="{35C8FCA2-977F-4502-A1F3-AB8AF6DE4D5D}"/>
                </a:ext>
              </a:extLst>
            </p:cNvPr>
            <p:cNvSpPr/>
            <p:nvPr/>
          </p:nvSpPr>
          <p:spPr>
            <a:xfrm rot="0">
              <a:off x="4782311" y="4137659"/>
              <a:ext cx="1851660" cy="1141476"/>
            </a:xfrm>
            <a:prstGeom prst="rect">
              <a:avLst/>
            </a:prstGeom>
            <a:blipFill dpi="0" rotWithShape="1">
              <a:blip r:embed="rId11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4" name="object 24">
              <a:extLst>
                <a:ext uri="{A3AC5F23-BB40-4541-BAC7-2C3CCA943052}">
                  <a16:creationId xmlns:a16="http://schemas.microsoft.com/office/drawing/2010/main" id="{EA7D90CF-34DA-4FDE-A5D8-A6621DD1D12A}"/>
                </a:ext>
              </a:extLst>
            </p:cNvPr>
            <p:cNvSpPr/>
            <p:nvPr/>
          </p:nvSpPr>
          <p:spPr>
            <a:xfrm rot="0">
              <a:off x="4850891" y="4273295"/>
              <a:ext cx="1755648" cy="905256"/>
            </a:xfrm>
            <a:prstGeom prst="rect">
              <a:avLst/>
            </a:prstGeom>
            <a:blipFill dpi="0" rotWithShape="1">
              <a:blip r:embed="rId12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5" name="object 25">
              <a:extLst>
                <a:ext uri="{A5587E4F-E40A-4F9F-8883-FD086563AEA1}">
                  <a16:creationId xmlns:a16="http://schemas.microsoft.com/office/drawing/2010/main" id="{98C45C83-7572-4DA5-AA54-1D2C62423139}"/>
                </a:ext>
              </a:extLst>
            </p:cNvPr>
            <p:cNvSpPr/>
            <p:nvPr/>
          </p:nvSpPr>
          <p:spPr>
            <a:xfrm rot="0">
              <a:off x="4803647" y="4158995"/>
              <a:ext cx="1772411" cy="1062227"/>
            </a:xfrm>
            <a:prstGeom prst="rect">
              <a:avLst/>
            </a:prstGeom>
            <a:blipFill dpi="0" rotWithShape="1">
              <a:blip r:embed="rId13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26" name="object 26">
            <a:extLst>
              <a:ext uri="{08BDBCF3-729E-4897-AB39-9C6ED871F7DB}">
                <a16:creationId xmlns:a16="http://schemas.microsoft.com/office/drawing/2010/main" id="{F59D165E-4378-48A5-8D9F-76D51DAB4CC5}"/>
              </a:ext>
            </a:extLst>
          </p:cNvPr>
          <p:cNvSpPr txBox="1"/>
          <p:nvPr/>
        </p:nvSpPr>
        <p:spPr>
          <a:xfrm rot="0">
            <a:off x="4977764" y="4320920"/>
            <a:ext cx="1403985" cy="664845"/>
          </a:xfrm>
          <a:prstGeom prst="rect">
            <a:avLst/>
          </a:prstGeom>
        </p:spPr>
        <p:txBody>
          <a:bodyPr bIns="0" lIns="0" rIns="0" rtlCol="0" tIns="35560" vert="horz" wrap="square">
            <a:spAutoFit/>
          </a:bodyPr>
          <a:lstStyle/>
          <a:p>
            <a:pPr algn="ctr" marL="12700" marR="5080">
              <a:lnSpc>
                <a:spcPct val="89000"/>
              </a:lnSpc>
              <a:spcBef>
                <a:spcPts val="280"/>
              </a:spcBef>
            </a:pPr>
            <a:r>
              <a:rPr dirty="0" lang="en-US" spc="-10" sz="1500">
                <a:solidFill>
                  <a:srgbClr val="ffffff"/>
                </a:solidFill>
                <a:latin typeface="Carlito"/>
              </a:rPr>
              <a:t>Json_normalize</a:t>
            </a:r>
            <a:r>
              <a:rPr dirty="0" lang="en-US" spc="-170" sz="15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pc="-25" sz="1500">
                <a:solidFill>
                  <a:srgbClr val="ffffff"/>
                </a:solidFill>
                <a:latin typeface="Carlito"/>
              </a:rPr>
              <a:t>to  </a:t>
            </a:r>
            <a:r>
              <a:rPr dirty="0" lang="en-US" spc="-20" sz="1500">
                <a:solidFill>
                  <a:srgbClr val="ffffff"/>
                </a:solidFill>
                <a:latin typeface="Carlito"/>
              </a:rPr>
              <a:t>DataFrame data  from</a:t>
            </a:r>
            <a:r>
              <a:rPr dirty="0" lang="en-US" spc="-45" sz="15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z="1500">
                <a:solidFill>
                  <a:srgbClr val="ffffff"/>
                </a:solidFill>
                <a:latin typeface="Carlito"/>
              </a:rPr>
              <a:t>JSON</a:t>
            </a:r>
            <a:endParaRPr dirty="0" lang="en-US" sz="1500">
              <a:solidFill>
                <a:srgbClr val="ffffff"/>
              </a:solidFill>
              <a:latin typeface="Carlito"/>
            </a:endParaRPr>
          </a:p>
        </p:txBody>
      </p:sp>
      <p:grpSp>
        <p:nvGrpSpPr>
          <p:cNvPr id="27" name="object 27">
            <a:extLst>
              <a:ext uri="{0CFF1A78-F2AC-445A-AFFB-C0564ACD08DF}">
                <a16:creationId xmlns:a16="http://schemas.microsoft.com/office/drawing/2010/main" id="{ECE5B0BD-EC50-4088-A023-41E7F1C7DE8E}"/>
              </a:ext>
            </a:extLst>
          </p:cNvPr>
          <p:cNvGrpSpPr/>
          <p:nvPr/>
        </p:nvGrpSpPr>
        <p:grpSpPr>
          <a:xfrm rot="0"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>
              <a:extLst>
                <a:ext uri="{054CC5CC-9FCB-45AE-8A5C-DBE6F9C3D10D}">
                  <a16:creationId xmlns:a16="http://schemas.microsoft.com/office/drawing/2010/main" id="{CB8BA6C6-5B43-4187-9BFC-0880F56415C6}"/>
                </a:ext>
              </a:extLst>
            </p:cNvPr>
            <p:cNvSpPr/>
            <p:nvPr/>
          </p:nvSpPr>
          <p:spPr>
            <a:xfrm rot="0">
              <a:off x="7418832" y="3073907"/>
              <a:ext cx="239268" cy="1399032"/>
            </a:xfrm>
            <a:prstGeom prst="rect">
              <a:avLst/>
            </a:prstGeom>
            <a:blipFill dpi="0" rotWithShape="1">
              <a:blip r:embed="rId14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9" name="object 29">
              <a:extLst>
                <a:ext uri="{F0B47DCF-4DF4-459F-A842-59A2B996B607}">
                  <a16:creationId xmlns:a16="http://schemas.microsoft.com/office/drawing/2010/main" id="{7D3171AE-A612-4953-9EFB-1EBF68BA5C3D}"/>
                </a:ext>
              </a:extLst>
            </p:cNvPr>
            <p:cNvSpPr/>
            <p:nvPr/>
          </p:nvSpPr>
          <p:spPr>
            <a:xfrm rot="0">
              <a:off x="7440168" y="3095243"/>
              <a:ext cx="160019" cy="1319784"/>
            </a:xfrm>
            <a:prstGeom prst="rect">
              <a:avLst/>
            </a:prstGeom>
            <a:blipFill dpi="0" rotWithShape="1">
              <a:blip r:embed="rId15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30" name="object 30">
              <a:extLst>
                <a:ext uri="{75638D5F-808E-42F4-AFCA-75D5B3A07297}">
                  <a16:creationId xmlns:a16="http://schemas.microsoft.com/office/drawing/2010/main" id="{15A50943-2D84-43BB-A8BF-B1D6F5DB1FC4}"/>
                </a:ext>
              </a:extLst>
            </p:cNvPr>
            <p:cNvSpPr/>
            <p:nvPr/>
          </p:nvSpPr>
          <p:spPr>
            <a:xfrm rot="0">
              <a:off x="7139940" y="4137659"/>
              <a:ext cx="1851659" cy="1141476"/>
            </a:xfrm>
            <a:prstGeom prst="rect">
              <a:avLst/>
            </a:prstGeom>
            <a:blipFill dpi="0" rotWithShape="1">
              <a:blip r:embed="rId11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31" name="object 31">
              <a:extLst>
                <a:ext uri="{85674E6B-C7F5-4E44-910D-A5EA34391AEB}">
                  <a16:creationId xmlns:a16="http://schemas.microsoft.com/office/drawing/2010/main" id="{A2F072D9-1EBA-4396-B166-2C64F473A0C4}"/>
                </a:ext>
              </a:extLst>
            </p:cNvPr>
            <p:cNvSpPr/>
            <p:nvPr/>
          </p:nvSpPr>
          <p:spPr>
            <a:xfrm rot="0">
              <a:off x="7173468" y="4378451"/>
              <a:ext cx="1825752" cy="694944"/>
            </a:xfrm>
            <a:prstGeom prst="rect">
              <a:avLst/>
            </a:prstGeom>
            <a:blipFill dpi="0" rotWithShape="1">
              <a:blip r:embed="rId16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32" name="object 32">
              <a:extLst>
                <a:ext uri="{8DE7A219-EBD2-445F-9151-588C57FC584F}">
                  <a16:creationId xmlns:a16="http://schemas.microsoft.com/office/drawing/2010/main" id="{58AA5D56-6F66-4C54-8A01-C0AF118AA85C}"/>
                </a:ext>
              </a:extLst>
            </p:cNvPr>
            <p:cNvSpPr/>
            <p:nvPr/>
          </p:nvSpPr>
          <p:spPr>
            <a:xfrm rot="0">
              <a:off x="7161276" y="4158995"/>
              <a:ext cx="1772412" cy="1062227"/>
            </a:xfrm>
            <a:prstGeom prst="rect">
              <a:avLst/>
            </a:prstGeom>
            <a:blipFill dpi="0" rotWithShape="1">
              <a:blip r:embed="rId13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33" name="object 33">
            <a:extLst>
              <a:ext uri="{C86E5D9F-7907-416C-ABA6-36693B63C6C4}">
                <a16:creationId xmlns:a16="http://schemas.microsoft.com/office/drawing/2010/main" id="{F76391DA-6E20-43F3-94A1-FC60B3BF5B1D}"/>
              </a:ext>
            </a:extLst>
          </p:cNvPr>
          <p:cNvSpPr txBox="1"/>
          <p:nvPr/>
        </p:nvSpPr>
        <p:spPr>
          <a:xfrm rot="0">
            <a:off x="7300721" y="4425442"/>
            <a:ext cx="1483995" cy="462915"/>
          </a:xfrm>
          <a:prstGeom prst="rect">
            <a:avLst/>
          </a:prstGeom>
        </p:spPr>
        <p:txBody>
          <a:bodyPr bIns="0" lIns="0" rIns="0" rtlCol="0" tIns="36195" vert="horz" wrap="square">
            <a:spAutoFit/>
          </a:bodyPr>
          <a:lstStyle/>
          <a:p>
            <a:pPr indent="-563880" marL="575945" marR="5080">
              <a:lnSpc>
                <a:spcPts val="1639"/>
              </a:lnSpc>
              <a:spcBef>
                <a:spcPts val="285"/>
              </a:spcBef>
            </a:pPr>
            <a:r>
              <a:rPr dirty="0" lang="en-US" sz="1500">
                <a:solidFill>
                  <a:srgbClr val="ffffff"/>
                </a:solidFill>
                <a:latin typeface="Carlito"/>
              </a:rPr>
              <a:t>Dictionary</a:t>
            </a:r>
            <a:r>
              <a:rPr dirty="0" lang="en-US" spc="-95" sz="15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pc="-25" sz="1500">
                <a:solidFill>
                  <a:srgbClr val="ffffff"/>
                </a:solidFill>
                <a:latin typeface="Carlito"/>
              </a:rPr>
              <a:t>relevant  </a:t>
            </a:r>
            <a:r>
              <a:rPr dirty="0" lang="en-US" spc="-20" sz="1500">
                <a:solidFill>
                  <a:srgbClr val="ffffff"/>
                </a:solidFill>
                <a:latin typeface="Carlito"/>
              </a:rPr>
              <a:t>data</a:t>
            </a:r>
            <a:endParaRPr dirty="0" lang="en-US" spc="-20" sz="1500">
              <a:solidFill>
                <a:srgbClr val="ffffff"/>
              </a:solidFill>
              <a:latin typeface="Carlito"/>
            </a:endParaRPr>
          </a:p>
        </p:txBody>
      </p:sp>
      <p:grpSp>
        <p:nvGrpSpPr>
          <p:cNvPr id="34" name="object 34">
            <a:extLst>
              <a:ext uri="{2D632BBA-9A93-4D0A-913A-64B0432041D7}">
                <a16:creationId xmlns:a16="http://schemas.microsoft.com/office/drawing/2010/main" id="{F812AAB0-FD41-4263-8965-258EC7C4DB33}"/>
              </a:ext>
            </a:extLst>
          </p:cNvPr>
          <p:cNvGrpSpPr/>
          <p:nvPr/>
        </p:nvGrpSpPr>
        <p:grpSpPr>
          <a:xfrm rot="0"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>
              <a:extLst>
                <a:ext uri="{25085D2A-D337-4BD3-9713-F0EB3015A9F8}">
                  <a16:creationId xmlns:a16="http://schemas.microsoft.com/office/drawing/2010/main" id="{66201C94-17DD-442D-895B-1DD4C0947E00}"/>
                </a:ext>
              </a:extLst>
            </p:cNvPr>
            <p:cNvSpPr/>
            <p:nvPr/>
          </p:nvSpPr>
          <p:spPr>
            <a:xfrm rot="0">
              <a:off x="7418832" y="1744979"/>
              <a:ext cx="239268" cy="1399032"/>
            </a:xfrm>
            <a:prstGeom prst="rect">
              <a:avLst/>
            </a:prstGeom>
            <a:blipFill dpi="0" rotWithShape="1">
              <a:blip r:embed="rId14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36" name="object 36">
              <a:extLst>
                <a:ext uri="{9DCB1727-B3B7-4C69-BAC5-84BDD985C090}">
                  <a16:creationId xmlns:a16="http://schemas.microsoft.com/office/drawing/2010/main" id="{7D738D70-37F9-4F27-BC75-3FD3341EB46E}"/>
                </a:ext>
              </a:extLst>
            </p:cNvPr>
            <p:cNvSpPr/>
            <p:nvPr/>
          </p:nvSpPr>
          <p:spPr>
            <a:xfrm rot="0">
              <a:off x="7440168" y="1766315"/>
              <a:ext cx="160019" cy="1319784"/>
            </a:xfrm>
            <a:prstGeom prst="rect">
              <a:avLst/>
            </a:prstGeom>
            <a:blipFill dpi="0" rotWithShape="1">
              <a:blip r:embed="rId15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37" name="object 37">
              <a:extLst>
                <a:ext uri="{62313C0C-A194-48BF-A424-F8E18FF1B6EB}">
                  <a16:creationId xmlns:a16="http://schemas.microsoft.com/office/drawing/2010/main" id="{C52AE738-EFD3-4646-8AF4-32EBA9869FAD}"/>
                </a:ext>
              </a:extLst>
            </p:cNvPr>
            <p:cNvSpPr/>
            <p:nvPr/>
          </p:nvSpPr>
          <p:spPr>
            <a:xfrm rot="0">
              <a:off x="7139940" y="2807207"/>
              <a:ext cx="1851659" cy="1143000"/>
            </a:xfrm>
            <a:prstGeom prst="rect">
              <a:avLst/>
            </a:prstGeom>
            <a:blipFill dpi="0" rotWithShape="1">
              <a:blip r:embed="rId4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38" name="object 38">
              <a:extLst>
                <a:ext uri="{D038DE04-634C-4BA9-BEB4-5C7FFBB721C3}">
                  <a16:creationId xmlns:a16="http://schemas.microsoft.com/office/drawing/2010/main" id="{EDDCCFBB-9CC0-48DF-9604-2090FB499F18}"/>
                </a:ext>
              </a:extLst>
            </p:cNvPr>
            <p:cNvSpPr/>
            <p:nvPr/>
          </p:nvSpPr>
          <p:spPr>
            <a:xfrm rot="0">
              <a:off x="7164324" y="3047999"/>
              <a:ext cx="1844038" cy="696467"/>
            </a:xfrm>
            <a:prstGeom prst="rect">
              <a:avLst/>
            </a:prstGeom>
            <a:blipFill dpi="0" rotWithShape="1">
              <a:blip r:embed="rId17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39" name="object 39">
              <a:extLst>
                <a:ext uri="{9F73B8A0-935E-466D-8B0B-F84D4E8F2994}">
                  <a16:creationId xmlns:a16="http://schemas.microsoft.com/office/drawing/2010/main" id="{A0F92F28-4F94-4B5D-83E6-13B0DEA91195}"/>
                </a:ext>
              </a:extLst>
            </p:cNvPr>
            <p:cNvSpPr/>
            <p:nvPr/>
          </p:nvSpPr>
          <p:spPr>
            <a:xfrm rot="0">
              <a:off x="7161276" y="2828543"/>
              <a:ext cx="1772412" cy="1063751"/>
            </a:xfrm>
            <a:prstGeom prst="rect">
              <a:avLst/>
            </a:prstGeom>
            <a:blipFill dpi="0" rotWithShape="1">
              <a:blip r:embed="rId6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40" name="object 40">
            <a:extLst>
              <a:ext uri="{A0DDA595-09D5-4831-98F3-BE79015057E3}">
                <a16:creationId xmlns:a16="http://schemas.microsoft.com/office/drawing/2010/main" id="{37A427AC-DF13-4235-9719-7CD535B2A3C9}"/>
              </a:ext>
            </a:extLst>
          </p:cNvPr>
          <p:cNvSpPr txBox="1"/>
          <p:nvPr/>
        </p:nvSpPr>
        <p:spPr>
          <a:xfrm rot="0">
            <a:off x="7291578" y="3096005"/>
            <a:ext cx="1492885" cy="462915"/>
          </a:xfrm>
          <a:prstGeom prst="rect">
            <a:avLst/>
          </a:prstGeom>
        </p:spPr>
        <p:txBody>
          <a:bodyPr bIns="0" lIns="0" rIns="0" rtlCol="0" tIns="36195" vert="horz" wrap="square">
            <a:spAutoFit/>
          </a:bodyPr>
          <a:lstStyle/>
          <a:p>
            <a:pPr indent="-320039" marL="332740" marR="5080">
              <a:lnSpc>
                <a:spcPts val="1639"/>
              </a:lnSpc>
              <a:spcBef>
                <a:spcPts val="285"/>
              </a:spcBef>
            </a:pPr>
            <a:r>
              <a:rPr dirty="0" lang="en-US" spc="-5" sz="1500">
                <a:solidFill>
                  <a:srgbClr val="ffffff"/>
                </a:solidFill>
                <a:latin typeface="Carlito"/>
              </a:rPr>
              <a:t>Cast </a:t>
            </a:r>
            <a:r>
              <a:rPr dirty="0" lang="en-US" sz="1500">
                <a:solidFill>
                  <a:srgbClr val="ffffff"/>
                </a:solidFill>
                <a:latin typeface="Carlito"/>
              </a:rPr>
              <a:t>dictionary</a:t>
            </a:r>
            <a:r>
              <a:rPr dirty="0" lang="en-US" spc="-250" sz="15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pc="-15" sz="1500">
                <a:solidFill>
                  <a:srgbClr val="ffffff"/>
                </a:solidFill>
                <a:latin typeface="Carlito"/>
              </a:rPr>
              <a:t>to </a:t>
            </a:r>
            <a:r>
              <a:rPr dirty="0" lang="en-US" sz="1500">
                <a:solidFill>
                  <a:srgbClr val="ffffff"/>
                </a:solidFill>
                <a:latin typeface="Carlito"/>
              </a:rPr>
              <a:t>a  </a:t>
            </a:r>
            <a:r>
              <a:rPr dirty="0" lang="en-US" spc="-20" sz="1500">
                <a:solidFill>
                  <a:srgbClr val="ffffff"/>
                </a:solidFill>
                <a:latin typeface="Carlito"/>
              </a:rPr>
              <a:t>DataFrame</a:t>
            </a:r>
            <a:endParaRPr dirty="0" lang="en-US" spc="-20" sz="1500">
              <a:solidFill>
                <a:srgbClr val="ffffff"/>
              </a:solidFill>
              <a:latin typeface="Carlito"/>
            </a:endParaRPr>
          </a:p>
        </p:txBody>
      </p:sp>
      <p:grpSp>
        <p:nvGrpSpPr>
          <p:cNvPr id="41" name="object 41">
            <a:extLst>
              <a:ext uri="{3BD0AB45-8E5A-4021-92E9-46E06459B470}">
                <a16:creationId xmlns:a16="http://schemas.microsoft.com/office/drawing/2010/main" id="{F4CC8B47-FC28-4363-80DA-8227D21DC5DD}"/>
              </a:ext>
            </a:extLst>
          </p:cNvPr>
          <p:cNvGrpSpPr/>
          <p:nvPr/>
        </p:nvGrpSpPr>
        <p:grpSpPr>
          <a:xfrm rot="0"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>
              <a:extLst>
                <a:ext uri="{8217EEC2-2308-487C-AF84-A7A0B29478DE}">
                  <a16:creationId xmlns:a16="http://schemas.microsoft.com/office/drawing/2010/main" id="{D30CFA68-66B0-433C-B69A-C3032100B944}"/>
                </a:ext>
              </a:extLst>
            </p:cNvPr>
            <p:cNvSpPr/>
            <p:nvPr/>
          </p:nvSpPr>
          <p:spPr>
            <a:xfrm rot="0">
              <a:off x="7504176" y="1661160"/>
              <a:ext cx="2426207" cy="237744"/>
            </a:xfrm>
            <a:prstGeom prst="rect">
              <a:avLst/>
            </a:prstGeom>
            <a:blipFill dpi="0" rotWithShape="1">
              <a:blip r:embed="rId18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3" name="object 43">
              <a:extLst>
                <a:ext uri="{E43F5E3E-F88C-4AF4-B45F-5D21E1EB8A15}">
                  <a16:creationId xmlns:a16="http://schemas.microsoft.com/office/drawing/2010/main" id="{A422579D-5116-4BE9-8F7A-350191C101DD}"/>
                </a:ext>
              </a:extLst>
            </p:cNvPr>
            <p:cNvSpPr/>
            <p:nvPr/>
          </p:nvSpPr>
          <p:spPr>
            <a:xfrm rot="0">
              <a:off x="7525511" y="1682496"/>
              <a:ext cx="2346959" cy="158495"/>
            </a:xfrm>
            <a:prstGeom prst="rect">
              <a:avLst/>
            </a:prstGeom>
            <a:blipFill dpi="0" rotWithShape="1">
              <a:blip r:embed="rId19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4" name="object 44">
              <a:extLst>
                <a:ext uri="{ED118969-DE30-4DA4-88DF-32F5283B83E0}">
                  <a16:creationId xmlns:a16="http://schemas.microsoft.com/office/drawing/2010/main" id="{40214C30-F811-45B9-9973-A4B301CBEE6C}"/>
                </a:ext>
              </a:extLst>
            </p:cNvPr>
            <p:cNvSpPr/>
            <p:nvPr/>
          </p:nvSpPr>
          <p:spPr>
            <a:xfrm rot="0">
              <a:off x="7139940" y="1478280"/>
              <a:ext cx="1851659" cy="1143000"/>
            </a:xfrm>
            <a:prstGeom prst="rect">
              <a:avLst/>
            </a:prstGeom>
            <a:blipFill dpi="0" rotWithShape="1">
              <a:blip r:embed="rId4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5" name="object 45">
              <a:extLst>
                <a:ext uri="{79700244-31B6-4E0F-899B-DF38E536F7C8}">
                  <a16:creationId xmlns:a16="http://schemas.microsoft.com/office/drawing/2010/main" id="{91CB7D72-1255-47AF-B385-1D5BE1F24C82}"/>
                </a:ext>
              </a:extLst>
            </p:cNvPr>
            <p:cNvSpPr/>
            <p:nvPr/>
          </p:nvSpPr>
          <p:spPr>
            <a:xfrm rot="0">
              <a:off x="7226808" y="1615440"/>
              <a:ext cx="1717548" cy="903730"/>
            </a:xfrm>
            <a:prstGeom prst="rect">
              <a:avLst/>
            </a:prstGeom>
            <a:blipFill dpi="0" rotWithShape="1">
              <a:blip r:embed="rId20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6" name="object 46">
              <a:extLst>
                <a:ext uri="{2DC73E3F-D2A9-4692-AF7E-EE3F0F129705}">
                  <a16:creationId xmlns:a16="http://schemas.microsoft.com/office/drawing/2010/main" id="{BE517C9A-955D-4215-85D0-A0677D90BEB8}"/>
                </a:ext>
              </a:extLst>
            </p:cNvPr>
            <p:cNvSpPr/>
            <p:nvPr/>
          </p:nvSpPr>
          <p:spPr>
            <a:xfrm rot="0">
              <a:off x="7161276" y="1499616"/>
              <a:ext cx="1772412" cy="1063751"/>
            </a:xfrm>
            <a:prstGeom prst="rect">
              <a:avLst/>
            </a:prstGeom>
            <a:blipFill dpi="0" rotWithShape="1">
              <a:blip r:embed="rId6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47" name="object 47">
            <a:extLst>
              <a:ext uri="{FC4C8AE4-D16B-46E6-8123-DF7B4E606EC3}">
                <a16:creationId xmlns:a16="http://schemas.microsoft.com/office/drawing/2010/main" id="{42194C3D-82E0-47A3-853F-17BE8DD688F3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354060" y="1660905"/>
            <a:ext cx="1373505" cy="673099"/>
          </a:xfrm>
          <a:prstGeom prst="rect">
            <a:avLst/>
          </a:prstGeom>
        </p:spPr>
        <p:txBody>
          <a:bodyPr bIns="0" lIns="0" rIns="0" rtlCol="0" tIns="35560" vert="horz" wrap="square">
            <a:spAutoFit/>
          </a:bodyPr>
          <a:lstStyle/>
          <a:p>
            <a:pPr algn="ctr" marL="12700" marR="5080">
              <a:lnSpc>
                <a:spcPts val="1650"/>
              </a:lnSpc>
              <a:spcBef>
                <a:spcPts val="280"/>
              </a:spcBef>
            </a:pPr>
            <a:r>
              <a:rPr dirty="0" lang="en-US" spc="-5" sz="1500">
                <a:solidFill>
                  <a:srgbClr val="ffffff"/>
                </a:solidFill>
                <a:latin typeface="Carlito"/>
              </a:rPr>
              <a:t>Filter </a:t>
            </a:r>
            <a:r>
              <a:rPr dirty="0" lang="en-US" spc="-10" sz="1500">
                <a:solidFill>
                  <a:srgbClr val="ffffff"/>
                </a:solidFill>
                <a:latin typeface="Carlito"/>
              </a:rPr>
              <a:t>data to</a:t>
            </a:r>
            <a:r>
              <a:rPr dirty="0" lang="en-US" spc="-204" sz="15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pc="-5" sz="1500">
                <a:solidFill>
                  <a:srgbClr val="ffffff"/>
                </a:solidFill>
                <a:latin typeface="Carlito"/>
              </a:rPr>
              <a:t>only  </a:t>
            </a:r>
            <a:r>
              <a:rPr dirty="0" lang="en-US" sz="1500">
                <a:solidFill>
                  <a:srgbClr val="ffffff"/>
                </a:solidFill>
                <a:latin typeface="Carlito"/>
              </a:rPr>
              <a:t>include </a:t>
            </a:r>
            <a:r>
              <a:rPr dirty="0" lang="en-US" spc="-20" sz="1500">
                <a:solidFill>
                  <a:srgbClr val="ffffff"/>
                </a:solidFill>
                <a:latin typeface="Carlito"/>
              </a:rPr>
              <a:t>Falcon </a:t>
            </a:r>
            <a:r>
              <a:rPr dirty="0" lang="en-US" sz="1500">
                <a:solidFill>
                  <a:srgbClr val="ffffff"/>
                </a:solidFill>
                <a:latin typeface="Carlito"/>
              </a:rPr>
              <a:t>9  launches</a:t>
            </a:r>
            <a:endParaRPr dirty="0" lang="en-US" sz="1500">
              <a:solidFill>
                <a:srgbClr val="ffffff"/>
              </a:solidFill>
              <a:latin typeface="Carlito"/>
            </a:endParaRPr>
          </a:p>
        </p:txBody>
      </p:sp>
      <p:grpSp>
        <p:nvGrpSpPr>
          <p:cNvPr id="48" name="object 48">
            <a:extLst>
              <a:ext uri="{FC2C85DF-2529-49FC-A369-E02724F213C9}">
                <a16:creationId xmlns:a16="http://schemas.microsoft.com/office/drawing/2010/main" id="{FF097EC4-43B9-43EA-9E55-FB41DE31CD6D}"/>
              </a:ext>
            </a:extLst>
          </p:cNvPr>
          <p:cNvGrpSpPr/>
          <p:nvPr/>
        </p:nvGrpSpPr>
        <p:grpSpPr>
          <a:xfrm rot="0"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>
              <a:extLst>
                <a:ext uri="{906B1E03-90B7-40E8-AF99-ADE28E022291}">
                  <a16:creationId xmlns:a16="http://schemas.microsoft.com/office/drawing/2010/main" id="{F900FEEF-2E78-4F2D-A656-CACB762E55BE}"/>
                </a:ext>
              </a:extLst>
            </p:cNvPr>
            <p:cNvSpPr/>
            <p:nvPr/>
          </p:nvSpPr>
          <p:spPr>
            <a:xfrm rot="0">
              <a:off x="9496043" y="1478280"/>
              <a:ext cx="1851659" cy="1143000"/>
            </a:xfrm>
            <a:prstGeom prst="rect">
              <a:avLst/>
            </a:prstGeom>
            <a:blipFill dpi="0" rotWithShape="1">
              <a:blip r:embed="rId4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50" name="object 50">
              <a:extLst>
                <a:ext uri="{90E46EB6-5C77-4987-99FE-485ABBCEECC8}">
                  <a16:creationId xmlns:a16="http://schemas.microsoft.com/office/drawing/2010/main" id="{8A7D2B6F-E0C7-4ACF-A041-266159E5B217}"/>
                </a:ext>
              </a:extLst>
            </p:cNvPr>
            <p:cNvSpPr/>
            <p:nvPr/>
          </p:nvSpPr>
          <p:spPr>
            <a:xfrm rot="0">
              <a:off x="9497567" y="1615440"/>
              <a:ext cx="1892807" cy="903730"/>
            </a:xfrm>
            <a:prstGeom prst="rect">
              <a:avLst/>
            </a:prstGeom>
            <a:blipFill dpi="0" rotWithShape="1">
              <a:blip r:embed="rId21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51" name="object 51">
              <a:extLst>
                <a:ext uri="{0F9D2ECD-0484-4C95-8991-7BFA9ED1DC31}">
                  <a16:creationId xmlns:a16="http://schemas.microsoft.com/office/drawing/2010/main" id="{E9C893B2-6D77-4A61-8C1E-BCA1366A7978}"/>
                </a:ext>
              </a:extLst>
            </p:cNvPr>
            <p:cNvSpPr/>
            <p:nvPr/>
          </p:nvSpPr>
          <p:spPr>
            <a:xfrm rot="0">
              <a:off x="9517379" y="1499616"/>
              <a:ext cx="1772412" cy="1063751"/>
            </a:xfrm>
            <a:prstGeom prst="rect">
              <a:avLst/>
            </a:prstGeom>
            <a:blipFill dpi="0" rotWithShape="1">
              <a:blip r:embed="rId22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52" name="object 52">
            <a:extLst>
              <a:ext uri="{A96ED78B-F6D0-4031-9AE7-9154931957D8}">
                <a16:creationId xmlns:a16="http://schemas.microsoft.com/office/drawing/2010/main" id="{A333421B-5915-4474-B0C3-9F0F1926998E}"/>
              </a:ext>
            </a:extLst>
          </p:cNvPr>
          <p:cNvSpPr txBox="1"/>
          <p:nvPr/>
        </p:nvSpPr>
        <p:spPr>
          <a:xfrm rot="0">
            <a:off x="9640316" y="1660905"/>
            <a:ext cx="1539239" cy="670560"/>
          </a:xfrm>
          <a:prstGeom prst="rect">
            <a:avLst/>
          </a:prstGeom>
        </p:spPr>
        <p:txBody>
          <a:bodyPr bIns="0" lIns="0" rIns="0" rtlCol="0" tIns="33020" vert="horz" wrap="square">
            <a:spAutoFit/>
          </a:bodyPr>
          <a:lstStyle/>
          <a:p>
            <a:pPr algn="ctr" indent="-1270" marL="12700" marR="5080">
              <a:lnSpc>
                <a:spcPct val="91000"/>
              </a:lnSpc>
              <a:spcBef>
                <a:spcPts val="260"/>
              </a:spcBef>
            </a:pPr>
            <a:r>
              <a:rPr dirty="0" lang="en-US" spc="-20" sz="1500">
                <a:solidFill>
                  <a:srgbClr val="ffffff"/>
                </a:solidFill>
                <a:latin typeface="Carlito"/>
              </a:rPr>
              <a:t>Imputate </a:t>
            </a:r>
            <a:r>
              <a:rPr dirty="0" lang="en-US" spc="-5" sz="1500">
                <a:solidFill>
                  <a:srgbClr val="ffffff"/>
                </a:solidFill>
                <a:latin typeface="Carlito"/>
              </a:rPr>
              <a:t>missing  </a:t>
            </a:r>
            <a:r>
              <a:rPr dirty="0" lang="en-US" spc="-20" sz="1500">
                <a:solidFill>
                  <a:srgbClr val="ffffff"/>
                </a:solidFill>
                <a:latin typeface="Carlito"/>
              </a:rPr>
              <a:t>PayloadMass</a:t>
            </a:r>
            <a:r>
              <a:rPr dirty="0" lang="en-US" spc="-160" sz="15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pc="-5" sz="1500">
                <a:solidFill>
                  <a:srgbClr val="ffffff"/>
                </a:solidFill>
                <a:latin typeface="Carlito"/>
              </a:rPr>
              <a:t>values  with</a:t>
            </a:r>
            <a:r>
              <a:rPr dirty="0" lang="en-US" spc="-35" sz="15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z="1500">
                <a:solidFill>
                  <a:srgbClr val="ffffff"/>
                </a:solidFill>
                <a:latin typeface="Carlito"/>
              </a:rPr>
              <a:t>mean</a:t>
            </a:r>
            <a:endParaRPr dirty="0" lang="en-US" sz="1500">
              <a:solidFill>
                <a:srgbClr val="ffffff"/>
              </a:solidFill>
              <a:latin typeface="Carlito"/>
            </a:endParaRPr>
          </a:p>
        </p:txBody>
      </p:sp>
      <p:sp>
        <p:nvSpPr>
          <p:cNvPr id="53" name="object 53">
            <a:extLst>
              <a:ext uri="{F26395A4-1B52-4638-92BD-D47A7178A8CE}">
                <a16:creationId xmlns:a16="http://schemas.microsoft.com/office/drawing/2010/main" id="{68DC5F9F-4BE6-425C-BB1A-960719C11364}"/>
              </a:ext>
            </a:extLst>
          </p:cNvPr>
          <p:cNvSpPr txBox="1"/>
          <p:nvPr/>
        </p:nvSpPr>
        <p:spPr>
          <a:xfrm rot="0">
            <a:off x="535635" y="4830826"/>
            <a:ext cx="865505" cy="254000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5" sz="1500" u="sng">
                <a:solidFill>
                  <a:srgbClr val="ffffff"/>
                </a:solidFill>
                <a:latin typeface="Carlito"/>
              </a:rPr>
              <a:t>GitHub</a:t>
            </a:r>
            <a:r>
              <a:rPr dirty="0" lang="en-US" spc="-155" sz="1500" u="sng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z="1500" u="sng">
                <a:solidFill>
                  <a:srgbClr val="ffffff"/>
                </a:solidFill>
                <a:latin typeface="Carlito"/>
              </a:rPr>
              <a:t>url:</a:t>
            </a:r>
            <a:endParaRPr dirty="0" lang="en-US" sz="1500" u="sng">
              <a:solidFill>
                <a:srgbClr val="ffffff"/>
              </a:solidFill>
              <a:latin typeface="Carlito"/>
            </a:endParaRPr>
          </a:p>
        </p:txBody>
      </p:sp>
      <p:sp>
        <p:nvSpPr>
          <p:cNvPr id="54" name="object 54">
            <a:extLst>
              <a:ext uri="{5A7FD9D5-2E6E-4424-9043-30297BD3FB1B}">
                <a16:creationId xmlns:a16="http://schemas.microsoft.com/office/drawing/2010/main" id="{05D805EA-1249-4F6B-A9D8-4831A4C30541}"/>
              </a:ext>
            </a:extLst>
          </p:cNvPr>
          <p:cNvSpPr txBox="1"/>
          <p:nvPr/>
        </p:nvSpPr>
        <p:spPr>
          <a:xfrm rot="0">
            <a:off x="535635" y="5215507"/>
            <a:ext cx="2988945" cy="1244822"/>
          </a:xfrm>
          <a:prstGeom prst="rect">
            <a:avLst/>
          </a:prstGeom>
        </p:spPr>
        <p:txBody>
          <a:bodyPr bIns="0" lIns="0" rIns="0" rtlCol="0" tIns="38100" vert="horz" wrap="square">
            <a:spAutoFit/>
          </a:bodyPr>
          <a:lstStyle/>
          <a:p>
            <a:pPr marL="12700" marR="5080">
              <a:lnSpc>
                <a:spcPct val="88000"/>
              </a:lnSpc>
              <a:spcBef>
                <a:spcPts val="300"/>
              </a:spcBef>
            </a:pPr>
            <a:r>
              <a:rPr dirty="0" lang="fr-FR">
                <a:hlinkClick r:id="rId23"/>
              </a:rPr>
              <a:t>https://github.com/</a:t>
            </a:r>
            <a:r>
              <a:rPr dirty="0" err="1" lang="fr-FR">
                <a:hlinkClick r:id="rId24"/>
              </a:rPr>
              <a:t>Houda</a:t>
            </a:r>
            <a:r>
              <a:rPr dirty="0" lang="en-US">
                <a:hlinkClick r:id="rId25"/>
              </a:rPr>
              <a:t>-Harbaoui/IBM_Data_Science_Professional_Certification/blob/main/Data%20Collection%20Api%20.ipynb</a:t>
            </a:r>
            <a:endParaRPr dirty="0" lang="en-US">
              <a:hlinkClick r:id="rId26"/>
            </a:endParaRPr>
          </a:p>
        </p:txBody>
      </p:sp>
    </p:spTree>
    <p:extLst>
      <p:ext uri="{CB3E477A-930E-488C-835E-C956FF3BFA13}">
        <p14:creationId xmlns:p14="http://schemas.microsoft.com/office/powerpoint/2010/main" val="1722787483070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false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22187D5A-E7E9-470C-BDBD-DBA79DD5D589}">
                <a16:creationId xmlns:a16="http://schemas.microsoft.com/office/drawing/2010/main" id="{250FAD5B-80B5-4FAB-B760-2541CE8A8D36}"/>
              </a:ext>
            </a:extLst>
          </p:cNvPr>
          <p:cNvGrpSpPr/>
          <p:nvPr/>
        </p:nvGrpSpPr>
        <p:grpSpPr>
          <a:xfrm rot="0"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>
              <a:extLst>
                <a:ext uri="{64204A84-5202-4A6D-985A-D57333694BFA}">
                  <a16:creationId xmlns:a16="http://schemas.microsoft.com/office/drawing/2010/main" id="{AE18AB7C-FC64-456A-AF1C-5C86C9372E23}"/>
                </a:ext>
              </a:extLst>
            </p:cNvPr>
            <p:cNvSpPr/>
            <p:nvPr/>
          </p:nvSpPr>
          <p:spPr>
            <a:xfrm rot="0">
              <a:off x="0" y="0"/>
              <a:ext cx="4050665" cy="6858000"/>
            </a:xfrm>
            <a:custGeom>
              <a:avLst/>
              <a:gdLst/>
              <a:ahLst/>
              <a:cxnLst/>
              <a:rect b="b" l="0" r="r" t="0"/>
              <a:pathLst>
                <a:path h="6858000" w="4050665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" name="object 4">
              <a:extLst>
                <a:ext uri="{3339E44E-136A-474D-A684-010F273E2F45}">
                  <a16:creationId xmlns:a16="http://schemas.microsoft.com/office/drawing/2010/main" id="{9E0543E3-2F68-40C9-95D2-87EFFEE3707A}"/>
                </a:ext>
              </a:extLst>
            </p:cNvPr>
            <p:cNvSpPr/>
            <p:nvPr/>
          </p:nvSpPr>
          <p:spPr>
            <a:xfrm rot="0">
              <a:off x="4040123" y="0"/>
              <a:ext cx="64135" cy="6858000"/>
            </a:xfrm>
            <a:custGeom>
              <a:avLst/>
              <a:gdLst/>
              <a:ahLst/>
              <a:cxnLst/>
              <a:rect b="b" l="0" r="r" t="0"/>
              <a:pathLst>
                <a:path h="6858000" w="64135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5" name="object 5">
            <a:extLst>
              <a:ext uri="{118D740E-0312-40CA-AE35-A32F6DE580AD}">
                <a16:creationId xmlns:a16="http://schemas.microsoft.com/office/drawing/2010/main" id="{5385E316-FB0F-4FDC-B04E-820D5D1A0E25}"/>
              </a:ext>
            </a:extLst>
          </p:cNvPr>
          <p:cNvSpPr txBox="1"/>
          <p:nvPr/>
        </p:nvSpPr>
        <p:spPr>
          <a:xfrm rot="0">
            <a:off x="535635" y="1760982"/>
            <a:ext cx="3016885" cy="1045210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dirty="0" lang="en-US" spc="-280" sz="3600">
                <a:solidFill>
                  <a:srgbClr val="ffffff"/>
                </a:solidFill>
                <a:latin typeface="Arial"/>
              </a:rPr>
              <a:t>Data </a:t>
            </a:r>
            <a:r>
              <a:rPr dirty="0" lang="en-US" spc="-185" sz="3600">
                <a:solidFill>
                  <a:srgbClr val="ffffff"/>
                </a:solidFill>
                <a:latin typeface="Arial"/>
              </a:rPr>
              <a:t>Collection</a:t>
            </a:r>
            <a:r>
              <a:rPr dirty="0" lang="en-US" spc="-525" sz="3600">
                <a:solidFill>
                  <a:srgbClr val="ffffff"/>
                </a:solidFill>
                <a:latin typeface="Arial"/>
              </a:rPr>
              <a:t> </a:t>
            </a:r>
            <a:r>
              <a:rPr dirty="0" lang="en-US" spc="-210" sz="3600">
                <a:solidFill>
                  <a:srgbClr val="ffffff"/>
                </a:solidFill>
                <a:latin typeface="Arial"/>
              </a:rPr>
              <a:t>–</a:t>
            </a:r>
          </a:p>
          <a:p>
            <a:pPr marL="12700">
              <a:lnSpc>
                <a:spcPts val="4015"/>
              </a:lnSpc>
            </a:pPr>
            <a:r>
              <a:rPr dirty="0" lang="en-US" spc="-300" sz="3600">
                <a:solidFill>
                  <a:srgbClr val="ffffff"/>
                </a:solidFill>
                <a:latin typeface="Arial"/>
              </a:rPr>
              <a:t>Web</a:t>
            </a:r>
            <a:r>
              <a:rPr dirty="0" lang="en-US" spc="-380" sz="3600">
                <a:solidFill>
                  <a:srgbClr val="ffffff"/>
                </a:solidFill>
                <a:latin typeface="Arial"/>
              </a:rPr>
              <a:t> </a:t>
            </a:r>
            <a:r>
              <a:rPr dirty="0" lang="en-US" spc="-300" sz="3600">
                <a:solidFill>
                  <a:srgbClr val="ffffff"/>
                </a:solidFill>
                <a:latin typeface="Arial"/>
              </a:rPr>
              <a:t>Scraping</a:t>
            </a:r>
            <a:endParaRPr dirty="0" lang="en-US" spc="-300" sz="360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6" name="object 6">
            <a:extLst>
              <a:ext uri="{E9855C4C-5A6F-459F-A3FD-A71896418140}">
                <a16:creationId xmlns:a16="http://schemas.microsoft.com/office/drawing/2010/main" id="{C1FFF8C7-AA9D-45C0-AB1C-67000FE64D3C}"/>
              </a:ext>
            </a:extLst>
          </p:cNvPr>
          <p:cNvGrpSpPr/>
          <p:nvPr/>
        </p:nvGrpSpPr>
        <p:grpSpPr>
          <a:xfrm rot="0">
            <a:off x="5111496" y="713231"/>
            <a:ext cx="2621279" cy="2318385"/>
            <a:chOff x="5111496" y="713231"/>
            <a:chExt cx="2621279" cy="2318385"/>
          </a:xfrm>
        </p:grpSpPr>
        <p:sp>
          <p:nvSpPr>
            <p:cNvPr id="7" name="object 7">
              <a:extLst>
                <a:ext uri="{42F10C13-6867-449D-A505-C95F1CAD854F}">
                  <a16:creationId xmlns:a16="http://schemas.microsoft.com/office/drawing/2010/main" id="{4DDBE4FE-0CC6-41DE-8B78-C5D5F7343F3D}"/>
                </a:ext>
              </a:extLst>
            </p:cNvPr>
            <p:cNvSpPr/>
            <p:nvPr/>
          </p:nvSpPr>
          <p:spPr>
            <a:xfrm rot="0">
              <a:off x="5506211" y="1098804"/>
              <a:ext cx="304800" cy="1932431"/>
            </a:xfrm>
            <a:prstGeom prst="rect">
              <a:avLst/>
            </a:prstGeom>
            <a:blipFill dpi="0" rotWithShape="1">
              <a:blip r:embed="rId2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8" name="object 8">
              <a:extLst>
                <a:ext uri="{1A65C123-C80A-47BA-AC18-B81CF3E53955}">
                  <a16:creationId xmlns:a16="http://schemas.microsoft.com/office/drawing/2010/main" id="{3F55474A-919F-4C3D-8171-5E3DA50A02C5}"/>
                </a:ext>
              </a:extLst>
            </p:cNvPr>
            <p:cNvSpPr/>
            <p:nvPr/>
          </p:nvSpPr>
          <p:spPr>
            <a:xfrm rot="0">
              <a:off x="5527548" y="1110995"/>
              <a:ext cx="225550" cy="1862327"/>
            </a:xfrm>
            <a:prstGeom prst="rect">
              <a:avLst/>
            </a:prstGeom>
            <a:blipFill dpi="0" rotWithShape="1">
              <a:blip r:embed="rId3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9" name="object 9">
              <a:extLst>
                <a:ext uri="{67BB795E-753D-463D-8F62-545BBAEE45F2}">
                  <a16:creationId xmlns:a16="http://schemas.microsoft.com/office/drawing/2010/main" id="{4E42C83A-7EC7-44E9-9391-E4E07D4EB826}"/>
                </a:ext>
              </a:extLst>
            </p:cNvPr>
            <p:cNvSpPr/>
            <p:nvPr/>
          </p:nvSpPr>
          <p:spPr>
            <a:xfrm rot="0">
              <a:off x="5111496" y="713231"/>
              <a:ext cx="2580130" cy="1580388"/>
            </a:xfrm>
            <a:prstGeom prst="rect">
              <a:avLst/>
            </a:prstGeom>
            <a:blipFill dpi="0" rotWithShape="1">
              <a:blip r:embed="rId4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0" name="object 10">
              <a:extLst>
                <a:ext uri="{34F6CB3C-EF3E-4D2B-BD1F-35B94B3865AA}">
                  <a16:creationId xmlns:a16="http://schemas.microsoft.com/office/drawing/2010/main" id="{7B6A81C7-1336-4725-8BDB-CE3BB1230B9B}"/>
                </a:ext>
              </a:extLst>
            </p:cNvPr>
            <p:cNvSpPr/>
            <p:nvPr/>
          </p:nvSpPr>
          <p:spPr>
            <a:xfrm rot="0">
              <a:off x="5134355" y="1037843"/>
              <a:ext cx="2598419" cy="981454"/>
            </a:xfrm>
            <a:prstGeom prst="rect">
              <a:avLst/>
            </a:prstGeom>
            <a:blipFill dpi="0" rotWithShape="1">
              <a:blip r:embed="rId5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1" name="object 11">
              <a:extLst>
                <a:ext uri="{24CECAE1-4E09-46FF-AB54-CCC34D511EF0}">
                  <a16:creationId xmlns:a16="http://schemas.microsoft.com/office/drawing/2010/main" id="{FE87DCED-171F-465F-AFF4-1B8BFBB34668}"/>
                </a:ext>
              </a:extLst>
            </p:cNvPr>
            <p:cNvSpPr/>
            <p:nvPr/>
          </p:nvSpPr>
          <p:spPr>
            <a:xfrm rot="0">
              <a:off x="5132832" y="734567"/>
              <a:ext cx="2500884" cy="1501139"/>
            </a:xfrm>
            <a:prstGeom prst="rect">
              <a:avLst/>
            </a:prstGeom>
            <a:blipFill dpi="0" rotWithShape="1">
              <a:blip r:embed="rId6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12" name="object 12">
            <a:extLst>
              <a:ext uri="{197A85BF-ACE4-41A4-9ABA-859F3FAA31DD}">
                <a16:creationId xmlns:a16="http://schemas.microsoft.com/office/drawing/2010/main" id="{52C32598-0F6F-4CBF-93EA-0F6D6A134F6D}"/>
              </a:ext>
            </a:extLst>
          </p:cNvPr>
          <p:cNvSpPr txBox="1"/>
          <p:nvPr/>
        </p:nvSpPr>
        <p:spPr>
          <a:xfrm rot="0">
            <a:off x="5314568" y="1104137"/>
            <a:ext cx="2121535" cy="66548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dirty="0" lang="en-US" spc="-25" sz="2200">
                <a:solidFill>
                  <a:srgbClr val="ffffff"/>
                </a:solidFill>
                <a:latin typeface="Carlito"/>
              </a:rPr>
              <a:t>Request</a:t>
            </a:r>
            <a:r>
              <a:rPr dirty="0" lang="en-US" spc="-114" sz="22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pc="-5" sz="2200">
                <a:solidFill>
                  <a:srgbClr val="ffffff"/>
                </a:solidFill>
                <a:latin typeface="Carlito"/>
              </a:rPr>
              <a:t>Wikipedia</a:t>
            </a:r>
          </a:p>
          <a:p>
            <a:pPr algn="ctr" marL="13335">
              <a:lnSpc>
                <a:spcPts val="2520"/>
              </a:lnSpc>
            </a:pPr>
            <a:r>
              <a:rPr dirty="0" lang="en-US" spc="-25" sz="2200">
                <a:solidFill>
                  <a:srgbClr val="ffffff"/>
                </a:solidFill>
                <a:latin typeface="Carlito"/>
              </a:rPr>
              <a:t>html</a:t>
            </a:r>
            <a:endParaRPr dirty="0" lang="en-US" spc="-25" sz="2200">
              <a:solidFill>
                <a:srgbClr val="ffffff"/>
              </a:solidFill>
              <a:latin typeface="Carlito"/>
            </a:endParaRPr>
          </a:p>
        </p:txBody>
      </p:sp>
      <p:grpSp>
        <p:nvGrpSpPr>
          <p:cNvPr id="13" name="object 13">
            <a:extLst>
              <a:ext uri="{CFF88B1C-C985-4522-9156-4242611BD759}">
                <a16:creationId xmlns:a16="http://schemas.microsoft.com/office/drawing/2010/main" id="{F1450E0A-6509-4C14-A247-4E0CB1CB8DFE}"/>
              </a:ext>
            </a:extLst>
          </p:cNvPr>
          <p:cNvGrpSpPr/>
          <p:nvPr/>
        </p:nvGrpSpPr>
        <p:grpSpPr>
          <a:xfrm rot="0"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>
              <a:extLst>
                <a:ext uri="{57F5DCC2-E992-422D-BEB7-C49973A75294}">
                  <a16:creationId xmlns:a16="http://schemas.microsoft.com/office/drawing/2010/main" id="{352E88D2-849B-4151-AA60-AA5B5EEFE964}"/>
                </a:ext>
              </a:extLst>
            </p:cNvPr>
            <p:cNvSpPr/>
            <p:nvPr/>
          </p:nvSpPr>
          <p:spPr>
            <a:xfrm rot="0">
              <a:off x="5506211" y="2965704"/>
              <a:ext cx="304800" cy="1941576"/>
            </a:xfrm>
            <a:prstGeom prst="rect">
              <a:avLst/>
            </a:prstGeom>
            <a:blipFill dpi="0" rotWithShape="1">
              <a:blip r:embed="rId7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5" name="object 15">
              <a:extLst>
                <a:ext uri="{5699A443-6647-4BDE-9FB8-95006907845C}">
                  <a16:creationId xmlns:a16="http://schemas.microsoft.com/office/drawing/2010/main" id="{ECD51216-2F6B-40B4-88A5-4676D96A5C19}"/>
                </a:ext>
              </a:extLst>
            </p:cNvPr>
            <p:cNvSpPr/>
            <p:nvPr/>
          </p:nvSpPr>
          <p:spPr>
            <a:xfrm rot="0">
              <a:off x="5527548" y="2987040"/>
              <a:ext cx="225550" cy="1862327"/>
            </a:xfrm>
            <a:prstGeom prst="rect">
              <a:avLst/>
            </a:prstGeom>
            <a:blipFill dpi="0" rotWithShape="1">
              <a:blip r:embed="rId3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6" name="object 16">
              <a:extLst>
                <a:ext uri="{A6AFEF57-DA44-4C01-998C-5233FCEC534E}">
                  <a16:creationId xmlns:a16="http://schemas.microsoft.com/office/drawing/2010/main" id="{F6B10E5B-AA40-4FB4-A2A1-B16072B17E3C}"/>
                </a:ext>
              </a:extLst>
            </p:cNvPr>
            <p:cNvSpPr/>
            <p:nvPr/>
          </p:nvSpPr>
          <p:spPr>
            <a:xfrm rot="0">
              <a:off x="5111496" y="2589276"/>
              <a:ext cx="2580130" cy="1580388"/>
            </a:xfrm>
            <a:prstGeom prst="rect">
              <a:avLst/>
            </a:prstGeom>
            <a:blipFill dpi="0" rotWithShape="1">
              <a:blip r:embed="rId4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7" name="object 17">
              <a:extLst>
                <a:ext uri="{FC559A70-C9D3-44F5-BD04-03590FEFEAA2}">
                  <a16:creationId xmlns:a16="http://schemas.microsoft.com/office/drawing/2010/main" id="{2906428A-E4C2-447C-8628-6AB7F878FC94}"/>
                </a:ext>
              </a:extLst>
            </p:cNvPr>
            <p:cNvSpPr/>
            <p:nvPr/>
          </p:nvSpPr>
          <p:spPr>
            <a:xfrm rot="0">
              <a:off x="5334000" y="2913888"/>
              <a:ext cx="2135124" cy="981456"/>
            </a:xfrm>
            <a:prstGeom prst="rect">
              <a:avLst/>
            </a:prstGeom>
            <a:blipFill dpi="0" rotWithShape="1">
              <a:blip r:embed="rId8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8" name="object 18">
              <a:extLst>
                <a:ext uri="{BC1881F8-A391-4C3E-82FF-EE4513963518}">
                  <a16:creationId xmlns:a16="http://schemas.microsoft.com/office/drawing/2010/main" id="{31593D96-27CA-437B-99B8-9942D0FD8F8C}"/>
                </a:ext>
              </a:extLst>
            </p:cNvPr>
            <p:cNvSpPr/>
            <p:nvPr/>
          </p:nvSpPr>
          <p:spPr>
            <a:xfrm rot="0">
              <a:off x="5132832" y="2610612"/>
              <a:ext cx="2500884" cy="1501139"/>
            </a:xfrm>
            <a:prstGeom prst="rect">
              <a:avLst/>
            </a:prstGeom>
            <a:blipFill dpi="0" rotWithShape="1">
              <a:blip r:embed="rId6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19" name="object 19">
            <a:extLst>
              <a:ext uri="{17754678-DA54-4555-AFEE-32A697B0CC11}">
                <a16:creationId xmlns:a16="http://schemas.microsoft.com/office/drawing/2010/main" id="{3BDD2AF9-3C55-4318-AA96-EF24D92DF28C}"/>
              </a:ext>
            </a:extLst>
          </p:cNvPr>
          <p:cNvSpPr txBox="1"/>
          <p:nvPr/>
        </p:nvSpPr>
        <p:spPr>
          <a:xfrm rot="0">
            <a:off x="5514593" y="2980689"/>
            <a:ext cx="1709420" cy="66548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dirty="0" lang="en-US" spc="-15" sz="2200">
                <a:solidFill>
                  <a:srgbClr val="ffffff"/>
                </a:solidFill>
                <a:latin typeface="Carlito"/>
              </a:rPr>
              <a:t>BeautifulSoup</a:t>
            </a:r>
          </a:p>
          <a:p>
            <a:pPr marL="12700">
              <a:lnSpc>
                <a:spcPts val="2520"/>
              </a:lnSpc>
            </a:pPr>
            <a:r>
              <a:rPr dirty="0" lang="en-US" spc="-20" sz="2200">
                <a:solidFill>
                  <a:srgbClr val="ffffff"/>
                </a:solidFill>
                <a:latin typeface="Carlito"/>
              </a:rPr>
              <a:t>html5lib</a:t>
            </a:r>
            <a:r>
              <a:rPr dirty="0" lang="en-US" spc="-105" sz="22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pc="-35" sz="2200">
                <a:solidFill>
                  <a:srgbClr val="ffffff"/>
                </a:solidFill>
                <a:latin typeface="Carlito"/>
              </a:rPr>
              <a:t>Parser</a:t>
            </a:r>
            <a:endParaRPr dirty="0" lang="en-US" spc="-35" sz="2200">
              <a:solidFill>
                <a:srgbClr val="ffffff"/>
              </a:solidFill>
              <a:latin typeface="Carlito"/>
            </a:endParaRPr>
          </a:p>
        </p:txBody>
      </p:sp>
      <p:grpSp>
        <p:nvGrpSpPr>
          <p:cNvPr id="20" name="object 20">
            <a:extLst>
              <a:ext uri="{F2132CD2-8F9D-4B28-98CB-25C801FCE5A4}">
                <a16:creationId xmlns:a16="http://schemas.microsoft.com/office/drawing/2010/main" id="{6F5BF386-E8A4-4F46-8106-E7F490037662}"/>
              </a:ext>
            </a:extLst>
          </p:cNvPr>
          <p:cNvGrpSpPr/>
          <p:nvPr/>
        </p:nvGrpSpPr>
        <p:grpSpPr>
          <a:xfrm rot="0">
            <a:off x="5111496" y="4465320"/>
            <a:ext cx="3906519" cy="1580515"/>
            <a:chOff x="5111496" y="4465320"/>
            <a:chExt cx="3906519" cy="1580515"/>
          </a:xfrm>
        </p:grpSpPr>
        <p:sp>
          <p:nvSpPr>
            <p:cNvPr id="21" name="object 21">
              <a:extLst>
                <a:ext uri="{058B92AE-0A4F-457E-B097-8512EDCEA8E4}">
                  <a16:creationId xmlns:a16="http://schemas.microsoft.com/office/drawing/2010/main" id="{2108D887-9214-4999-AA71-2DCB1D529938}"/>
                </a:ext>
              </a:extLst>
            </p:cNvPr>
            <p:cNvSpPr/>
            <p:nvPr/>
          </p:nvSpPr>
          <p:spPr>
            <a:xfrm rot="0">
              <a:off x="5625084" y="4721352"/>
              <a:ext cx="3392423" cy="304800"/>
            </a:xfrm>
            <a:prstGeom prst="rect">
              <a:avLst/>
            </a:prstGeom>
            <a:blipFill dpi="0" rotWithShape="1">
              <a:blip r:embed="rId9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2" name="object 22">
              <a:extLst>
                <a:ext uri="{907C9038-353B-4299-982F-31D8338B107D}">
                  <a16:creationId xmlns:a16="http://schemas.microsoft.com/office/drawing/2010/main" id="{2E17AE91-2DF8-45BB-86A4-66DFC5A89676}"/>
                </a:ext>
              </a:extLst>
            </p:cNvPr>
            <p:cNvSpPr/>
            <p:nvPr/>
          </p:nvSpPr>
          <p:spPr>
            <a:xfrm rot="0">
              <a:off x="5646420" y="4742688"/>
              <a:ext cx="3313176" cy="225550"/>
            </a:xfrm>
            <a:prstGeom prst="rect">
              <a:avLst/>
            </a:prstGeom>
            <a:blipFill dpi="0" rotWithShape="1">
              <a:blip r:embed="rId10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3" name="object 23">
              <a:extLst>
                <a:ext uri="{BF2CF67B-9696-42C6-936D-635D5954B0DD}">
                  <a16:creationId xmlns:a16="http://schemas.microsoft.com/office/drawing/2010/main" id="{AC1AB2BA-A25C-445C-BB37-A0874C285AA7}"/>
                </a:ext>
              </a:extLst>
            </p:cNvPr>
            <p:cNvSpPr/>
            <p:nvPr/>
          </p:nvSpPr>
          <p:spPr>
            <a:xfrm rot="0">
              <a:off x="5111496" y="4465320"/>
              <a:ext cx="2580130" cy="1580388"/>
            </a:xfrm>
            <a:prstGeom prst="rect">
              <a:avLst/>
            </a:prstGeom>
            <a:blipFill dpi="0" rotWithShape="1">
              <a:blip r:embed="rId4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4" name="object 24">
              <a:extLst>
                <a:ext uri="{B2882034-7C74-48CC-9241-D4113C2AB4CB}">
                  <a16:creationId xmlns:a16="http://schemas.microsoft.com/office/drawing/2010/main" id="{057EE314-777C-4E91-8ECA-32BA7D22495F}"/>
                </a:ext>
              </a:extLst>
            </p:cNvPr>
            <p:cNvSpPr/>
            <p:nvPr/>
          </p:nvSpPr>
          <p:spPr>
            <a:xfrm rot="0">
              <a:off x="5289804" y="4789932"/>
              <a:ext cx="2287524" cy="981456"/>
            </a:xfrm>
            <a:prstGeom prst="rect">
              <a:avLst/>
            </a:prstGeom>
            <a:blipFill dpi="0" rotWithShape="1">
              <a:blip r:embed="rId11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5" name="object 25">
              <a:extLst>
                <a:ext uri="{E14A58BF-CA0C-4818-A3E6-0BBD012A2F2D}">
                  <a16:creationId xmlns:a16="http://schemas.microsoft.com/office/drawing/2010/main" id="{BC7ABF54-9DBA-4EFF-87AB-B5296914B720}"/>
                </a:ext>
              </a:extLst>
            </p:cNvPr>
            <p:cNvSpPr/>
            <p:nvPr/>
          </p:nvSpPr>
          <p:spPr>
            <a:xfrm rot="0">
              <a:off x="5132832" y="4486656"/>
              <a:ext cx="2500884" cy="1501140"/>
            </a:xfrm>
            <a:prstGeom prst="rect">
              <a:avLst/>
            </a:prstGeom>
            <a:blipFill dpi="0" rotWithShape="1">
              <a:blip r:embed="rId6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26" name="object 26">
            <a:extLst>
              <a:ext uri="{BEB56CF1-03FB-4474-8BBA-ACA14EB96C70}">
                <a16:creationId xmlns:a16="http://schemas.microsoft.com/office/drawing/2010/main" id="{BFDEDAE7-55F9-4A07-9C02-475DE8D9E8AE}"/>
              </a:ext>
            </a:extLst>
          </p:cNvPr>
          <p:cNvSpPr txBox="1"/>
          <p:nvPr/>
        </p:nvSpPr>
        <p:spPr>
          <a:xfrm rot="0">
            <a:off x="5470016" y="4854321"/>
            <a:ext cx="1802130" cy="668654"/>
          </a:xfrm>
          <a:prstGeom prst="rect">
            <a:avLst/>
          </a:prstGeom>
        </p:spPr>
        <p:txBody>
          <a:bodyPr bIns="0" lIns="0" rIns="0" rtlCol="0" tIns="44450" vert="horz" wrap="square">
            <a:spAutoFit/>
          </a:bodyPr>
          <a:lstStyle/>
          <a:p>
            <a:pPr indent="-321945" marL="334010" marR="5080">
              <a:lnSpc>
                <a:spcPts val="2430"/>
              </a:lnSpc>
              <a:spcBef>
                <a:spcPts val="350"/>
              </a:spcBef>
            </a:pPr>
            <a:r>
              <a:rPr dirty="0" lang="en-US" spc="-15" sz="2200">
                <a:solidFill>
                  <a:srgbClr val="ffffff"/>
                </a:solidFill>
                <a:latin typeface="Carlito"/>
              </a:rPr>
              <a:t>Find </a:t>
            </a:r>
            <a:r>
              <a:rPr dirty="0" lang="en-US" spc="-5" sz="2200">
                <a:solidFill>
                  <a:srgbClr val="ffffff"/>
                </a:solidFill>
                <a:latin typeface="Carlito"/>
              </a:rPr>
              <a:t>launch</a:t>
            </a:r>
            <a:r>
              <a:rPr dirty="0" lang="en-US" spc="-145" sz="22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pc="-40" sz="2200">
                <a:solidFill>
                  <a:srgbClr val="ffffff"/>
                </a:solidFill>
                <a:latin typeface="Carlito"/>
              </a:rPr>
              <a:t>info  </a:t>
            </a:r>
            <a:r>
              <a:rPr dirty="0" lang="en-US" spc="-25" sz="2200">
                <a:solidFill>
                  <a:srgbClr val="ffffff"/>
                </a:solidFill>
                <a:latin typeface="Carlito"/>
              </a:rPr>
              <a:t>html</a:t>
            </a:r>
            <a:r>
              <a:rPr dirty="0" lang="en-US" spc="-70" sz="22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pc="-20" sz="2200">
                <a:solidFill>
                  <a:srgbClr val="ffffff"/>
                </a:solidFill>
                <a:latin typeface="Carlito"/>
              </a:rPr>
              <a:t>table</a:t>
            </a:r>
            <a:endParaRPr dirty="0" lang="en-US" spc="-20" sz="2200">
              <a:solidFill>
                <a:srgbClr val="ffffff"/>
              </a:solidFill>
              <a:latin typeface="Carlito"/>
            </a:endParaRPr>
          </a:p>
        </p:txBody>
      </p:sp>
      <p:grpSp>
        <p:nvGrpSpPr>
          <p:cNvPr id="27" name="object 27">
            <a:extLst>
              <a:ext uri="{DC338610-4C10-425B-904F-97A960449C1C}">
                <a16:creationId xmlns:a16="http://schemas.microsoft.com/office/drawing/2010/main" id="{68F0E73D-04F8-4B0C-A769-88E6CBCE770A}"/>
              </a:ext>
            </a:extLst>
          </p:cNvPr>
          <p:cNvGrpSpPr/>
          <p:nvPr/>
        </p:nvGrpSpPr>
        <p:grpSpPr>
          <a:xfrm rot="0">
            <a:off x="8438389" y="2965704"/>
            <a:ext cx="2580640" cy="3080385"/>
            <a:chOff x="8438389" y="2965704"/>
            <a:chExt cx="2580640" cy="3080385"/>
          </a:xfrm>
        </p:grpSpPr>
        <p:sp>
          <p:nvSpPr>
            <p:cNvPr id="28" name="object 28">
              <a:extLst>
                <a:ext uri="{BFAF7A60-484D-4722-9F71-B37D96ADA1F3}">
                  <a16:creationId xmlns:a16="http://schemas.microsoft.com/office/drawing/2010/main" id="{18146C26-C3BF-4B3E-A4B2-DDC22CC07D1F}"/>
                </a:ext>
              </a:extLst>
            </p:cNvPr>
            <p:cNvSpPr/>
            <p:nvPr/>
          </p:nvSpPr>
          <p:spPr>
            <a:xfrm rot="0">
              <a:off x="8833104" y="2965704"/>
              <a:ext cx="304800" cy="1941576"/>
            </a:xfrm>
            <a:prstGeom prst="rect">
              <a:avLst/>
            </a:prstGeom>
            <a:blipFill dpi="0" rotWithShape="1">
              <a:blip r:embed="rId12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9" name="object 29">
              <a:extLst>
                <a:ext uri="{61F4A744-E04A-44E4-8BA4-B2FBD2B14BB7}">
                  <a16:creationId xmlns:a16="http://schemas.microsoft.com/office/drawing/2010/main" id="{2E4D71AC-C0CA-4C5E-96C7-8AF75E8DC38E}"/>
                </a:ext>
              </a:extLst>
            </p:cNvPr>
            <p:cNvSpPr/>
            <p:nvPr/>
          </p:nvSpPr>
          <p:spPr>
            <a:xfrm rot="0">
              <a:off x="8854440" y="2987040"/>
              <a:ext cx="225550" cy="1862327"/>
            </a:xfrm>
            <a:prstGeom prst="rect">
              <a:avLst/>
            </a:prstGeom>
            <a:blipFill dpi="0" rotWithShape="1">
              <a:blip r:embed="rId13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30" name="object 30">
              <a:extLst>
                <a:ext uri="{904A0598-B3FD-49DB-9898-26D6ABB4F676}">
                  <a16:creationId xmlns:a16="http://schemas.microsoft.com/office/drawing/2010/main" id="{81C77F7D-6FF7-4A15-94F9-763FA8387F03}"/>
                </a:ext>
              </a:extLst>
            </p:cNvPr>
            <p:cNvSpPr/>
            <p:nvPr/>
          </p:nvSpPr>
          <p:spPr>
            <a:xfrm rot="0">
              <a:off x="8438389" y="4465320"/>
              <a:ext cx="2580130" cy="1580388"/>
            </a:xfrm>
            <a:prstGeom prst="rect">
              <a:avLst/>
            </a:prstGeom>
            <a:blipFill dpi="0" rotWithShape="1">
              <a:blip r:embed="rId4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31" name="object 31">
              <a:extLst>
                <a:ext uri="{C937CE36-CEC0-49EF-9BAA-B9961E332236}">
                  <a16:creationId xmlns:a16="http://schemas.microsoft.com/office/drawing/2010/main" id="{7C03A448-84F7-4100-97E8-12B989EE3386}"/>
                </a:ext>
              </a:extLst>
            </p:cNvPr>
            <p:cNvSpPr/>
            <p:nvPr/>
          </p:nvSpPr>
          <p:spPr>
            <a:xfrm rot="0">
              <a:off x="8546592" y="4943855"/>
              <a:ext cx="2363724" cy="673607"/>
            </a:xfrm>
            <a:prstGeom prst="rect">
              <a:avLst/>
            </a:prstGeom>
            <a:blipFill dpi="0" rotWithShape="1">
              <a:blip r:embed="rId14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32" name="object 32">
              <a:extLst>
                <a:ext uri="{5240FB86-8CA7-4F15-BD9C-CFDE6CD2886F}">
                  <a16:creationId xmlns:a16="http://schemas.microsoft.com/office/drawing/2010/main" id="{1762E8FF-E087-47C9-9BDC-C40E4762524A}"/>
                </a:ext>
              </a:extLst>
            </p:cNvPr>
            <p:cNvSpPr/>
            <p:nvPr/>
          </p:nvSpPr>
          <p:spPr>
            <a:xfrm rot="0">
              <a:off x="8459724" y="4486656"/>
              <a:ext cx="2500883" cy="1501140"/>
            </a:xfrm>
            <a:prstGeom prst="rect">
              <a:avLst/>
            </a:prstGeom>
            <a:blipFill dpi="0" rotWithShape="1">
              <a:blip r:embed="rId6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33" name="object 33">
            <a:extLst>
              <a:ext uri="{D49F46F4-BEF0-4D58-B116-AC96817C108F}">
                <a16:creationId xmlns:a16="http://schemas.microsoft.com/office/drawing/2010/main" id="{5734365A-487C-4A07-99C8-42CE914A7217}"/>
              </a:ext>
            </a:extLst>
          </p:cNvPr>
          <p:cNvSpPr txBox="1"/>
          <p:nvPr/>
        </p:nvSpPr>
        <p:spPr>
          <a:xfrm rot="0">
            <a:off x="8727439" y="5007989"/>
            <a:ext cx="1943735" cy="36068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lang="en-US" spc="-40" sz="2200">
                <a:solidFill>
                  <a:srgbClr val="ffffff"/>
                </a:solidFill>
                <a:latin typeface="Carlito"/>
              </a:rPr>
              <a:t>Create</a:t>
            </a:r>
            <a:r>
              <a:rPr dirty="0" lang="en-US" spc="-70" sz="22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pc="-10" sz="2200">
                <a:solidFill>
                  <a:srgbClr val="ffffff"/>
                </a:solidFill>
                <a:latin typeface="Carlito"/>
              </a:rPr>
              <a:t>dictionary</a:t>
            </a:r>
            <a:endParaRPr dirty="0" lang="en-US" spc="-10" sz="2200">
              <a:solidFill>
                <a:srgbClr val="ffffff"/>
              </a:solidFill>
              <a:latin typeface="Carlito"/>
            </a:endParaRPr>
          </a:p>
        </p:txBody>
      </p:sp>
      <p:grpSp>
        <p:nvGrpSpPr>
          <p:cNvPr id="34" name="object 34">
            <a:extLst>
              <a:ext uri="{9418E32C-BECB-4BAA-A175-B513D48EA903}">
                <a16:creationId xmlns:a16="http://schemas.microsoft.com/office/drawing/2010/main" id="{6A2A5B4F-1C91-4421-A6EC-A9B1AD94FE22}"/>
              </a:ext>
            </a:extLst>
          </p:cNvPr>
          <p:cNvGrpSpPr/>
          <p:nvPr/>
        </p:nvGrpSpPr>
        <p:grpSpPr>
          <a:xfrm rot="0">
            <a:off x="8438389" y="1089660"/>
            <a:ext cx="2580640" cy="3112135"/>
            <a:chOff x="8438389" y="1089660"/>
            <a:chExt cx="2580640" cy="3112135"/>
          </a:xfrm>
        </p:grpSpPr>
        <p:sp>
          <p:nvSpPr>
            <p:cNvPr id="35" name="object 35">
              <a:extLst>
                <a:ext uri="{19E6DE4A-25F4-4479-AA51-FF6E03E02881}">
                  <a16:creationId xmlns:a16="http://schemas.microsoft.com/office/drawing/2010/main" id="{E37E256E-24FC-4951-A232-F048D379B4EE}"/>
                </a:ext>
              </a:extLst>
            </p:cNvPr>
            <p:cNvSpPr/>
            <p:nvPr/>
          </p:nvSpPr>
          <p:spPr>
            <a:xfrm rot="0">
              <a:off x="8833104" y="1089660"/>
              <a:ext cx="304800" cy="1941576"/>
            </a:xfrm>
            <a:prstGeom prst="rect">
              <a:avLst/>
            </a:prstGeom>
            <a:blipFill dpi="0" rotWithShape="1">
              <a:blip r:embed="rId12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36" name="object 36">
              <a:extLst>
                <a:ext uri="{4DB84E22-6569-4FED-9E5D-2E4749AD1DE0}">
                  <a16:creationId xmlns:a16="http://schemas.microsoft.com/office/drawing/2010/main" id="{9E1A79B2-4614-4326-B505-F51F0107DA6A}"/>
                </a:ext>
              </a:extLst>
            </p:cNvPr>
            <p:cNvSpPr/>
            <p:nvPr/>
          </p:nvSpPr>
          <p:spPr>
            <a:xfrm rot="0">
              <a:off x="8854440" y="1110996"/>
              <a:ext cx="225550" cy="1862327"/>
            </a:xfrm>
            <a:prstGeom prst="rect">
              <a:avLst/>
            </a:prstGeom>
            <a:blipFill dpi="0" rotWithShape="1">
              <a:blip r:embed="rId13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37" name="object 37">
              <a:extLst>
                <a:ext uri="{CC365120-141D-450D-87C2-2C440D7B5BE9}">
                  <a16:creationId xmlns:a16="http://schemas.microsoft.com/office/drawing/2010/main" id="{B2C22A77-2565-4610-ADFC-639D89C1403C}"/>
                </a:ext>
              </a:extLst>
            </p:cNvPr>
            <p:cNvSpPr/>
            <p:nvPr/>
          </p:nvSpPr>
          <p:spPr>
            <a:xfrm rot="0">
              <a:off x="8438389" y="2589276"/>
              <a:ext cx="2580130" cy="1580388"/>
            </a:xfrm>
            <a:prstGeom prst="rect">
              <a:avLst/>
            </a:prstGeom>
            <a:blipFill dpi="0" rotWithShape="1">
              <a:blip r:embed="rId4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38" name="object 38">
              <a:extLst>
                <a:ext uri="{D5735727-A01F-4617-BAEA-DD04AA9A7D22}">
                  <a16:creationId xmlns:a16="http://schemas.microsoft.com/office/drawing/2010/main" id="{ED0F0EE0-0AD1-4CDF-A0D0-AAA5D74BE3EE}"/>
                </a:ext>
              </a:extLst>
            </p:cNvPr>
            <p:cNvSpPr/>
            <p:nvPr/>
          </p:nvSpPr>
          <p:spPr>
            <a:xfrm rot="0">
              <a:off x="8659368" y="2606039"/>
              <a:ext cx="2203704" cy="1595628"/>
            </a:xfrm>
            <a:prstGeom prst="rect">
              <a:avLst/>
            </a:prstGeom>
            <a:blipFill dpi="0" rotWithShape="1">
              <a:blip r:embed="rId15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39" name="object 39">
              <a:extLst>
                <a:ext uri="{F3148835-1147-48DA-BE98-29C6341F6C91}">
                  <a16:creationId xmlns:a16="http://schemas.microsoft.com/office/drawing/2010/main" id="{3B3C8213-71E0-4A60-94FA-CE892FDB3069}"/>
                </a:ext>
              </a:extLst>
            </p:cNvPr>
            <p:cNvSpPr/>
            <p:nvPr/>
          </p:nvSpPr>
          <p:spPr>
            <a:xfrm rot="0">
              <a:off x="8459724" y="2610612"/>
              <a:ext cx="2500883" cy="1501139"/>
            </a:xfrm>
            <a:prstGeom prst="rect">
              <a:avLst/>
            </a:prstGeom>
            <a:blipFill dpi="0" rotWithShape="1">
              <a:blip r:embed="rId6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40" name="object 40">
            <a:extLst>
              <a:ext uri="{4F26E2E5-3E88-48C5-AE8F-FCCA6C3B210A}">
                <a16:creationId xmlns:a16="http://schemas.microsoft.com/office/drawing/2010/main" id="{22B60F08-E075-4D81-8966-CF3229615887}"/>
              </a:ext>
            </a:extLst>
          </p:cNvPr>
          <p:cNvSpPr txBox="1"/>
          <p:nvPr/>
        </p:nvSpPr>
        <p:spPr>
          <a:xfrm rot="0">
            <a:off x="8840216" y="2670810"/>
            <a:ext cx="1708150" cy="1282064"/>
          </a:xfrm>
          <a:prstGeom prst="rect">
            <a:avLst/>
          </a:prstGeom>
        </p:spPr>
        <p:txBody>
          <a:bodyPr bIns="0" lIns="0" rIns="0" rtlCol="0" tIns="40004" vert="horz" wrap="square">
            <a:spAutoFit/>
          </a:bodyPr>
          <a:lstStyle/>
          <a:p>
            <a:pPr algn="ctr" marL="12700" marR="5080">
              <a:lnSpc>
                <a:spcPct val="91000"/>
              </a:lnSpc>
              <a:spcBef>
                <a:spcPts val="315"/>
              </a:spcBef>
            </a:pPr>
            <a:r>
              <a:rPr dirty="0" lang="en-US" spc="-45" sz="2200">
                <a:solidFill>
                  <a:srgbClr val="ffffff"/>
                </a:solidFill>
                <a:latin typeface="Carlito"/>
              </a:rPr>
              <a:t>Iterate</a:t>
            </a:r>
            <a:r>
              <a:rPr dirty="0" lang="en-US" spc="-135" sz="22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pc="-20" sz="2200">
                <a:solidFill>
                  <a:srgbClr val="ffffff"/>
                </a:solidFill>
                <a:latin typeface="Carlito"/>
              </a:rPr>
              <a:t>through  table </a:t>
            </a:r>
            <a:r>
              <a:rPr dirty="0" lang="en-US" spc="-5" sz="2200">
                <a:solidFill>
                  <a:srgbClr val="ffffff"/>
                </a:solidFill>
                <a:latin typeface="Carlito"/>
              </a:rPr>
              <a:t>cells </a:t>
            </a:r>
            <a:r>
              <a:rPr dirty="0" lang="en-US" spc="-30" sz="2200">
                <a:solidFill>
                  <a:srgbClr val="ffffff"/>
                </a:solidFill>
                <a:latin typeface="Carlito"/>
              </a:rPr>
              <a:t>to  extract </a:t>
            </a:r>
            <a:r>
              <a:rPr dirty="0" lang="en-US" spc="-35" sz="2200">
                <a:solidFill>
                  <a:srgbClr val="ffffff"/>
                </a:solidFill>
                <a:latin typeface="Carlito"/>
              </a:rPr>
              <a:t>data </a:t>
            </a:r>
            <a:r>
              <a:rPr dirty="0" lang="en-US" spc="-30" sz="2200">
                <a:solidFill>
                  <a:srgbClr val="ffffff"/>
                </a:solidFill>
                <a:latin typeface="Carlito"/>
              </a:rPr>
              <a:t>to  </a:t>
            </a:r>
            <a:r>
              <a:rPr dirty="0" lang="en-US" spc="-10" sz="2200">
                <a:solidFill>
                  <a:srgbClr val="ffffff"/>
                </a:solidFill>
                <a:latin typeface="Carlito"/>
              </a:rPr>
              <a:t>dictionary</a:t>
            </a:r>
            <a:endParaRPr dirty="0" lang="en-US" spc="-10" sz="2200">
              <a:solidFill>
                <a:srgbClr val="ffffff"/>
              </a:solidFill>
              <a:latin typeface="Carlito"/>
            </a:endParaRPr>
          </a:p>
        </p:txBody>
      </p:sp>
      <p:grpSp>
        <p:nvGrpSpPr>
          <p:cNvPr id="41" name="object 41">
            <a:extLst>
              <a:ext uri="{CD01A215-B9C4-41DD-A03F-28465618E589}">
                <a16:creationId xmlns:a16="http://schemas.microsoft.com/office/drawing/2010/main" id="{4B771BE5-E300-4E01-8A73-A044A9CA3B42}"/>
              </a:ext>
            </a:extLst>
          </p:cNvPr>
          <p:cNvGrpSpPr/>
          <p:nvPr/>
        </p:nvGrpSpPr>
        <p:grpSpPr>
          <a:xfrm rot="0">
            <a:off x="8438389" y="713231"/>
            <a:ext cx="2580640" cy="1580515"/>
            <a:chOff x="8438389" y="713231"/>
            <a:chExt cx="2580640" cy="1580515"/>
          </a:xfrm>
        </p:grpSpPr>
        <p:sp>
          <p:nvSpPr>
            <p:cNvPr id="42" name="object 42">
              <a:extLst>
                <a:ext uri="{46CB9D11-38CF-4172-9D2E-9143ED8B8001}">
                  <a16:creationId xmlns:a16="http://schemas.microsoft.com/office/drawing/2010/main" id="{4DA87249-79C1-4B9F-A7D9-52C81CF5E558}"/>
                </a:ext>
              </a:extLst>
            </p:cNvPr>
            <p:cNvSpPr/>
            <p:nvPr/>
          </p:nvSpPr>
          <p:spPr>
            <a:xfrm rot="0">
              <a:off x="8438389" y="713231"/>
              <a:ext cx="2580130" cy="1580388"/>
            </a:xfrm>
            <a:prstGeom prst="rect">
              <a:avLst/>
            </a:prstGeom>
            <a:blipFill dpi="0" rotWithShape="1">
              <a:blip r:embed="rId4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3" name="object 43">
              <a:extLst>
                <a:ext uri="{397DA6CB-1DCC-4A66-A849-A4A1025DA408}">
                  <a16:creationId xmlns:a16="http://schemas.microsoft.com/office/drawing/2010/main" id="{8AFC45A4-8702-44D1-A914-6B1EC8B0B393}"/>
                </a:ext>
              </a:extLst>
            </p:cNvPr>
            <p:cNvSpPr/>
            <p:nvPr/>
          </p:nvSpPr>
          <p:spPr>
            <a:xfrm rot="0">
              <a:off x="8525257" y="1037843"/>
              <a:ext cx="2468879" cy="981454"/>
            </a:xfrm>
            <a:prstGeom prst="rect">
              <a:avLst/>
            </a:prstGeom>
            <a:blipFill dpi="0" rotWithShape="1">
              <a:blip r:embed="rId16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4" name="object 44">
              <a:extLst>
                <a:ext uri="{1C2D9628-4124-4405-8981-D7BCBD6D08D4}">
                  <a16:creationId xmlns:a16="http://schemas.microsoft.com/office/drawing/2010/main" id="{CC79C01D-B286-49E4-A5AA-6D89F19B6EED}"/>
                </a:ext>
              </a:extLst>
            </p:cNvPr>
            <p:cNvSpPr/>
            <p:nvPr/>
          </p:nvSpPr>
          <p:spPr>
            <a:xfrm rot="0">
              <a:off x="8459724" y="734567"/>
              <a:ext cx="2500883" cy="1501139"/>
            </a:xfrm>
            <a:prstGeom prst="rect">
              <a:avLst/>
            </a:prstGeom>
            <a:blipFill dpi="0" rotWithShape="1">
              <a:blip r:embed="rId6"/>
              <a:stretch>
                <a:fillRect/>
              </a:stretch>
            </a:blip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45" name="object 45">
            <a:extLst>
              <a:ext uri="{3CAD59C0-93C5-47AF-855B-1B67463B857D}">
                <a16:creationId xmlns:a16="http://schemas.microsoft.com/office/drawing/2010/main" id="{FEEA505B-DC0D-4F5C-A8EC-0F3D5C16F8BD}"/>
              </a:ext>
            </a:extLst>
          </p:cNvPr>
          <p:cNvSpPr txBox="1"/>
          <p:nvPr/>
        </p:nvSpPr>
        <p:spPr>
          <a:xfrm rot="0">
            <a:off x="8706105" y="1101090"/>
            <a:ext cx="1983105" cy="668020"/>
          </a:xfrm>
          <a:prstGeom prst="rect">
            <a:avLst/>
          </a:prstGeom>
        </p:spPr>
        <p:txBody>
          <a:bodyPr bIns="0" lIns="0" rIns="0" rtlCol="0" tIns="45719" vert="horz" wrap="square">
            <a:spAutoFit/>
          </a:bodyPr>
          <a:lstStyle/>
          <a:p>
            <a:pPr indent="-372110" marL="384175" marR="5080">
              <a:lnSpc>
                <a:spcPts val="2420"/>
              </a:lnSpc>
              <a:spcBef>
                <a:spcPts val="359"/>
              </a:spcBef>
            </a:pPr>
            <a:r>
              <a:rPr dirty="0" lang="en-US" spc="-20" sz="2200">
                <a:solidFill>
                  <a:srgbClr val="ffffff"/>
                </a:solidFill>
                <a:latin typeface="Carlito"/>
              </a:rPr>
              <a:t>Cast </a:t>
            </a:r>
            <a:r>
              <a:rPr dirty="0" lang="en-US" spc="-5" sz="2200">
                <a:solidFill>
                  <a:srgbClr val="ffffff"/>
                </a:solidFill>
                <a:latin typeface="Carlito"/>
              </a:rPr>
              <a:t>dictionary</a:t>
            </a:r>
            <a:r>
              <a:rPr dirty="0" lang="en-US" spc="-135" sz="2200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pc="-60" sz="2200">
                <a:solidFill>
                  <a:srgbClr val="ffffff"/>
                </a:solidFill>
                <a:latin typeface="Carlito"/>
              </a:rPr>
              <a:t>to  </a:t>
            </a:r>
            <a:r>
              <a:rPr dirty="0" lang="en-US" spc="-30" sz="2200">
                <a:solidFill>
                  <a:srgbClr val="ffffff"/>
                </a:solidFill>
                <a:latin typeface="Carlito"/>
              </a:rPr>
              <a:t>DataFrame</a:t>
            </a:r>
            <a:endParaRPr dirty="0" lang="en-US" spc="-30" sz="2200">
              <a:solidFill>
                <a:srgbClr val="ffffff"/>
              </a:solidFill>
              <a:latin typeface="Carlito"/>
            </a:endParaRPr>
          </a:p>
        </p:txBody>
      </p:sp>
      <p:sp>
        <p:nvSpPr>
          <p:cNvPr id="46" name="object 46">
            <a:extLst>
              <a:ext uri="{D8A0CA84-E01B-48C7-9ABF-E13A08BAE8DB}">
                <a16:creationId xmlns:a16="http://schemas.microsoft.com/office/drawing/2010/main" id="{F34C8567-BACE-4D0C-921B-AC27B86338CE}"/>
              </a:ext>
            </a:extLst>
          </p:cNvPr>
          <p:cNvSpPr txBox="1"/>
          <p:nvPr/>
        </p:nvSpPr>
        <p:spPr>
          <a:xfrm rot="0">
            <a:off x="535635" y="4448302"/>
            <a:ext cx="865505" cy="254000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5" sz="1500" u="sng">
                <a:solidFill>
                  <a:srgbClr val="ffffff"/>
                </a:solidFill>
                <a:latin typeface="Carlito"/>
              </a:rPr>
              <a:t>GitHub</a:t>
            </a:r>
            <a:r>
              <a:rPr dirty="0" lang="en-US" spc="-155" sz="1500" u="sng">
                <a:solidFill>
                  <a:srgbClr val="ffffff"/>
                </a:solidFill>
                <a:latin typeface="Carlito"/>
              </a:rPr>
              <a:t> </a:t>
            </a:r>
            <a:r>
              <a:rPr dirty="0" lang="en-US" sz="1500" u="sng">
                <a:solidFill>
                  <a:srgbClr val="ffffff"/>
                </a:solidFill>
                <a:latin typeface="Carlito"/>
              </a:rPr>
              <a:t>url:</a:t>
            </a:r>
            <a:endParaRPr dirty="0" lang="en-US" sz="1500" u="sng">
              <a:solidFill>
                <a:srgbClr val="ffffff"/>
              </a:solidFill>
              <a:latin typeface="Carlito"/>
            </a:endParaRPr>
          </a:p>
        </p:txBody>
      </p:sp>
      <p:sp>
        <p:nvSpPr>
          <p:cNvPr id="47" name="object 47">
            <a:extLst>
              <a:ext uri="{21794B97-4337-4283-9041-8C32E9A609EA}">
                <a16:creationId xmlns:a16="http://schemas.microsoft.com/office/drawing/2010/main" id="{87DBD512-3E76-4AD0-94F4-ABD4B06693F7}"/>
              </a:ext>
            </a:extLst>
          </p:cNvPr>
          <p:cNvSpPr txBox="1"/>
          <p:nvPr/>
        </p:nvSpPr>
        <p:spPr>
          <a:xfrm rot="0">
            <a:off x="535635" y="4830826"/>
            <a:ext cx="2988945" cy="241249"/>
          </a:xfrm>
          <a:prstGeom prst="rect">
            <a:avLst/>
          </a:prstGeom>
        </p:spPr>
        <p:txBody>
          <a:bodyPr bIns="0" lIns="0" rIns="0" rtlCol="0" tIns="35560" vert="horz" wrap="square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dirty="0" lang="en-IN" spc="-10" sz="1500" u="sng">
                <a:solidFill>
                  <a:srgbClr val="2996e1"/>
                </a:solidFill>
                <a:latin typeface="Carlito"/>
                <a:hlinkClick r:id="rId17"/>
              </a:rPr>
              <a:t/>
            </a:r>
            <a:endParaRPr dirty="0" lang="en-IN" spc="-10" sz="1500" u="sng">
              <a:solidFill>
                <a:srgbClr val="2996e1"/>
              </a:solidFill>
              <a:latin typeface="Carlito"/>
              <a:hlinkClick r:id="rId18"/>
            </a:endParaRPr>
          </a:p>
        </p:txBody>
      </p:sp>
      <p:sp>
        <p:nvSpPr>
          <p:cNvPr id="48" name="">
            <a:extLst>
              <a:ext uri="{46ACACFD-5045-4C46-A3FE-EDBB360309FC}">
                <a16:creationId xmlns:a16="http://schemas.microsoft.com/office/drawing/2010/main" id="{7A3B9670-084B-4CEF-BC9F-62DD412EF7EB}"/>
              </a:ext>
            </a:extLst>
          </p:cNvPr>
          <p:cNvSpPr txBox="1"/>
          <p:nvPr/>
        </p:nvSpPr>
        <p:spPr>
          <a:xfrm flipH="false" flipV="false" rot="0">
            <a:off x="347853" y="4962525"/>
            <a:ext cx="3204667" cy="1588369"/>
          </a:xfrm>
          <a:prstGeom prst="rect">
            <a:avLst/>
          </a:prstGeom>
        </p:spPr>
        <p:txBody>
          <a:bodyPr bIns="47625" lIns="95250" rIns="95250" rtlCol="0" tIns="47625">
            <a:noAutofit/>
          </a:bodyPr>
          <a:lstStyle/>
          <a:p>
            <a:pPr>
              <a:defRPr dirty="0" lang="en-US" sz="1400"/>
            </a:pPr>
            <a:r>
              <a:rPr dirty="0" lang="fr-FR" sz="1400">
                <a:solidFill>
                  <a:schemeClr val="tx1"/>
                </a:solidFill>
                <a:latin typeface="Calibri"/>
                <a:hlinkClick r:id="rId19"/>
              </a:rPr>
              <a:t>https://github.com/</a:t>
            </a:r>
            <a:r>
              <a:rPr dirty="0" err="1" lang="fr-FR" sz="1400">
                <a:solidFill>
                  <a:schemeClr val="tx1"/>
                </a:solidFill>
                <a:latin typeface="Calibri"/>
                <a:hlinkClick r:id="rId20"/>
              </a:rPr>
              <a:t>Houda</a:t>
            </a:r>
            <a:r>
              <a:rPr dirty="0" lang="en-US" sz="1400">
                <a:solidFill>
                  <a:schemeClr val="tx1"/>
                </a:solidFill>
                <a:latin typeface="Calibri"/>
                <a:hlinkClick r:id="rId21"/>
              </a:rPr>
              <a:t>-Harbaoui/IBM_Data_Science_Professional_Certification/blob/main/Data%20Collection%20with%20Web%20Scraping.ipynb</a:t>
            </a:r>
            <a:endParaRPr dirty="0" lang="en-US" sz="1400">
              <a:solidFill>
                <a:schemeClr val="tx1"/>
              </a:solidFill>
              <a:latin typeface="Calibri"/>
              <a:hlinkClick r:id="rId22"/>
            </a:endParaRPr>
          </a:p>
        </p:txBody>
      </p:sp>
    </p:spTree>
    <p:extLst>
      <p:ext uri="{5484B7BD-2D57-4F3A-9909-B378674C0930}">
        <p14:creationId xmlns:p14="http://schemas.microsoft.com/office/powerpoint/2010/main" val="1722787483075"/>
      </p:ext>
    </p:extLst>
  </p:cSld>
  <p:clrMapOvr>
    <a:masterClrMapping/>
  </p:clrMapOvr>
</p:sld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solidFill>
            <a:schemeClr val="phClr">
              <a:shade val="95000"/>
              <a:satMod val="104999"/>
            </a:schemeClr>
          </a:solidFill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solidFill>
            <a:schemeClr val="phClr">
              <a:shade val="95000"/>
              <a:satMod val="104999"/>
            </a:schemeClr>
          </a:solidFill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si:type="dcterms:W3CDTF">2024-08-04T17:33:39Z</dcterms:created>
  <dcterms:modified xsi:type="dcterms:W3CDTF">2024-08-04T18:03:37Z</dcterms:modified>
</cp:coreProperties>
</file>