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73EDA8-909A-4D4E-9F02-28B40DCB1FC1}">
  <a:tblStyle styleId="{5373EDA8-909A-4D4E-9F02-28B40DCB1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510af1d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510af1d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a584be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a584be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510af1d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1510af1d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510af1df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1510af1df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1510af1d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1510af1d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17a2140a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17a2140a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1787e17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1787e17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1510af1df_7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1510af1df_7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1510af1df_7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1510af1df_7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7a2140a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7a2140a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7a2140a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17a2140a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17a2140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17a2140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584be0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a584be0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560cda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1560cda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510af1df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510af1d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1560cda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1560cda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510af1d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510af1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1900" y="913575"/>
            <a:ext cx="8740200" cy="20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Le Design Thinking de la </a:t>
            </a:r>
            <a:r>
              <a:rPr lang="en-GB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parapharmacie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Paramerveilleuse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16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20"/>
              <a:t>            </a:t>
            </a:r>
            <a:r>
              <a:rPr lang="en-GB" sz="2320"/>
              <a:t> </a:t>
            </a:r>
            <a:r>
              <a:rPr lang="en-GB" sz="2320">
                <a:solidFill>
                  <a:schemeClr val="accent6"/>
                </a:solidFill>
              </a:rPr>
              <a:t>Réalisé par :</a:t>
            </a:r>
            <a:endParaRPr sz="232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2320"/>
              <a:t>          Rachid El khamlichi</a:t>
            </a:r>
            <a:r>
              <a:rPr lang="en-GB" sz="2845">
                <a:highlight>
                  <a:srgbClr val="FFFFFF"/>
                </a:highlight>
              </a:rPr>
              <a:t>                         		 </a:t>
            </a:r>
            <a:r>
              <a:rPr lang="en-GB" sz="2320"/>
              <a:t>Houda sidi Ammi</a:t>
            </a:r>
            <a:endParaRPr sz="23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2320"/>
              <a:t>          Yousra El hassany</a:t>
            </a:r>
            <a:r>
              <a:rPr lang="en-GB" sz="2565">
                <a:highlight>
                  <a:schemeClr val="dk1"/>
                </a:highlight>
              </a:rPr>
              <a:t>                              		 </a:t>
            </a:r>
            <a:r>
              <a:rPr lang="en-GB" sz="2320"/>
              <a:t>Souhaila Harrak</a:t>
            </a:r>
            <a:endParaRPr sz="284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3543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38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910600" y="2094450"/>
            <a:ext cx="3558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Définition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49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000"/>
              <a:t>Idéation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200300"/>
            <a:ext cx="8436826" cy="38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483138" y="4068000"/>
            <a:ext cx="81777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2485">
                <a:solidFill>
                  <a:srgbClr val="FF0000"/>
                </a:solidFill>
              </a:rPr>
              <a:t> </a:t>
            </a:r>
            <a:r>
              <a:rPr lang="en-GB" sz="2485">
                <a:solidFill>
                  <a:srgbClr val="FF0000"/>
                </a:solidFill>
              </a:rPr>
              <a:t>Alors</a:t>
            </a:r>
            <a:r>
              <a:rPr lang="en-GB" sz="2685">
                <a:solidFill>
                  <a:srgbClr val="FF0000"/>
                </a:solidFill>
              </a:rPr>
              <a:t> </a:t>
            </a:r>
            <a:r>
              <a:rPr lang="en-GB" sz="2485">
                <a:solidFill>
                  <a:srgbClr val="FF0000"/>
                </a:solidFill>
              </a:rPr>
              <a:t>la</a:t>
            </a:r>
            <a:r>
              <a:rPr lang="en-GB" sz="2585">
                <a:solidFill>
                  <a:srgbClr val="FF0000"/>
                </a:solidFill>
              </a:rPr>
              <a:t> solution optimale proposé c’est ” la création d’un site web convenable”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Prototype</a:t>
            </a:r>
            <a:endParaRPr b="1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75" y="297925"/>
            <a:ext cx="4961124" cy="45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175" y="222550"/>
            <a:ext cx="3892926" cy="4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5) Tester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rgbClr val="FF9900"/>
                </a:solidFill>
              </a:rPr>
              <a:t>Afin de tester le site web , on a </a:t>
            </a:r>
            <a:r>
              <a:rPr lang="en-GB" sz="2600">
                <a:solidFill>
                  <a:srgbClr val="FF9900"/>
                </a:solidFill>
              </a:rPr>
              <a:t>choisi</a:t>
            </a:r>
            <a:r>
              <a:rPr lang="en-GB" sz="2600">
                <a:solidFill>
                  <a:srgbClr val="FF9900"/>
                </a:solidFill>
              </a:rPr>
              <a:t> la check liste suivante :</a:t>
            </a:r>
            <a:endParaRPr sz="2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30"/>
          <p:cNvGraphicFramePr/>
          <p:nvPr/>
        </p:nvGraphicFramePr>
        <p:xfrm>
          <a:off x="382800" y="310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{5373EDA8-909A-4D4E-9F02-28B40DCB1FC1}</a:tableStyleId>
              </a:tblPr>
              <a:tblGrid>
                <a:gridCol w="6583625"/>
                <a:gridCol w="917350"/>
                <a:gridCol w="960675"/>
              </a:tblGrid>
              <a:tr h="19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CC0000"/>
                          </a:solidFill>
                        </a:rPr>
                        <a:t>Propositions</a:t>
                      </a:r>
                      <a:endParaRPr b="1" sz="18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2"/>
                          </a:solidFill>
                        </a:rPr>
                        <a:t>Oui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2"/>
                          </a:solidFill>
                        </a:rPr>
                        <a:t>Non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/>
                        <a:t>A l’aide de la localisation je peux trouver facilement la parapharmaci</a:t>
                      </a:r>
                      <a:r>
                        <a:rPr b="1" lang="en-GB"/>
                        <a:t>e.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/>
                        <a:t>Je peux savoir la quantité et le prix de produit voulu.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100"/>
                        <a:t>Ya t’il d’autre façon de communica</a:t>
                      </a:r>
                      <a:r>
                        <a:rPr b="1" lang="en-GB" sz="1200"/>
                        <a:t>tion à part le téléphone ?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/>
                        <a:t>Je peux voir les promotions.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/>
                        <a:t>Etes vous </a:t>
                      </a:r>
                      <a:r>
                        <a:rPr b="1" lang="en-GB"/>
                        <a:t>convaincu</a:t>
                      </a:r>
                      <a:r>
                        <a:rPr b="1" lang="en-GB"/>
                        <a:t> du </a:t>
                      </a:r>
                      <a:r>
                        <a:rPr b="1" lang="en-GB"/>
                        <a:t>Service</a:t>
                      </a:r>
                      <a:r>
                        <a:rPr b="1" lang="en-GB"/>
                        <a:t> de livraison.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/>
                        <a:t>Le  service Conseils de pharmaciens est une valeure ajouter ?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785725" y="401276"/>
            <a:ext cx="53613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230">
                <a:latin typeface="Calibri"/>
                <a:ea typeface="Calibri"/>
                <a:cs typeface="Calibri"/>
                <a:sym typeface="Calibri"/>
              </a:rPr>
              <a:t>Plan</a:t>
            </a:r>
            <a:endParaRPr b="1" sz="423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785725" y="12730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Définition de design thinking</a:t>
            </a:r>
            <a:endParaRPr sz="2500"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785725" y="17956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Les étapes</a:t>
            </a:r>
            <a:r>
              <a:rPr lang="en-GB" sz="2500"/>
              <a:t> de design thinking</a:t>
            </a:r>
            <a:endParaRPr sz="2500"/>
          </a:p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1785725" y="23104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Situation de projet</a:t>
            </a:r>
            <a:endParaRPr sz="2500"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1722475" y="2833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Le processus de design thinking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58703" y="1640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THINKING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981725" y="1071750"/>
            <a:ext cx="70038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highlight>
                  <a:schemeClr val="dk1"/>
                </a:highlight>
              </a:rPr>
              <a:t>  </a:t>
            </a:r>
            <a:r>
              <a:rPr lang="en-GB" sz="2300">
                <a:solidFill>
                  <a:schemeClr val="accent3"/>
                </a:solidFill>
                <a:highlight>
                  <a:schemeClr val="dk1"/>
                </a:highlight>
              </a:rPr>
              <a:t>Définition</a:t>
            </a:r>
            <a:endParaRPr sz="2300">
              <a:solidFill>
                <a:schemeClr val="accent3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dk1"/>
                </a:highlight>
              </a:rPr>
              <a:t>     Le Design Thinking c’est  l’ensemble des méthodes et des outils qui aident, face à un problème ou un projet d’innovation, à appliquer la même démarche que celle qu’aurait un designer.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highlight>
                  <a:schemeClr val="dk1"/>
                </a:highlight>
              </a:rPr>
              <a:t>    C’est une approche de l’innovation et de son management qui se veut une synthèse entre la pensée analytique et la pensée intuitive. Il s’appuie beaucoup sur un processus de co-créativité impliquant des retours de l’utilisateur final.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11700" y="49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highlight>
                  <a:schemeClr val="lt1"/>
                </a:highlight>
              </a:rPr>
              <a:t>C</a:t>
            </a:r>
            <a:r>
              <a:rPr lang="en-GB" sz="2800">
                <a:solidFill>
                  <a:schemeClr val="dk1"/>
                </a:solidFill>
                <a:highlight>
                  <a:schemeClr val="lt1"/>
                </a:highlight>
              </a:rPr>
              <a:t>ette méthode est constitué de 5 étapes qui sont: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4000"/>
            <a:ext cx="8520601" cy="38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ctrTitle"/>
          </p:nvPr>
        </p:nvSpPr>
        <p:spPr>
          <a:xfrm>
            <a:off x="311700" y="214950"/>
            <a:ext cx="8520600" cy="42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8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8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80">
                <a:solidFill>
                  <a:srgbClr val="FF9900"/>
                </a:solidFill>
              </a:rPr>
              <a:t>La situation</a:t>
            </a:r>
            <a:r>
              <a:rPr lang="en-GB" sz="2680">
                <a:solidFill>
                  <a:srgbClr val="FF9900"/>
                </a:solidFill>
              </a:rPr>
              <a:t> </a:t>
            </a:r>
            <a:endParaRPr sz="268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8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380">
                <a:solidFill>
                  <a:srgbClr val="000000"/>
                </a:solidFill>
              </a:rPr>
              <a:t>      Mr Zakaria ,l</a:t>
            </a:r>
            <a:r>
              <a:rPr lang="en-GB" sz="2380">
                <a:solidFill>
                  <a:srgbClr val="000000"/>
                </a:solidFill>
              </a:rPr>
              <a:t>e propriétaire </a:t>
            </a:r>
            <a:r>
              <a:rPr lang="en-GB" sz="2380">
                <a:solidFill>
                  <a:srgbClr val="000000"/>
                </a:solidFill>
              </a:rPr>
              <a:t> du parapharmacie </a:t>
            </a:r>
            <a:r>
              <a:rPr b="1" lang="en-GB" sz="2380">
                <a:solidFill>
                  <a:srgbClr val="FF0000"/>
                </a:solidFill>
              </a:rPr>
              <a:t>”Paramerveilleuse“</a:t>
            </a:r>
            <a:r>
              <a:rPr b="1" lang="en-GB" sz="2380">
                <a:solidFill>
                  <a:srgbClr val="000000"/>
                </a:solidFill>
              </a:rPr>
              <a:t> </a:t>
            </a:r>
            <a:r>
              <a:rPr lang="en-GB" sz="2380">
                <a:solidFill>
                  <a:srgbClr val="000000"/>
                </a:solidFill>
              </a:rPr>
              <a:t>a consulté une cabinet de conseil en innovation afin de trouver des solutions optimales à ses problèmes concernant d'une </a:t>
            </a:r>
            <a:r>
              <a:rPr lang="en-GB" sz="2380">
                <a:solidFill>
                  <a:srgbClr val="000000"/>
                </a:solidFill>
              </a:rPr>
              <a:t>côté</a:t>
            </a:r>
            <a:r>
              <a:rPr lang="en-GB" sz="2380">
                <a:solidFill>
                  <a:srgbClr val="000000"/>
                </a:solidFill>
              </a:rPr>
              <a:t> les clients, d'autre </a:t>
            </a:r>
            <a:r>
              <a:rPr lang="en-GB" sz="2380">
                <a:solidFill>
                  <a:srgbClr val="000000"/>
                </a:solidFill>
              </a:rPr>
              <a:t>côté</a:t>
            </a:r>
            <a:r>
              <a:rPr lang="en-GB" sz="2380">
                <a:solidFill>
                  <a:srgbClr val="000000"/>
                </a:solidFill>
              </a:rPr>
              <a:t> son stratégie de gestion.</a:t>
            </a:r>
            <a:endParaRPr sz="23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80">
                <a:solidFill>
                  <a:srgbClr val="000000"/>
                </a:solidFill>
              </a:rPr>
              <a:t>     la cabinet a décidé d'adopter l'approche design thinking afin de résoudre la </a:t>
            </a:r>
            <a:r>
              <a:rPr lang="en-GB" sz="2380">
                <a:solidFill>
                  <a:srgbClr val="000000"/>
                </a:solidFill>
              </a:rPr>
              <a:t>problématique</a:t>
            </a:r>
            <a:r>
              <a:rPr lang="en-GB" sz="2380">
                <a:solidFill>
                  <a:srgbClr val="000000"/>
                </a:solidFill>
              </a:rPr>
              <a:t>.</a:t>
            </a:r>
            <a:endParaRPr sz="23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422675" y="1948800"/>
            <a:ext cx="65055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Les cartes d’empathie</a:t>
            </a:r>
            <a:endParaRPr b="1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0"/>
            <a:ext cx="7505700" cy="4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5" y="219750"/>
            <a:ext cx="8644152" cy="48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5" y="111000"/>
            <a:ext cx="8936350" cy="50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3607850" y="3163800"/>
            <a:ext cx="19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MR.zakaria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