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5" r:id="rId2"/>
    <p:sldId id="257" r:id="rId3"/>
    <p:sldId id="256" r:id="rId4"/>
    <p:sldId id="258" r:id="rId5"/>
    <p:sldId id="259" r:id="rId6"/>
    <p:sldId id="260" r:id="rId7"/>
    <p:sldId id="265" r:id="rId8"/>
    <p:sldId id="266" r:id="rId9"/>
    <p:sldId id="267" r:id="rId10"/>
    <p:sldId id="269" r:id="rId11"/>
    <p:sldId id="271" r:id="rId12"/>
    <p:sldId id="273" r:id="rId13"/>
    <p:sldId id="275" r:id="rId14"/>
    <p:sldId id="290" r:id="rId15"/>
    <p:sldId id="292" r:id="rId16"/>
    <p:sldId id="294" r:id="rId17"/>
    <p:sldId id="296" r:id="rId18"/>
    <p:sldId id="298" r:id="rId19"/>
    <p:sldId id="300" r:id="rId20"/>
    <p:sldId id="303" r:id="rId21"/>
    <p:sldId id="305" r:id="rId22"/>
    <p:sldId id="302" r:id="rId23"/>
    <p:sldId id="277" r:id="rId24"/>
    <p:sldId id="279" r:id="rId25"/>
    <p:sldId id="280" r:id="rId26"/>
    <p:sldId id="283" r:id="rId27"/>
    <p:sldId id="284" r:id="rId28"/>
    <p:sldId id="287" r:id="rId29"/>
    <p:sldId id="288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7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83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028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83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20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84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8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8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6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9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2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00B6-03CB-4ADE-8A41-3A45AB85822D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20B3-C49C-4627-BA03-13812E910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14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" y="679268"/>
            <a:ext cx="3028950" cy="150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5" y="3150871"/>
            <a:ext cx="3586299" cy="2905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12" y="1831251"/>
            <a:ext cx="3485606" cy="3485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90" y="283573"/>
            <a:ext cx="4674326" cy="4088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86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70263" y="365125"/>
            <a:ext cx="3579223" cy="5996486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Which countries are the top 10 contributors to total tourism receipts, and how do they compare in terms of revenue?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1" y="365125"/>
            <a:ext cx="7393576" cy="5996486"/>
          </a:xfrm>
        </p:spPr>
      </p:pic>
    </p:spTree>
    <p:extLst>
      <p:ext uri="{BB962C8B-B14F-4D97-AF65-F5344CB8AC3E}">
        <p14:creationId xmlns:p14="http://schemas.microsoft.com/office/powerpoint/2010/main" val="27676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9377" y="679269"/>
            <a:ext cx="4086497" cy="5603965"/>
          </a:xfrm>
        </p:spPr>
        <p:txBody>
          <a:bodyPr>
            <a:normAutofit/>
          </a:bodyPr>
          <a:lstStyle/>
          <a:p>
            <a:r>
              <a:rPr lang="en-US" sz="3200" b="0" dirty="0">
                <a:effectLst/>
              </a:rPr>
              <a:t>How do tourism receipts vary across different regions, and which region generates the highest total receipts?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679269"/>
            <a:ext cx="6727371" cy="5603965"/>
          </a:xfrm>
        </p:spPr>
      </p:pic>
    </p:spTree>
    <p:extLst>
      <p:ext uri="{BB962C8B-B14F-4D97-AF65-F5344CB8AC3E}">
        <p14:creationId xmlns:p14="http://schemas.microsoft.com/office/powerpoint/2010/main" val="39224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42257" y="1309352"/>
            <a:ext cx="4047309" cy="4010456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How have tourism receipts changed over time for key countries, and how do these countries compare in their trends?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9" y="528808"/>
            <a:ext cx="6583680" cy="5571545"/>
          </a:xfrm>
        </p:spPr>
      </p:pic>
    </p:spTree>
    <p:extLst>
      <p:ext uri="{BB962C8B-B14F-4D97-AF65-F5344CB8AC3E}">
        <p14:creationId xmlns:p14="http://schemas.microsoft.com/office/powerpoint/2010/main" val="41729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9193" y="1456508"/>
            <a:ext cx="4047309" cy="3941558"/>
          </a:xfrm>
        </p:spPr>
        <p:txBody>
          <a:bodyPr>
            <a:normAutofit fontScale="90000"/>
          </a:bodyPr>
          <a:lstStyle/>
          <a:p>
            <a:r>
              <a:rPr lang="en-US" sz="3200" b="0" dirty="0"/>
              <a:t>How have tourism receipts evolved over time for the top 10 countries, and what differences can be observed in their growth trends?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444137"/>
            <a:ext cx="6492240" cy="5966301"/>
          </a:xfrm>
        </p:spPr>
      </p:pic>
    </p:spTree>
    <p:extLst>
      <p:ext uri="{BB962C8B-B14F-4D97-AF65-F5344CB8AC3E}">
        <p14:creationId xmlns:p14="http://schemas.microsoft.com/office/powerpoint/2010/main" val="9869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1391194"/>
            <a:ext cx="3851366" cy="4153988"/>
          </a:xfrm>
        </p:spPr>
        <p:txBody>
          <a:bodyPr>
            <a:noAutofit/>
          </a:bodyPr>
          <a:lstStyle/>
          <a:p>
            <a:r>
              <a:rPr lang="en-US" sz="3600" b="0" dirty="0"/>
              <a:t>How have total tourism arrivals changed over the years, and what trends or patterns can be observed?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991" y="457200"/>
            <a:ext cx="6530700" cy="6021977"/>
          </a:xfrm>
        </p:spPr>
      </p:pic>
    </p:spTree>
    <p:extLst>
      <p:ext uri="{BB962C8B-B14F-4D97-AF65-F5344CB8AC3E}">
        <p14:creationId xmlns:p14="http://schemas.microsoft.com/office/powerpoint/2010/main" val="429293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88" y="1436915"/>
            <a:ext cx="3916680" cy="4062549"/>
          </a:xfrm>
        </p:spPr>
        <p:txBody>
          <a:bodyPr>
            <a:normAutofit fontScale="90000"/>
          </a:bodyPr>
          <a:lstStyle/>
          <a:p>
            <a:r>
              <a:rPr lang="en-US" sz="3200" b="0" dirty="0"/>
              <a:t>Which countries are the top 10 destinations in terms of total tourism arrivals, and how do their numbers compare?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566" y="587830"/>
            <a:ext cx="6951617" cy="5760720"/>
          </a:xfrm>
        </p:spPr>
      </p:pic>
    </p:spTree>
    <p:extLst>
      <p:ext uri="{BB962C8B-B14F-4D97-AF65-F5344CB8AC3E}">
        <p14:creationId xmlns:p14="http://schemas.microsoft.com/office/powerpoint/2010/main" val="10805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3" y="1665515"/>
            <a:ext cx="4426131" cy="3788227"/>
          </a:xfrm>
        </p:spPr>
        <p:txBody>
          <a:bodyPr>
            <a:normAutofit fontScale="90000"/>
          </a:bodyPr>
          <a:lstStyle/>
          <a:p>
            <a:r>
              <a:rPr lang="en-US" sz="3600" b="0" dirty="0"/>
              <a:t>How do tourism arrivals vary across different regions, and which region attracts the highest number of tourists?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26" y="522515"/>
            <a:ext cx="5943599" cy="6074228"/>
          </a:xfrm>
        </p:spPr>
      </p:pic>
    </p:spTree>
    <p:extLst>
      <p:ext uri="{BB962C8B-B14F-4D97-AF65-F5344CB8AC3E}">
        <p14:creationId xmlns:p14="http://schemas.microsoft.com/office/powerpoint/2010/main" val="19323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88" y="1600200"/>
            <a:ext cx="4177938" cy="3801292"/>
          </a:xfrm>
        </p:spPr>
        <p:txBody>
          <a:bodyPr>
            <a:normAutofit fontScale="90000"/>
          </a:bodyPr>
          <a:lstStyle/>
          <a:p>
            <a:r>
              <a:rPr lang="en-US" sz="3600" b="0" dirty="0"/>
              <a:t>How have total tourism exports changed over the years, and what trends or patterns can be observed?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45" y="561703"/>
            <a:ext cx="6572250" cy="5878286"/>
          </a:xfrm>
        </p:spPr>
      </p:pic>
    </p:spTree>
    <p:extLst>
      <p:ext uri="{BB962C8B-B14F-4D97-AF65-F5344CB8AC3E}">
        <p14:creationId xmlns:p14="http://schemas.microsoft.com/office/powerpoint/2010/main" val="28837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5" y="1587136"/>
            <a:ext cx="4230189" cy="3840479"/>
          </a:xfrm>
        </p:spPr>
        <p:txBody>
          <a:bodyPr>
            <a:normAutofit fontScale="90000"/>
          </a:bodyPr>
          <a:lstStyle/>
          <a:p>
            <a:r>
              <a:rPr lang="en-US" sz="3600" b="0" dirty="0"/>
              <a:t>Which countries are the top 10 exporters of tourism, and how do their export values compare?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49" y="653143"/>
            <a:ext cx="6630892" cy="5708467"/>
          </a:xfrm>
        </p:spPr>
      </p:pic>
    </p:spTree>
    <p:extLst>
      <p:ext uri="{BB962C8B-B14F-4D97-AF65-F5344CB8AC3E}">
        <p14:creationId xmlns:p14="http://schemas.microsoft.com/office/powerpoint/2010/main" val="290664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81" y="757011"/>
            <a:ext cx="4807519" cy="5682978"/>
          </a:xfrm>
        </p:spPr>
        <p:txBody>
          <a:bodyPr>
            <a:normAutofit/>
          </a:bodyPr>
          <a:lstStyle/>
          <a:p>
            <a:r>
              <a:rPr lang="en-US" sz="3600" b="0" dirty="0"/>
              <a:t>How do tourism exports vary across different regions, and which region generates the highest tourism export values?</a:t>
            </a:r>
            <a:endParaRPr lang="en-US" sz="36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481" y="757011"/>
            <a:ext cx="6014044" cy="5682978"/>
          </a:xfrm>
        </p:spPr>
      </p:pic>
    </p:spTree>
    <p:extLst>
      <p:ext uri="{BB962C8B-B14F-4D97-AF65-F5344CB8AC3E}">
        <p14:creationId xmlns:p14="http://schemas.microsoft.com/office/powerpoint/2010/main" val="3249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3992471"/>
            <a:ext cx="9966960" cy="2552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1053873"/>
            <a:ext cx="9966960" cy="2790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3955" y="277871"/>
            <a:ext cx="10084527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 libraries and modules :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3825240" cy="5811838"/>
          </a:xfrm>
        </p:spPr>
        <p:txBody>
          <a:bodyPr>
            <a:normAutofit/>
          </a:bodyPr>
          <a:lstStyle/>
          <a:p>
            <a:r>
              <a:rPr lang="en-US" sz="3600" b="0" dirty="0"/>
              <a:t>How have tourism departures changed over the years, and what trends or patterns can be observed in the data?</a:t>
            </a:r>
            <a:endParaRPr lang="en-US" sz="36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91" y="365125"/>
            <a:ext cx="6805748" cy="5811838"/>
          </a:xfrm>
        </p:spPr>
      </p:pic>
    </p:spTree>
    <p:extLst>
      <p:ext uri="{BB962C8B-B14F-4D97-AF65-F5344CB8AC3E}">
        <p14:creationId xmlns:p14="http://schemas.microsoft.com/office/powerpoint/2010/main" val="2460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4691" y="613955"/>
            <a:ext cx="4164875" cy="5576072"/>
          </a:xfrm>
        </p:spPr>
        <p:txBody>
          <a:bodyPr>
            <a:normAutofit/>
          </a:bodyPr>
          <a:lstStyle/>
          <a:p>
            <a:r>
              <a:rPr lang="en-US" sz="3600" b="0" dirty="0"/>
              <a:t>Which countries are the top 10 in terms of total tourism departures, and how do their departure numbers compare?</a:t>
            </a:r>
            <a:endParaRPr lang="en-US" sz="36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1" y="613955"/>
            <a:ext cx="6675120" cy="5576072"/>
          </a:xfrm>
        </p:spPr>
      </p:pic>
    </p:spTree>
    <p:extLst>
      <p:ext uri="{BB962C8B-B14F-4D97-AF65-F5344CB8AC3E}">
        <p14:creationId xmlns:p14="http://schemas.microsoft.com/office/powerpoint/2010/main" val="8496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822325"/>
            <a:ext cx="4974771" cy="5787480"/>
          </a:xfrm>
        </p:spPr>
        <p:txBody>
          <a:bodyPr>
            <a:normAutofit/>
          </a:bodyPr>
          <a:lstStyle/>
          <a:p>
            <a:r>
              <a:rPr lang="en-US" sz="3600" b="0" dirty="0"/>
              <a:t>How do tourism departures vary across different regions, and which region has the highest total tourism departures?</a:t>
            </a:r>
            <a:endParaRPr lang="en-US" sz="36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51" y="822325"/>
            <a:ext cx="6152606" cy="5278029"/>
          </a:xfrm>
        </p:spPr>
      </p:pic>
    </p:spTree>
    <p:extLst>
      <p:ext uri="{BB962C8B-B14F-4D97-AF65-F5344CB8AC3E}">
        <p14:creationId xmlns:p14="http://schemas.microsoft.com/office/powerpoint/2010/main" val="30053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6131" y="666206"/>
            <a:ext cx="3772989" cy="5753395"/>
          </a:xfrm>
        </p:spPr>
        <p:txBody>
          <a:bodyPr>
            <a:normAutofit fontScale="90000"/>
          </a:bodyPr>
          <a:lstStyle/>
          <a:p>
            <a:r>
              <a:rPr lang="en-US" sz="3600" b="0" dirty="0"/>
              <a:t>What is the relationship between tourism expenditures and average unemployment rates in the top 10 countries by tourism expenditures?</a:t>
            </a:r>
            <a:endParaRPr lang="en-US" sz="36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89" y="666206"/>
            <a:ext cx="6949440" cy="5564777"/>
          </a:xfrm>
        </p:spPr>
      </p:pic>
    </p:spTree>
    <p:extLst>
      <p:ext uri="{BB962C8B-B14F-4D97-AF65-F5344CB8AC3E}">
        <p14:creationId xmlns:p14="http://schemas.microsoft.com/office/powerpoint/2010/main" val="36316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9377" y="587829"/>
            <a:ext cx="3981994" cy="5585165"/>
          </a:xfrm>
        </p:spPr>
        <p:txBody>
          <a:bodyPr>
            <a:normAutofit/>
          </a:bodyPr>
          <a:lstStyle/>
          <a:p>
            <a:r>
              <a:rPr lang="en-US" sz="3600" b="0" dirty="0"/>
              <a:t>Which countries have the highest tourism expenditures as a percentage of GDP, and how do they compare?</a:t>
            </a:r>
            <a:endParaRPr lang="en-US" sz="3600" b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6" y="587829"/>
            <a:ext cx="6962504" cy="5585165"/>
          </a:xfrm>
        </p:spPr>
      </p:pic>
    </p:spTree>
    <p:extLst>
      <p:ext uri="{BB962C8B-B14F-4D97-AF65-F5344CB8AC3E}">
        <p14:creationId xmlns:p14="http://schemas.microsoft.com/office/powerpoint/2010/main" val="2736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9634" y="300446"/>
            <a:ext cx="10589622" cy="77070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set independent variable using all rows, and all columns except for the last </a:t>
            </a:r>
            <a:r>
              <a:rPr lang="en-US" sz="1600" b="0" dirty="0" smtClean="0">
                <a:effectLst/>
              </a:rPr>
              <a:t>one:</a:t>
            </a:r>
            <a:br>
              <a:rPr lang="en-US" sz="1600" b="0" dirty="0" smtClean="0">
                <a:effectLst/>
              </a:rPr>
            </a:br>
            <a:r>
              <a:rPr lang="en-US" sz="1600" b="0" dirty="0">
                <a:effectLst/>
              </a:rPr>
              <a:t>set the dependent variable using all rows, but </a:t>
            </a:r>
            <a:r>
              <a:rPr lang="en-US" sz="1600" b="0" dirty="0" smtClean="0">
                <a:effectLst/>
              </a:rPr>
              <a:t>on</a:t>
            </a:r>
            <a:r>
              <a:rPr lang="en-US" sz="1600" b="0" dirty="0">
                <a:effectLst/>
              </a:rPr>
              <a:t>l</a:t>
            </a:r>
            <a:r>
              <a:rPr lang="en-US" sz="1600" b="0" dirty="0" smtClean="0">
                <a:effectLst/>
              </a:rPr>
              <a:t>y </a:t>
            </a:r>
            <a:r>
              <a:rPr lang="en-US" sz="1600" b="0" dirty="0">
                <a:effectLst/>
              </a:rPr>
              <a:t>the last </a:t>
            </a:r>
            <a:r>
              <a:rPr lang="en-US" sz="1600" b="0" dirty="0" smtClean="0">
                <a:effectLst/>
              </a:rPr>
              <a:t>column:</a:t>
            </a:r>
            <a:r>
              <a:rPr lang="en-US" sz="1600" b="0" dirty="0">
                <a:effectLst/>
              </a:rPr>
              <a:t/>
            </a:r>
            <a:br>
              <a:rPr lang="en-US" sz="1600" b="0" dirty="0">
                <a:effectLst/>
              </a:rPr>
            </a:br>
            <a:endParaRPr lang="en-US" sz="1600" b="0" dirty="0">
              <a:effectLst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91" y="953590"/>
            <a:ext cx="9718765" cy="1959428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91" y="3056708"/>
            <a:ext cx="9718765" cy="3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52251" y="1135833"/>
            <a:ext cx="4193177" cy="2247446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sets the object </a:t>
            </a:r>
            <a:r>
              <a:rPr lang="en-US" sz="3600" b="0" dirty="0" smtClean="0"/>
              <a:t>repressor </a:t>
            </a:r>
            <a:r>
              <a:rPr lang="en-US" sz="3600" b="0" dirty="0"/>
              <a:t>to the class of </a:t>
            </a:r>
            <a:r>
              <a:rPr lang="en-US" sz="3600" b="0" dirty="0" smtClean="0"/>
              <a:t>Linear Regression.</a:t>
            </a:r>
            <a:br>
              <a:rPr lang="en-US" sz="3600" b="0" dirty="0" smtClean="0"/>
            </a:br>
            <a:r>
              <a:rPr lang="en-US" sz="3600" b="0" dirty="0"/>
              <a:t/>
            </a:r>
            <a:br>
              <a:rPr lang="en-US" sz="3600" b="0" dirty="0"/>
            </a:br>
            <a:endParaRPr lang="en-US" sz="36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83" y="679269"/>
            <a:ext cx="6818811" cy="540802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6389" y="3030584"/>
            <a:ext cx="3474720" cy="360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fits the model to our training data.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3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0446" y="1645919"/>
            <a:ext cx="3474720" cy="4990011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6" y="522515"/>
            <a:ext cx="7380514" cy="585216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0446" y="822960"/>
            <a:ext cx="3474720" cy="360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9006" y="940526"/>
            <a:ext cx="3474720" cy="5016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Visualization of the trend in tourism receipts over the years, with the regression line helping to understand the overall pattern or relationship between the year and tourism receipts.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17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9" y="2338250"/>
            <a:ext cx="10476411" cy="3944984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25137" y="535576"/>
            <a:ext cx="10398033" cy="1515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Testing if countries with high tourism receipts have significantly different inflation </a:t>
            </a:r>
            <a:r>
              <a:rPr lang="en-US" dirty="0" smtClean="0"/>
              <a:t>rates</a:t>
            </a:r>
            <a:r>
              <a:rPr lang="ar-EG" dirty="0" smtClean="0"/>
              <a:t>:</a:t>
            </a:r>
            <a:endParaRPr lang="en-US" dirty="0"/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9157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2" y="2050869"/>
            <a:ext cx="10371908" cy="4088675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94508" y="979714"/>
            <a:ext cx="10398033" cy="1071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Evaluate the model</a:t>
            </a:r>
          </a:p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160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1968" y="1409017"/>
            <a:ext cx="9875520" cy="5073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dataset consists of one CSV file named "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world_tourism_economy_data.csv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 with the following columns: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country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The name of the country for which the data is reported.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country code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ISO country code (e.g., USA).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year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The year for which the data is reported (1999-2023).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tourism receipts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Income from international tourism (in current US dollars).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tourism arrivals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Number of international tourists arriving in the country.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tourism exports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Share of exports derived from international tourism receipts (%).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tourism departures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Number of residents traveling abroad for tourism.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tourism expenditures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Spending by international tourists (in current US dollars).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Gross Domestic Product of the country (in current US dollars).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inflation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Annual percentage change in the price level (inflation).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unemployment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Percentage of the labor force that is unemployed but actively seeking work.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2961" y="509451"/>
            <a:ext cx="10084527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Description: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627017"/>
            <a:ext cx="8451669" cy="5799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228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632857"/>
            <a:ext cx="8138160" cy="440218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8749" y="751431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/>
              <a:t>Checking </a:t>
            </a:r>
            <a:r>
              <a:rPr lang="en-US" sz="2800" b="1" dirty="0"/>
              <a:t>for missing </a:t>
            </a:r>
            <a:r>
              <a:rPr lang="en-US" sz="2800" b="1" dirty="0" smtClean="0"/>
              <a:t>values: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3955" y="277871"/>
            <a:ext cx="10084527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EDA:</a:t>
            </a:r>
            <a:endParaRPr lang="en-US" sz="32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" y="887639"/>
            <a:ext cx="10330543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Count the missing values: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88" y="1987187"/>
            <a:ext cx="6594566" cy="42176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3955" y="277871"/>
            <a:ext cx="10084527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EDA :</a:t>
            </a:r>
            <a:endParaRPr lang="en-US" sz="32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3955" y="404314"/>
            <a:ext cx="10330543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Describe the data: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2057399"/>
            <a:ext cx="10387693" cy="40298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3955" y="277871"/>
            <a:ext cx="10084527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EDA :</a:t>
            </a:r>
            <a:endParaRPr lang="en-US" sz="32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657791"/>
            <a:ext cx="10635343" cy="17196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Filling the missing </a:t>
            </a:r>
            <a:r>
              <a:rPr lang="en-US" sz="2800" dirty="0" smtClean="0"/>
              <a:t>values forward filling: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479"/>
            <a:ext cx="10515600" cy="2084478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11629" y="3835490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Filling the missing values using mean: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6898"/>
            <a:ext cx="10515600" cy="21578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3955" y="277871"/>
            <a:ext cx="10084527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Preprocessing:</a:t>
            </a:r>
            <a:endParaRPr lang="en-US" sz="32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1183" y="1044393"/>
            <a:ext cx="10330543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dirty="0"/>
              <a:t>Ensuring that the data does not contain any missing values</a:t>
            </a:r>
            <a:r>
              <a:rPr lang="en-US" sz="2800" b="0" dirty="0" smtClean="0"/>
              <a:t>:</a:t>
            </a:r>
            <a:r>
              <a:rPr lang="en-US" sz="2800" b="0" dirty="0"/>
              <a:t/>
            </a:r>
            <a:br>
              <a:rPr lang="en-US" sz="2800" b="0" dirty="0"/>
            </a:br>
            <a:endParaRPr lang="en-US" sz="2800" b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5" y="2050869"/>
            <a:ext cx="7406640" cy="4358979"/>
          </a:xfrm>
        </p:spPr>
      </p:pic>
      <p:sp>
        <p:nvSpPr>
          <p:cNvPr id="4" name="Rectangle 3"/>
          <p:cNvSpPr/>
          <p:nvPr/>
        </p:nvSpPr>
        <p:spPr>
          <a:xfrm>
            <a:off x="613955" y="277871"/>
            <a:ext cx="10084527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Preprocessing:</a:t>
            </a:r>
            <a:endParaRPr lang="en-US" sz="32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12" y="561703"/>
            <a:ext cx="6911748" cy="595666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5504" y="1723979"/>
            <a:ext cx="3668485" cy="363210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How do total tourism receipts change over the years</a:t>
            </a:r>
            <a:r>
              <a:rPr lang="en-US" sz="2800" b="0" dirty="0" smtClean="0"/>
              <a:t>?</a:t>
            </a:r>
            <a:r>
              <a:rPr lang="en-US" sz="2800" b="0" dirty="0"/>
              <a:t/>
            </a:r>
            <a:br>
              <a:rPr lang="en-US" sz="2800" b="0" dirty="0"/>
            </a:b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869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644</TotalTime>
  <Words>602</Words>
  <Application>Microsoft Office PowerPoint</Application>
  <PresentationFormat>Widescreen</PresentationFormat>
  <Paragraphs>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Bookman Old Style</vt:lpstr>
      <vt:lpstr>Calibri</vt:lpstr>
      <vt:lpstr>Rockwell</vt:lpstr>
      <vt:lpstr>Symbol</vt:lpstr>
      <vt:lpstr>Times New Roman</vt:lpstr>
      <vt:lpstr>Damask</vt:lpstr>
      <vt:lpstr>PowerPoint Presentation</vt:lpstr>
      <vt:lpstr>PowerPoint Presentation</vt:lpstr>
      <vt:lpstr>PowerPoint Presentation</vt:lpstr>
      <vt:lpstr>Checking for missing values: </vt:lpstr>
      <vt:lpstr>Count the missing values: </vt:lpstr>
      <vt:lpstr> Describe the data:</vt:lpstr>
      <vt:lpstr>Filling the missing values forward filling: </vt:lpstr>
      <vt:lpstr>Ensuring that the data does not contain any missing values: </vt:lpstr>
      <vt:lpstr>How do total tourism receipts change over the years? </vt:lpstr>
      <vt:lpstr>Which countries are the top 10 contributors to total tourism receipts, and how do they compare in terms of revenue?</vt:lpstr>
      <vt:lpstr>How do tourism receipts vary across different regions, and which region generates the highest total receipts?</vt:lpstr>
      <vt:lpstr>How have tourism receipts changed over time for key countries, and how do these countries compare in their trends?</vt:lpstr>
      <vt:lpstr>How have tourism receipts evolved over time for the top 10 countries, and what differences can be observed in their growth trends?</vt:lpstr>
      <vt:lpstr>How have total tourism arrivals changed over the years, and what trends or patterns can be observed?</vt:lpstr>
      <vt:lpstr>Which countries are the top 10 destinations in terms of total tourism arrivals, and how do their numbers compare?</vt:lpstr>
      <vt:lpstr>How do tourism arrivals vary across different regions, and which region attracts the highest number of tourists?</vt:lpstr>
      <vt:lpstr>How have total tourism exports changed over the years, and what trends or patterns can be observed?</vt:lpstr>
      <vt:lpstr>Which countries are the top 10 exporters of tourism, and how do their export values compare?</vt:lpstr>
      <vt:lpstr>How do tourism exports vary across different regions, and which region generates the highest tourism export values?</vt:lpstr>
      <vt:lpstr>How have tourism departures changed over the years, and what trends or patterns can be observed in the data?</vt:lpstr>
      <vt:lpstr>Which countries are the top 10 in terms of total tourism departures, and how do their departure numbers compare?</vt:lpstr>
      <vt:lpstr>How do tourism departures vary across different regions, and which region has the highest total tourism departures?</vt:lpstr>
      <vt:lpstr>What is the relationship between tourism expenditures and average unemployment rates in the top 10 countries by tourism expenditures?</vt:lpstr>
      <vt:lpstr>Which countries have the highest tourism expenditures as a percentage of GDP, and how do they compare?</vt:lpstr>
      <vt:lpstr>set independent variable using all rows, and all columns except for the last one: set the dependent variable using all rows, but only the last column: </vt:lpstr>
      <vt:lpstr>sets the object repressor to the class of Linear Regression.  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64</cp:revision>
  <dcterms:created xsi:type="dcterms:W3CDTF">2024-12-26T17:40:29Z</dcterms:created>
  <dcterms:modified xsi:type="dcterms:W3CDTF">2024-12-27T21:47:48Z</dcterms:modified>
</cp:coreProperties>
</file>