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gif" ContentType="image/gif"/>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5143500" cx="9144000"/>
  <p:notesSz cx="6858000" cy="9144000"/>
  <p:embeddedFontLst>
    <p:embeddedFont>
      <p:font typeface="Roboto"/>
      <p:regular r:id="rId66"/>
      <p:bold r:id="rId67"/>
      <p:italic r:id="rId68"/>
      <p:boldItalic r:id="rId69"/>
    </p:embeddedFont>
    <p:embeddedFont>
      <p:font typeface="Arial Black"/>
      <p:regular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567">
          <p15:clr>
            <a:srgbClr val="9AA0A6"/>
          </p15:clr>
        </p15:guide>
      </p15:sldGuideLst>
    </p:ext>
    <p:ext uri="http://customooxmlschemas.google.com/">
      <go:slidesCustomData xmlns:go="http://customooxmlschemas.google.com/" r:id="rId71" roundtripDataSignature="AMtx7mhqEtlsiie+Y/ZYst28X/KjT0JE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67"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21" Type="http://schemas.openxmlformats.org/officeDocument/2006/relationships/slide" Target="slides/slide15.xml"/><Relationship Id="rId68" Type="http://schemas.openxmlformats.org/officeDocument/2006/relationships/font" Target="fonts/Roboto-italic.fntdata"/><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32" Type="http://schemas.openxmlformats.org/officeDocument/2006/relationships/slide" Target="slides/slide26.xml"/><Relationship Id="rId37" Type="http://schemas.openxmlformats.org/officeDocument/2006/relationships/slide" Target="slides/slide31.xml"/><Relationship Id="rId66" Type="http://schemas.openxmlformats.org/officeDocument/2006/relationships/font" Target="fonts/Roboto-regular.fntdata"/><Relationship Id="rId24" Type="http://schemas.openxmlformats.org/officeDocument/2006/relationships/slide" Target="slides/slide18.xml"/><Relationship Id="rId53" Type="http://schemas.openxmlformats.org/officeDocument/2006/relationships/slide" Target="slides/slide47.xml"/><Relationship Id="rId11" Type="http://schemas.openxmlformats.org/officeDocument/2006/relationships/slide" Target="slides/slide5.xml"/><Relationship Id="rId58" Type="http://schemas.openxmlformats.org/officeDocument/2006/relationships/slide" Target="slides/slide52.xml"/><Relationship Id="rId74" Type="http://schemas.openxmlformats.org/officeDocument/2006/relationships/customXml" Target="../customXml/item3.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43" Type="http://schemas.openxmlformats.org/officeDocument/2006/relationships/slide" Target="slides/slide37.xml"/><Relationship Id="rId48" Type="http://schemas.openxmlformats.org/officeDocument/2006/relationships/slide" Target="slides/slide42.xml"/><Relationship Id="rId30" Type="http://schemas.openxmlformats.org/officeDocument/2006/relationships/slide" Target="slides/slide24.xml"/><Relationship Id="rId35" Type="http://schemas.openxmlformats.org/officeDocument/2006/relationships/slide" Target="slides/slide29.xml"/><Relationship Id="rId64" Type="http://schemas.openxmlformats.org/officeDocument/2006/relationships/slide" Target="slides/slide58.xml"/><Relationship Id="rId22" Type="http://schemas.openxmlformats.org/officeDocument/2006/relationships/slide" Target="slides/slide16.xml"/><Relationship Id="rId69" Type="http://schemas.openxmlformats.org/officeDocument/2006/relationships/font" Target="fonts/Roboto-boldItalic.fntdata"/><Relationship Id="rId27" Type="http://schemas.openxmlformats.org/officeDocument/2006/relationships/slide" Target="slides/slide21.xml"/><Relationship Id="rId56" Type="http://schemas.openxmlformats.org/officeDocument/2006/relationships/slide" Target="slides/slide50.xml"/><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customXml" Target="../customXml/item1.xml"/><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67" Type="http://schemas.openxmlformats.org/officeDocument/2006/relationships/font" Target="fonts/Roboto-bold.fntdata"/><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slide" Target="slides/slide53.xml"/><Relationship Id="rId17" Type="http://schemas.openxmlformats.org/officeDocument/2006/relationships/slide" Target="slides/slide11.xml"/><Relationship Id="rId41" Type="http://schemas.openxmlformats.org/officeDocument/2006/relationships/slide" Target="slides/slide35.xml"/><Relationship Id="rId70" Type="http://schemas.openxmlformats.org/officeDocument/2006/relationships/font" Target="fonts/ArialBlack-regular.fntdata"/><Relationship Id="rId62" Type="http://schemas.openxmlformats.org/officeDocument/2006/relationships/slide" Target="slides/slide56.xml"/><Relationship Id="rId20" Type="http://schemas.openxmlformats.org/officeDocument/2006/relationships/slide" Target="slides/slide14.xml"/><Relationship Id="rId54" Type="http://schemas.openxmlformats.org/officeDocument/2006/relationships/slide" Target="slides/slide48.xml"/><Relationship Id="rId1" Type="http://schemas.openxmlformats.org/officeDocument/2006/relationships/theme" Target="theme/theme3.xml"/><Relationship Id="rId6" Type="http://schemas.openxmlformats.org/officeDocument/2006/relationships/notesMaster" Target="notesMasters/notesMaster1.xml"/><Relationship Id="rId49" Type="http://schemas.openxmlformats.org/officeDocument/2006/relationships/slide" Target="slides/slide43.xml"/><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slide" Target="slides/slide51.xml"/><Relationship Id="rId15" Type="http://schemas.openxmlformats.org/officeDocument/2006/relationships/slide" Target="slides/slide9.xml"/><Relationship Id="rId44" Type="http://schemas.openxmlformats.org/officeDocument/2006/relationships/slide" Target="slides/slide38.xml"/><Relationship Id="rId31" Type="http://schemas.openxmlformats.org/officeDocument/2006/relationships/slide" Target="slides/slide25.xml"/><Relationship Id="rId65" Type="http://schemas.openxmlformats.org/officeDocument/2006/relationships/slide" Target="slides/slide59.xml"/><Relationship Id="rId60" Type="http://schemas.openxmlformats.org/officeDocument/2006/relationships/slide" Target="slides/slide54.xml"/><Relationship Id="rId52" Type="http://schemas.openxmlformats.org/officeDocument/2006/relationships/slide" Target="slides/slide46.xml"/><Relationship Id="rId10" Type="http://schemas.openxmlformats.org/officeDocument/2006/relationships/slide" Target="slides/slide4.xml"/><Relationship Id="rId73" Type="http://schemas.openxmlformats.org/officeDocument/2006/relationships/customXml" Target="../customXml/item2.xml"/><Relationship Id="rId4" Type="http://schemas.openxmlformats.org/officeDocument/2006/relationships/slideMaster" Target="slideMasters/slideMaster1.xml"/><Relationship Id="rId9" Type="http://schemas.openxmlformats.org/officeDocument/2006/relationships/slide" Target="slides/slide3.xml"/><Relationship Id="rId39" Type="http://schemas.openxmlformats.org/officeDocument/2006/relationships/slide" Target="slides/slide33.xml"/><Relationship Id="rId13" Type="http://schemas.openxmlformats.org/officeDocument/2006/relationships/slide" Target="slides/slide7.xml"/><Relationship Id="rId18" Type="http://schemas.openxmlformats.org/officeDocument/2006/relationships/slide" Target="slides/slide12.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8df8038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18df8038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9c4a3c6b8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49c4a3c6b8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9c4a3c6b8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49c4a3c6b8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9c4a3c6b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49c4a3c6b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49c4a3c6b8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49c4a3c6b8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49c4a3c6b8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49c4a3c6b8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9c4a3c6b8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49c4a3c6b8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49c4a3c6b8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49c4a3c6b8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49c4a3c6b8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49c4a3c6b8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9c4a3c6b8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149c4a3c6b8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9c4a3c6b8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149c4a3c6b8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8df8038a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18df8038a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49c4a3c6b8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149c4a3c6b8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9c4a3c6b8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49c4a3c6b8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9c4a3c6b8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49c4a3c6b8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9c4a3c6b8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149c4a3c6b8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49c4a3c6b8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149c4a3c6b8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49c4a3c6b8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149c4a3c6b8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9c4a3c6b8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149c4a3c6b8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49c4a3c6b8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49c4a3c6b8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49c4a3c6b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149c4a3c6b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49c4a3c6b8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149c4a3c6b8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9c4a3c6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49c4a3c6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4b35a59f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4b35a59f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4b35a59f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14b35a59f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4b35a59f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14b35a59f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4b35a59f6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4b35a59f6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4b35a59f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14b35a59f6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4b35a59f6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4b35a59f6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4b35a59f6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14b35a59f6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4b35a59f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14b35a59f6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4b35a59f6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14b35a59f6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49c4a3c6b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149c4a3c6b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49c4a3c6b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49c4a3c6b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fe70cf03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fe70cf03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49c4a3c6b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149c4a3c6b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4b35a59f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14b35a59f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38d22209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138d22209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38d22209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138d22209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38d22209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138d22209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38d222092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138d222092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38d222092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138d222092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38d222092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138d222092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38d222092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138d222092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9c4a3c6b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49c4a3c6b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38d222092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138d222092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38d222092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138d222092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38d222092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g138d222092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38d222092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138d222092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38d222092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138d222092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49c4a3c6b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149c4a3c6b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49c4a3c6b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149c4a3c6b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593bfcf0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1593bfcf0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18df8038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118df8038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9c4a3c6b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49c4a3c6b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9c4a3c6b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49c4a3c6b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9c4a3c6b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49c4a3c6b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9c4a3c6b8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49c4a3c6b8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7.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7.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7.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ítulo">
  <p:cSld name="2_Título">
    <p:spTree>
      <p:nvGrpSpPr>
        <p:cNvPr id="50" name="Shape 50"/>
        <p:cNvGrpSpPr/>
        <p:nvPr/>
      </p:nvGrpSpPr>
      <p:grpSpPr>
        <a:xfrm>
          <a:off x="0" y="0"/>
          <a:ext cx="0" cy="0"/>
          <a:chOff x="0" y="0"/>
          <a:chExt cx="0" cy="0"/>
        </a:xfrm>
      </p:grpSpPr>
      <p:pic>
        <p:nvPicPr>
          <p:cNvPr descr="Imagen borrosa de una persona&#10;&#10;Descripción generada automáticamente con confianza baja" id="51" name="Google Shape;51;p29"/>
          <p:cNvPicPr preferRelativeResize="0"/>
          <p:nvPr/>
        </p:nvPicPr>
        <p:blipFill rotWithShape="1">
          <a:blip r:embed="rId2">
            <a:alphaModFix/>
          </a:blip>
          <a:srcRect b="0" l="3540" r="0" t="0"/>
          <a:stretch/>
        </p:blipFill>
        <p:spPr>
          <a:xfrm>
            <a:off x="0" y="-15635"/>
            <a:ext cx="9144001" cy="5170778"/>
          </a:xfrm>
          <a:prstGeom prst="rect">
            <a:avLst/>
          </a:prstGeom>
          <a:noFill/>
          <a:ln>
            <a:noFill/>
          </a:ln>
        </p:spPr>
      </p:pic>
      <p:sp>
        <p:nvSpPr>
          <p:cNvPr id="52" name="Google Shape;52;p29"/>
          <p:cNvSpPr txBox="1"/>
          <p:nvPr>
            <p:ph type="title"/>
          </p:nvPr>
        </p:nvSpPr>
        <p:spPr>
          <a:xfrm>
            <a:off x="452436" y="1177893"/>
            <a:ext cx="7743000" cy="1743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4100"/>
              <a:buFont typeface="Arial Black"/>
              <a:buNone/>
              <a:defRPr sz="4100">
                <a:solidFill>
                  <a:schemeClr val="lt1"/>
                </a:solidFill>
                <a:latin typeface="Arial Black"/>
                <a:ea typeface="Arial Black"/>
                <a:cs typeface="Arial Black"/>
                <a:sym typeface="Arial Black"/>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29"/>
          <p:cNvSpPr txBox="1"/>
          <p:nvPr>
            <p:ph idx="1" type="body"/>
          </p:nvPr>
        </p:nvSpPr>
        <p:spPr>
          <a:xfrm>
            <a:off x="450503" y="2920967"/>
            <a:ext cx="8239200" cy="714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0"/>
              </a:spcBef>
              <a:spcAft>
                <a:spcPts val="0"/>
              </a:spcAft>
              <a:buClr>
                <a:schemeClr val="lt1"/>
              </a:buClr>
              <a:buSzPts val="2100"/>
              <a:buNone/>
              <a:defRPr b="1" sz="2100">
                <a:solidFill>
                  <a:schemeClr val="lt1"/>
                </a:solidFill>
                <a:latin typeface="Arial Black"/>
                <a:ea typeface="Arial Black"/>
                <a:cs typeface="Arial Black"/>
                <a:sym typeface="Arial Black"/>
              </a:defRPr>
            </a:lvl1pPr>
            <a:lvl2pPr indent="-228600" lvl="1" marL="914400" algn="l">
              <a:lnSpc>
                <a:spcPct val="100000"/>
              </a:lnSpc>
              <a:spcBef>
                <a:spcPts val="1200"/>
              </a:spcBef>
              <a:spcAft>
                <a:spcPts val="0"/>
              </a:spcAft>
              <a:buClr>
                <a:schemeClr val="dk1"/>
              </a:buClr>
              <a:buSzPts val="2100"/>
              <a:buNone/>
              <a:defRPr b="1" sz="2100"/>
            </a:lvl2pPr>
            <a:lvl3pPr indent="-228600" lvl="2" marL="1371600" algn="l">
              <a:lnSpc>
                <a:spcPct val="100000"/>
              </a:lnSpc>
              <a:spcBef>
                <a:spcPts val="1200"/>
              </a:spcBef>
              <a:spcAft>
                <a:spcPts val="0"/>
              </a:spcAft>
              <a:buClr>
                <a:schemeClr val="dk1"/>
              </a:buClr>
              <a:buSzPts val="2100"/>
              <a:buNone/>
              <a:defRPr b="1" sz="2100"/>
            </a:lvl3pPr>
            <a:lvl4pPr indent="-228600" lvl="3" marL="1828800" algn="l">
              <a:lnSpc>
                <a:spcPct val="100000"/>
              </a:lnSpc>
              <a:spcBef>
                <a:spcPts val="1200"/>
              </a:spcBef>
              <a:spcAft>
                <a:spcPts val="0"/>
              </a:spcAft>
              <a:buClr>
                <a:schemeClr val="dk1"/>
              </a:buClr>
              <a:buSzPts val="2100"/>
              <a:buNone/>
              <a:defRPr b="1" sz="2100"/>
            </a:lvl4pPr>
            <a:lvl5pPr indent="-228600" lvl="4" marL="2286000" algn="l">
              <a:lnSpc>
                <a:spcPct val="100000"/>
              </a:lnSpc>
              <a:spcBef>
                <a:spcPts val="1200"/>
              </a:spcBef>
              <a:spcAft>
                <a:spcPts val="0"/>
              </a:spcAft>
              <a:buClr>
                <a:schemeClr val="dk1"/>
              </a:buClr>
              <a:buSzPts val="2100"/>
              <a:buNone/>
              <a:defRPr b="1" sz="2100"/>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pic>
        <p:nvPicPr>
          <p:cNvPr id="54" name="Google Shape;54;p29"/>
          <p:cNvPicPr preferRelativeResize="0"/>
          <p:nvPr/>
        </p:nvPicPr>
        <p:blipFill rotWithShape="1">
          <a:blip r:embed="rId3">
            <a:alphaModFix/>
          </a:blip>
          <a:srcRect b="0" l="0" r="0" t="0"/>
          <a:stretch/>
        </p:blipFill>
        <p:spPr>
          <a:xfrm>
            <a:off x="7495954" y="3998258"/>
            <a:ext cx="1177726" cy="535330"/>
          </a:xfrm>
          <a:prstGeom prst="rect">
            <a:avLst/>
          </a:prstGeom>
          <a:noFill/>
          <a:ln>
            <a:noFill/>
          </a:ln>
        </p:spPr>
      </p:pic>
      <p:sp>
        <p:nvSpPr>
          <p:cNvPr id="55" name="Google Shape;55;p29"/>
          <p:cNvSpPr/>
          <p:nvPr/>
        </p:nvSpPr>
        <p:spPr>
          <a:xfrm>
            <a:off x="450504" y="4601239"/>
            <a:ext cx="8219259" cy="123900"/>
          </a:xfrm>
          <a:custGeom>
            <a:rect b="b" l="l" r="r" t="t"/>
            <a:pathLst>
              <a:path extrusionOk="0" h="120000" w="18470245">
                <a:moveTo>
                  <a:pt x="18469845" y="0"/>
                </a:moveTo>
                <a:lnTo>
                  <a:pt x="0" y="0"/>
                </a:lnTo>
              </a:path>
            </a:pathLst>
          </a:custGeom>
          <a:noFill/>
          <a:ln cap="flat" cmpd="sng" w="523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 name="Google Shape;56;p29"/>
          <p:cNvSpPr/>
          <p:nvPr/>
        </p:nvSpPr>
        <p:spPr>
          <a:xfrm>
            <a:off x="7130974" y="418528"/>
            <a:ext cx="1539367" cy="212279"/>
          </a:xfrm>
          <a:custGeom>
            <a:rect b="b" l="l" r="r" t="t"/>
            <a:pathLst>
              <a:path extrusionOk="0" h="534035" w="3972559">
                <a:moveTo>
                  <a:pt x="558812" y="5613"/>
                </a:moveTo>
                <a:lnTo>
                  <a:pt x="431787" y="5613"/>
                </a:lnTo>
                <a:lnTo>
                  <a:pt x="431787" y="331304"/>
                </a:lnTo>
                <a:lnTo>
                  <a:pt x="432054" y="350342"/>
                </a:lnTo>
                <a:lnTo>
                  <a:pt x="433717" y="396265"/>
                </a:lnTo>
                <a:lnTo>
                  <a:pt x="434073" y="402094"/>
                </a:lnTo>
                <a:lnTo>
                  <a:pt x="433717" y="407352"/>
                </a:lnTo>
                <a:lnTo>
                  <a:pt x="426999" y="411111"/>
                </a:lnTo>
                <a:lnTo>
                  <a:pt x="423265" y="407847"/>
                </a:lnTo>
                <a:lnTo>
                  <a:pt x="420827" y="403542"/>
                </a:lnTo>
                <a:lnTo>
                  <a:pt x="329819" y="241185"/>
                </a:lnTo>
                <a:lnTo>
                  <a:pt x="295529" y="180492"/>
                </a:lnTo>
                <a:lnTo>
                  <a:pt x="264121" y="125412"/>
                </a:lnTo>
                <a:lnTo>
                  <a:pt x="239369" y="82778"/>
                </a:lnTo>
                <a:lnTo>
                  <a:pt x="205524" y="35331"/>
                </a:lnTo>
                <a:lnTo>
                  <a:pt x="152425" y="4343"/>
                </a:lnTo>
                <a:lnTo>
                  <a:pt x="114769" y="0"/>
                </a:lnTo>
                <a:lnTo>
                  <a:pt x="82651" y="3149"/>
                </a:lnTo>
                <a:lnTo>
                  <a:pt x="51663" y="14960"/>
                </a:lnTo>
                <a:lnTo>
                  <a:pt x="25260" y="38950"/>
                </a:lnTo>
                <a:lnTo>
                  <a:pt x="6896" y="78663"/>
                </a:lnTo>
                <a:lnTo>
                  <a:pt x="0" y="137629"/>
                </a:lnTo>
                <a:lnTo>
                  <a:pt x="0" y="528015"/>
                </a:lnTo>
                <a:lnTo>
                  <a:pt x="126898" y="528015"/>
                </a:lnTo>
                <a:lnTo>
                  <a:pt x="126898" y="202463"/>
                </a:lnTo>
                <a:lnTo>
                  <a:pt x="126644" y="183438"/>
                </a:lnTo>
                <a:lnTo>
                  <a:pt x="124739" y="131737"/>
                </a:lnTo>
                <a:lnTo>
                  <a:pt x="125031" y="126263"/>
                </a:lnTo>
                <a:lnTo>
                  <a:pt x="131826" y="122656"/>
                </a:lnTo>
                <a:lnTo>
                  <a:pt x="135420" y="125907"/>
                </a:lnTo>
                <a:lnTo>
                  <a:pt x="192024" y="228041"/>
                </a:lnTo>
                <a:lnTo>
                  <a:pt x="224040" y="285483"/>
                </a:lnTo>
                <a:lnTo>
                  <a:pt x="257530" y="345020"/>
                </a:lnTo>
                <a:lnTo>
                  <a:pt x="289179" y="400469"/>
                </a:lnTo>
                <a:lnTo>
                  <a:pt x="315658" y="445643"/>
                </a:lnTo>
                <a:lnTo>
                  <a:pt x="353225" y="498436"/>
                </a:lnTo>
                <a:lnTo>
                  <a:pt x="406336" y="529590"/>
                </a:lnTo>
                <a:lnTo>
                  <a:pt x="443992" y="533984"/>
                </a:lnTo>
                <a:lnTo>
                  <a:pt x="476084" y="530796"/>
                </a:lnTo>
                <a:lnTo>
                  <a:pt x="507085" y="518934"/>
                </a:lnTo>
                <a:lnTo>
                  <a:pt x="533514" y="494855"/>
                </a:lnTo>
                <a:lnTo>
                  <a:pt x="551916" y="455091"/>
                </a:lnTo>
                <a:lnTo>
                  <a:pt x="558812" y="396138"/>
                </a:lnTo>
                <a:lnTo>
                  <a:pt x="558812" y="5613"/>
                </a:lnTo>
                <a:close/>
              </a:path>
              <a:path extrusionOk="0" h="534035" w="3972559">
                <a:moveTo>
                  <a:pt x="1094447" y="5778"/>
                </a:moveTo>
                <a:lnTo>
                  <a:pt x="602284" y="5778"/>
                </a:lnTo>
                <a:lnTo>
                  <a:pt x="602284" y="114998"/>
                </a:lnTo>
                <a:lnTo>
                  <a:pt x="784009" y="114998"/>
                </a:lnTo>
                <a:lnTo>
                  <a:pt x="784009" y="527748"/>
                </a:lnTo>
                <a:lnTo>
                  <a:pt x="912710" y="527748"/>
                </a:lnTo>
                <a:lnTo>
                  <a:pt x="912710" y="114998"/>
                </a:lnTo>
                <a:lnTo>
                  <a:pt x="1094447" y="114998"/>
                </a:lnTo>
                <a:lnTo>
                  <a:pt x="1094447" y="5778"/>
                </a:lnTo>
                <a:close/>
              </a:path>
              <a:path extrusionOk="0" h="534035" w="3972559">
                <a:moveTo>
                  <a:pt x="1627581" y="5778"/>
                </a:moveTo>
                <a:lnTo>
                  <a:pt x="1135418" y="5778"/>
                </a:lnTo>
                <a:lnTo>
                  <a:pt x="1135418" y="114998"/>
                </a:lnTo>
                <a:lnTo>
                  <a:pt x="1317091" y="114998"/>
                </a:lnTo>
                <a:lnTo>
                  <a:pt x="1317091" y="527748"/>
                </a:lnTo>
                <a:lnTo>
                  <a:pt x="1445920" y="527748"/>
                </a:lnTo>
                <a:lnTo>
                  <a:pt x="1445920" y="114998"/>
                </a:lnTo>
                <a:lnTo>
                  <a:pt x="1627581" y="114998"/>
                </a:lnTo>
                <a:lnTo>
                  <a:pt x="1627581" y="5778"/>
                </a:lnTo>
                <a:close/>
              </a:path>
              <a:path extrusionOk="0" h="534035" w="3972559">
                <a:moveTo>
                  <a:pt x="2316022" y="188772"/>
                </a:moveTo>
                <a:lnTo>
                  <a:pt x="2312454" y="135509"/>
                </a:lnTo>
                <a:lnTo>
                  <a:pt x="2307755" y="117005"/>
                </a:lnTo>
                <a:lnTo>
                  <a:pt x="2301570" y="92595"/>
                </a:lnTo>
                <a:lnTo>
                  <a:pt x="2283129" y="59245"/>
                </a:lnTo>
                <a:lnTo>
                  <a:pt x="2256866" y="34671"/>
                </a:lnTo>
                <a:lnTo>
                  <a:pt x="2222538" y="18097"/>
                </a:lnTo>
                <a:lnTo>
                  <a:pt x="2184616" y="9766"/>
                </a:lnTo>
                <a:lnTo>
                  <a:pt x="2184616" y="186474"/>
                </a:lnTo>
                <a:lnTo>
                  <a:pt x="2184616" y="347281"/>
                </a:lnTo>
                <a:lnTo>
                  <a:pt x="2181047" y="379285"/>
                </a:lnTo>
                <a:lnTo>
                  <a:pt x="2169718" y="400812"/>
                </a:lnTo>
                <a:lnTo>
                  <a:pt x="2149716" y="412940"/>
                </a:lnTo>
                <a:lnTo>
                  <a:pt x="2120125" y="416750"/>
                </a:lnTo>
                <a:lnTo>
                  <a:pt x="1912810" y="416750"/>
                </a:lnTo>
                <a:lnTo>
                  <a:pt x="1912810" y="117005"/>
                </a:lnTo>
                <a:lnTo>
                  <a:pt x="2120125" y="117005"/>
                </a:lnTo>
                <a:lnTo>
                  <a:pt x="2149716" y="120815"/>
                </a:lnTo>
                <a:lnTo>
                  <a:pt x="2169718" y="132969"/>
                </a:lnTo>
                <a:lnTo>
                  <a:pt x="2181047" y="154495"/>
                </a:lnTo>
                <a:lnTo>
                  <a:pt x="2184616" y="186474"/>
                </a:lnTo>
                <a:lnTo>
                  <a:pt x="2184616" y="9766"/>
                </a:lnTo>
                <a:lnTo>
                  <a:pt x="2179891" y="8724"/>
                </a:lnTo>
                <a:lnTo>
                  <a:pt x="2128659" y="5765"/>
                </a:lnTo>
                <a:lnTo>
                  <a:pt x="1784121" y="5765"/>
                </a:lnTo>
                <a:lnTo>
                  <a:pt x="1784121" y="527837"/>
                </a:lnTo>
                <a:lnTo>
                  <a:pt x="2134628" y="527837"/>
                </a:lnTo>
                <a:lnTo>
                  <a:pt x="2188108" y="524002"/>
                </a:lnTo>
                <a:lnTo>
                  <a:pt x="2230907" y="512546"/>
                </a:lnTo>
                <a:lnTo>
                  <a:pt x="2288057" y="467258"/>
                </a:lnTo>
                <a:lnTo>
                  <a:pt x="2307920" y="416750"/>
                </a:lnTo>
                <a:lnTo>
                  <a:pt x="2313216" y="392836"/>
                </a:lnTo>
                <a:lnTo>
                  <a:pt x="2316022" y="344982"/>
                </a:lnTo>
                <a:lnTo>
                  <a:pt x="2316022" y="188772"/>
                </a:lnTo>
                <a:close/>
              </a:path>
              <a:path extrusionOk="0" h="534035" w="3972559">
                <a:moveTo>
                  <a:pt x="2903613" y="184607"/>
                </a:moveTo>
                <a:lnTo>
                  <a:pt x="2900603" y="133286"/>
                </a:lnTo>
                <a:lnTo>
                  <a:pt x="2891104" y="91643"/>
                </a:lnTo>
                <a:lnTo>
                  <a:pt x="2849651" y="34759"/>
                </a:lnTo>
                <a:lnTo>
                  <a:pt x="2773451" y="8788"/>
                </a:lnTo>
                <a:lnTo>
                  <a:pt x="2720492" y="5791"/>
                </a:lnTo>
                <a:lnTo>
                  <a:pt x="2396464" y="5791"/>
                </a:lnTo>
                <a:lnTo>
                  <a:pt x="2396464" y="116586"/>
                </a:lnTo>
                <a:lnTo>
                  <a:pt x="2711894" y="116586"/>
                </a:lnTo>
                <a:lnTo>
                  <a:pt x="2741485" y="120408"/>
                </a:lnTo>
                <a:lnTo>
                  <a:pt x="2761437" y="132549"/>
                </a:lnTo>
                <a:lnTo>
                  <a:pt x="2772702" y="154063"/>
                </a:lnTo>
                <a:lnTo>
                  <a:pt x="2776232" y="186004"/>
                </a:lnTo>
                <a:lnTo>
                  <a:pt x="2776309" y="204444"/>
                </a:lnTo>
                <a:lnTo>
                  <a:pt x="2776232" y="309689"/>
                </a:lnTo>
                <a:lnTo>
                  <a:pt x="2776232" y="416344"/>
                </a:lnTo>
                <a:lnTo>
                  <a:pt x="2533688" y="416344"/>
                </a:lnTo>
                <a:lnTo>
                  <a:pt x="2518968" y="414210"/>
                </a:lnTo>
                <a:lnTo>
                  <a:pt x="2505659" y="406146"/>
                </a:lnTo>
                <a:lnTo>
                  <a:pt x="2496020" y="389699"/>
                </a:lnTo>
                <a:lnTo>
                  <a:pt x="2492298" y="362407"/>
                </a:lnTo>
                <a:lnTo>
                  <a:pt x="2495994" y="335216"/>
                </a:lnTo>
                <a:lnTo>
                  <a:pt x="2505583" y="319201"/>
                </a:lnTo>
                <a:lnTo>
                  <a:pt x="2518892" y="311607"/>
                </a:lnTo>
                <a:lnTo>
                  <a:pt x="2533688" y="309689"/>
                </a:lnTo>
                <a:lnTo>
                  <a:pt x="2776232" y="309689"/>
                </a:lnTo>
                <a:lnTo>
                  <a:pt x="2776232" y="204444"/>
                </a:lnTo>
                <a:lnTo>
                  <a:pt x="2514828" y="204444"/>
                </a:lnTo>
                <a:lnTo>
                  <a:pt x="2461171" y="210045"/>
                </a:lnTo>
                <a:lnTo>
                  <a:pt x="2419477" y="227215"/>
                </a:lnTo>
                <a:lnTo>
                  <a:pt x="2389721" y="256527"/>
                </a:lnTo>
                <a:lnTo>
                  <a:pt x="2371890" y="298551"/>
                </a:lnTo>
                <a:lnTo>
                  <a:pt x="2365959" y="353872"/>
                </a:lnTo>
                <a:lnTo>
                  <a:pt x="2365959" y="378561"/>
                </a:lnTo>
                <a:lnTo>
                  <a:pt x="2372106" y="435038"/>
                </a:lnTo>
                <a:lnTo>
                  <a:pt x="2390584" y="477177"/>
                </a:lnTo>
                <a:lnTo>
                  <a:pt x="2421420" y="506006"/>
                </a:lnTo>
                <a:lnTo>
                  <a:pt x="2464625" y="522554"/>
                </a:lnTo>
                <a:lnTo>
                  <a:pt x="2520238" y="527837"/>
                </a:lnTo>
                <a:lnTo>
                  <a:pt x="2903613" y="527837"/>
                </a:lnTo>
                <a:lnTo>
                  <a:pt x="2903613" y="416344"/>
                </a:lnTo>
                <a:lnTo>
                  <a:pt x="2903613" y="309689"/>
                </a:lnTo>
                <a:lnTo>
                  <a:pt x="2903613" y="184607"/>
                </a:lnTo>
                <a:close/>
              </a:path>
              <a:path extrusionOk="0" h="534035" w="3972559">
                <a:moveTo>
                  <a:pt x="3421773" y="5778"/>
                </a:moveTo>
                <a:lnTo>
                  <a:pt x="2929471" y="5778"/>
                </a:lnTo>
                <a:lnTo>
                  <a:pt x="2929471" y="114998"/>
                </a:lnTo>
                <a:lnTo>
                  <a:pt x="3111271" y="114998"/>
                </a:lnTo>
                <a:lnTo>
                  <a:pt x="3111271" y="527748"/>
                </a:lnTo>
                <a:lnTo>
                  <a:pt x="3239897" y="527748"/>
                </a:lnTo>
                <a:lnTo>
                  <a:pt x="3239897" y="114998"/>
                </a:lnTo>
                <a:lnTo>
                  <a:pt x="3421773" y="114998"/>
                </a:lnTo>
                <a:lnTo>
                  <a:pt x="3421773" y="5778"/>
                </a:lnTo>
                <a:close/>
              </a:path>
              <a:path extrusionOk="0" h="534035" w="3972559">
                <a:moveTo>
                  <a:pt x="3971975" y="184607"/>
                </a:moveTo>
                <a:lnTo>
                  <a:pt x="3968978" y="133286"/>
                </a:lnTo>
                <a:lnTo>
                  <a:pt x="3959504" y="91643"/>
                </a:lnTo>
                <a:lnTo>
                  <a:pt x="3918127" y="34759"/>
                </a:lnTo>
                <a:lnTo>
                  <a:pt x="3841889" y="8788"/>
                </a:lnTo>
                <a:lnTo>
                  <a:pt x="3788841" y="5791"/>
                </a:lnTo>
                <a:lnTo>
                  <a:pt x="3464890" y="5791"/>
                </a:lnTo>
                <a:lnTo>
                  <a:pt x="3464890" y="116586"/>
                </a:lnTo>
                <a:lnTo>
                  <a:pt x="3780523" y="116586"/>
                </a:lnTo>
                <a:lnTo>
                  <a:pt x="3810050" y="120408"/>
                </a:lnTo>
                <a:lnTo>
                  <a:pt x="3829977" y="132549"/>
                </a:lnTo>
                <a:lnTo>
                  <a:pt x="3841254" y="154063"/>
                </a:lnTo>
                <a:lnTo>
                  <a:pt x="3844798" y="186004"/>
                </a:lnTo>
                <a:lnTo>
                  <a:pt x="3844798" y="204444"/>
                </a:lnTo>
                <a:lnTo>
                  <a:pt x="3844798" y="309689"/>
                </a:lnTo>
                <a:lnTo>
                  <a:pt x="3844798" y="416344"/>
                </a:lnTo>
                <a:lnTo>
                  <a:pt x="3602113" y="416344"/>
                </a:lnTo>
                <a:lnTo>
                  <a:pt x="3587419" y="414210"/>
                </a:lnTo>
                <a:lnTo>
                  <a:pt x="3574110" y="406146"/>
                </a:lnTo>
                <a:lnTo>
                  <a:pt x="3564445" y="389699"/>
                </a:lnTo>
                <a:lnTo>
                  <a:pt x="3560711" y="362407"/>
                </a:lnTo>
                <a:lnTo>
                  <a:pt x="3564420" y="335216"/>
                </a:lnTo>
                <a:lnTo>
                  <a:pt x="3574034" y="319201"/>
                </a:lnTo>
                <a:lnTo>
                  <a:pt x="3587331" y="311607"/>
                </a:lnTo>
                <a:lnTo>
                  <a:pt x="3602113" y="309689"/>
                </a:lnTo>
                <a:lnTo>
                  <a:pt x="3844798" y="309689"/>
                </a:lnTo>
                <a:lnTo>
                  <a:pt x="3844798" y="204444"/>
                </a:lnTo>
                <a:lnTo>
                  <a:pt x="3583330" y="204444"/>
                </a:lnTo>
                <a:lnTo>
                  <a:pt x="3529660" y="210045"/>
                </a:lnTo>
                <a:lnTo>
                  <a:pt x="3487966" y="227215"/>
                </a:lnTo>
                <a:lnTo>
                  <a:pt x="3458222" y="256527"/>
                </a:lnTo>
                <a:lnTo>
                  <a:pt x="3440392" y="298551"/>
                </a:lnTo>
                <a:lnTo>
                  <a:pt x="3434448" y="353872"/>
                </a:lnTo>
                <a:lnTo>
                  <a:pt x="3434448" y="378561"/>
                </a:lnTo>
                <a:lnTo>
                  <a:pt x="3440607" y="435038"/>
                </a:lnTo>
                <a:lnTo>
                  <a:pt x="3459099" y="477177"/>
                </a:lnTo>
                <a:lnTo>
                  <a:pt x="3489934" y="506006"/>
                </a:lnTo>
                <a:lnTo>
                  <a:pt x="3533114" y="522554"/>
                </a:lnTo>
                <a:lnTo>
                  <a:pt x="3588664" y="527837"/>
                </a:lnTo>
                <a:lnTo>
                  <a:pt x="3971975" y="527837"/>
                </a:lnTo>
                <a:lnTo>
                  <a:pt x="3971975" y="416344"/>
                </a:lnTo>
                <a:lnTo>
                  <a:pt x="3971975" y="309689"/>
                </a:lnTo>
                <a:lnTo>
                  <a:pt x="3971975" y="184607"/>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Dibujo de un edificio&#10;&#10;Descripción generada automáticamente con confianza media" id="57" name="Google Shape;57;p29"/>
          <p:cNvPicPr preferRelativeResize="0"/>
          <p:nvPr/>
        </p:nvPicPr>
        <p:blipFill rotWithShape="1">
          <a:blip r:embed="rId4">
            <a:alphaModFix amt="20000"/>
          </a:blip>
          <a:srcRect b="0" l="0" r="0" t="0"/>
          <a:stretch/>
        </p:blipFill>
        <p:spPr>
          <a:xfrm>
            <a:off x="5365" y="-3096"/>
            <a:ext cx="6515936" cy="521512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ítulo">
  <p:cSld name="2_Título">
    <p:spTree>
      <p:nvGrpSpPr>
        <p:cNvPr id="64" name="Shape 64"/>
        <p:cNvGrpSpPr/>
        <p:nvPr/>
      </p:nvGrpSpPr>
      <p:grpSpPr>
        <a:xfrm>
          <a:off x="0" y="0"/>
          <a:ext cx="0" cy="0"/>
          <a:chOff x="0" y="0"/>
          <a:chExt cx="0" cy="0"/>
        </a:xfrm>
      </p:grpSpPr>
      <p:pic>
        <p:nvPicPr>
          <p:cNvPr descr="Imagen borrosa de una persona&#10;&#10;Descripción generada automáticamente con confianza baja" id="65" name="Google Shape;65;p16"/>
          <p:cNvPicPr preferRelativeResize="0"/>
          <p:nvPr/>
        </p:nvPicPr>
        <p:blipFill rotWithShape="1">
          <a:blip r:embed="rId2">
            <a:alphaModFix/>
          </a:blip>
          <a:srcRect b="0" l="3542" r="0" t="0"/>
          <a:stretch/>
        </p:blipFill>
        <p:spPr>
          <a:xfrm>
            <a:off x="0" y="-15635"/>
            <a:ext cx="9144000" cy="5170776"/>
          </a:xfrm>
          <a:prstGeom prst="rect">
            <a:avLst/>
          </a:prstGeom>
          <a:noFill/>
          <a:ln>
            <a:noFill/>
          </a:ln>
        </p:spPr>
      </p:pic>
      <p:sp>
        <p:nvSpPr>
          <p:cNvPr id="66" name="Google Shape;66;p16"/>
          <p:cNvSpPr txBox="1"/>
          <p:nvPr>
            <p:ph type="title"/>
          </p:nvPr>
        </p:nvSpPr>
        <p:spPr>
          <a:xfrm>
            <a:off x="452436" y="1177893"/>
            <a:ext cx="7742874" cy="174307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050"/>
              <a:buFont typeface="Arial Black"/>
              <a:buNone/>
              <a:defRPr sz="4050">
                <a:solidFill>
                  <a:schemeClr val="lt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idx="1" type="body"/>
          </p:nvPr>
        </p:nvSpPr>
        <p:spPr>
          <a:xfrm>
            <a:off x="450504" y="2920968"/>
            <a:ext cx="8239126" cy="7143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lt1"/>
              </a:buClr>
              <a:buSzPts val="2063"/>
              <a:buNone/>
              <a:defRPr b="1" sz="2063">
                <a:solidFill>
                  <a:schemeClr val="lt1"/>
                </a:solidFill>
                <a:latin typeface="Arial Black"/>
                <a:ea typeface="Arial Black"/>
                <a:cs typeface="Arial Black"/>
                <a:sym typeface="Arial Black"/>
              </a:defRPr>
            </a:lvl1pPr>
            <a:lvl2pPr indent="-228600" lvl="1" marL="914400" algn="l">
              <a:lnSpc>
                <a:spcPct val="100000"/>
              </a:lnSpc>
              <a:spcBef>
                <a:spcPts val="0"/>
              </a:spcBef>
              <a:spcAft>
                <a:spcPts val="0"/>
              </a:spcAft>
              <a:buClr>
                <a:schemeClr val="dk1"/>
              </a:buClr>
              <a:buSzPts val="2063"/>
              <a:buNone/>
              <a:defRPr b="1" sz="2063"/>
            </a:lvl2pPr>
            <a:lvl3pPr indent="-228600" lvl="2" marL="1371600" algn="l">
              <a:lnSpc>
                <a:spcPct val="100000"/>
              </a:lnSpc>
              <a:spcBef>
                <a:spcPts val="0"/>
              </a:spcBef>
              <a:spcAft>
                <a:spcPts val="0"/>
              </a:spcAft>
              <a:buClr>
                <a:schemeClr val="dk1"/>
              </a:buClr>
              <a:buSzPts val="2063"/>
              <a:buNone/>
              <a:defRPr b="1" sz="2063"/>
            </a:lvl3pPr>
            <a:lvl4pPr indent="-228600" lvl="3" marL="1828800" algn="l">
              <a:lnSpc>
                <a:spcPct val="100000"/>
              </a:lnSpc>
              <a:spcBef>
                <a:spcPts val="0"/>
              </a:spcBef>
              <a:spcAft>
                <a:spcPts val="0"/>
              </a:spcAft>
              <a:buClr>
                <a:schemeClr val="dk1"/>
              </a:buClr>
              <a:buSzPts val="2063"/>
              <a:buNone/>
              <a:defRPr b="1" sz="2063"/>
            </a:lvl4pPr>
            <a:lvl5pPr indent="-228600" lvl="4" marL="2286000" algn="l">
              <a:lnSpc>
                <a:spcPct val="100000"/>
              </a:lnSpc>
              <a:spcBef>
                <a:spcPts val="0"/>
              </a:spcBef>
              <a:spcAft>
                <a:spcPts val="0"/>
              </a:spcAft>
              <a:buClr>
                <a:schemeClr val="dk1"/>
              </a:buClr>
              <a:buSzPts val="2063"/>
              <a:buNone/>
              <a:defRPr b="1" sz="2063"/>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68" name="Google Shape;68;p16"/>
          <p:cNvPicPr preferRelativeResize="0"/>
          <p:nvPr/>
        </p:nvPicPr>
        <p:blipFill rotWithShape="1">
          <a:blip r:embed="rId3">
            <a:alphaModFix/>
          </a:blip>
          <a:srcRect b="0" l="0" r="0" t="0"/>
          <a:stretch/>
        </p:blipFill>
        <p:spPr>
          <a:xfrm>
            <a:off x="7495954" y="3998258"/>
            <a:ext cx="1177727" cy="535330"/>
          </a:xfrm>
          <a:prstGeom prst="rect">
            <a:avLst/>
          </a:prstGeom>
          <a:noFill/>
          <a:ln>
            <a:noFill/>
          </a:ln>
        </p:spPr>
      </p:pic>
      <p:sp>
        <p:nvSpPr>
          <p:cNvPr id="69" name="Google Shape;69;p16"/>
          <p:cNvSpPr/>
          <p:nvPr/>
        </p:nvSpPr>
        <p:spPr>
          <a:xfrm>
            <a:off x="450504" y="4601239"/>
            <a:ext cx="8196224" cy="123734"/>
          </a:xfrm>
          <a:custGeom>
            <a:rect b="b" l="l" r="r" t="t"/>
            <a:pathLst>
              <a:path extrusionOk="0" h="120000" w="18470245">
                <a:moveTo>
                  <a:pt x="18469845" y="0"/>
                </a:moveTo>
                <a:lnTo>
                  <a:pt x="0" y="0"/>
                </a:lnTo>
              </a:path>
            </a:pathLst>
          </a:custGeom>
          <a:noFill/>
          <a:ln cap="flat" cmpd="sng" w="523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70" name="Google Shape;70;p16"/>
          <p:cNvSpPr/>
          <p:nvPr/>
        </p:nvSpPr>
        <p:spPr>
          <a:xfrm>
            <a:off x="7130975" y="418528"/>
            <a:ext cx="1531702" cy="212376"/>
          </a:xfrm>
          <a:custGeom>
            <a:rect b="b" l="l" r="r" t="t"/>
            <a:pathLst>
              <a:path extrusionOk="0" h="534035" w="3972559">
                <a:moveTo>
                  <a:pt x="558812" y="5613"/>
                </a:moveTo>
                <a:lnTo>
                  <a:pt x="431787" y="5613"/>
                </a:lnTo>
                <a:lnTo>
                  <a:pt x="431787" y="331304"/>
                </a:lnTo>
                <a:lnTo>
                  <a:pt x="432054" y="350342"/>
                </a:lnTo>
                <a:lnTo>
                  <a:pt x="433717" y="396265"/>
                </a:lnTo>
                <a:lnTo>
                  <a:pt x="434073" y="402094"/>
                </a:lnTo>
                <a:lnTo>
                  <a:pt x="433717" y="407352"/>
                </a:lnTo>
                <a:lnTo>
                  <a:pt x="426999" y="411111"/>
                </a:lnTo>
                <a:lnTo>
                  <a:pt x="423265" y="407847"/>
                </a:lnTo>
                <a:lnTo>
                  <a:pt x="420827" y="403542"/>
                </a:lnTo>
                <a:lnTo>
                  <a:pt x="329819" y="241185"/>
                </a:lnTo>
                <a:lnTo>
                  <a:pt x="295529" y="180492"/>
                </a:lnTo>
                <a:lnTo>
                  <a:pt x="264121" y="125412"/>
                </a:lnTo>
                <a:lnTo>
                  <a:pt x="239369" y="82778"/>
                </a:lnTo>
                <a:lnTo>
                  <a:pt x="205524" y="35331"/>
                </a:lnTo>
                <a:lnTo>
                  <a:pt x="152425" y="4343"/>
                </a:lnTo>
                <a:lnTo>
                  <a:pt x="114769" y="0"/>
                </a:lnTo>
                <a:lnTo>
                  <a:pt x="82651" y="3149"/>
                </a:lnTo>
                <a:lnTo>
                  <a:pt x="51663" y="14960"/>
                </a:lnTo>
                <a:lnTo>
                  <a:pt x="25260" y="38950"/>
                </a:lnTo>
                <a:lnTo>
                  <a:pt x="6896" y="78663"/>
                </a:lnTo>
                <a:lnTo>
                  <a:pt x="0" y="137629"/>
                </a:lnTo>
                <a:lnTo>
                  <a:pt x="0" y="528015"/>
                </a:lnTo>
                <a:lnTo>
                  <a:pt x="126898" y="528015"/>
                </a:lnTo>
                <a:lnTo>
                  <a:pt x="126898" y="202463"/>
                </a:lnTo>
                <a:lnTo>
                  <a:pt x="126644" y="183438"/>
                </a:lnTo>
                <a:lnTo>
                  <a:pt x="124739" y="131737"/>
                </a:lnTo>
                <a:lnTo>
                  <a:pt x="125031" y="126263"/>
                </a:lnTo>
                <a:lnTo>
                  <a:pt x="131826" y="122656"/>
                </a:lnTo>
                <a:lnTo>
                  <a:pt x="135420" y="125907"/>
                </a:lnTo>
                <a:lnTo>
                  <a:pt x="192024" y="228041"/>
                </a:lnTo>
                <a:lnTo>
                  <a:pt x="224040" y="285483"/>
                </a:lnTo>
                <a:lnTo>
                  <a:pt x="257530" y="345020"/>
                </a:lnTo>
                <a:lnTo>
                  <a:pt x="289179" y="400469"/>
                </a:lnTo>
                <a:lnTo>
                  <a:pt x="315658" y="445643"/>
                </a:lnTo>
                <a:lnTo>
                  <a:pt x="353225" y="498436"/>
                </a:lnTo>
                <a:lnTo>
                  <a:pt x="406336" y="529590"/>
                </a:lnTo>
                <a:lnTo>
                  <a:pt x="443992" y="533984"/>
                </a:lnTo>
                <a:lnTo>
                  <a:pt x="476084" y="530796"/>
                </a:lnTo>
                <a:lnTo>
                  <a:pt x="507085" y="518934"/>
                </a:lnTo>
                <a:lnTo>
                  <a:pt x="533514" y="494855"/>
                </a:lnTo>
                <a:lnTo>
                  <a:pt x="551916" y="455091"/>
                </a:lnTo>
                <a:lnTo>
                  <a:pt x="558812" y="396138"/>
                </a:lnTo>
                <a:lnTo>
                  <a:pt x="558812" y="5613"/>
                </a:lnTo>
                <a:close/>
              </a:path>
              <a:path extrusionOk="0" h="534035" w="3972559">
                <a:moveTo>
                  <a:pt x="1094447" y="5778"/>
                </a:moveTo>
                <a:lnTo>
                  <a:pt x="602284" y="5778"/>
                </a:lnTo>
                <a:lnTo>
                  <a:pt x="602284" y="114998"/>
                </a:lnTo>
                <a:lnTo>
                  <a:pt x="784009" y="114998"/>
                </a:lnTo>
                <a:lnTo>
                  <a:pt x="784009" y="527748"/>
                </a:lnTo>
                <a:lnTo>
                  <a:pt x="912710" y="527748"/>
                </a:lnTo>
                <a:lnTo>
                  <a:pt x="912710" y="114998"/>
                </a:lnTo>
                <a:lnTo>
                  <a:pt x="1094447" y="114998"/>
                </a:lnTo>
                <a:lnTo>
                  <a:pt x="1094447" y="5778"/>
                </a:lnTo>
                <a:close/>
              </a:path>
              <a:path extrusionOk="0" h="534035" w="3972559">
                <a:moveTo>
                  <a:pt x="1627581" y="5778"/>
                </a:moveTo>
                <a:lnTo>
                  <a:pt x="1135418" y="5778"/>
                </a:lnTo>
                <a:lnTo>
                  <a:pt x="1135418" y="114998"/>
                </a:lnTo>
                <a:lnTo>
                  <a:pt x="1317091" y="114998"/>
                </a:lnTo>
                <a:lnTo>
                  <a:pt x="1317091" y="527748"/>
                </a:lnTo>
                <a:lnTo>
                  <a:pt x="1445920" y="527748"/>
                </a:lnTo>
                <a:lnTo>
                  <a:pt x="1445920" y="114998"/>
                </a:lnTo>
                <a:lnTo>
                  <a:pt x="1627581" y="114998"/>
                </a:lnTo>
                <a:lnTo>
                  <a:pt x="1627581" y="5778"/>
                </a:lnTo>
                <a:close/>
              </a:path>
              <a:path extrusionOk="0" h="534035" w="3972559">
                <a:moveTo>
                  <a:pt x="2316022" y="188772"/>
                </a:moveTo>
                <a:lnTo>
                  <a:pt x="2312454" y="135509"/>
                </a:lnTo>
                <a:lnTo>
                  <a:pt x="2307755" y="117005"/>
                </a:lnTo>
                <a:lnTo>
                  <a:pt x="2301570" y="92595"/>
                </a:lnTo>
                <a:lnTo>
                  <a:pt x="2283129" y="59245"/>
                </a:lnTo>
                <a:lnTo>
                  <a:pt x="2256866" y="34671"/>
                </a:lnTo>
                <a:lnTo>
                  <a:pt x="2222538" y="18097"/>
                </a:lnTo>
                <a:lnTo>
                  <a:pt x="2184616" y="9766"/>
                </a:lnTo>
                <a:lnTo>
                  <a:pt x="2184616" y="186474"/>
                </a:lnTo>
                <a:lnTo>
                  <a:pt x="2184616" y="347281"/>
                </a:lnTo>
                <a:lnTo>
                  <a:pt x="2181047" y="379285"/>
                </a:lnTo>
                <a:lnTo>
                  <a:pt x="2169718" y="400812"/>
                </a:lnTo>
                <a:lnTo>
                  <a:pt x="2149716" y="412940"/>
                </a:lnTo>
                <a:lnTo>
                  <a:pt x="2120125" y="416750"/>
                </a:lnTo>
                <a:lnTo>
                  <a:pt x="1912810" y="416750"/>
                </a:lnTo>
                <a:lnTo>
                  <a:pt x="1912810" y="117005"/>
                </a:lnTo>
                <a:lnTo>
                  <a:pt x="2120125" y="117005"/>
                </a:lnTo>
                <a:lnTo>
                  <a:pt x="2149716" y="120815"/>
                </a:lnTo>
                <a:lnTo>
                  <a:pt x="2169718" y="132969"/>
                </a:lnTo>
                <a:lnTo>
                  <a:pt x="2181047" y="154495"/>
                </a:lnTo>
                <a:lnTo>
                  <a:pt x="2184616" y="186474"/>
                </a:lnTo>
                <a:lnTo>
                  <a:pt x="2184616" y="9766"/>
                </a:lnTo>
                <a:lnTo>
                  <a:pt x="2179891" y="8724"/>
                </a:lnTo>
                <a:lnTo>
                  <a:pt x="2128659" y="5765"/>
                </a:lnTo>
                <a:lnTo>
                  <a:pt x="1784121" y="5765"/>
                </a:lnTo>
                <a:lnTo>
                  <a:pt x="1784121" y="527837"/>
                </a:lnTo>
                <a:lnTo>
                  <a:pt x="2134628" y="527837"/>
                </a:lnTo>
                <a:lnTo>
                  <a:pt x="2188108" y="524002"/>
                </a:lnTo>
                <a:lnTo>
                  <a:pt x="2230907" y="512546"/>
                </a:lnTo>
                <a:lnTo>
                  <a:pt x="2288057" y="467258"/>
                </a:lnTo>
                <a:lnTo>
                  <a:pt x="2307920" y="416750"/>
                </a:lnTo>
                <a:lnTo>
                  <a:pt x="2313216" y="392836"/>
                </a:lnTo>
                <a:lnTo>
                  <a:pt x="2316022" y="344982"/>
                </a:lnTo>
                <a:lnTo>
                  <a:pt x="2316022" y="188772"/>
                </a:lnTo>
                <a:close/>
              </a:path>
              <a:path extrusionOk="0" h="534035" w="3972559">
                <a:moveTo>
                  <a:pt x="2903613" y="184607"/>
                </a:moveTo>
                <a:lnTo>
                  <a:pt x="2900603" y="133286"/>
                </a:lnTo>
                <a:lnTo>
                  <a:pt x="2891104" y="91643"/>
                </a:lnTo>
                <a:lnTo>
                  <a:pt x="2849651" y="34759"/>
                </a:lnTo>
                <a:lnTo>
                  <a:pt x="2773451" y="8788"/>
                </a:lnTo>
                <a:lnTo>
                  <a:pt x="2720492" y="5791"/>
                </a:lnTo>
                <a:lnTo>
                  <a:pt x="2396464" y="5791"/>
                </a:lnTo>
                <a:lnTo>
                  <a:pt x="2396464" y="116586"/>
                </a:lnTo>
                <a:lnTo>
                  <a:pt x="2711894" y="116586"/>
                </a:lnTo>
                <a:lnTo>
                  <a:pt x="2741485" y="120408"/>
                </a:lnTo>
                <a:lnTo>
                  <a:pt x="2761437" y="132549"/>
                </a:lnTo>
                <a:lnTo>
                  <a:pt x="2772702" y="154063"/>
                </a:lnTo>
                <a:lnTo>
                  <a:pt x="2776232" y="186004"/>
                </a:lnTo>
                <a:lnTo>
                  <a:pt x="2776309" y="204444"/>
                </a:lnTo>
                <a:lnTo>
                  <a:pt x="2776232" y="309689"/>
                </a:lnTo>
                <a:lnTo>
                  <a:pt x="2776232" y="416344"/>
                </a:lnTo>
                <a:lnTo>
                  <a:pt x="2533688" y="416344"/>
                </a:lnTo>
                <a:lnTo>
                  <a:pt x="2518968" y="414210"/>
                </a:lnTo>
                <a:lnTo>
                  <a:pt x="2505659" y="406146"/>
                </a:lnTo>
                <a:lnTo>
                  <a:pt x="2496020" y="389699"/>
                </a:lnTo>
                <a:lnTo>
                  <a:pt x="2492298" y="362407"/>
                </a:lnTo>
                <a:lnTo>
                  <a:pt x="2495994" y="335216"/>
                </a:lnTo>
                <a:lnTo>
                  <a:pt x="2505583" y="319201"/>
                </a:lnTo>
                <a:lnTo>
                  <a:pt x="2518892" y="311607"/>
                </a:lnTo>
                <a:lnTo>
                  <a:pt x="2533688" y="309689"/>
                </a:lnTo>
                <a:lnTo>
                  <a:pt x="2776232" y="309689"/>
                </a:lnTo>
                <a:lnTo>
                  <a:pt x="2776232" y="204444"/>
                </a:lnTo>
                <a:lnTo>
                  <a:pt x="2514828" y="204444"/>
                </a:lnTo>
                <a:lnTo>
                  <a:pt x="2461171" y="210045"/>
                </a:lnTo>
                <a:lnTo>
                  <a:pt x="2419477" y="227215"/>
                </a:lnTo>
                <a:lnTo>
                  <a:pt x="2389721" y="256527"/>
                </a:lnTo>
                <a:lnTo>
                  <a:pt x="2371890" y="298551"/>
                </a:lnTo>
                <a:lnTo>
                  <a:pt x="2365959" y="353872"/>
                </a:lnTo>
                <a:lnTo>
                  <a:pt x="2365959" y="378561"/>
                </a:lnTo>
                <a:lnTo>
                  <a:pt x="2372106" y="435038"/>
                </a:lnTo>
                <a:lnTo>
                  <a:pt x="2390584" y="477177"/>
                </a:lnTo>
                <a:lnTo>
                  <a:pt x="2421420" y="506006"/>
                </a:lnTo>
                <a:lnTo>
                  <a:pt x="2464625" y="522554"/>
                </a:lnTo>
                <a:lnTo>
                  <a:pt x="2520238" y="527837"/>
                </a:lnTo>
                <a:lnTo>
                  <a:pt x="2903613" y="527837"/>
                </a:lnTo>
                <a:lnTo>
                  <a:pt x="2903613" y="416344"/>
                </a:lnTo>
                <a:lnTo>
                  <a:pt x="2903613" y="309689"/>
                </a:lnTo>
                <a:lnTo>
                  <a:pt x="2903613" y="184607"/>
                </a:lnTo>
                <a:close/>
              </a:path>
              <a:path extrusionOk="0" h="534035" w="3972559">
                <a:moveTo>
                  <a:pt x="3421773" y="5778"/>
                </a:moveTo>
                <a:lnTo>
                  <a:pt x="2929471" y="5778"/>
                </a:lnTo>
                <a:lnTo>
                  <a:pt x="2929471" y="114998"/>
                </a:lnTo>
                <a:lnTo>
                  <a:pt x="3111271" y="114998"/>
                </a:lnTo>
                <a:lnTo>
                  <a:pt x="3111271" y="527748"/>
                </a:lnTo>
                <a:lnTo>
                  <a:pt x="3239897" y="527748"/>
                </a:lnTo>
                <a:lnTo>
                  <a:pt x="3239897" y="114998"/>
                </a:lnTo>
                <a:lnTo>
                  <a:pt x="3421773" y="114998"/>
                </a:lnTo>
                <a:lnTo>
                  <a:pt x="3421773" y="5778"/>
                </a:lnTo>
                <a:close/>
              </a:path>
              <a:path extrusionOk="0" h="534035" w="3972559">
                <a:moveTo>
                  <a:pt x="3971975" y="184607"/>
                </a:moveTo>
                <a:lnTo>
                  <a:pt x="3968978" y="133286"/>
                </a:lnTo>
                <a:lnTo>
                  <a:pt x="3959504" y="91643"/>
                </a:lnTo>
                <a:lnTo>
                  <a:pt x="3918127" y="34759"/>
                </a:lnTo>
                <a:lnTo>
                  <a:pt x="3841889" y="8788"/>
                </a:lnTo>
                <a:lnTo>
                  <a:pt x="3788841" y="5791"/>
                </a:lnTo>
                <a:lnTo>
                  <a:pt x="3464890" y="5791"/>
                </a:lnTo>
                <a:lnTo>
                  <a:pt x="3464890" y="116586"/>
                </a:lnTo>
                <a:lnTo>
                  <a:pt x="3780523" y="116586"/>
                </a:lnTo>
                <a:lnTo>
                  <a:pt x="3810050" y="120408"/>
                </a:lnTo>
                <a:lnTo>
                  <a:pt x="3829977" y="132549"/>
                </a:lnTo>
                <a:lnTo>
                  <a:pt x="3841254" y="154063"/>
                </a:lnTo>
                <a:lnTo>
                  <a:pt x="3844798" y="186004"/>
                </a:lnTo>
                <a:lnTo>
                  <a:pt x="3844798" y="204444"/>
                </a:lnTo>
                <a:lnTo>
                  <a:pt x="3844798" y="309689"/>
                </a:lnTo>
                <a:lnTo>
                  <a:pt x="3844798" y="416344"/>
                </a:lnTo>
                <a:lnTo>
                  <a:pt x="3602113" y="416344"/>
                </a:lnTo>
                <a:lnTo>
                  <a:pt x="3587419" y="414210"/>
                </a:lnTo>
                <a:lnTo>
                  <a:pt x="3574110" y="406146"/>
                </a:lnTo>
                <a:lnTo>
                  <a:pt x="3564445" y="389699"/>
                </a:lnTo>
                <a:lnTo>
                  <a:pt x="3560711" y="362407"/>
                </a:lnTo>
                <a:lnTo>
                  <a:pt x="3564420" y="335216"/>
                </a:lnTo>
                <a:lnTo>
                  <a:pt x="3574034" y="319201"/>
                </a:lnTo>
                <a:lnTo>
                  <a:pt x="3587331" y="311607"/>
                </a:lnTo>
                <a:lnTo>
                  <a:pt x="3602113" y="309689"/>
                </a:lnTo>
                <a:lnTo>
                  <a:pt x="3844798" y="309689"/>
                </a:lnTo>
                <a:lnTo>
                  <a:pt x="3844798" y="204444"/>
                </a:lnTo>
                <a:lnTo>
                  <a:pt x="3583330" y="204444"/>
                </a:lnTo>
                <a:lnTo>
                  <a:pt x="3529660" y="210045"/>
                </a:lnTo>
                <a:lnTo>
                  <a:pt x="3487966" y="227215"/>
                </a:lnTo>
                <a:lnTo>
                  <a:pt x="3458222" y="256527"/>
                </a:lnTo>
                <a:lnTo>
                  <a:pt x="3440392" y="298551"/>
                </a:lnTo>
                <a:lnTo>
                  <a:pt x="3434448" y="353872"/>
                </a:lnTo>
                <a:lnTo>
                  <a:pt x="3434448" y="378561"/>
                </a:lnTo>
                <a:lnTo>
                  <a:pt x="3440607" y="435038"/>
                </a:lnTo>
                <a:lnTo>
                  <a:pt x="3459099" y="477177"/>
                </a:lnTo>
                <a:lnTo>
                  <a:pt x="3489934" y="506006"/>
                </a:lnTo>
                <a:lnTo>
                  <a:pt x="3533114" y="522554"/>
                </a:lnTo>
                <a:lnTo>
                  <a:pt x="3588664" y="527837"/>
                </a:lnTo>
                <a:lnTo>
                  <a:pt x="3971975" y="527837"/>
                </a:lnTo>
                <a:lnTo>
                  <a:pt x="3971975" y="416344"/>
                </a:lnTo>
                <a:lnTo>
                  <a:pt x="3971975" y="309689"/>
                </a:lnTo>
                <a:lnTo>
                  <a:pt x="3971975" y="184607"/>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pic>
        <p:nvPicPr>
          <p:cNvPr descr="Dibujo de un edificio&#10;&#10;Descripción generada automáticamente con confianza media" id="71" name="Google Shape;71;p16"/>
          <p:cNvPicPr preferRelativeResize="0"/>
          <p:nvPr/>
        </p:nvPicPr>
        <p:blipFill rotWithShape="1">
          <a:blip r:embed="rId4">
            <a:alphaModFix amt="20000"/>
          </a:blip>
          <a:srcRect b="0" l="0" r="0" t="0"/>
          <a:stretch/>
        </p:blipFill>
        <p:spPr>
          <a:xfrm>
            <a:off x="5365" y="-3096"/>
            <a:ext cx="6515936" cy="52151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72" name="Shape 72"/>
        <p:cNvGrpSpPr/>
        <p:nvPr/>
      </p:nvGrpSpPr>
      <p:grpSpPr>
        <a:xfrm>
          <a:off x="0" y="0"/>
          <a:ext cx="0" cy="0"/>
          <a:chOff x="0" y="0"/>
          <a:chExt cx="0" cy="0"/>
        </a:xfrm>
      </p:grpSpPr>
      <p:pic>
        <p:nvPicPr>
          <p:cNvPr descr="Dibujo de un edificio&#10;&#10;Descripción generada automáticamente con confianza media" id="73" name="Google Shape;73;p17"/>
          <p:cNvPicPr preferRelativeResize="0"/>
          <p:nvPr/>
        </p:nvPicPr>
        <p:blipFill rotWithShape="1">
          <a:blip r:embed="rId2">
            <a:alphaModFix amt="5000"/>
          </a:blip>
          <a:srcRect b="0" l="0" r="0" t="0"/>
          <a:stretch/>
        </p:blipFill>
        <p:spPr>
          <a:xfrm>
            <a:off x="183428" y="-21431"/>
            <a:ext cx="6515936" cy="5215125"/>
          </a:xfrm>
          <a:prstGeom prst="rect">
            <a:avLst/>
          </a:prstGeom>
          <a:noFill/>
          <a:ln>
            <a:noFill/>
          </a:ln>
        </p:spPr>
      </p:pic>
      <p:sp>
        <p:nvSpPr>
          <p:cNvPr id="74" name="Google Shape;74;p17"/>
          <p:cNvSpPr txBox="1"/>
          <p:nvPr>
            <p:ph type="title"/>
          </p:nvPr>
        </p:nvSpPr>
        <p:spPr>
          <a:xfrm>
            <a:off x="285750" y="189225"/>
            <a:ext cx="5120641" cy="8721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05050"/>
              </a:buClr>
              <a:buSzPts val="1800"/>
              <a:buFont typeface="Arial Black"/>
              <a:buNone/>
              <a:defRPr sz="1800">
                <a:solidFill>
                  <a:srgbClr val="505050"/>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7"/>
          <p:cNvSpPr txBox="1"/>
          <p:nvPr>
            <p:ph idx="1" type="body"/>
          </p:nvPr>
        </p:nvSpPr>
        <p:spPr>
          <a:xfrm>
            <a:off x="285749" y="1250581"/>
            <a:ext cx="8654654" cy="331698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505050"/>
              </a:buClr>
              <a:buSzPts val="1350"/>
              <a:buFont typeface="Calibri"/>
              <a:buNone/>
              <a:defRPr sz="1350">
                <a:solidFill>
                  <a:srgbClr val="505050"/>
                </a:solidFill>
                <a:latin typeface="Calibri"/>
                <a:ea typeface="Calibri"/>
                <a:cs typeface="Calibri"/>
                <a:sym typeface="Calibri"/>
              </a:defRPr>
            </a:lvl1pPr>
            <a:lvl2pPr indent="-304800" lvl="1" marL="9144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2pPr>
            <a:lvl3pPr indent="-304800" lvl="2" marL="13716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3pPr>
            <a:lvl4pPr indent="-304800" lvl="3" marL="18288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4pPr>
            <a:lvl5pPr indent="-304800" lvl="4" marL="22860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descr="Logotipo&#10;&#10;Descripción generada automáticamente" id="76" name="Google Shape;76;p17"/>
          <p:cNvPicPr preferRelativeResize="0"/>
          <p:nvPr/>
        </p:nvPicPr>
        <p:blipFill rotWithShape="1">
          <a:blip r:embed="rId3">
            <a:alphaModFix/>
          </a:blip>
          <a:srcRect b="0" l="0" r="0" t="0"/>
          <a:stretch/>
        </p:blipFill>
        <p:spPr>
          <a:xfrm>
            <a:off x="7490883" y="232428"/>
            <a:ext cx="1449010" cy="36883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p:cSld name="1_Título">
    <p:spTree>
      <p:nvGrpSpPr>
        <p:cNvPr id="77" name="Shape 77"/>
        <p:cNvGrpSpPr/>
        <p:nvPr/>
      </p:nvGrpSpPr>
      <p:grpSpPr>
        <a:xfrm>
          <a:off x="0" y="0"/>
          <a:ext cx="0" cy="0"/>
          <a:chOff x="0" y="0"/>
          <a:chExt cx="0" cy="0"/>
        </a:xfrm>
      </p:grpSpPr>
      <p:pic>
        <p:nvPicPr>
          <p:cNvPr descr="Imagen borrosa de una persona&#10;&#10;Descripción generada automáticamente con confianza baja" id="78" name="Google Shape;78;p18"/>
          <p:cNvPicPr preferRelativeResize="0"/>
          <p:nvPr/>
        </p:nvPicPr>
        <p:blipFill rotWithShape="1">
          <a:blip r:embed="rId2">
            <a:alphaModFix/>
          </a:blip>
          <a:srcRect b="0" l="3542" r="0" t="0"/>
          <a:stretch/>
        </p:blipFill>
        <p:spPr>
          <a:xfrm>
            <a:off x="0" y="-15635"/>
            <a:ext cx="9144000" cy="5170776"/>
          </a:xfrm>
          <a:prstGeom prst="rect">
            <a:avLst/>
          </a:prstGeom>
          <a:noFill/>
          <a:ln>
            <a:noFill/>
          </a:ln>
        </p:spPr>
      </p:pic>
      <p:pic>
        <p:nvPicPr>
          <p:cNvPr id="79" name="Google Shape;79;p18"/>
          <p:cNvPicPr preferRelativeResize="0"/>
          <p:nvPr/>
        </p:nvPicPr>
        <p:blipFill rotWithShape="1">
          <a:blip r:embed="rId3">
            <a:alphaModFix/>
          </a:blip>
          <a:srcRect b="0" l="0" r="0" t="0"/>
          <a:stretch/>
        </p:blipFill>
        <p:spPr>
          <a:xfrm>
            <a:off x="7495954" y="3998258"/>
            <a:ext cx="1177727" cy="535330"/>
          </a:xfrm>
          <a:prstGeom prst="rect">
            <a:avLst/>
          </a:prstGeom>
          <a:noFill/>
          <a:ln>
            <a:noFill/>
          </a:ln>
        </p:spPr>
      </p:pic>
      <p:sp>
        <p:nvSpPr>
          <p:cNvPr id="80" name="Google Shape;80;p18"/>
          <p:cNvSpPr/>
          <p:nvPr/>
        </p:nvSpPr>
        <p:spPr>
          <a:xfrm>
            <a:off x="450504" y="4601239"/>
            <a:ext cx="8196224" cy="123734"/>
          </a:xfrm>
          <a:custGeom>
            <a:rect b="b" l="l" r="r" t="t"/>
            <a:pathLst>
              <a:path extrusionOk="0" h="120000" w="18470245">
                <a:moveTo>
                  <a:pt x="18469845" y="0"/>
                </a:moveTo>
                <a:lnTo>
                  <a:pt x="0" y="0"/>
                </a:lnTo>
              </a:path>
            </a:pathLst>
          </a:custGeom>
          <a:noFill/>
          <a:ln cap="flat" cmpd="sng" w="523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pic>
        <p:nvPicPr>
          <p:cNvPr descr="Dibujo de un edificio&#10;&#10;Descripción generada automáticamente con confianza media" id="81" name="Google Shape;81;p18"/>
          <p:cNvPicPr preferRelativeResize="0"/>
          <p:nvPr/>
        </p:nvPicPr>
        <p:blipFill rotWithShape="1">
          <a:blip r:embed="rId4">
            <a:alphaModFix amt="20000"/>
          </a:blip>
          <a:srcRect b="0" l="0" r="0" t="0"/>
          <a:stretch/>
        </p:blipFill>
        <p:spPr>
          <a:xfrm>
            <a:off x="5365" y="-3096"/>
            <a:ext cx="6515936" cy="5215125"/>
          </a:xfrm>
          <a:prstGeom prst="rect">
            <a:avLst/>
          </a:prstGeom>
          <a:noFill/>
          <a:ln>
            <a:noFill/>
          </a:ln>
        </p:spPr>
      </p:pic>
      <p:sp>
        <p:nvSpPr>
          <p:cNvPr id="82" name="Google Shape;82;p18"/>
          <p:cNvSpPr txBox="1"/>
          <p:nvPr>
            <p:ph type="title"/>
          </p:nvPr>
        </p:nvSpPr>
        <p:spPr>
          <a:xfrm>
            <a:off x="640215" y="2147224"/>
            <a:ext cx="4691064" cy="126322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700"/>
              <a:buFont typeface="Arial Black"/>
              <a:buNone/>
              <a:defRPr b="1" sz="2700">
                <a:solidFill>
                  <a:schemeClr val="lt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p:nvPr/>
        </p:nvSpPr>
        <p:spPr>
          <a:xfrm>
            <a:off x="7671391" y="346758"/>
            <a:ext cx="1246466" cy="172827"/>
          </a:xfrm>
          <a:custGeom>
            <a:rect b="b" l="l" r="r" t="t"/>
            <a:pathLst>
              <a:path extrusionOk="0" h="534035" w="3972559">
                <a:moveTo>
                  <a:pt x="558812" y="5613"/>
                </a:moveTo>
                <a:lnTo>
                  <a:pt x="431787" y="5613"/>
                </a:lnTo>
                <a:lnTo>
                  <a:pt x="431787" y="331304"/>
                </a:lnTo>
                <a:lnTo>
                  <a:pt x="432054" y="350342"/>
                </a:lnTo>
                <a:lnTo>
                  <a:pt x="433717" y="396265"/>
                </a:lnTo>
                <a:lnTo>
                  <a:pt x="434073" y="402094"/>
                </a:lnTo>
                <a:lnTo>
                  <a:pt x="433717" y="407352"/>
                </a:lnTo>
                <a:lnTo>
                  <a:pt x="426999" y="411111"/>
                </a:lnTo>
                <a:lnTo>
                  <a:pt x="423265" y="407847"/>
                </a:lnTo>
                <a:lnTo>
                  <a:pt x="420827" y="403542"/>
                </a:lnTo>
                <a:lnTo>
                  <a:pt x="329819" y="241185"/>
                </a:lnTo>
                <a:lnTo>
                  <a:pt x="295529" y="180492"/>
                </a:lnTo>
                <a:lnTo>
                  <a:pt x="264121" y="125412"/>
                </a:lnTo>
                <a:lnTo>
                  <a:pt x="239369" y="82778"/>
                </a:lnTo>
                <a:lnTo>
                  <a:pt x="205524" y="35331"/>
                </a:lnTo>
                <a:lnTo>
                  <a:pt x="152425" y="4343"/>
                </a:lnTo>
                <a:lnTo>
                  <a:pt x="114769" y="0"/>
                </a:lnTo>
                <a:lnTo>
                  <a:pt x="82651" y="3149"/>
                </a:lnTo>
                <a:lnTo>
                  <a:pt x="51663" y="14960"/>
                </a:lnTo>
                <a:lnTo>
                  <a:pt x="25260" y="38950"/>
                </a:lnTo>
                <a:lnTo>
                  <a:pt x="6896" y="78663"/>
                </a:lnTo>
                <a:lnTo>
                  <a:pt x="0" y="137629"/>
                </a:lnTo>
                <a:lnTo>
                  <a:pt x="0" y="528015"/>
                </a:lnTo>
                <a:lnTo>
                  <a:pt x="126898" y="528015"/>
                </a:lnTo>
                <a:lnTo>
                  <a:pt x="126898" y="202463"/>
                </a:lnTo>
                <a:lnTo>
                  <a:pt x="126644" y="183438"/>
                </a:lnTo>
                <a:lnTo>
                  <a:pt x="124739" y="131737"/>
                </a:lnTo>
                <a:lnTo>
                  <a:pt x="125031" y="126263"/>
                </a:lnTo>
                <a:lnTo>
                  <a:pt x="131826" y="122656"/>
                </a:lnTo>
                <a:lnTo>
                  <a:pt x="135420" y="125907"/>
                </a:lnTo>
                <a:lnTo>
                  <a:pt x="192024" y="228041"/>
                </a:lnTo>
                <a:lnTo>
                  <a:pt x="224040" y="285483"/>
                </a:lnTo>
                <a:lnTo>
                  <a:pt x="257530" y="345020"/>
                </a:lnTo>
                <a:lnTo>
                  <a:pt x="289179" y="400469"/>
                </a:lnTo>
                <a:lnTo>
                  <a:pt x="315658" y="445643"/>
                </a:lnTo>
                <a:lnTo>
                  <a:pt x="353225" y="498436"/>
                </a:lnTo>
                <a:lnTo>
                  <a:pt x="406336" y="529590"/>
                </a:lnTo>
                <a:lnTo>
                  <a:pt x="443992" y="533984"/>
                </a:lnTo>
                <a:lnTo>
                  <a:pt x="476084" y="530796"/>
                </a:lnTo>
                <a:lnTo>
                  <a:pt x="507085" y="518934"/>
                </a:lnTo>
                <a:lnTo>
                  <a:pt x="533514" y="494855"/>
                </a:lnTo>
                <a:lnTo>
                  <a:pt x="551916" y="455091"/>
                </a:lnTo>
                <a:lnTo>
                  <a:pt x="558812" y="396138"/>
                </a:lnTo>
                <a:lnTo>
                  <a:pt x="558812" y="5613"/>
                </a:lnTo>
                <a:close/>
              </a:path>
              <a:path extrusionOk="0" h="534035" w="3972559">
                <a:moveTo>
                  <a:pt x="1094447" y="5778"/>
                </a:moveTo>
                <a:lnTo>
                  <a:pt x="602284" y="5778"/>
                </a:lnTo>
                <a:lnTo>
                  <a:pt x="602284" y="114998"/>
                </a:lnTo>
                <a:lnTo>
                  <a:pt x="784009" y="114998"/>
                </a:lnTo>
                <a:lnTo>
                  <a:pt x="784009" y="527748"/>
                </a:lnTo>
                <a:lnTo>
                  <a:pt x="912710" y="527748"/>
                </a:lnTo>
                <a:lnTo>
                  <a:pt x="912710" y="114998"/>
                </a:lnTo>
                <a:lnTo>
                  <a:pt x="1094447" y="114998"/>
                </a:lnTo>
                <a:lnTo>
                  <a:pt x="1094447" y="5778"/>
                </a:lnTo>
                <a:close/>
              </a:path>
              <a:path extrusionOk="0" h="534035" w="3972559">
                <a:moveTo>
                  <a:pt x="1627581" y="5778"/>
                </a:moveTo>
                <a:lnTo>
                  <a:pt x="1135418" y="5778"/>
                </a:lnTo>
                <a:lnTo>
                  <a:pt x="1135418" y="114998"/>
                </a:lnTo>
                <a:lnTo>
                  <a:pt x="1317091" y="114998"/>
                </a:lnTo>
                <a:lnTo>
                  <a:pt x="1317091" y="527748"/>
                </a:lnTo>
                <a:lnTo>
                  <a:pt x="1445920" y="527748"/>
                </a:lnTo>
                <a:lnTo>
                  <a:pt x="1445920" y="114998"/>
                </a:lnTo>
                <a:lnTo>
                  <a:pt x="1627581" y="114998"/>
                </a:lnTo>
                <a:lnTo>
                  <a:pt x="1627581" y="5778"/>
                </a:lnTo>
                <a:close/>
              </a:path>
              <a:path extrusionOk="0" h="534035" w="3972559">
                <a:moveTo>
                  <a:pt x="2316022" y="188772"/>
                </a:moveTo>
                <a:lnTo>
                  <a:pt x="2312454" y="135509"/>
                </a:lnTo>
                <a:lnTo>
                  <a:pt x="2307755" y="117005"/>
                </a:lnTo>
                <a:lnTo>
                  <a:pt x="2301570" y="92595"/>
                </a:lnTo>
                <a:lnTo>
                  <a:pt x="2283129" y="59245"/>
                </a:lnTo>
                <a:lnTo>
                  <a:pt x="2256866" y="34671"/>
                </a:lnTo>
                <a:lnTo>
                  <a:pt x="2222538" y="18097"/>
                </a:lnTo>
                <a:lnTo>
                  <a:pt x="2184616" y="9766"/>
                </a:lnTo>
                <a:lnTo>
                  <a:pt x="2184616" y="186474"/>
                </a:lnTo>
                <a:lnTo>
                  <a:pt x="2184616" y="347281"/>
                </a:lnTo>
                <a:lnTo>
                  <a:pt x="2181047" y="379285"/>
                </a:lnTo>
                <a:lnTo>
                  <a:pt x="2169718" y="400812"/>
                </a:lnTo>
                <a:lnTo>
                  <a:pt x="2149716" y="412940"/>
                </a:lnTo>
                <a:lnTo>
                  <a:pt x="2120125" y="416750"/>
                </a:lnTo>
                <a:lnTo>
                  <a:pt x="1912810" y="416750"/>
                </a:lnTo>
                <a:lnTo>
                  <a:pt x="1912810" y="117005"/>
                </a:lnTo>
                <a:lnTo>
                  <a:pt x="2120125" y="117005"/>
                </a:lnTo>
                <a:lnTo>
                  <a:pt x="2149716" y="120815"/>
                </a:lnTo>
                <a:lnTo>
                  <a:pt x="2169718" y="132969"/>
                </a:lnTo>
                <a:lnTo>
                  <a:pt x="2181047" y="154495"/>
                </a:lnTo>
                <a:lnTo>
                  <a:pt x="2184616" y="186474"/>
                </a:lnTo>
                <a:lnTo>
                  <a:pt x="2184616" y="9766"/>
                </a:lnTo>
                <a:lnTo>
                  <a:pt x="2179891" y="8724"/>
                </a:lnTo>
                <a:lnTo>
                  <a:pt x="2128659" y="5765"/>
                </a:lnTo>
                <a:lnTo>
                  <a:pt x="1784121" y="5765"/>
                </a:lnTo>
                <a:lnTo>
                  <a:pt x="1784121" y="527837"/>
                </a:lnTo>
                <a:lnTo>
                  <a:pt x="2134628" y="527837"/>
                </a:lnTo>
                <a:lnTo>
                  <a:pt x="2188108" y="524002"/>
                </a:lnTo>
                <a:lnTo>
                  <a:pt x="2230907" y="512546"/>
                </a:lnTo>
                <a:lnTo>
                  <a:pt x="2288057" y="467258"/>
                </a:lnTo>
                <a:lnTo>
                  <a:pt x="2307920" y="416750"/>
                </a:lnTo>
                <a:lnTo>
                  <a:pt x="2313216" y="392836"/>
                </a:lnTo>
                <a:lnTo>
                  <a:pt x="2316022" y="344982"/>
                </a:lnTo>
                <a:lnTo>
                  <a:pt x="2316022" y="188772"/>
                </a:lnTo>
                <a:close/>
              </a:path>
              <a:path extrusionOk="0" h="534035" w="3972559">
                <a:moveTo>
                  <a:pt x="2903613" y="184607"/>
                </a:moveTo>
                <a:lnTo>
                  <a:pt x="2900603" y="133286"/>
                </a:lnTo>
                <a:lnTo>
                  <a:pt x="2891104" y="91643"/>
                </a:lnTo>
                <a:lnTo>
                  <a:pt x="2849651" y="34759"/>
                </a:lnTo>
                <a:lnTo>
                  <a:pt x="2773451" y="8788"/>
                </a:lnTo>
                <a:lnTo>
                  <a:pt x="2720492" y="5791"/>
                </a:lnTo>
                <a:lnTo>
                  <a:pt x="2396464" y="5791"/>
                </a:lnTo>
                <a:lnTo>
                  <a:pt x="2396464" y="116586"/>
                </a:lnTo>
                <a:lnTo>
                  <a:pt x="2711894" y="116586"/>
                </a:lnTo>
                <a:lnTo>
                  <a:pt x="2741485" y="120408"/>
                </a:lnTo>
                <a:lnTo>
                  <a:pt x="2761437" y="132549"/>
                </a:lnTo>
                <a:lnTo>
                  <a:pt x="2772702" y="154063"/>
                </a:lnTo>
                <a:lnTo>
                  <a:pt x="2776232" y="186004"/>
                </a:lnTo>
                <a:lnTo>
                  <a:pt x="2776309" y="204444"/>
                </a:lnTo>
                <a:lnTo>
                  <a:pt x="2776232" y="309689"/>
                </a:lnTo>
                <a:lnTo>
                  <a:pt x="2776232" y="416344"/>
                </a:lnTo>
                <a:lnTo>
                  <a:pt x="2533688" y="416344"/>
                </a:lnTo>
                <a:lnTo>
                  <a:pt x="2518968" y="414210"/>
                </a:lnTo>
                <a:lnTo>
                  <a:pt x="2505659" y="406146"/>
                </a:lnTo>
                <a:lnTo>
                  <a:pt x="2496020" y="389699"/>
                </a:lnTo>
                <a:lnTo>
                  <a:pt x="2492298" y="362407"/>
                </a:lnTo>
                <a:lnTo>
                  <a:pt x="2495994" y="335216"/>
                </a:lnTo>
                <a:lnTo>
                  <a:pt x="2505583" y="319201"/>
                </a:lnTo>
                <a:lnTo>
                  <a:pt x="2518892" y="311607"/>
                </a:lnTo>
                <a:lnTo>
                  <a:pt x="2533688" y="309689"/>
                </a:lnTo>
                <a:lnTo>
                  <a:pt x="2776232" y="309689"/>
                </a:lnTo>
                <a:lnTo>
                  <a:pt x="2776232" y="204444"/>
                </a:lnTo>
                <a:lnTo>
                  <a:pt x="2514828" y="204444"/>
                </a:lnTo>
                <a:lnTo>
                  <a:pt x="2461171" y="210045"/>
                </a:lnTo>
                <a:lnTo>
                  <a:pt x="2419477" y="227215"/>
                </a:lnTo>
                <a:lnTo>
                  <a:pt x="2389721" y="256527"/>
                </a:lnTo>
                <a:lnTo>
                  <a:pt x="2371890" y="298551"/>
                </a:lnTo>
                <a:lnTo>
                  <a:pt x="2365959" y="353872"/>
                </a:lnTo>
                <a:lnTo>
                  <a:pt x="2365959" y="378561"/>
                </a:lnTo>
                <a:lnTo>
                  <a:pt x="2372106" y="435038"/>
                </a:lnTo>
                <a:lnTo>
                  <a:pt x="2390584" y="477177"/>
                </a:lnTo>
                <a:lnTo>
                  <a:pt x="2421420" y="506006"/>
                </a:lnTo>
                <a:lnTo>
                  <a:pt x="2464625" y="522554"/>
                </a:lnTo>
                <a:lnTo>
                  <a:pt x="2520238" y="527837"/>
                </a:lnTo>
                <a:lnTo>
                  <a:pt x="2903613" y="527837"/>
                </a:lnTo>
                <a:lnTo>
                  <a:pt x="2903613" y="416344"/>
                </a:lnTo>
                <a:lnTo>
                  <a:pt x="2903613" y="309689"/>
                </a:lnTo>
                <a:lnTo>
                  <a:pt x="2903613" y="184607"/>
                </a:lnTo>
                <a:close/>
              </a:path>
              <a:path extrusionOk="0" h="534035" w="3972559">
                <a:moveTo>
                  <a:pt x="3421773" y="5778"/>
                </a:moveTo>
                <a:lnTo>
                  <a:pt x="2929471" y="5778"/>
                </a:lnTo>
                <a:lnTo>
                  <a:pt x="2929471" y="114998"/>
                </a:lnTo>
                <a:lnTo>
                  <a:pt x="3111271" y="114998"/>
                </a:lnTo>
                <a:lnTo>
                  <a:pt x="3111271" y="527748"/>
                </a:lnTo>
                <a:lnTo>
                  <a:pt x="3239897" y="527748"/>
                </a:lnTo>
                <a:lnTo>
                  <a:pt x="3239897" y="114998"/>
                </a:lnTo>
                <a:lnTo>
                  <a:pt x="3421773" y="114998"/>
                </a:lnTo>
                <a:lnTo>
                  <a:pt x="3421773" y="5778"/>
                </a:lnTo>
                <a:close/>
              </a:path>
              <a:path extrusionOk="0" h="534035" w="3972559">
                <a:moveTo>
                  <a:pt x="3971975" y="184607"/>
                </a:moveTo>
                <a:lnTo>
                  <a:pt x="3968978" y="133286"/>
                </a:lnTo>
                <a:lnTo>
                  <a:pt x="3959504" y="91643"/>
                </a:lnTo>
                <a:lnTo>
                  <a:pt x="3918127" y="34759"/>
                </a:lnTo>
                <a:lnTo>
                  <a:pt x="3841889" y="8788"/>
                </a:lnTo>
                <a:lnTo>
                  <a:pt x="3788841" y="5791"/>
                </a:lnTo>
                <a:lnTo>
                  <a:pt x="3464890" y="5791"/>
                </a:lnTo>
                <a:lnTo>
                  <a:pt x="3464890" y="116586"/>
                </a:lnTo>
                <a:lnTo>
                  <a:pt x="3780523" y="116586"/>
                </a:lnTo>
                <a:lnTo>
                  <a:pt x="3810050" y="120408"/>
                </a:lnTo>
                <a:lnTo>
                  <a:pt x="3829977" y="132549"/>
                </a:lnTo>
                <a:lnTo>
                  <a:pt x="3841254" y="154063"/>
                </a:lnTo>
                <a:lnTo>
                  <a:pt x="3844798" y="186004"/>
                </a:lnTo>
                <a:lnTo>
                  <a:pt x="3844798" y="204444"/>
                </a:lnTo>
                <a:lnTo>
                  <a:pt x="3844798" y="309689"/>
                </a:lnTo>
                <a:lnTo>
                  <a:pt x="3844798" y="416344"/>
                </a:lnTo>
                <a:lnTo>
                  <a:pt x="3602113" y="416344"/>
                </a:lnTo>
                <a:lnTo>
                  <a:pt x="3587419" y="414210"/>
                </a:lnTo>
                <a:lnTo>
                  <a:pt x="3574110" y="406146"/>
                </a:lnTo>
                <a:lnTo>
                  <a:pt x="3564445" y="389699"/>
                </a:lnTo>
                <a:lnTo>
                  <a:pt x="3560711" y="362407"/>
                </a:lnTo>
                <a:lnTo>
                  <a:pt x="3564420" y="335216"/>
                </a:lnTo>
                <a:lnTo>
                  <a:pt x="3574034" y="319201"/>
                </a:lnTo>
                <a:lnTo>
                  <a:pt x="3587331" y="311607"/>
                </a:lnTo>
                <a:lnTo>
                  <a:pt x="3602113" y="309689"/>
                </a:lnTo>
                <a:lnTo>
                  <a:pt x="3844798" y="309689"/>
                </a:lnTo>
                <a:lnTo>
                  <a:pt x="3844798" y="204444"/>
                </a:lnTo>
                <a:lnTo>
                  <a:pt x="3583330" y="204444"/>
                </a:lnTo>
                <a:lnTo>
                  <a:pt x="3529660" y="210045"/>
                </a:lnTo>
                <a:lnTo>
                  <a:pt x="3487966" y="227215"/>
                </a:lnTo>
                <a:lnTo>
                  <a:pt x="3458222" y="256527"/>
                </a:lnTo>
                <a:lnTo>
                  <a:pt x="3440392" y="298551"/>
                </a:lnTo>
                <a:lnTo>
                  <a:pt x="3434448" y="353872"/>
                </a:lnTo>
                <a:lnTo>
                  <a:pt x="3434448" y="378561"/>
                </a:lnTo>
                <a:lnTo>
                  <a:pt x="3440607" y="435038"/>
                </a:lnTo>
                <a:lnTo>
                  <a:pt x="3459099" y="477177"/>
                </a:lnTo>
                <a:lnTo>
                  <a:pt x="3489934" y="506006"/>
                </a:lnTo>
                <a:lnTo>
                  <a:pt x="3533114" y="522554"/>
                </a:lnTo>
                <a:lnTo>
                  <a:pt x="3588664" y="527837"/>
                </a:lnTo>
                <a:lnTo>
                  <a:pt x="3971975" y="527837"/>
                </a:lnTo>
                <a:lnTo>
                  <a:pt x="3971975" y="416344"/>
                </a:lnTo>
                <a:lnTo>
                  <a:pt x="3971975" y="309689"/>
                </a:lnTo>
                <a:lnTo>
                  <a:pt x="3971975" y="184607"/>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84" name="Shape 84"/>
        <p:cNvGrpSpPr/>
        <p:nvPr/>
      </p:nvGrpSpPr>
      <p:grpSpPr>
        <a:xfrm>
          <a:off x="0" y="0"/>
          <a:ext cx="0" cy="0"/>
          <a:chOff x="0" y="0"/>
          <a:chExt cx="0" cy="0"/>
        </a:xfrm>
      </p:grpSpPr>
      <p:sp>
        <p:nvSpPr>
          <p:cNvPr id="85" name="Google Shape;85;p30"/>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0"/>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87" name="Google Shape;87;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90" name="Shape 90"/>
        <p:cNvGrpSpPr/>
        <p:nvPr/>
      </p:nvGrpSpPr>
      <p:grpSpPr>
        <a:xfrm>
          <a:off x="0" y="0"/>
          <a:ext cx="0" cy="0"/>
          <a:chOff x="0" y="0"/>
          <a:chExt cx="0" cy="0"/>
        </a:xfrm>
      </p:grpSpPr>
      <p:sp>
        <p:nvSpPr>
          <p:cNvPr id="91" name="Google Shape;91;p3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3" name="Google Shape;93;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96" name="Shape 96"/>
        <p:cNvGrpSpPr/>
        <p:nvPr/>
      </p:nvGrpSpPr>
      <p:grpSpPr>
        <a:xfrm>
          <a:off x="0" y="0"/>
          <a:ext cx="0" cy="0"/>
          <a:chOff x="0" y="0"/>
          <a:chExt cx="0" cy="0"/>
        </a:xfrm>
      </p:grpSpPr>
      <p:sp>
        <p:nvSpPr>
          <p:cNvPr id="97" name="Google Shape;97;p32"/>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2"/>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9" name="Google Shape;99;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102" name="Shape 102"/>
        <p:cNvGrpSpPr/>
        <p:nvPr/>
      </p:nvGrpSpPr>
      <p:grpSpPr>
        <a:xfrm>
          <a:off x="0" y="0"/>
          <a:ext cx="0" cy="0"/>
          <a:chOff x="0" y="0"/>
          <a:chExt cx="0" cy="0"/>
        </a:xfrm>
      </p:grpSpPr>
      <p:sp>
        <p:nvSpPr>
          <p:cNvPr id="103" name="Google Shape;103;p3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3"/>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5" name="Google Shape;105;p33"/>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6" name="Google Shape;106;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109" name="Shape 109"/>
        <p:cNvGrpSpPr/>
        <p:nvPr/>
      </p:nvGrpSpPr>
      <p:grpSpPr>
        <a:xfrm>
          <a:off x="0" y="0"/>
          <a:ext cx="0" cy="0"/>
          <a:chOff x="0" y="0"/>
          <a:chExt cx="0" cy="0"/>
        </a:xfrm>
      </p:grpSpPr>
      <p:sp>
        <p:nvSpPr>
          <p:cNvPr id="110" name="Google Shape;110;p34"/>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34"/>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12" name="Google Shape;112;p34"/>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3" name="Google Shape;113;p34"/>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14" name="Google Shape;114;p34"/>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5" name="Google Shape;115;p3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118" name="Shape 118"/>
        <p:cNvGrpSpPr/>
        <p:nvPr/>
      </p:nvGrpSpPr>
      <p:grpSpPr>
        <a:xfrm>
          <a:off x="0" y="0"/>
          <a:ext cx="0" cy="0"/>
          <a:chOff x="0" y="0"/>
          <a:chExt cx="0" cy="0"/>
        </a:xfrm>
      </p:grpSpPr>
      <p:sp>
        <p:nvSpPr>
          <p:cNvPr id="119" name="Google Shape;119;p3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23" name="Shape 123"/>
        <p:cNvGrpSpPr/>
        <p:nvPr/>
      </p:nvGrpSpPr>
      <p:grpSpPr>
        <a:xfrm>
          <a:off x="0" y="0"/>
          <a:ext cx="0" cy="0"/>
          <a:chOff x="0" y="0"/>
          <a:chExt cx="0" cy="0"/>
        </a:xfrm>
      </p:grpSpPr>
      <p:sp>
        <p:nvSpPr>
          <p:cNvPr id="124" name="Google Shape;124;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127" name="Shape 127"/>
        <p:cNvGrpSpPr/>
        <p:nvPr/>
      </p:nvGrpSpPr>
      <p:grpSpPr>
        <a:xfrm>
          <a:off x="0" y="0"/>
          <a:ext cx="0" cy="0"/>
          <a:chOff x="0" y="0"/>
          <a:chExt cx="0" cy="0"/>
        </a:xfrm>
      </p:grpSpPr>
      <p:sp>
        <p:nvSpPr>
          <p:cNvPr id="128" name="Google Shape;128;p37"/>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7"/>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30" name="Google Shape;130;p37"/>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31" name="Google Shape;131;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134" name="Shape 134"/>
        <p:cNvGrpSpPr/>
        <p:nvPr/>
      </p:nvGrpSpPr>
      <p:grpSpPr>
        <a:xfrm>
          <a:off x="0" y="0"/>
          <a:ext cx="0" cy="0"/>
          <a:chOff x="0" y="0"/>
          <a:chExt cx="0" cy="0"/>
        </a:xfrm>
      </p:grpSpPr>
      <p:sp>
        <p:nvSpPr>
          <p:cNvPr id="135" name="Google Shape;135;p38"/>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8"/>
          <p:cNvSpPr/>
          <p:nvPr>
            <p:ph idx="2" type="pic"/>
          </p:nvPr>
        </p:nvSpPr>
        <p:spPr>
          <a:xfrm>
            <a:off x="3887391" y="740569"/>
            <a:ext cx="4629150" cy="3655219"/>
          </a:xfrm>
          <a:prstGeom prst="rect">
            <a:avLst/>
          </a:prstGeom>
          <a:noFill/>
          <a:ln>
            <a:noFill/>
          </a:ln>
        </p:spPr>
      </p:sp>
      <p:sp>
        <p:nvSpPr>
          <p:cNvPr id="137" name="Google Shape;137;p38"/>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38" name="Google Shape;138;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141" name="Shape 141"/>
        <p:cNvGrpSpPr/>
        <p:nvPr/>
      </p:nvGrpSpPr>
      <p:grpSpPr>
        <a:xfrm>
          <a:off x="0" y="0"/>
          <a:ext cx="0" cy="0"/>
          <a:chOff x="0" y="0"/>
          <a:chExt cx="0" cy="0"/>
        </a:xfrm>
      </p:grpSpPr>
      <p:sp>
        <p:nvSpPr>
          <p:cNvPr id="142" name="Google Shape;142;p3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9"/>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4" name="Google Shape;144;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147" name="Shape 147"/>
        <p:cNvGrpSpPr/>
        <p:nvPr/>
      </p:nvGrpSpPr>
      <p:grpSpPr>
        <a:xfrm>
          <a:off x="0" y="0"/>
          <a:ext cx="0" cy="0"/>
          <a:chOff x="0" y="0"/>
          <a:chExt cx="0" cy="0"/>
        </a:xfrm>
      </p:grpSpPr>
      <p:sp>
        <p:nvSpPr>
          <p:cNvPr id="148" name="Google Shape;148;p40"/>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40"/>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0" name="Google Shape;150;p4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4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apositiva de título">
  <p:cSld name="3_Diapositiva de título">
    <p:spTree>
      <p:nvGrpSpPr>
        <p:cNvPr id="153" name="Shape 153"/>
        <p:cNvGrpSpPr/>
        <p:nvPr/>
      </p:nvGrpSpPr>
      <p:grpSpPr>
        <a:xfrm>
          <a:off x="0" y="0"/>
          <a:ext cx="0" cy="0"/>
          <a:chOff x="0" y="0"/>
          <a:chExt cx="0" cy="0"/>
        </a:xfrm>
      </p:grpSpPr>
      <p:pic>
        <p:nvPicPr>
          <p:cNvPr descr="Dibujo de un edificio&#10;&#10;Descripción generada automáticamente con confianza media" id="154" name="Google Shape;154;p41"/>
          <p:cNvPicPr preferRelativeResize="0"/>
          <p:nvPr/>
        </p:nvPicPr>
        <p:blipFill rotWithShape="1">
          <a:blip r:embed="rId2">
            <a:alphaModFix amt="5000"/>
          </a:blip>
          <a:srcRect b="0" l="0" r="0" t="0"/>
          <a:stretch/>
        </p:blipFill>
        <p:spPr>
          <a:xfrm>
            <a:off x="183428" y="0"/>
            <a:ext cx="6515936" cy="5215125"/>
          </a:xfrm>
          <a:prstGeom prst="rect">
            <a:avLst/>
          </a:prstGeom>
          <a:noFill/>
          <a:ln>
            <a:noFill/>
          </a:ln>
        </p:spPr>
      </p:pic>
      <p:sp>
        <p:nvSpPr>
          <p:cNvPr id="155" name="Google Shape;155;p41"/>
          <p:cNvSpPr txBox="1"/>
          <p:nvPr>
            <p:ph type="title"/>
          </p:nvPr>
        </p:nvSpPr>
        <p:spPr>
          <a:xfrm>
            <a:off x="285750" y="189225"/>
            <a:ext cx="4457701" cy="87213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05050"/>
              </a:buClr>
              <a:buSzPts val="1800"/>
              <a:buFont typeface="Arial Black"/>
              <a:buNone/>
              <a:defRPr sz="1800">
                <a:solidFill>
                  <a:srgbClr val="505050"/>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6" name="Google Shape;156;p41"/>
          <p:cNvCxnSpPr/>
          <p:nvPr/>
        </p:nvCxnSpPr>
        <p:spPr>
          <a:xfrm>
            <a:off x="3125221" y="1285875"/>
            <a:ext cx="0" cy="3204312"/>
          </a:xfrm>
          <a:prstGeom prst="straightConnector1">
            <a:avLst/>
          </a:prstGeom>
          <a:noFill/>
          <a:ln cap="flat" cmpd="sng" w="19050">
            <a:solidFill>
              <a:srgbClr val="6785C1"/>
            </a:solidFill>
            <a:prstDash val="solid"/>
            <a:miter lim="800000"/>
            <a:headEnd len="sm" w="sm" type="none"/>
            <a:tailEnd len="sm" w="sm" type="none"/>
          </a:ln>
        </p:spPr>
      </p:cxnSp>
      <p:cxnSp>
        <p:nvCxnSpPr>
          <p:cNvPr id="157" name="Google Shape;157;p41"/>
          <p:cNvCxnSpPr/>
          <p:nvPr/>
        </p:nvCxnSpPr>
        <p:spPr>
          <a:xfrm>
            <a:off x="6111648" y="1285875"/>
            <a:ext cx="0" cy="3204312"/>
          </a:xfrm>
          <a:prstGeom prst="straightConnector1">
            <a:avLst/>
          </a:prstGeom>
          <a:noFill/>
          <a:ln cap="flat" cmpd="sng" w="19050">
            <a:solidFill>
              <a:srgbClr val="6785C1"/>
            </a:solidFill>
            <a:prstDash val="solid"/>
            <a:miter lim="800000"/>
            <a:headEnd len="sm" w="sm" type="none"/>
            <a:tailEnd len="sm" w="sm" type="none"/>
          </a:ln>
        </p:spPr>
      </p:cxnSp>
      <p:sp>
        <p:nvSpPr>
          <p:cNvPr id="158" name="Google Shape;158;p41"/>
          <p:cNvSpPr txBox="1"/>
          <p:nvPr>
            <p:ph idx="1" type="body"/>
          </p:nvPr>
        </p:nvSpPr>
        <p:spPr>
          <a:xfrm>
            <a:off x="6229351" y="2960743"/>
            <a:ext cx="2710542" cy="162469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505050"/>
              </a:buClr>
              <a:buSzPts val="1350"/>
              <a:buFont typeface="Calibri"/>
              <a:buNone/>
              <a:defRPr sz="1350">
                <a:solidFill>
                  <a:srgbClr val="505050"/>
                </a:solidFill>
                <a:latin typeface="Calibri"/>
                <a:ea typeface="Calibri"/>
                <a:cs typeface="Calibri"/>
                <a:sym typeface="Calibri"/>
              </a:defRPr>
            </a:lvl1pPr>
            <a:lvl2pPr indent="-228600" lvl="1" marL="9144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2pPr>
            <a:lvl3pPr indent="-228600" lvl="2" marL="13716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3pPr>
            <a:lvl4pPr indent="-228600" lvl="3" marL="18288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4pPr>
            <a:lvl5pPr indent="-228600" lvl="4" marL="22860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9" name="Google Shape;159;p41"/>
          <p:cNvSpPr txBox="1"/>
          <p:nvPr>
            <p:ph idx="2" type="body"/>
          </p:nvPr>
        </p:nvSpPr>
        <p:spPr>
          <a:xfrm>
            <a:off x="285749" y="2960743"/>
            <a:ext cx="2710542" cy="162469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505050"/>
              </a:buClr>
              <a:buSzPts val="1350"/>
              <a:buFont typeface="Calibri"/>
              <a:buNone/>
              <a:defRPr sz="1350">
                <a:solidFill>
                  <a:srgbClr val="505050"/>
                </a:solidFill>
                <a:latin typeface="Calibri"/>
                <a:ea typeface="Calibri"/>
                <a:cs typeface="Calibri"/>
                <a:sym typeface="Calibri"/>
              </a:defRPr>
            </a:lvl1pPr>
            <a:lvl2pPr indent="-228600" lvl="1" marL="9144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2pPr>
            <a:lvl3pPr indent="-228600" lvl="2" marL="13716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3pPr>
            <a:lvl4pPr indent="-228600" lvl="3" marL="18288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4pPr>
            <a:lvl5pPr indent="-228600" lvl="4" marL="22860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0" name="Google Shape;160;p41"/>
          <p:cNvSpPr txBox="1"/>
          <p:nvPr>
            <p:ph idx="3" type="body"/>
          </p:nvPr>
        </p:nvSpPr>
        <p:spPr>
          <a:xfrm>
            <a:off x="3480564" y="2968864"/>
            <a:ext cx="2710542" cy="162469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505050"/>
              </a:buClr>
              <a:buSzPts val="1350"/>
              <a:buFont typeface="Calibri"/>
              <a:buNone/>
              <a:defRPr sz="1350">
                <a:solidFill>
                  <a:srgbClr val="505050"/>
                </a:solidFill>
                <a:latin typeface="Calibri"/>
                <a:ea typeface="Calibri"/>
                <a:cs typeface="Calibri"/>
                <a:sym typeface="Calibri"/>
              </a:defRPr>
            </a:lvl1pPr>
            <a:lvl2pPr indent="-228600" lvl="1" marL="9144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2pPr>
            <a:lvl3pPr indent="-228600" lvl="2" marL="13716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3pPr>
            <a:lvl4pPr indent="-228600" lvl="3" marL="18288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4pPr>
            <a:lvl5pPr indent="-228600" lvl="4" marL="2286000" algn="l">
              <a:lnSpc>
                <a:spcPct val="90000"/>
              </a:lnSpc>
              <a:spcBef>
                <a:spcPts val="375"/>
              </a:spcBef>
              <a:spcAft>
                <a:spcPts val="0"/>
              </a:spcAft>
              <a:buClr>
                <a:srgbClr val="505050"/>
              </a:buClr>
              <a:buSzPts val="1200"/>
              <a:buFont typeface="Calibri"/>
              <a:buNone/>
              <a:defRPr sz="1200">
                <a:solidFill>
                  <a:srgbClr val="505050"/>
                </a:solidFill>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1" name="Google Shape;161;p41"/>
          <p:cNvSpPr txBox="1"/>
          <p:nvPr>
            <p:ph idx="4" type="body"/>
          </p:nvPr>
        </p:nvSpPr>
        <p:spPr>
          <a:xfrm>
            <a:off x="297829" y="1159329"/>
            <a:ext cx="2721768" cy="162469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505050"/>
              </a:buClr>
              <a:buSzPts val="1350"/>
              <a:buFont typeface="Calibri"/>
              <a:buNone/>
              <a:defRPr sz="1350">
                <a:solidFill>
                  <a:srgbClr val="505050"/>
                </a:solidFill>
                <a:latin typeface="Calibri"/>
                <a:ea typeface="Calibri"/>
                <a:cs typeface="Calibri"/>
                <a:sym typeface="Calibri"/>
              </a:defRPr>
            </a:lvl1pPr>
            <a:lvl2pPr indent="-304800" lvl="1" marL="9144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2pPr>
            <a:lvl3pPr indent="-304800" lvl="2" marL="13716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3pPr>
            <a:lvl4pPr indent="-304800" lvl="3" marL="18288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4pPr>
            <a:lvl5pPr indent="-304800" lvl="4" marL="22860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5" type="body"/>
          </p:nvPr>
        </p:nvSpPr>
        <p:spPr>
          <a:xfrm>
            <a:off x="3246324" y="1159329"/>
            <a:ext cx="2721768" cy="162469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505050"/>
              </a:buClr>
              <a:buSzPts val="1350"/>
              <a:buFont typeface="Calibri"/>
              <a:buNone/>
              <a:defRPr sz="1350">
                <a:solidFill>
                  <a:srgbClr val="505050"/>
                </a:solidFill>
                <a:latin typeface="Calibri"/>
                <a:ea typeface="Calibri"/>
                <a:cs typeface="Calibri"/>
                <a:sym typeface="Calibri"/>
              </a:defRPr>
            </a:lvl1pPr>
            <a:lvl2pPr indent="-304800" lvl="1" marL="9144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2pPr>
            <a:lvl3pPr indent="-304800" lvl="2" marL="13716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3pPr>
            <a:lvl4pPr indent="-304800" lvl="3" marL="18288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4pPr>
            <a:lvl5pPr indent="-304800" lvl="4" marL="22860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3" name="Google Shape;163;p41"/>
          <p:cNvSpPr txBox="1"/>
          <p:nvPr>
            <p:ph idx="6" type="body"/>
          </p:nvPr>
        </p:nvSpPr>
        <p:spPr>
          <a:xfrm>
            <a:off x="6223738" y="1159329"/>
            <a:ext cx="2721768" cy="162469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505050"/>
              </a:buClr>
              <a:buSzPts val="1350"/>
              <a:buFont typeface="Calibri"/>
              <a:buNone/>
              <a:defRPr sz="1350">
                <a:solidFill>
                  <a:srgbClr val="505050"/>
                </a:solidFill>
                <a:latin typeface="Calibri"/>
                <a:ea typeface="Calibri"/>
                <a:cs typeface="Calibri"/>
                <a:sym typeface="Calibri"/>
              </a:defRPr>
            </a:lvl1pPr>
            <a:lvl2pPr indent="-304800" lvl="1" marL="9144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2pPr>
            <a:lvl3pPr indent="-304800" lvl="2" marL="13716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3pPr>
            <a:lvl4pPr indent="-304800" lvl="3" marL="18288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4pPr>
            <a:lvl5pPr indent="-304800" lvl="4" marL="2286000" algn="l">
              <a:lnSpc>
                <a:spcPct val="90000"/>
              </a:lnSpc>
              <a:spcBef>
                <a:spcPts val="375"/>
              </a:spcBef>
              <a:spcAft>
                <a:spcPts val="0"/>
              </a:spcAft>
              <a:buClr>
                <a:srgbClr val="505050"/>
              </a:buClr>
              <a:buSzPts val="1200"/>
              <a:buChar char="•"/>
              <a:defRPr sz="1200">
                <a:solidFill>
                  <a:srgbClr val="505050"/>
                </a:solidFill>
                <a:latin typeface="Calibri"/>
                <a:ea typeface="Calibri"/>
                <a:cs typeface="Calibri"/>
                <a:sym typeface="Calibri"/>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descr="Logotipo&#10;&#10;Descripción generada automáticamente" id="164" name="Google Shape;164;p41"/>
          <p:cNvPicPr preferRelativeResize="0"/>
          <p:nvPr/>
        </p:nvPicPr>
        <p:blipFill rotWithShape="1">
          <a:blip r:embed="rId3">
            <a:alphaModFix/>
          </a:blip>
          <a:srcRect b="0" l="0" r="0" t="0"/>
          <a:stretch/>
        </p:blipFill>
        <p:spPr>
          <a:xfrm>
            <a:off x="7490883" y="232428"/>
            <a:ext cx="1449010" cy="36883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6" Type="http://schemas.openxmlformats.org/officeDocument/2006/relationships/theme" Target="../theme/theme2.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1" name="Google Shape;61;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2" name="Google Shape;62;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3" name="Google Shape;63;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www.codejava.net/frameworks/spring/bootstrapping-a-spring-web-mvc-application-programmaticall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javarevisited.blogspot.com/2018/05/the-springbootapplication-annotation-example-java-spring-boot.html#axzz730UOUmB6" TargetMode="External"/><Relationship Id="rId4" Type="http://schemas.openxmlformats.org/officeDocument/2006/relationships/hyperlink" Target="https://mossgreen.github.io/Java-Bean-VS-Spring-Bea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zetcode.com/springboot/repositor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www.tutorialspoint.com/mvc_framework/mvc_framework_introduction.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hyperlink" Target="https://docs.spring.io/spring-boot/docs/3.0.x/reference/html/actuator.html#actuator.endpoint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hyperlink" Target="https://docs.spring.io/spring-boot/docs/2.0.x/reference/html/index.html" TargetMode="External"/><Relationship Id="rId4" Type="http://schemas.openxmlformats.org/officeDocument/2006/relationships/hyperlink" Target="https://www.baeldung.com/spring-boot" TargetMode="External"/><Relationship Id="rId5" Type="http://schemas.openxmlformats.org/officeDocument/2006/relationships/hyperlink" Target="https://www.javatpoint.com/spring-boot-annotations" TargetMode="External"/><Relationship Id="rId6" Type="http://schemas.openxmlformats.org/officeDocument/2006/relationships/hyperlink" Target="https://dzone.com/articles/unit-and-integration-tests-in-spring-boot-2"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8df8038ae_0_6"/>
          <p:cNvSpPr txBox="1"/>
          <p:nvPr>
            <p:ph type="title"/>
          </p:nvPr>
        </p:nvSpPr>
        <p:spPr>
          <a:xfrm>
            <a:off x="452436" y="1177893"/>
            <a:ext cx="7743000" cy="17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Black"/>
              <a:buNone/>
            </a:pPr>
            <a:r>
              <a:rPr lang="fr-FR"/>
              <a:t> </a:t>
            </a:r>
            <a:endParaRPr/>
          </a:p>
          <a:p>
            <a:pPr indent="0" lvl="0" marL="0" rtl="0" algn="l">
              <a:lnSpc>
                <a:spcPct val="90000"/>
              </a:lnSpc>
              <a:spcBef>
                <a:spcPts val="0"/>
              </a:spcBef>
              <a:spcAft>
                <a:spcPts val="0"/>
              </a:spcAft>
              <a:buClr>
                <a:schemeClr val="lt1"/>
              </a:buClr>
              <a:buSzPts val="4000"/>
              <a:buFont typeface="Arial Black"/>
              <a:buNone/>
            </a:pPr>
            <a:r>
              <a:rPr lang="fr-FR"/>
              <a:t> </a:t>
            </a:r>
            <a:endParaRPr/>
          </a:p>
        </p:txBody>
      </p:sp>
      <p:sp>
        <p:nvSpPr>
          <p:cNvPr id="170" name="Google Shape;170;g118df8038ae_0_6"/>
          <p:cNvSpPr txBox="1"/>
          <p:nvPr/>
        </p:nvSpPr>
        <p:spPr>
          <a:xfrm>
            <a:off x="84859" y="3292641"/>
            <a:ext cx="2679000" cy="872100"/>
          </a:xfrm>
          <a:prstGeom prst="rect">
            <a:avLst/>
          </a:prstGeom>
          <a:noFill/>
          <a:ln>
            <a:noFill/>
          </a:ln>
        </p:spPr>
        <p:txBody>
          <a:bodyPr anchorCtr="0" anchor="b" bIns="34275" lIns="68575" spcFirstLastPara="1" rIns="68575" wrap="square" tIns="34275">
            <a:normAutofit/>
          </a:bodyPr>
          <a:lstStyle/>
          <a:p>
            <a:pPr indent="0" lvl="0" marL="0" marR="0" rtl="0" algn="l">
              <a:lnSpc>
                <a:spcPct val="90000"/>
              </a:lnSpc>
              <a:spcBef>
                <a:spcPts val="0"/>
              </a:spcBef>
              <a:spcAft>
                <a:spcPts val="0"/>
              </a:spcAft>
              <a:buClr>
                <a:srgbClr val="2F5496"/>
              </a:buClr>
              <a:buSzPts val="1800"/>
              <a:buFont typeface="Arial"/>
              <a:buNone/>
            </a:pPr>
            <a:r>
              <a:t/>
            </a:r>
            <a:endParaRPr b="0" i="0" sz="4050" u="none" cap="none" strike="noStrike">
              <a:solidFill>
                <a:srgbClr val="FFFFFF"/>
              </a:solidFill>
              <a:latin typeface="Arial Black"/>
              <a:ea typeface="Arial Black"/>
              <a:cs typeface="Arial Black"/>
              <a:sym typeface="Arial Black"/>
            </a:endParaRPr>
          </a:p>
        </p:txBody>
      </p:sp>
      <p:pic>
        <p:nvPicPr>
          <p:cNvPr id="171" name="Google Shape;171;g118df8038ae_0_6"/>
          <p:cNvPicPr preferRelativeResize="0"/>
          <p:nvPr/>
        </p:nvPicPr>
        <p:blipFill>
          <a:blip r:embed="rId3">
            <a:alphaModFix/>
          </a:blip>
          <a:stretch>
            <a:fillRect/>
          </a:stretch>
        </p:blipFill>
        <p:spPr>
          <a:xfrm>
            <a:off x="489413" y="1496918"/>
            <a:ext cx="4474883" cy="19178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49c4a3c6b8_1_84"/>
          <p:cNvSpPr txBox="1"/>
          <p:nvPr>
            <p:ph type="title"/>
          </p:nvPr>
        </p:nvSpPr>
        <p:spPr>
          <a:xfrm>
            <a:off x="546300" y="933425"/>
            <a:ext cx="3364800" cy="441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F3864"/>
              </a:buClr>
              <a:buSzPts val="1500"/>
              <a:buFont typeface="Arial Black"/>
              <a:buNone/>
            </a:pPr>
            <a:r>
              <a:rPr lang="fr-FR" sz="1400">
                <a:solidFill>
                  <a:srgbClr val="1F3864"/>
                </a:solidFill>
                <a:latin typeface="Arial"/>
                <a:ea typeface="Arial"/>
                <a:cs typeface="Arial"/>
                <a:sym typeface="Arial"/>
              </a:rPr>
              <a:t>Bootstrapping : Spring vs Spring Boot</a:t>
            </a:r>
            <a:endParaRPr sz="1400">
              <a:solidFill>
                <a:srgbClr val="1F3864"/>
              </a:solidFill>
              <a:latin typeface="Arial"/>
              <a:ea typeface="Arial"/>
              <a:cs typeface="Arial"/>
              <a:sym typeface="Arial"/>
            </a:endParaRPr>
          </a:p>
          <a:p>
            <a:pPr indent="0" lvl="0" marL="0" rtl="0" algn="l">
              <a:lnSpc>
                <a:spcPct val="90000"/>
              </a:lnSpc>
              <a:spcBef>
                <a:spcPts val="0"/>
              </a:spcBef>
              <a:spcAft>
                <a:spcPts val="0"/>
              </a:spcAft>
              <a:buClr>
                <a:srgbClr val="1F3864"/>
              </a:buClr>
              <a:buSzPts val="1500"/>
              <a:buFont typeface="Arial Black"/>
              <a:buNone/>
            </a:pPr>
            <a:r>
              <a:t/>
            </a:r>
            <a:endParaRPr sz="1500">
              <a:solidFill>
                <a:srgbClr val="1F3864"/>
              </a:solidFill>
            </a:endParaRPr>
          </a:p>
        </p:txBody>
      </p:sp>
      <p:sp>
        <p:nvSpPr>
          <p:cNvPr id="229" name="Google Shape;229;g149c4a3c6b8_1_84"/>
          <p:cNvSpPr txBox="1"/>
          <p:nvPr>
            <p:ph idx="1" type="body"/>
          </p:nvPr>
        </p:nvSpPr>
        <p:spPr>
          <a:xfrm>
            <a:off x="244675" y="1283500"/>
            <a:ext cx="8739900" cy="378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200">
              <a:solidFill>
                <a:schemeClr val="dk1"/>
              </a:solidFill>
              <a:latin typeface="Arial"/>
              <a:ea typeface="Arial"/>
              <a:cs typeface="Arial"/>
              <a:sym typeface="Arial"/>
            </a:endParaRPr>
          </a:p>
          <a:p>
            <a:pPr indent="-304800" lvl="0" marL="457200" rtl="0" algn="l">
              <a:lnSpc>
                <a:spcPct val="1334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Spring :</a:t>
            </a:r>
            <a:endParaRPr sz="1200">
              <a:solidFill>
                <a:schemeClr val="dk1"/>
              </a:solidFill>
              <a:latin typeface="Arial"/>
              <a:ea typeface="Arial"/>
              <a:cs typeface="Arial"/>
              <a:sym typeface="Arial"/>
            </a:endParaRPr>
          </a:p>
          <a:p>
            <a:pPr indent="0" lvl="0" marL="0" rtl="0" algn="l">
              <a:lnSpc>
                <a:spcPct val="133400"/>
              </a:lnSpc>
              <a:spcBef>
                <a:spcPts val="800"/>
              </a:spcBef>
              <a:spcAft>
                <a:spcPts val="0"/>
              </a:spcAft>
              <a:buNone/>
            </a:pPr>
            <a:r>
              <a:rPr lang="fr-FR" sz="1200">
                <a:solidFill>
                  <a:schemeClr val="dk1"/>
                </a:solidFill>
                <a:latin typeface="Arial"/>
                <a:ea typeface="Arial"/>
                <a:cs typeface="Arial"/>
                <a:sym typeface="Arial"/>
              </a:rPr>
              <a:t>Spring supports both the legacy </a:t>
            </a:r>
            <a:r>
              <a:rPr i="1" lang="fr-FR" sz="1200">
                <a:solidFill>
                  <a:schemeClr val="dk1"/>
                </a:solidFill>
                <a:latin typeface="Arial"/>
                <a:ea typeface="Arial"/>
                <a:cs typeface="Arial"/>
                <a:sym typeface="Arial"/>
              </a:rPr>
              <a:t>web.xml</a:t>
            </a:r>
            <a:r>
              <a:rPr lang="fr-FR" sz="1200">
                <a:solidFill>
                  <a:schemeClr val="dk1"/>
                </a:solidFill>
                <a:latin typeface="Arial"/>
                <a:ea typeface="Arial"/>
                <a:cs typeface="Arial"/>
                <a:sym typeface="Arial"/>
              </a:rPr>
              <a:t> way of bootstrapping as well as the Servlet method.</a:t>
            </a:r>
            <a:endParaRPr sz="1200">
              <a:solidFill>
                <a:schemeClr val="dk1"/>
              </a:solidFill>
              <a:latin typeface="Arial"/>
              <a:ea typeface="Arial"/>
              <a:cs typeface="Arial"/>
              <a:sym typeface="Arial"/>
            </a:endParaRPr>
          </a:p>
          <a:p>
            <a:pPr indent="-304800" lvl="0" marL="457200" rtl="0" algn="l">
              <a:lnSpc>
                <a:spcPct val="133400"/>
              </a:lnSpc>
              <a:spcBef>
                <a:spcPts val="800"/>
              </a:spcBef>
              <a:spcAft>
                <a:spcPts val="0"/>
              </a:spcAft>
              <a:buClr>
                <a:schemeClr val="dk1"/>
              </a:buClr>
              <a:buSzPts val="1200"/>
              <a:buFont typeface="Arial"/>
              <a:buChar char="-"/>
            </a:pPr>
            <a:r>
              <a:rPr lang="fr-FR" sz="1200">
                <a:solidFill>
                  <a:schemeClr val="dk1"/>
                </a:solidFill>
                <a:latin typeface="Arial"/>
                <a:ea typeface="Arial"/>
                <a:cs typeface="Arial"/>
                <a:sym typeface="Arial"/>
              </a:rPr>
              <a:t>XML approach (</a:t>
            </a:r>
            <a:r>
              <a:rPr i="1" lang="fr-FR" sz="1200">
                <a:solidFill>
                  <a:schemeClr val="dk1"/>
                </a:solidFill>
                <a:latin typeface="Arial"/>
                <a:ea typeface="Arial"/>
                <a:cs typeface="Arial"/>
                <a:sym typeface="Arial"/>
              </a:rPr>
              <a:t>web.xml</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AutoNum type="arabicPeriod"/>
            </a:pPr>
            <a:r>
              <a:rPr lang="fr-FR" sz="1200">
                <a:solidFill>
                  <a:schemeClr val="dk1"/>
                </a:solidFill>
                <a:latin typeface="Arial"/>
                <a:ea typeface="Arial"/>
                <a:cs typeface="Arial"/>
                <a:sym typeface="Arial"/>
              </a:rPr>
              <a:t>Servlet container (the server) reads </a:t>
            </a:r>
            <a:r>
              <a:rPr i="1" lang="fr-FR" sz="1200">
                <a:solidFill>
                  <a:schemeClr val="dk1"/>
                </a:solidFill>
                <a:latin typeface="Arial"/>
                <a:ea typeface="Arial"/>
                <a:cs typeface="Arial"/>
                <a:sym typeface="Arial"/>
              </a:rPr>
              <a:t>web.xml.</a:t>
            </a:r>
            <a:endParaRPr i="1"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AutoNum type="arabicPeriod"/>
            </a:pPr>
            <a:r>
              <a:rPr lang="fr-FR" sz="1200">
                <a:solidFill>
                  <a:schemeClr val="dk1"/>
                </a:solidFill>
                <a:latin typeface="Arial"/>
                <a:ea typeface="Arial"/>
                <a:cs typeface="Arial"/>
                <a:sym typeface="Arial"/>
              </a:rPr>
              <a:t>The </a:t>
            </a:r>
            <a:r>
              <a:rPr i="1" lang="fr-FR" sz="1200">
                <a:solidFill>
                  <a:schemeClr val="dk1"/>
                </a:solidFill>
                <a:latin typeface="Arial"/>
                <a:ea typeface="Arial"/>
                <a:cs typeface="Arial"/>
                <a:sym typeface="Arial"/>
              </a:rPr>
              <a:t>DispatcherServlet</a:t>
            </a:r>
            <a:r>
              <a:rPr lang="fr-FR" sz="1200">
                <a:solidFill>
                  <a:schemeClr val="dk1"/>
                </a:solidFill>
                <a:latin typeface="Arial"/>
                <a:ea typeface="Arial"/>
                <a:cs typeface="Arial"/>
                <a:sym typeface="Arial"/>
              </a:rPr>
              <a:t> defined in the </a:t>
            </a:r>
            <a:r>
              <a:rPr i="1" lang="fr-FR" sz="1200">
                <a:solidFill>
                  <a:schemeClr val="dk1"/>
                </a:solidFill>
                <a:latin typeface="Arial"/>
                <a:ea typeface="Arial"/>
                <a:cs typeface="Arial"/>
                <a:sym typeface="Arial"/>
              </a:rPr>
              <a:t>web.xml</a:t>
            </a:r>
            <a:r>
              <a:rPr lang="fr-FR" sz="1200">
                <a:solidFill>
                  <a:schemeClr val="dk1"/>
                </a:solidFill>
                <a:latin typeface="Arial"/>
                <a:ea typeface="Arial"/>
                <a:cs typeface="Arial"/>
                <a:sym typeface="Arial"/>
              </a:rPr>
              <a:t> is instantiated by the container.</a:t>
            </a:r>
            <a:endParaRPr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AutoNum type="arabicPeriod"/>
            </a:pPr>
            <a:r>
              <a:rPr i="1" lang="fr-FR" sz="1200">
                <a:solidFill>
                  <a:schemeClr val="dk1"/>
                </a:solidFill>
                <a:latin typeface="Arial"/>
                <a:ea typeface="Arial"/>
                <a:cs typeface="Arial"/>
                <a:sym typeface="Arial"/>
              </a:rPr>
              <a:t>DispatcherServlet</a:t>
            </a:r>
            <a:r>
              <a:rPr lang="fr-FR" sz="1200">
                <a:solidFill>
                  <a:schemeClr val="dk1"/>
                </a:solidFill>
                <a:latin typeface="Arial"/>
                <a:ea typeface="Arial"/>
                <a:cs typeface="Arial"/>
                <a:sym typeface="Arial"/>
              </a:rPr>
              <a:t> creates </a:t>
            </a:r>
            <a:r>
              <a:rPr i="1" lang="fr-FR" sz="1200">
                <a:solidFill>
                  <a:schemeClr val="dk1"/>
                </a:solidFill>
                <a:latin typeface="Arial"/>
                <a:ea typeface="Arial"/>
                <a:cs typeface="Arial"/>
                <a:sym typeface="Arial"/>
              </a:rPr>
              <a:t>WebApplicationContext </a:t>
            </a:r>
            <a:r>
              <a:rPr lang="fr-FR" sz="1200">
                <a:solidFill>
                  <a:schemeClr val="dk1"/>
                </a:solidFill>
                <a:latin typeface="Arial"/>
                <a:ea typeface="Arial"/>
                <a:cs typeface="Arial"/>
                <a:sym typeface="Arial"/>
              </a:rPr>
              <a:t>by reading </a:t>
            </a:r>
            <a:r>
              <a:rPr i="1" lang="fr-FR" sz="1200">
                <a:solidFill>
                  <a:schemeClr val="dk1"/>
                </a:solidFill>
                <a:latin typeface="Arial"/>
                <a:ea typeface="Arial"/>
                <a:cs typeface="Arial"/>
                <a:sym typeface="Arial"/>
              </a:rPr>
              <a:t>WEB-INF/{dispatcherServletName}-servlet.xml.</a:t>
            </a:r>
            <a:endParaRPr i="1"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AutoNum type="arabicPeriod"/>
            </a:pPr>
            <a:r>
              <a:rPr lang="fr-FR" sz="1200">
                <a:solidFill>
                  <a:schemeClr val="dk1"/>
                </a:solidFill>
                <a:latin typeface="Arial"/>
                <a:ea typeface="Arial"/>
                <a:cs typeface="Arial"/>
                <a:sym typeface="Arial"/>
              </a:rPr>
              <a:t>Finally, the </a:t>
            </a:r>
            <a:r>
              <a:rPr i="1" lang="fr-FR" sz="1200">
                <a:solidFill>
                  <a:schemeClr val="dk1"/>
                </a:solidFill>
                <a:latin typeface="Arial"/>
                <a:ea typeface="Arial"/>
                <a:cs typeface="Arial"/>
                <a:sym typeface="Arial"/>
              </a:rPr>
              <a:t>DispatcherServlet</a:t>
            </a:r>
            <a:r>
              <a:rPr lang="fr-FR" sz="1200">
                <a:solidFill>
                  <a:schemeClr val="dk1"/>
                </a:solidFill>
                <a:latin typeface="Arial"/>
                <a:ea typeface="Arial"/>
                <a:cs typeface="Arial"/>
                <a:sym typeface="Arial"/>
              </a:rPr>
              <a:t> registers the beans defined in the application context.</a:t>
            </a:r>
            <a:endParaRPr sz="1200">
              <a:solidFill>
                <a:schemeClr val="dk1"/>
              </a:solidFill>
              <a:latin typeface="Arial"/>
              <a:ea typeface="Arial"/>
              <a:cs typeface="Arial"/>
              <a:sym typeface="Arial"/>
            </a:endParaRPr>
          </a:p>
          <a:p>
            <a:pPr indent="-304800" lvl="0" marL="457200" rtl="0" algn="l">
              <a:lnSpc>
                <a:spcPct val="133400"/>
              </a:lnSpc>
              <a:spcBef>
                <a:spcPts val="1000"/>
              </a:spcBef>
              <a:spcAft>
                <a:spcPts val="0"/>
              </a:spcAft>
              <a:buClr>
                <a:schemeClr val="dk1"/>
              </a:buClr>
              <a:buSzPts val="1200"/>
              <a:buFont typeface="Arial"/>
              <a:buChar char="-"/>
            </a:pPr>
            <a:r>
              <a:rPr lang="fr-FR" sz="1200">
                <a:solidFill>
                  <a:schemeClr val="dk1"/>
                </a:solidFill>
                <a:latin typeface="Arial"/>
                <a:ea typeface="Arial"/>
                <a:cs typeface="Arial"/>
                <a:sym typeface="Arial"/>
              </a:rPr>
              <a:t>Java approach : </a:t>
            </a:r>
            <a:endParaRPr sz="10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AutoNum type="arabicPeriod"/>
            </a:pPr>
            <a:r>
              <a:rPr lang="fr-FR" sz="1200">
                <a:solidFill>
                  <a:schemeClr val="dk1"/>
                </a:solidFill>
                <a:latin typeface="Arial"/>
                <a:ea typeface="Arial"/>
                <a:cs typeface="Arial"/>
                <a:sym typeface="Arial"/>
              </a:rPr>
              <a:t>The container searches for classes implementing </a:t>
            </a:r>
            <a:r>
              <a:rPr i="1" lang="fr-FR" sz="1200">
                <a:solidFill>
                  <a:schemeClr val="dk1"/>
                </a:solidFill>
                <a:latin typeface="Arial"/>
                <a:ea typeface="Arial"/>
                <a:cs typeface="Arial"/>
                <a:sym typeface="Arial"/>
              </a:rPr>
              <a:t>ServletContainerInitializer</a:t>
            </a:r>
            <a:r>
              <a:rPr lang="fr-FR" sz="1200">
                <a:solidFill>
                  <a:schemeClr val="dk1"/>
                </a:solidFill>
                <a:latin typeface="Arial"/>
                <a:ea typeface="Arial"/>
                <a:cs typeface="Arial"/>
                <a:sym typeface="Arial"/>
              </a:rPr>
              <a:t> ⇒ </a:t>
            </a:r>
            <a:r>
              <a:rPr i="1" lang="fr-FR" sz="1200">
                <a:solidFill>
                  <a:schemeClr val="dk1"/>
                </a:solidFill>
                <a:latin typeface="Arial"/>
                <a:ea typeface="Arial"/>
                <a:cs typeface="Arial"/>
                <a:sym typeface="Arial"/>
              </a:rPr>
              <a:t>SpringServletContainerInitializer </a:t>
            </a:r>
            <a:endParaRPr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AutoNum type="arabicPeriod"/>
            </a:pPr>
            <a:r>
              <a:rPr lang="fr-FR" sz="1200">
                <a:solidFill>
                  <a:schemeClr val="dk1"/>
                </a:solidFill>
                <a:latin typeface="Arial"/>
                <a:ea typeface="Arial"/>
                <a:cs typeface="Arial"/>
                <a:sym typeface="Arial"/>
              </a:rPr>
              <a:t>The </a:t>
            </a:r>
            <a:r>
              <a:rPr i="1" lang="fr-FR" sz="1200">
                <a:solidFill>
                  <a:schemeClr val="dk1"/>
                </a:solidFill>
                <a:latin typeface="Arial"/>
                <a:ea typeface="Arial"/>
                <a:cs typeface="Arial"/>
                <a:sym typeface="Arial"/>
              </a:rPr>
              <a:t>SpringServletContainerInitializer class</a:t>
            </a:r>
            <a:r>
              <a:rPr lang="fr-FR" sz="1200">
                <a:solidFill>
                  <a:schemeClr val="dk1"/>
                </a:solidFill>
                <a:latin typeface="Arial"/>
                <a:ea typeface="Arial"/>
                <a:cs typeface="Arial"/>
                <a:sym typeface="Arial"/>
              </a:rPr>
              <a:t> (which implements </a:t>
            </a:r>
            <a:r>
              <a:rPr i="1" lang="fr-FR" sz="1200">
                <a:solidFill>
                  <a:schemeClr val="dk1"/>
                </a:solidFill>
                <a:latin typeface="Arial"/>
                <a:ea typeface="Arial"/>
                <a:cs typeface="Arial"/>
                <a:sym typeface="Arial"/>
              </a:rPr>
              <a:t>ServletContainerInitializer</a:t>
            </a:r>
            <a:r>
              <a:rPr lang="fr-FR" sz="1200">
                <a:solidFill>
                  <a:schemeClr val="dk1"/>
                </a:solidFill>
                <a:latin typeface="Arial"/>
                <a:ea typeface="Arial"/>
                <a:cs typeface="Arial"/>
                <a:sym typeface="Arial"/>
              </a:rPr>
              <a:t>) finds all classes implementing </a:t>
            </a:r>
            <a:r>
              <a:rPr i="1" lang="fr-FR" sz="1200">
                <a:solidFill>
                  <a:schemeClr val="dk1"/>
                </a:solidFill>
                <a:latin typeface="Arial"/>
                <a:ea typeface="Arial"/>
                <a:cs typeface="Arial"/>
                <a:sym typeface="Arial"/>
              </a:rPr>
              <a:t>WebApplicationInitializer.</a:t>
            </a:r>
            <a:endParaRPr i="1"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AutoNum type="arabicPeriod"/>
            </a:pPr>
            <a:r>
              <a:rPr lang="fr-FR" sz="1200">
                <a:solidFill>
                  <a:schemeClr val="dk1"/>
                </a:solidFill>
                <a:latin typeface="Arial"/>
                <a:ea typeface="Arial"/>
                <a:cs typeface="Arial"/>
                <a:sym typeface="Arial"/>
              </a:rPr>
              <a:t>The </a:t>
            </a:r>
            <a:r>
              <a:rPr i="1" lang="fr-FR" sz="1200">
                <a:solidFill>
                  <a:schemeClr val="dk1"/>
                </a:solidFill>
                <a:latin typeface="Arial"/>
                <a:ea typeface="Arial"/>
                <a:cs typeface="Arial"/>
                <a:sym typeface="Arial"/>
              </a:rPr>
              <a:t>WebApplicationInitializer </a:t>
            </a:r>
            <a:r>
              <a:rPr lang="fr-FR" sz="1200">
                <a:solidFill>
                  <a:schemeClr val="dk1"/>
                </a:solidFill>
                <a:latin typeface="Arial"/>
                <a:ea typeface="Arial"/>
                <a:cs typeface="Arial"/>
                <a:sym typeface="Arial"/>
              </a:rPr>
              <a:t>creates the context with XML or </a:t>
            </a:r>
            <a:r>
              <a:rPr i="1" lang="fr-FR" sz="1200">
                <a:solidFill>
                  <a:schemeClr val="dk1"/>
                </a:solidFill>
                <a:latin typeface="Arial"/>
                <a:ea typeface="Arial"/>
                <a:cs typeface="Arial"/>
                <a:sym typeface="Arial"/>
              </a:rPr>
              <a:t>@Configuration</a:t>
            </a:r>
            <a:r>
              <a:rPr lang="fr-FR" sz="1200">
                <a:solidFill>
                  <a:schemeClr val="dk1"/>
                </a:solidFill>
                <a:latin typeface="Arial"/>
                <a:ea typeface="Arial"/>
                <a:cs typeface="Arial"/>
                <a:sym typeface="Arial"/>
              </a:rPr>
              <a:t> classes.</a:t>
            </a:r>
            <a:endParaRPr sz="12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AutoNum type="arabicPeriod"/>
            </a:pPr>
            <a:r>
              <a:rPr lang="fr-FR" sz="1200">
                <a:solidFill>
                  <a:schemeClr val="dk1"/>
                </a:solidFill>
                <a:latin typeface="Arial"/>
                <a:ea typeface="Arial"/>
                <a:cs typeface="Arial"/>
                <a:sym typeface="Arial"/>
              </a:rPr>
              <a:t>The </a:t>
            </a:r>
            <a:r>
              <a:rPr i="1" lang="fr-FR" sz="1200">
                <a:solidFill>
                  <a:schemeClr val="dk1"/>
                </a:solidFill>
                <a:latin typeface="Arial"/>
                <a:ea typeface="Arial"/>
                <a:cs typeface="Arial"/>
                <a:sym typeface="Arial"/>
              </a:rPr>
              <a:t>WebApplicationInitializer </a:t>
            </a:r>
            <a:r>
              <a:rPr lang="fr-FR" sz="1200">
                <a:solidFill>
                  <a:schemeClr val="dk1"/>
                </a:solidFill>
                <a:latin typeface="Arial"/>
                <a:ea typeface="Arial"/>
                <a:cs typeface="Arial"/>
                <a:sym typeface="Arial"/>
              </a:rPr>
              <a:t>creates the </a:t>
            </a:r>
            <a:r>
              <a:rPr i="1" lang="fr-FR" sz="1200">
                <a:solidFill>
                  <a:schemeClr val="dk1"/>
                </a:solidFill>
                <a:latin typeface="Arial"/>
                <a:ea typeface="Arial"/>
                <a:cs typeface="Arial"/>
                <a:sym typeface="Arial"/>
              </a:rPr>
              <a:t>DispatcherServlet </a:t>
            </a:r>
            <a:r>
              <a:rPr lang="fr-FR" sz="1200">
                <a:solidFill>
                  <a:schemeClr val="dk1"/>
                </a:solidFill>
                <a:latin typeface="Arial"/>
                <a:ea typeface="Arial"/>
                <a:cs typeface="Arial"/>
                <a:sym typeface="Arial"/>
              </a:rPr>
              <a:t>with the previously created context.</a:t>
            </a:r>
            <a:endParaRPr sz="1200">
              <a:solidFill>
                <a:schemeClr val="dk1"/>
              </a:solidFill>
              <a:latin typeface="Arial"/>
              <a:ea typeface="Arial"/>
              <a:cs typeface="Arial"/>
              <a:sym typeface="Arial"/>
            </a:endParaRPr>
          </a:p>
          <a:p>
            <a:pPr indent="0" lvl="0" marL="0" rtl="0" algn="l">
              <a:lnSpc>
                <a:spcPct val="115000"/>
              </a:lnSpc>
              <a:spcBef>
                <a:spcPts val="800"/>
              </a:spcBef>
              <a:spcAft>
                <a:spcPts val="800"/>
              </a:spcAft>
              <a:buNone/>
            </a:pPr>
            <a:r>
              <a:rPr lang="fr-FR" sz="1200">
                <a:solidFill>
                  <a:schemeClr val="dk1"/>
                </a:solidFill>
                <a:latin typeface="Arial"/>
                <a:ea typeface="Arial"/>
                <a:cs typeface="Arial"/>
                <a:sym typeface="Arial"/>
              </a:rPr>
              <a:t>		⇒ </a:t>
            </a:r>
            <a:r>
              <a:rPr lang="fr-FR" sz="1000" u="sng">
                <a:solidFill>
                  <a:schemeClr val="hlink"/>
                </a:solidFill>
                <a:latin typeface="Arial"/>
                <a:ea typeface="Arial"/>
                <a:cs typeface="Arial"/>
                <a:sym typeface="Arial"/>
                <a:hlinkClick r:id="rId3"/>
              </a:rPr>
              <a:t>https://www.codejava.net/frameworks/spring/bootstrapping-a-spring-web-mvc-application-programmatically</a:t>
            </a:r>
            <a:r>
              <a:rPr lang="fr-FR" sz="10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30" name="Google Shape;230;g149c4a3c6b8_1_84"/>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vs Spring Boot</a:t>
            </a:r>
            <a:endParaRPr b="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49c4a3c6b8_1_90"/>
          <p:cNvSpPr txBox="1"/>
          <p:nvPr>
            <p:ph type="title"/>
          </p:nvPr>
        </p:nvSpPr>
        <p:spPr>
          <a:xfrm>
            <a:off x="546300" y="933425"/>
            <a:ext cx="3364800" cy="441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F3864"/>
              </a:buClr>
              <a:buSzPts val="1500"/>
              <a:buFont typeface="Arial Black"/>
              <a:buNone/>
            </a:pPr>
            <a:r>
              <a:rPr lang="fr-FR" sz="1400">
                <a:solidFill>
                  <a:srgbClr val="1F3864"/>
                </a:solidFill>
                <a:latin typeface="Arial"/>
                <a:ea typeface="Arial"/>
                <a:cs typeface="Arial"/>
                <a:sym typeface="Arial"/>
              </a:rPr>
              <a:t>Bootstrapping : Spring vs Spring Boot</a:t>
            </a:r>
            <a:endParaRPr sz="1500">
              <a:solidFill>
                <a:srgbClr val="1F3864"/>
              </a:solidFill>
            </a:endParaRPr>
          </a:p>
        </p:txBody>
      </p:sp>
      <p:sp>
        <p:nvSpPr>
          <p:cNvPr id="236" name="Google Shape;236;g149c4a3c6b8_1_90"/>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200">
              <a:solidFill>
                <a:schemeClr val="dk1"/>
              </a:solidFill>
              <a:latin typeface="Arial"/>
              <a:ea typeface="Arial"/>
              <a:cs typeface="Arial"/>
              <a:sym typeface="Arial"/>
            </a:endParaRPr>
          </a:p>
          <a:p>
            <a:pPr indent="-304800" lvl="0" marL="457200" rtl="0" algn="l">
              <a:lnSpc>
                <a:spcPct val="133400"/>
              </a:lnSpc>
              <a:spcBef>
                <a:spcPts val="1000"/>
              </a:spcBef>
              <a:spcAft>
                <a:spcPts val="0"/>
              </a:spcAft>
              <a:buClr>
                <a:schemeClr val="dk1"/>
              </a:buClr>
              <a:buSzPts val="1200"/>
              <a:buFont typeface="Arial"/>
              <a:buChar char="➔"/>
            </a:pPr>
            <a:r>
              <a:rPr lang="fr-FR" sz="1200">
                <a:solidFill>
                  <a:schemeClr val="dk1"/>
                </a:solidFill>
                <a:latin typeface="Arial"/>
                <a:ea typeface="Arial"/>
                <a:cs typeface="Arial"/>
                <a:sym typeface="Arial"/>
              </a:rPr>
              <a:t>Spring Boot :</a:t>
            </a:r>
            <a:endParaRPr sz="1200">
              <a:solidFill>
                <a:schemeClr val="dk1"/>
              </a:solidFill>
              <a:latin typeface="Arial"/>
              <a:ea typeface="Arial"/>
              <a:cs typeface="Arial"/>
              <a:sym typeface="Arial"/>
            </a:endParaRPr>
          </a:p>
          <a:p>
            <a:pPr indent="-304800" lvl="0" marL="457200" rtl="0" algn="l">
              <a:lnSpc>
                <a:spcPct val="133400"/>
              </a:lnSpc>
              <a:spcBef>
                <a:spcPts val="1000"/>
              </a:spcBef>
              <a:spcAft>
                <a:spcPts val="0"/>
              </a:spcAft>
              <a:buClr>
                <a:schemeClr val="dk1"/>
              </a:buClr>
              <a:buSzPts val="1200"/>
              <a:buFont typeface="Arial"/>
              <a:buChar char="❏"/>
            </a:pPr>
            <a:r>
              <a:rPr lang="fr-FR" sz="1200">
                <a:solidFill>
                  <a:schemeClr val="dk1"/>
                </a:solidFill>
                <a:latin typeface="Arial"/>
                <a:ea typeface="Arial"/>
                <a:cs typeface="Arial"/>
                <a:sym typeface="Arial"/>
              </a:rPr>
              <a:t>The entry point of a Spring Boot application is the class which is annotated with </a:t>
            </a:r>
            <a:r>
              <a:rPr i="1" lang="fr-FR" sz="1200">
                <a:solidFill>
                  <a:schemeClr val="dk1"/>
                </a:solidFill>
                <a:latin typeface="Arial"/>
                <a:ea typeface="Arial"/>
                <a:cs typeface="Arial"/>
                <a:sym typeface="Arial"/>
              </a:rPr>
              <a:t>@SpringBootApplication</a:t>
            </a:r>
            <a:r>
              <a:rPr lang="fr-FR" sz="1200">
                <a:solidFill>
                  <a:schemeClr val="dk1"/>
                </a:solidFill>
                <a:latin typeface="Arial"/>
                <a:ea typeface="Arial"/>
                <a:cs typeface="Arial"/>
                <a:sym typeface="Arial"/>
              </a:rPr>
              <a:t>.</a:t>
            </a:r>
            <a:endParaRPr sz="1200">
              <a:solidFill>
                <a:schemeClr val="dk1"/>
              </a:solidFill>
              <a:highlight>
                <a:srgbClr val="FFFFFF"/>
              </a:highlight>
              <a:latin typeface="Arial"/>
              <a:ea typeface="Arial"/>
              <a:cs typeface="Arial"/>
              <a:sym typeface="Arial"/>
            </a:endParaRPr>
          </a:p>
          <a:p>
            <a:pPr indent="-304800" lvl="0" marL="457200" rtl="0" algn="l">
              <a:lnSpc>
                <a:spcPct val="133400"/>
              </a:lnSpc>
              <a:spcBef>
                <a:spcPts val="1000"/>
              </a:spcBef>
              <a:spcAft>
                <a:spcPts val="0"/>
              </a:spcAft>
              <a:buClr>
                <a:schemeClr val="dk1"/>
              </a:buClr>
              <a:buSzPts val="1200"/>
              <a:buFont typeface="Arial"/>
              <a:buChar char="❏"/>
            </a:pPr>
            <a:r>
              <a:rPr lang="fr-FR" sz="1200">
                <a:solidFill>
                  <a:schemeClr val="dk1"/>
                </a:solidFill>
                <a:latin typeface="Arial"/>
                <a:ea typeface="Arial"/>
                <a:cs typeface="Arial"/>
                <a:sym typeface="Arial"/>
              </a:rPr>
              <a:t>By default, Spring Boot uses an embedded container to run the application. In this case, Spring Boot uses the </a:t>
            </a:r>
            <a:r>
              <a:rPr i="1" lang="fr-FR" sz="1200">
                <a:solidFill>
                  <a:schemeClr val="dk1"/>
                </a:solidFill>
                <a:latin typeface="Arial"/>
                <a:ea typeface="Arial"/>
                <a:cs typeface="Arial"/>
                <a:sym typeface="Arial"/>
              </a:rPr>
              <a:t>public static void main</a:t>
            </a:r>
            <a:r>
              <a:rPr lang="fr-FR" sz="1200">
                <a:solidFill>
                  <a:schemeClr val="dk1"/>
                </a:solidFill>
                <a:latin typeface="Arial"/>
                <a:ea typeface="Arial"/>
                <a:cs typeface="Arial"/>
                <a:sym typeface="Arial"/>
              </a:rPr>
              <a:t> entry point to launch an embedded web server.</a:t>
            </a:r>
            <a:endParaRPr sz="1200">
              <a:solidFill>
                <a:srgbClr val="FF0000"/>
              </a:solidFill>
              <a:latin typeface="Arial"/>
              <a:ea typeface="Arial"/>
              <a:cs typeface="Arial"/>
              <a:sym typeface="Arial"/>
            </a:endParaRPr>
          </a:p>
          <a:p>
            <a:pPr indent="-304800" lvl="0" marL="457200" rtl="0" algn="l">
              <a:lnSpc>
                <a:spcPct val="133400"/>
              </a:lnSpc>
              <a:spcBef>
                <a:spcPts val="1000"/>
              </a:spcBef>
              <a:spcAft>
                <a:spcPts val="0"/>
              </a:spcAft>
              <a:buClr>
                <a:schemeClr val="dk1"/>
              </a:buClr>
              <a:buSzPts val="1200"/>
              <a:buFont typeface="Arial"/>
              <a:buChar char="❏"/>
            </a:pPr>
            <a:r>
              <a:rPr lang="fr-FR" sz="1200">
                <a:solidFill>
                  <a:schemeClr val="dk1"/>
                </a:solidFill>
                <a:latin typeface="Arial"/>
                <a:ea typeface="Arial"/>
                <a:cs typeface="Arial"/>
                <a:sym typeface="Arial"/>
              </a:rPr>
              <a:t>Another feature of Spring Boot is that it automatically scans all the classes in the same package or sub packages of the Main-class, for components.</a:t>
            </a:r>
            <a:endParaRPr sz="1100" u="sng">
              <a:solidFill>
                <a:schemeClr val="dk1"/>
              </a:solidFill>
              <a:latin typeface="Arial"/>
              <a:ea typeface="Arial"/>
              <a:cs typeface="Arial"/>
              <a:sym typeface="Arial"/>
            </a:endParaRPr>
          </a:p>
          <a:p>
            <a:pPr indent="0" lvl="0" marL="0" rtl="0" algn="l">
              <a:lnSpc>
                <a:spcPct val="115000"/>
              </a:lnSpc>
              <a:spcBef>
                <a:spcPts val="800"/>
              </a:spcBef>
              <a:spcAft>
                <a:spcPts val="800"/>
              </a:spcAft>
              <a:buNone/>
            </a:pPr>
            <a:r>
              <a:t/>
            </a:r>
            <a:endParaRPr sz="1200">
              <a:solidFill>
                <a:schemeClr val="dk1"/>
              </a:solidFill>
              <a:latin typeface="Arial"/>
              <a:ea typeface="Arial"/>
              <a:cs typeface="Arial"/>
              <a:sym typeface="Arial"/>
            </a:endParaRPr>
          </a:p>
        </p:txBody>
      </p:sp>
      <p:sp>
        <p:nvSpPr>
          <p:cNvPr id="237" name="Google Shape;237;g149c4a3c6b8_1_90"/>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vs Spring Boot</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49c4a3c6b8_1_10"/>
          <p:cNvSpPr txBox="1"/>
          <p:nvPr>
            <p:ph idx="1" type="body"/>
          </p:nvPr>
        </p:nvSpPr>
        <p:spPr>
          <a:xfrm>
            <a:off x="320386" y="763485"/>
            <a:ext cx="8654700" cy="375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1800"/>
              <a:buFont typeface="Arial"/>
              <a:buNone/>
            </a:pPr>
            <a:r>
              <a:rPr b="1" lang="fr-FR" sz="1800" u="sng">
                <a:solidFill>
                  <a:srgbClr val="2F5496"/>
                </a:solidFill>
                <a:latin typeface="Arial"/>
                <a:ea typeface="Arial"/>
                <a:cs typeface="Arial"/>
                <a:sym typeface="Arial"/>
              </a:rPr>
              <a:t>Plan: </a:t>
            </a:r>
            <a:endParaRPr/>
          </a:p>
          <a:p>
            <a:pPr indent="0" lvl="0" marL="0" rtl="0" algn="l">
              <a:lnSpc>
                <a:spcPct val="90000"/>
              </a:lnSpc>
              <a:spcBef>
                <a:spcPts val="750"/>
              </a:spcBef>
              <a:spcAft>
                <a:spcPts val="0"/>
              </a:spcAft>
              <a:buClr>
                <a:srgbClr val="505050"/>
              </a:buClr>
              <a:buSzPts val="1800"/>
              <a:buFont typeface="Calibri"/>
              <a:buNone/>
            </a:pPr>
            <a:r>
              <a:t/>
            </a:r>
            <a:endParaRPr sz="1800">
              <a:solidFill>
                <a:srgbClr val="2F5496"/>
              </a:solidFill>
              <a:latin typeface="Arial"/>
              <a:ea typeface="Arial"/>
              <a:cs typeface="Arial"/>
              <a:sym typeface="Arial"/>
            </a:endParaRPr>
          </a:p>
          <a:p>
            <a:pPr indent="-342900" lvl="0" marL="457200" rtl="0" algn="l">
              <a:lnSpc>
                <a:spcPct val="90000"/>
              </a:lnSpc>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Why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vs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3CE3FA"/>
              </a:buClr>
              <a:buSzPts val="1800"/>
              <a:buFont typeface="Arial"/>
              <a:buChar char="❏"/>
            </a:pPr>
            <a:r>
              <a:rPr lang="fr-FR" sz="1800">
                <a:solidFill>
                  <a:srgbClr val="3CE3FA"/>
                </a:solidFill>
                <a:latin typeface="Arial"/>
                <a:ea typeface="Arial"/>
                <a:cs typeface="Arial"/>
                <a:sym typeface="Arial"/>
              </a:rPr>
              <a:t>Spring Boot Annotations</a:t>
            </a:r>
            <a:endParaRPr sz="1800">
              <a:solidFill>
                <a:srgbClr val="3CE3FA"/>
              </a:solidFill>
              <a:latin typeface="Arial"/>
              <a:ea typeface="Arial"/>
              <a:cs typeface="Arial"/>
              <a:sym typeface="Arial"/>
            </a:endParaRPr>
          </a:p>
          <a:p>
            <a:pPr indent="-342900" lvl="0" marL="457200" rtl="0" algn="l">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Starters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(Spring Setup)</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Tests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(Tests)</a:t>
            </a:r>
            <a:endParaRPr sz="1800">
              <a:solidFill>
                <a:srgbClr val="2F5496"/>
              </a:solidFill>
              <a:latin typeface="Arial"/>
              <a:ea typeface="Arial"/>
              <a:cs typeface="Arial"/>
              <a:sym typeface="Arial"/>
            </a:endParaRPr>
          </a:p>
          <a:p>
            <a:pPr indent="-342900" lvl="0" marL="457200" rtl="0" algn="l">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Materials &amp; documentation</a:t>
            </a:r>
            <a:endParaRPr sz="1800">
              <a:solidFill>
                <a:srgbClr val="2F5496"/>
              </a:solidFill>
              <a:latin typeface="Arial"/>
              <a:ea typeface="Arial"/>
              <a:cs typeface="Arial"/>
              <a:sym typeface="Arial"/>
            </a:endParaRPr>
          </a:p>
        </p:txBody>
      </p:sp>
      <p:pic>
        <p:nvPicPr>
          <p:cNvPr id="243" name="Google Shape;243;g149c4a3c6b8_1_10"/>
          <p:cNvPicPr preferRelativeResize="0"/>
          <p:nvPr/>
        </p:nvPicPr>
        <p:blipFill rotWithShape="1">
          <a:blip r:embed="rId3">
            <a:alphaModFix/>
          </a:blip>
          <a:srcRect b="0" l="0" r="0" t="0"/>
          <a:stretch/>
        </p:blipFill>
        <p:spPr>
          <a:xfrm>
            <a:off x="5454325" y="0"/>
            <a:ext cx="368967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49c4a3c6b8_1_96"/>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457200" rtl="0" algn="just">
              <a:lnSpc>
                <a:spcPct val="150000"/>
              </a:lnSpc>
              <a:spcBef>
                <a:spcPts val="1200"/>
              </a:spcBef>
              <a:spcAft>
                <a:spcPts val="0"/>
              </a:spcAft>
              <a:buNone/>
            </a:pPr>
            <a:r>
              <a:t/>
            </a:r>
            <a:endParaRPr sz="1200">
              <a:solidFill>
                <a:srgbClr val="333333"/>
              </a:solidFill>
              <a:latin typeface="Arial"/>
              <a:ea typeface="Arial"/>
              <a:cs typeface="Arial"/>
              <a:sym typeface="Arial"/>
            </a:endParaRPr>
          </a:p>
          <a:p>
            <a:pPr indent="-304800" lvl="0" marL="457200" rtl="0" algn="just">
              <a:lnSpc>
                <a:spcPct val="150000"/>
              </a:lnSpc>
              <a:spcBef>
                <a:spcPts val="1200"/>
              </a:spcBef>
              <a:spcAft>
                <a:spcPts val="0"/>
              </a:spcAft>
              <a:buClr>
                <a:schemeClr val="dk1"/>
              </a:buClr>
              <a:buSzPts val="1200"/>
              <a:buFont typeface="Arial"/>
              <a:buChar char="❏"/>
            </a:pPr>
            <a:r>
              <a:rPr lang="fr-FR" sz="1200">
                <a:solidFill>
                  <a:srgbClr val="333333"/>
                </a:solidFill>
                <a:latin typeface="Arial"/>
                <a:ea typeface="Arial"/>
                <a:cs typeface="Arial"/>
                <a:sym typeface="Arial"/>
              </a:rPr>
              <a:t>Spring Boot Annotations is a form of metadata that provides data about a program. </a:t>
            </a:r>
            <a:endParaRPr sz="1200">
              <a:solidFill>
                <a:srgbClr val="333333"/>
              </a:solidFill>
              <a:latin typeface="Arial"/>
              <a:ea typeface="Arial"/>
              <a:cs typeface="Arial"/>
              <a:sym typeface="Arial"/>
            </a:endParaRPr>
          </a:p>
          <a:p>
            <a:pPr indent="-304800" lvl="0" marL="457200" rtl="0" algn="just">
              <a:lnSpc>
                <a:spcPct val="150000"/>
              </a:lnSpc>
              <a:spcBef>
                <a:spcPts val="1000"/>
              </a:spcBef>
              <a:spcAft>
                <a:spcPts val="0"/>
              </a:spcAft>
              <a:buClr>
                <a:schemeClr val="dk1"/>
              </a:buClr>
              <a:buSzPts val="1200"/>
              <a:buFont typeface="Arial"/>
              <a:buChar char="❏"/>
            </a:pPr>
            <a:r>
              <a:rPr lang="fr-FR" sz="1200">
                <a:solidFill>
                  <a:srgbClr val="333333"/>
                </a:solidFill>
                <a:latin typeface="Arial"/>
                <a:ea typeface="Arial"/>
                <a:cs typeface="Arial"/>
                <a:sym typeface="Arial"/>
              </a:rPr>
              <a:t>In other words, annotations are used to provide </a:t>
            </a:r>
            <a:r>
              <a:rPr b="1" lang="fr-FR" sz="1200">
                <a:solidFill>
                  <a:srgbClr val="333333"/>
                </a:solidFill>
                <a:latin typeface="Arial"/>
                <a:ea typeface="Arial"/>
                <a:cs typeface="Arial"/>
                <a:sym typeface="Arial"/>
              </a:rPr>
              <a:t>supplemental</a:t>
            </a:r>
            <a:r>
              <a:rPr lang="fr-FR" sz="1200">
                <a:solidFill>
                  <a:srgbClr val="333333"/>
                </a:solidFill>
                <a:latin typeface="Arial"/>
                <a:ea typeface="Arial"/>
                <a:cs typeface="Arial"/>
                <a:sym typeface="Arial"/>
              </a:rPr>
              <a:t> information about a program. </a:t>
            </a:r>
            <a:endParaRPr sz="1200">
              <a:solidFill>
                <a:srgbClr val="333333"/>
              </a:solidFill>
              <a:latin typeface="Arial"/>
              <a:ea typeface="Arial"/>
              <a:cs typeface="Arial"/>
              <a:sym typeface="Arial"/>
            </a:endParaRPr>
          </a:p>
          <a:p>
            <a:pPr indent="0" lvl="0" marL="457200" rtl="0" algn="just">
              <a:lnSpc>
                <a:spcPct val="150000"/>
              </a:lnSpc>
              <a:spcBef>
                <a:spcPts val="1200"/>
              </a:spcBef>
              <a:spcAft>
                <a:spcPts val="1000"/>
              </a:spcAft>
              <a:buNone/>
            </a:pPr>
            <a:r>
              <a:t/>
            </a:r>
            <a:endParaRPr sz="1200">
              <a:solidFill>
                <a:srgbClr val="FF0000"/>
              </a:solidFill>
              <a:latin typeface="Arial"/>
              <a:ea typeface="Arial"/>
              <a:cs typeface="Arial"/>
              <a:sym typeface="Arial"/>
            </a:endParaRPr>
          </a:p>
        </p:txBody>
      </p:sp>
      <p:sp>
        <p:nvSpPr>
          <p:cNvPr id="249" name="Google Shape;249;g149c4a3c6b8_1_96"/>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49c4a3c6b8_1_102"/>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50000"/>
              </a:lnSpc>
              <a:spcBef>
                <a:spcPts val="800"/>
              </a:spcBef>
              <a:spcAft>
                <a:spcPts val="8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@SpringBootApplication</a:t>
            </a:r>
            <a:endParaRPr sz="1500">
              <a:solidFill>
                <a:srgbClr val="1F3864"/>
              </a:solidFill>
            </a:endParaRPr>
          </a:p>
        </p:txBody>
      </p:sp>
      <p:sp>
        <p:nvSpPr>
          <p:cNvPr id="255" name="Google Shape;255;g149c4a3c6b8_1_102"/>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200">
              <a:solidFill>
                <a:schemeClr val="dk1"/>
              </a:solidFill>
              <a:latin typeface="Arial"/>
              <a:ea typeface="Arial"/>
              <a:cs typeface="Arial"/>
              <a:sym typeface="Arial"/>
            </a:endParaRPr>
          </a:p>
          <a:p>
            <a:pPr indent="-304800" lvl="0" marL="457200" rtl="0" algn="l">
              <a:lnSpc>
                <a:spcPct val="150000"/>
              </a:lnSpc>
              <a:spcBef>
                <a:spcPts val="1100"/>
              </a:spcBef>
              <a:spcAft>
                <a:spcPts val="0"/>
              </a:spcAft>
              <a:buClr>
                <a:schemeClr val="dk1"/>
              </a:buClr>
              <a:buSzPts val="1200"/>
              <a:buFont typeface="Arial"/>
              <a:buChar char="❏"/>
            </a:pPr>
            <a:r>
              <a:rPr lang="fr-FR" sz="1200">
                <a:solidFill>
                  <a:schemeClr val="dk1"/>
                </a:solidFill>
                <a:latin typeface="Arial"/>
                <a:ea typeface="Arial"/>
                <a:cs typeface="Arial"/>
                <a:sym typeface="Arial"/>
              </a:rPr>
              <a:t>It’s an essential annotation to all Spring Boot applications.</a:t>
            </a:r>
            <a:endParaRPr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@SpringBootApplication replaces several other key annotations :</a:t>
            </a:r>
            <a:endParaRPr sz="1200">
              <a:solidFill>
                <a:schemeClr val="dk1"/>
              </a:solidFill>
              <a:latin typeface="Arial"/>
              <a:ea typeface="Arial"/>
              <a:cs typeface="Arial"/>
              <a:sym typeface="Arial"/>
            </a:endParaRPr>
          </a:p>
          <a:p>
            <a:pPr indent="-304800" lvl="0" marL="9144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@Configuration</a:t>
            </a:r>
            <a:endParaRPr sz="1200">
              <a:solidFill>
                <a:schemeClr val="dk1"/>
              </a:solidFill>
              <a:latin typeface="Arial"/>
              <a:ea typeface="Arial"/>
              <a:cs typeface="Arial"/>
              <a:sym typeface="Arial"/>
            </a:endParaRPr>
          </a:p>
          <a:p>
            <a:pPr indent="-304800" lvl="0" marL="9144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@ComponentScan</a:t>
            </a:r>
            <a:endParaRPr sz="1200">
              <a:solidFill>
                <a:schemeClr val="dk1"/>
              </a:solidFill>
              <a:latin typeface="Arial"/>
              <a:ea typeface="Arial"/>
              <a:cs typeface="Arial"/>
              <a:sym typeface="Arial"/>
            </a:endParaRPr>
          </a:p>
          <a:p>
            <a:pPr indent="-304800" lvl="0" marL="9144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@EnableAutoConfiguration</a:t>
            </a:r>
            <a:endParaRPr sz="1200">
              <a:solidFill>
                <a:schemeClr val="dk1"/>
              </a:solidFill>
              <a:latin typeface="Arial"/>
              <a:ea typeface="Arial"/>
              <a:cs typeface="Arial"/>
              <a:sym typeface="Arial"/>
            </a:endParaRPr>
          </a:p>
          <a:p>
            <a:pPr indent="0" lvl="0" marL="914400" rtl="0" algn="l">
              <a:lnSpc>
                <a:spcPct val="150000"/>
              </a:lnSpc>
              <a:spcBef>
                <a:spcPts val="1100"/>
              </a:spcBef>
              <a:spcAft>
                <a:spcPts val="0"/>
              </a:spcAft>
              <a:buNone/>
            </a:pPr>
            <a:r>
              <a:t/>
            </a:r>
            <a:endParaRPr sz="1200">
              <a:solidFill>
                <a:schemeClr val="dk1"/>
              </a:solidFill>
              <a:latin typeface="Arial"/>
              <a:ea typeface="Arial"/>
              <a:cs typeface="Arial"/>
              <a:sym typeface="Arial"/>
            </a:endParaRPr>
          </a:p>
          <a:p>
            <a:pPr indent="-304800" lvl="0" marL="457200" rtl="0" algn="l">
              <a:lnSpc>
                <a:spcPct val="150000"/>
              </a:lnSpc>
              <a:spcBef>
                <a:spcPts val="1100"/>
              </a:spcBef>
              <a:spcAft>
                <a:spcPts val="0"/>
              </a:spcAft>
              <a:buClr>
                <a:schemeClr val="dk1"/>
              </a:buClr>
              <a:buSzPts val="1200"/>
              <a:buFont typeface="Arial"/>
              <a:buChar char="❏"/>
            </a:pPr>
            <a:r>
              <a:rPr lang="fr-FR" sz="1200">
                <a:solidFill>
                  <a:schemeClr val="dk1"/>
                </a:solidFill>
                <a:latin typeface="Arial"/>
                <a:ea typeface="Arial"/>
                <a:cs typeface="Arial"/>
                <a:sym typeface="Arial"/>
              </a:rPr>
              <a:t>The class annotated with @SpringBootApplication is kept in the base package. </a:t>
            </a:r>
            <a:endParaRPr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This annotation does the component scan. However, only the sub-packages are scanned. </a:t>
            </a:r>
            <a:endParaRPr sz="1200">
              <a:solidFill>
                <a:schemeClr val="dk1"/>
              </a:solidFill>
              <a:latin typeface="Arial"/>
              <a:ea typeface="Arial"/>
              <a:cs typeface="Arial"/>
              <a:sym typeface="Arial"/>
            </a:endParaRPr>
          </a:p>
        </p:txBody>
      </p:sp>
      <p:sp>
        <p:nvSpPr>
          <p:cNvPr id="256" name="Google Shape;256;g149c4a3c6b8_1_102"/>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49c4a3c6b8_1_108"/>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50000"/>
              </a:lnSpc>
              <a:spcBef>
                <a:spcPts val="800"/>
              </a:spcBef>
              <a:spcAft>
                <a:spcPts val="8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@Configuration</a:t>
            </a:r>
            <a:endParaRPr sz="1500">
              <a:solidFill>
                <a:srgbClr val="999999"/>
              </a:solidFill>
              <a:highlight>
                <a:srgbClr val="F5F7F8"/>
              </a:highlight>
              <a:latin typeface="Courier New"/>
              <a:ea typeface="Courier New"/>
              <a:cs typeface="Courier New"/>
              <a:sym typeface="Courier New"/>
            </a:endParaRPr>
          </a:p>
        </p:txBody>
      </p:sp>
      <p:sp>
        <p:nvSpPr>
          <p:cNvPr id="262" name="Google Shape;262;g149c4a3c6b8_1_108"/>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15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Now replaced by @SpringBootApplication</a:t>
            </a:r>
            <a:endParaRPr sz="1200">
              <a:solidFill>
                <a:schemeClr val="dk1"/>
              </a:solidFill>
              <a:latin typeface="Arial"/>
              <a:ea typeface="Arial"/>
              <a:cs typeface="Arial"/>
              <a:sym typeface="Arial"/>
            </a:endParaRPr>
          </a:p>
          <a:p>
            <a:pPr indent="-304800" lvl="0" marL="457200" rtl="0" algn="just">
              <a:lnSpc>
                <a:spcPct val="115000"/>
              </a:lnSpc>
              <a:spcBef>
                <a:spcPts val="1000"/>
              </a:spcBef>
              <a:spcAft>
                <a:spcPts val="0"/>
              </a:spcAft>
              <a:buClr>
                <a:schemeClr val="dk1"/>
              </a:buClr>
              <a:buSzPts val="1200"/>
              <a:buFont typeface="Arial"/>
              <a:buChar char="❏"/>
            </a:pPr>
            <a:r>
              <a:rPr lang="fr-FR" sz="1200">
                <a:solidFill>
                  <a:schemeClr val="dk1"/>
                </a:solidFill>
                <a:latin typeface="Arial"/>
                <a:ea typeface="Arial"/>
                <a:cs typeface="Arial"/>
                <a:sym typeface="Arial"/>
              </a:rPr>
              <a:t>@Configuration </a:t>
            </a:r>
            <a:r>
              <a:rPr lang="fr-FR" sz="1200">
                <a:solidFill>
                  <a:schemeClr val="dk1"/>
                </a:solidFill>
                <a:uFill>
                  <a:noFill/>
                </a:uFill>
                <a:latin typeface="Arial"/>
                <a:ea typeface="Arial"/>
                <a:cs typeface="Arial"/>
                <a:sym typeface="Arial"/>
                <a:hlinkClick r:id="rId3">
                  <a:extLst>
                    <a:ext uri="{A12FA001-AC4F-418D-AE19-62706E023703}">
                      <ahyp:hlinkClr val="tx"/>
                    </a:ext>
                  </a:extLst>
                </a:hlinkClick>
              </a:rPr>
              <a:t>enables Java configuration</a:t>
            </a:r>
            <a:r>
              <a:rPr lang="fr-FR" sz="1200">
                <a:solidFill>
                  <a:schemeClr val="dk1"/>
                </a:solidFill>
                <a:latin typeface="Arial"/>
                <a:ea typeface="Arial"/>
                <a:cs typeface="Arial"/>
                <a:sym typeface="Arial"/>
              </a:rPr>
              <a:t> and lets you use </a:t>
            </a:r>
            <a:r>
              <a:rPr lang="fr-FR" sz="1200">
                <a:solidFill>
                  <a:schemeClr val="dk1"/>
                </a:solidFill>
                <a:uFill>
                  <a:noFill/>
                </a:uFill>
                <a:latin typeface="Arial"/>
                <a:ea typeface="Arial"/>
                <a:cs typeface="Arial"/>
                <a:sym typeface="Arial"/>
                <a:hlinkClick r:id="rId4">
                  <a:extLst>
                    <a:ext uri="{A12FA001-AC4F-418D-AE19-62706E023703}">
                      <ahyp:hlinkClr val="tx"/>
                    </a:ext>
                  </a:extLst>
                </a:hlinkClick>
              </a:rPr>
              <a:t>Spring Beans</a:t>
            </a:r>
            <a:r>
              <a:rPr lang="fr-FR" sz="1200">
                <a:solidFill>
                  <a:schemeClr val="dk1"/>
                </a:solidFill>
                <a:latin typeface="Arial"/>
                <a:ea typeface="Arial"/>
                <a:cs typeface="Arial"/>
                <a:sym typeface="Arial"/>
              </a:rPr>
              <a:t> in the class.</a:t>
            </a:r>
            <a:endParaRPr sz="1200">
              <a:solidFill>
                <a:schemeClr val="dk1"/>
              </a:solidFill>
              <a:latin typeface="Arial"/>
              <a:ea typeface="Arial"/>
              <a:cs typeface="Arial"/>
              <a:sym typeface="Arial"/>
            </a:endParaRPr>
          </a:p>
          <a:p>
            <a:pPr indent="-304800" lvl="0" marL="457200" rtl="0" algn="just">
              <a:lnSpc>
                <a:spcPct val="115000"/>
              </a:lnSpc>
              <a:spcBef>
                <a:spcPts val="1000"/>
              </a:spcBef>
              <a:spcAft>
                <a:spcPts val="1000"/>
              </a:spcAft>
              <a:buClr>
                <a:schemeClr val="dk1"/>
              </a:buClr>
              <a:buSzPts val="1200"/>
              <a:buFont typeface="Arial"/>
              <a:buChar char="❏"/>
            </a:pPr>
            <a:r>
              <a:rPr lang="fr-FR" sz="1200">
                <a:solidFill>
                  <a:schemeClr val="dk1"/>
                </a:solidFill>
                <a:latin typeface="Arial"/>
                <a:ea typeface="Arial"/>
                <a:cs typeface="Arial"/>
                <a:sym typeface="Arial"/>
              </a:rPr>
              <a:t>A class annotated with the @Configuration annotation indicates that this class declares one or more @Bean</a:t>
            </a:r>
            <a:endParaRPr sz="1200">
              <a:solidFill>
                <a:schemeClr val="dk1"/>
              </a:solidFill>
              <a:latin typeface="Arial"/>
              <a:ea typeface="Arial"/>
              <a:cs typeface="Arial"/>
              <a:sym typeface="Arial"/>
            </a:endParaRPr>
          </a:p>
        </p:txBody>
      </p:sp>
      <p:sp>
        <p:nvSpPr>
          <p:cNvPr id="263" name="Google Shape;263;g149c4a3c6b8_1_108"/>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49c4a3c6b8_1_114"/>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50000"/>
              </a:lnSpc>
              <a:spcBef>
                <a:spcPts val="800"/>
              </a:spcBef>
              <a:spcAft>
                <a:spcPts val="8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@ComponentScan</a:t>
            </a:r>
            <a:endParaRPr sz="1500">
              <a:solidFill>
                <a:srgbClr val="999999"/>
              </a:solidFill>
              <a:highlight>
                <a:srgbClr val="F5F7F8"/>
              </a:highlight>
              <a:latin typeface="Courier New"/>
              <a:ea typeface="Courier New"/>
              <a:cs typeface="Courier New"/>
              <a:sym typeface="Courier New"/>
            </a:endParaRPr>
          </a:p>
        </p:txBody>
      </p:sp>
      <p:sp>
        <p:nvSpPr>
          <p:cNvPr id="269" name="Google Shape;269;g149c4a3c6b8_1_114"/>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0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Also replaced by @SpringBootApplication</a:t>
            </a:r>
            <a:endParaRPr sz="1200">
              <a:solidFill>
                <a:schemeClr val="dk1"/>
              </a:solidFill>
              <a:latin typeface="Arial"/>
              <a:ea typeface="Arial"/>
              <a:cs typeface="Arial"/>
              <a:sym typeface="Arial"/>
            </a:endParaRPr>
          </a:p>
          <a:p>
            <a:pPr indent="-304800" lvl="0" marL="457200" rtl="0" algn="just">
              <a:lnSpc>
                <a:spcPct val="100000"/>
              </a:lnSpc>
              <a:spcBef>
                <a:spcPts val="1000"/>
              </a:spcBef>
              <a:spcAft>
                <a:spcPts val="0"/>
              </a:spcAft>
              <a:buClr>
                <a:schemeClr val="dk1"/>
              </a:buClr>
              <a:buSzPts val="1200"/>
              <a:buFont typeface="Arial"/>
              <a:buChar char="❏"/>
            </a:pPr>
            <a:r>
              <a:rPr lang="fr-FR" sz="1200">
                <a:solidFill>
                  <a:schemeClr val="dk1"/>
                </a:solidFill>
                <a:latin typeface="Arial"/>
                <a:ea typeface="Arial"/>
                <a:cs typeface="Arial"/>
                <a:sym typeface="Arial"/>
              </a:rPr>
              <a:t>@ComponentScan is used to scan a package for beans.</a:t>
            </a:r>
            <a:endParaRPr sz="1200">
              <a:solidFill>
                <a:schemeClr val="dk1"/>
              </a:solidFill>
              <a:latin typeface="Arial"/>
              <a:ea typeface="Arial"/>
              <a:cs typeface="Arial"/>
              <a:sym typeface="Arial"/>
            </a:endParaRPr>
          </a:p>
          <a:p>
            <a:pPr indent="-304800" lvl="0" marL="457200" rtl="0" algn="just">
              <a:lnSpc>
                <a:spcPct val="100000"/>
              </a:lnSpc>
              <a:spcBef>
                <a:spcPts val="1000"/>
              </a:spcBef>
              <a:spcAft>
                <a:spcPts val="0"/>
              </a:spcAft>
              <a:buClr>
                <a:schemeClr val="dk1"/>
              </a:buClr>
              <a:buSzPts val="1200"/>
              <a:buFont typeface="Arial"/>
              <a:buChar char="❏"/>
            </a:pPr>
            <a:r>
              <a:rPr lang="fr-FR" sz="1200">
                <a:solidFill>
                  <a:schemeClr val="dk1"/>
                </a:solidFill>
                <a:latin typeface="Arial"/>
                <a:ea typeface="Arial"/>
                <a:cs typeface="Arial"/>
                <a:sym typeface="Arial"/>
              </a:rPr>
              <a:t>It is used with the annotation @Configuration to allow Spring to know the packages to be scanned for annotated components. So that they can be automatically discovered and registered as beans in Spring's Application Context.</a:t>
            </a:r>
            <a:endParaRPr sz="1200">
              <a:solidFill>
                <a:schemeClr val="dk1"/>
              </a:solidFill>
              <a:latin typeface="Arial"/>
              <a:ea typeface="Arial"/>
              <a:cs typeface="Arial"/>
              <a:sym typeface="Arial"/>
            </a:endParaRPr>
          </a:p>
          <a:p>
            <a:pPr indent="-304800" lvl="0" marL="457200" rtl="0" algn="just">
              <a:lnSpc>
                <a:spcPct val="100000"/>
              </a:lnSpc>
              <a:spcBef>
                <a:spcPts val="1000"/>
              </a:spcBef>
              <a:spcAft>
                <a:spcPts val="1000"/>
              </a:spcAft>
              <a:buClr>
                <a:srgbClr val="000000"/>
              </a:buClr>
              <a:buSzPts val="1200"/>
              <a:buFont typeface="Arial"/>
              <a:buChar char="❏"/>
            </a:pPr>
            <a:r>
              <a:rPr lang="fr-FR" sz="1200">
                <a:solidFill>
                  <a:srgbClr val="000000"/>
                </a:solidFill>
                <a:latin typeface="Arial"/>
                <a:ea typeface="Arial"/>
                <a:cs typeface="Arial"/>
                <a:sym typeface="Arial"/>
              </a:rPr>
              <a:t>This annotation is also used to specify base packages.</a:t>
            </a:r>
            <a:endParaRPr sz="1200">
              <a:solidFill>
                <a:srgbClr val="000000"/>
              </a:solidFill>
              <a:latin typeface="Arial"/>
              <a:ea typeface="Arial"/>
              <a:cs typeface="Arial"/>
              <a:sym typeface="Arial"/>
            </a:endParaRPr>
          </a:p>
        </p:txBody>
      </p:sp>
      <p:sp>
        <p:nvSpPr>
          <p:cNvPr id="270" name="Google Shape;270;g149c4a3c6b8_1_114"/>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49c4a3c6b8_1_120"/>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50000"/>
              </a:lnSpc>
              <a:spcBef>
                <a:spcPts val="800"/>
              </a:spcBef>
              <a:spcAft>
                <a:spcPts val="8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@EnableAutoConfiguration</a:t>
            </a:r>
            <a:endParaRPr sz="1500">
              <a:solidFill>
                <a:srgbClr val="999999"/>
              </a:solidFill>
              <a:highlight>
                <a:srgbClr val="F5F7F8"/>
              </a:highlight>
              <a:latin typeface="Courier New"/>
              <a:ea typeface="Courier New"/>
              <a:cs typeface="Courier New"/>
              <a:sym typeface="Courier New"/>
            </a:endParaRPr>
          </a:p>
        </p:txBody>
      </p:sp>
      <p:sp>
        <p:nvSpPr>
          <p:cNvPr id="276" name="Google Shape;276;g149c4a3c6b8_1_120"/>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00000"/>
              </a:lnSpc>
              <a:spcBef>
                <a:spcPts val="0"/>
              </a:spcBef>
              <a:spcAft>
                <a:spcPts val="0"/>
              </a:spcAft>
              <a:buClr>
                <a:schemeClr val="dk1"/>
              </a:buClr>
              <a:buSzPts val="1200"/>
              <a:buFont typeface="Arial"/>
              <a:buChar char="❏"/>
            </a:pPr>
            <a:r>
              <a:rPr lang="fr-FR" sz="1200">
                <a:solidFill>
                  <a:srgbClr val="00013A"/>
                </a:solidFill>
                <a:latin typeface="Arial"/>
                <a:ea typeface="Arial"/>
                <a:cs typeface="Arial"/>
                <a:sym typeface="Arial"/>
              </a:rPr>
              <a:t>The final annotation replaced by @SpringBootApplication</a:t>
            </a:r>
            <a:endParaRPr sz="1200">
              <a:solidFill>
                <a:srgbClr val="00013A"/>
              </a:solidFill>
              <a:latin typeface="Arial"/>
              <a:ea typeface="Arial"/>
              <a:cs typeface="Arial"/>
              <a:sym typeface="Arial"/>
            </a:endParaRPr>
          </a:p>
          <a:p>
            <a:pPr indent="-304800" lvl="0" marL="457200" rtl="0" algn="l">
              <a:lnSpc>
                <a:spcPct val="100000"/>
              </a:lnSpc>
              <a:spcBef>
                <a:spcPts val="1000"/>
              </a:spcBef>
              <a:spcAft>
                <a:spcPts val="0"/>
              </a:spcAft>
              <a:buClr>
                <a:schemeClr val="dk1"/>
              </a:buClr>
              <a:buSzPts val="1200"/>
              <a:buFont typeface="Arial"/>
              <a:buChar char="❏"/>
            </a:pPr>
            <a:r>
              <a:rPr lang="fr-FR" sz="1200">
                <a:solidFill>
                  <a:srgbClr val="00013A"/>
                </a:solidFill>
                <a:latin typeface="Arial"/>
                <a:ea typeface="Arial"/>
                <a:cs typeface="Arial"/>
                <a:sym typeface="Arial"/>
              </a:rPr>
              <a:t>@EnableAutoConfiguration enables Spring Boot’s auto configuration. </a:t>
            </a:r>
            <a:endParaRPr sz="1500">
              <a:solidFill>
                <a:srgbClr val="00013A"/>
              </a:solidFill>
              <a:highlight>
                <a:srgbClr val="FFFFFF"/>
              </a:highlight>
              <a:latin typeface="Roboto"/>
              <a:ea typeface="Roboto"/>
              <a:cs typeface="Roboto"/>
              <a:sym typeface="Roboto"/>
            </a:endParaRPr>
          </a:p>
          <a:p>
            <a:pPr indent="-304800" lvl="0" marL="457200" rtl="0" algn="l">
              <a:lnSpc>
                <a:spcPct val="100000"/>
              </a:lnSpc>
              <a:spcBef>
                <a:spcPts val="1000"/>
              </a:spcBef>
              <a:spcAft>
                <a:spcPts val="0"/>
              </a:spcAft>
              <a:buClr>
                <a:schemeClr val="dk1"/>
              </a:buClr>
              <a:buSzPts val="1200"/>
              <a:buFont typeface="Arial"/>
              <a:buChar char="❏"/>
            </a:pPr>
            <a:r>
              <a:rPr lang="fr-FR" sz="1200">
                <a:solidFill>
                  <a:srgbClr val="00013A"/>
                </a:solidFill>
                <a:latin typeface="Arial"/>
                <a:ea typeface="Arial"/>
                <a:cs typeface="Arial"/>
                <a:sym typeface="Arial"/>
              </a:rPr>
              <a:t>It is placed in the main application class. </a:t>
            </a:r>
            <a:endParaRPr sz="1200">
              <a:solidFill>
                <a:srgbClr val="00013A"/>
              </a:solidFill>
              <a:latin typeface="Arial"/>
              <a:ea typeface="Arial"/>
              <a:cs typeface="Arial"/>
              <a:sym typeface="Arial"/>
            </a:endParaRPr>
          </a:p>
          <a:p>
            <a:pPr indent="-304800" lvl="0" marL="457200" rtl="0" algn="l">
              <a:lnSpc>
                <a:spcPct val="100000"/>
              </a:lnSpc>
              <a:spcBef>
                <a:spcPts val="1000"/>
              </a:spcBef>
              <a:spcAft>
                <a:spcPts val="1000"/>
              </a:spcAft>
              <a:buClr>
                <a:schemeClr val="dk1"/>
              </a:buClr>
              <a:buSzPts val="1200"/>
              <a:buFont typeface="Arial"/>
              <a:buChar char="❏"/>
            </a:pPr>
            <a:r>
              <a:rPr lang="fr-FR" sz="1200">
                <a:solidFill>
                  <a:srgbClr val="00013A"/>
                </a:solidFill>
                <a:latin typeface="Arial"/>
                <a:ea typeface="Arial"/>
                <a:cs typeface="Arial"/>
                <a:sym typeface="Arial"/>
              </a:rPr>
              <a:t>Based on the dependencies in the classpath, other beans, and various property settings, this annotation instructs Spring Boot to start adding beans.</a:t>
            </a:r>
            <a:endParaRPr sz="1200">
              <a:solidFill>
                <a:schemeClr val="dk1"/>
              </a:solidFill>
              <a:latin typeface="Arial"/>
              <a:ea typeface="Arial"/>
              <a:cs typeface="Arial"/>
              <a:sym typeface="Arial"/>
            </a:endParaRPr>
          </a:p>
        </p:txBody>
      </p:sp>
      <p:sp>
        <p:nvSpPr>
          <p:cNvPr id="277" name="Google Shape;277;g149c4a3c6b8_1_120"/>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49c4a3c6b8_1_126"/>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50000"/>
              </a:lnSpc>
              <a:spcBef>
                <a:spcPts val="800"/>
              </a:spcBef>
              <a:spcAft>
                <a:spcPts val="8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@Component</a:t>
            </a:r>
            <a:endParaRPr sz="1500">
              <a:solidFill>
                <a:srgbClr val="999999"/>
              </a:solidFill>
              <a:highlight>
                <a:srgbClr val="F5F7F8"/>
              </a:highlight>
              <a:latin typeface="Courier New"/>
              <a:ea typeface="Courier New"/>
              <a:cs typeface="Courier New"/>
              <a:sym typeface="Courier New"/>
            </a:endParaRPr>
          </a:p>
        </p:txBody>
      </p:sp>
      <p:sp>
        <p:nvSpPr>
          <p:cNvPr id="283" name="Google Shape;283;g149c4a3c6b8_1_126"/>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75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It is a class-level annotation that turns the class into Spring bean at the auto-scan time.</a:t>
            </a:r>
            <a:endParaRPr sz="1200">
              <a:solidFill>
                <a:schemeClr val="dk1"/>
              </a:solidFill>
              <a:highlight>
                <a:srgbClr val="FFFFFF"/>
              </a:highlight>
              <a:latin typeface="Arial"/>
              <a:ea typeface="Arial"/>
              <a:cs typeface="Arial"/>
              <a:sym typeface="Arial"/>
            </a:endParaRPr>
          </a:p>
          <a:p>
            <a:pPr indent="-304800" lvl="0" marL="457200" rtl="0" algn="just">
              <a:lnSpc>
                <a:spcPct val="175000"/>
              </a:lnSpc>
              <a:spcBef>
                <a:spcPts val="0"/>
              </a:spcBef>
              <a:spcAft>
                <a:spcPts val="0"/>
              </a:spcAft>
              <a:buClr>
                <a:schemeClr val="dk1"/>
              </a:buClr>
              <a:buSzPts val="1200"/>
              <a:buFont typeface="Arial"/>
              <a:buChar char="❏"/>
            </a:pPr>
            <a:r>
              <a:rPr lang="fr-FR" sz="1200">
                <a:solidFill>
                  <a:schemeClr val="dk1"/>
                </a:solidFill>
                <a:highlight>
                  <a:srgbClr val="FFFFFF"/>
                </a:highlight>
                <a:latin typeface="Arial"/>
                <a:ea typeface="Arial"/>
                <a:cs typeface="Arial"/>
                <a:sym typeface="Arial"/>
              </a:rPr>
              <a:t>@Repository, @Controller, and @Service are move specific alternatives to @Component.</a:t>
            </a:r>
            <a:endParaRPr sz="1200">
              <a:solidFill>
                <a:schemeClr val="dk1"/>
              </a:solidFill>
              <a:latin typeface="Arial"/>
              <a:ea typeface="Arial"/>
              <a:cs typeface="Arial"/>
              <a:sym typeface="Arial"/>
            </a:endParaRPr>
          </a:p>
        </p:txBody>
      </p:sp>
      <p:sp>
        <p:nvSpPr>
          <p:cNvPr id="284" name="Google Shape;284;g149c4a3c6b8_1_126"/>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49c4a3c6b8_1_132"/>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50000"/>
              </a:lnSpc>
              <a:spcBef>
                <a:spcPts val="800"/>
              </a:spcBef>
              <a:spcAft>
                <a:spcPts val="8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@Service</a:t>
            </a:r>
            <a:endParaRPr sz="1500">
              <a:solidFill>
                <a:srgbClr val="999999"/>
              </a:solidFill>
              <a:highlight>
                <a:srgbClr val="F5F7F8"/>
              </a:highlight>
              <a:latin typeface="Courier New"/>
              <a:ea typeface="Courier New"/>
              <a:cs typeface="Courier New"/>
              <a:sym typeface="Courier New"/>
            </a:endParaRPr>
          </a:p>
        </p:txBody>
      </p:sp>
      <p:sp>
        <p:nvSpPr>
          <p:cNvPr id="290" name="Google Shape;290;g149c4a3c6b8_1_132"/>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75000"/>
              </a:lnSpc>
              <a:spcBef>
                <a:spcPts val="0"/>
              </a:spcBef>
              <a:spcAft>
                <a:spcPts val="0"/>
              </a:spcAft>
              <a:buClr>
                <a:schemeClr val="dk1"/>
              </a:buClr>
              <a:buSzPts val="1200"/>
              <a:buFont typeface="Arial"/>
              <a:buChar char="❏"/>
            </a:pPr>
            <a:r>
              <a:rPr lang="fr-FR" sz="1200">
                <a:solidFill>
                  <a:srgbClr val="333333"/>
                </a:solidFill>
                <a:latin typeface="Roboto"/>
                <a:ea typeface="Roboto"/>
                <a:cs typeface="Roboto"/>
                <a:sym typeface="Roboto"/>
              </a:rPr>
              <a:t>I</a:t>
            </a:r>
            <a:r>
              <a:rPr lang="fr-FR" sz="1200">
                <a:solidFill>
                  <a:srgbClr val="333333"/>
                </a:solidFill>
                <a:latin typeface="Arial"/>
                <a:ea typeface="Arial"/>
                <a:cs typeface="Arial"/>
                <a:sym typeface="Arial"/>
              </a:rPr>
              <a:t>t is used at the class level. </a:t>
            </a:r>
            <a:endParaRPr sz="1200">
              <a:solidFill>
                <a:srgbClr val="333333"/>
              </a:solidFill>
              <a:latin typeface="Arial"/>
              <a:ea typeface="Arial"/>
              <a:cs typeface="Arial"/>
              <a:sym typeface="Arial"/>
            </a:endParaRPr>
          </a:p>
          <a:p>
            <a:pPr indent="-304800" lvl="0" marL="457200" rtl="0" algn="just">
              <a:lnSpc>
                <a:spcPct val="175000"/>
              </a:lnSpc>
              <a:spcBef>
                <a:spcPts val="0"/>
              </a:spcBef>
              <a:spcAft>
                <a:spcPts val="0"/>
              </a:spcAft>
              <a:buClr>
                <a:schemeClr val="dk1"/>
              </a:buClr>
              <a:buSzPts val="1200"/>
              <a:buFont typeface="Arial"/>
              <a:buChar char="❏"/>
            </a:pPr>
            <a:r>
              <a:rPr lang="fr-FR" sz="1200">
                <a:solidFill>
                  <a:srgbClr val="333333"/>
                </a:solidFill>
                <a:latin typeface="Arial"/>
                <a:ea typeface="Arial"/>
                <a:cs typeface="Arial"/>
                <a:sym typeface="Arial"/>
              </a:rPr>
              <a:t>It shows that the annotated class is </a:t>
            </a:r>
            <a:r>
              <a:rPr lang="fr-FR" sz="1200">
                <a:solidFill>
                  <a:srgbClr val="00013A"/>
                </a:solidFill>
                <a:highlight>
                  <a:srgbClr val="FFFFFF"/>
                </a:highlight>
                <a:latin typeface="Arial"/>
                <a:ea typeface="Arial"/>
                <a:cs typeface="Arial"/>
                <a:sym typeface="Arial"/>
              </a:rPr>
              <a:t>part of your service layer</a:t>
            </a:r>
            <a:r>
              <a:rPr lang="fr-FR" sz="1200">
                <a:solidFill>
                  <a:srgbClr val="333333"/>
                </a:solidFill>
                <a:latin typeface="Arial"/>
                <a:ea typeface="Arial"/>
                <a:cs typeface="Arial"/>
                <a:sym typeface="Arial"/>
              </a:rPr>
              <a:t>, that contains business basic logic, and may include calls to external APIs. </a:t>
            </a:r>
            <a:endParaRPr sz="1200">
              <a:solidFill>
                <a:schemeClr val="dk1"/>
              </a:solidFill>
              <a:latin typeface="Arial"/>
              <a:ea typeface="Arial"/>
              <a:cs typeface="Arial"/>
              <a:sym typeface="Arial"/>
            </a:endParaRPr>
          </a:p>
        </p:txBody>
      </p:sp>
      <p:sp>
        <p:nvSpPr>
          <p:cNvPr id="291" name="Google Shape;291;g149c4a3c6b8_1_132"/>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8df8038ae_0_47"/>
          <p:cNvSpPr txBox="1"/>
          <p:nvPr>
            <p:ph idx="1" type="body"/>
          </p:nvPr>
        </p:nvSpPr>
        <p:spPr>
          <a:xfrm>
            <a:off x="320386" y="763485"/>
            <a:ext cx="8654700" cy="375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1800"/>
              <a:buFont typeface="Arial"/>
              <a:buNone/>
            </a:pPr>
            <a:r>
              <a:rPr b="1" lang="fr-FR" sz="1800" u="sng">
                <a:solidFill>
                  <a:srgbClr val="2F5496"/>
                </a:solidFill>
                <a:latin typeface="Arial"/>
                <a:ea typeface="Arial"/>
                <a:cs typeface="Arial"/>
                <a:sym typeface="Arial"/>
              </a:rPr>
              <a:t>Plan: </a:t>
            </a:r>
            <a:endParaRPr/>
          </a:p>
          <a:p>
            <a:pPr indent="0" lvl="0" marL="0" rtl="0" algn="l">
              <a:lnSpc>
                <a:spcPct val="90000"/>
              </a:lnSpc>
              <a:spcBef>
                <a:spcPts val="750"/>
              </a:spcBef>
              <a:spcAft>
                <a:spcPts val="0"/>
              </a:spcAft>
              <a:buClr>
                <a:srgbClr val="505050"/>
              </a:buClr>
              <a:buSzPts val="1800"/>
              <a:buFont typeface="Calibri"/>
              <a:buNone/>
            </a:pPr>
            <a:r>
              <a:t/>
            </a:r>
            <a:endParaRPr sz="1800">
              <a:solidFill>
                <a:srgbClr val="2F5496"/>
              </a:solidFill>
              <a:latin typeface="Arial"/>
              <a:ea typeface="Arial"/>
              <a:cs typeface="Arial"/>
              <a:sym typeface="Arial"/>
            </a:endParaRPr>
          </a:p>
          <a:p>
            <a:pPr indent="-342900" lvl="0" marL="457200" rtl="0" algn="l">
              <a:lnSpc>
                <a:spcPct val="90000"/>
              </a:lnSpc>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Why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vs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a:t>
            </a:r>
            <a:r>
              <a:rPr lang="fr-FR" sz="1800">
                <a:solidFill>
                  <a:srgbClr val="2F5496"/>
                </a:solidFill>
                <a:latin typeface="Arial"/>
                <a:ea typeface="Arial"/>
                <a:cs typeface="Arial"/>
                <a:sym typeface="Arial"/>
              </a:rPr>
              <a:t>Annotations</a:t>
            </a:r>
            <a:endParaRPr sz="1800">
              <a:solidFill>
                <a:srgbClr val="2F5496"/>
              </a:solidFill>
              <a:latin typeface="Arial"/>
              <a:ea typeface="Arial"/>
              <a:cs typeface="Arial"/>
              <a:sym typeface="Arial"/>
            </a:endParaRPr>
          </a:p>
          <a:p>
            <a:pPr indent="-342900" lvl="0" marL="457200" rtl="0" algn="l">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Starters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a:t>
            </a:r>
            <a:r>
              <a:rPr lang="fr-FR" sz="1800">
                <a:solidFill>
                  <a:srgbClr val="2F5496"/>
                </a:solidFill>
                <a:latin typeface="Arial"/>
                <a:ea typeface="Arial"/>
                <a:cs typeface="Arial"/>
                <a:sym typeface="Arial"/>
              </a:rPr>
              <a:t>Spring Setup)</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Tests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(Tests)</a:t>
            </a:r>
            <a:endParaRPr sz="1800">
              <a:solidFill>
                <a:srgbClr val="2F5496"/>
              </a:solidFill>
              <a:latin typeface="Arial"/>
              <a:ea typeface="Arial"/>
              <a:cs typeface="Arial"/>
              <a:sym typeface="Arial"/>
            </a:endParaRPr>
          </a:p>
          <a:p>
            <a:pPr indent="-342900" lvl="0" marL="457200" rtl="0" algn="l">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Materials &amp; documentation</a:t>
            </a:r>
            <a:endParaRPr sz="1800">
              <a:solidFill>
                <a:srgbClr val="2F5496"/>
              </a:solidFill>
              <a:latin typeface="Arial"/>
              <a:ea typeface="Arial"/>
              <a:cs typeface="Arial"/>
              <a:sym typeface="Arial"/>
            </a:endParaRPr>
          </a:p>
        </p:txBody>
      </p:sp>
      <p:pic>
        <p:nvPicPr>
          <p:cNvPr id="177" name="Google Shape;177;g118df8038ae_0_47"/>
          <p:cNvPicPr preferRelativeResize="0"/>
          <p:nvPr/>
        </p:nvPicPr>
        <p:blipFill rotWithShape="1">
          <a:blip r:embed="rId3">
            <a:alphaModFix/>
          </a:blip>
          <a:srcRect b="0" l="0" r="0" t="0"/>
          <a:stretch/>
        </p:blipFill>
        <p:spPr>
          <a:xfrm>
            <a:off x="5454325" y="0"/>
            <a:ext cx="3689675"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49c4a3c6b8_1_138"/>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@Repository</a:t>
            </a:r>
            <a:endParaRPr sz="1500">
              <a:solidFill>
                <a:srgbClr val="999999"/>
              </a:solidFill>
              <a:highlight>
                <a:srgbClr val="F5F7F8"/>
              </a:highlight>
              <a:latin typeface="Courier New"/>
              <a:ea typeface="Courier New"/>
              <a:cs typeface="Courier New"/>
              <a:sym typeface="Courier New"/>
            </a:endParaRPr>
          </a:p>
        </p:txBody>
      </p:sp>
      <p:sp>
        <p:nvSpPr>
          <p:cNvPr id="297" name="Google Shape;297;g149c4a3c6b8_1_138"/>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75000"/>
              </a:lnSpc>
              <a:spcBef>
                <a:spcPts val="0"/>
              </a:spcBef>
              <a:spcAft>
                <a:spcPts val="0"/>
              </a:spcAft>
              <a:buClr>
                <a:schemeClr val="dk1"/>
              </a:buClr>
              <a:buSzPts val="1200"/>
              <a:buFont typeface="Arial"/>
              <a:buChar char="❏"/>
            </a:pPr>
            <a:r>
              <a:rPr lang="fr-FR" sz="1200">
                <a:solidFill>
                  <a:srgbClr val="00013A"/>
                </a:solidFill>
                <a:highlight>
                  <a:srgbClr val="FFFFFF"/>
                </a:highlight>
                <a:latin typeface="Arial"/>
                <a:ea typeface="Arial"/>
                <a:cs typeface="Arial"/>
                <a:sym typeface="Arial"/>
              </a:rPr>
              <a:t>This annotation marks a class as part of your persistence layer</a:t>
            </a:r>
            <a:endParaRPr sz="1200">
              <a:solidFill>
                <a:srgbClr val="00013A"/>
              </a:solidFill>
              <a:highlight>
                <a:srgbClr val="FFFFFF"/>
              </a:highlight>
              <a:latin typeface="Arial"/>
              <a:ea typeface="Arial"/>
              <a:cs typeface="Arial"/>
              <a:sym typeface="Arial"/>
            </a:endParaRPr>
          </a:p>
          <a:p>
            <a:pPr indent="-304800" lvl="0" marL="457200" rtl="0" algn="just">
              <a:lnSpc>
                <a:spcPct val="175000"/>
              </a:lnSpc>
              <a:spcBef>
                <a:spcPts val="0"/>
              </a:spcBef>
              <a:spcAft>
                <a:spcPts val="0"/>
              </a:spcAft>
              <a:buClr>
                <a:schemeClr val="dk1"/>
              </a:buClr>
              <a:buSzPts val="1200"/>
              <a:buFont typeface="Arial"/>
              <a:buChar char="❏"/>
            </a:pPr>
            <a:r>
              <a:rPr lang="fr-FR" sz="1200">
                <a:solidFill>
                  <a:srgbClr val="333333"/>
                </a:solidFill>
                <a:latin typeface="Arial"/>
                <a:ea typeface="Arial"/>
                <a:cs typeface="Arial"/>
                <a:sym typeface="Arial"/>
              </a:rPr>
              <a:t>It is a Data Access Object (DAO) that accesses the database directly to handle</a:t>
            </a:r>
            <a:r>
              <a:rPr lang="fr-FR" sz="1200">
                <a:solidFill>
                  <a:srgbClr val="2AA6FD"/>
                </a:solidFill>
                <a:highlight>
                  <a:srgbClr val="FFFFFF"/>
                </a:highlight>
                <a:uFill>
                  <a:noFill/>
                </a:uFill>
                <a:latin typeface="Arial"/>
                <a:ea typeface="Arial"/>
                <a:cs typeface="Arial"/>
                <a:sym typeface="Arial"/>
                <a:hlinkClick r:id="rId3">
                  <a:extLst>
                    <a:ext uri="{A12FA001-AC4F-418D-AE19-62706E023703}">
                      <ahyp:hlinkClr val="tx"/>
                    </a:ext>
                  </a:extLst>
                </a:hlinkClick>
              </a:rPr>
              <a:t> storage, retrieval, and search</a:t>
            </a:r>
            <a:r>
              <a:rPr lang="fr-FR" sz="1200">
                <a:solidFill>
                  <a:srgbClr val="00013A"/>
                </a:solidFill>
                <a:highlight>
                  <a:srgbClr val="FFFFFF"/>
                </a:highlight>
                <a:latin typeface="Arial"/>
                <a:ea typeface="Arial"/>
                <a:cs typeface="Arial"/>
                <a:sym typeface="Arial"/>
              </a:rPr>
              <a:t> of data. </a:t>
            </a:r>
            <a:endParaRPr sz="1200">
              <a:solidFill>
                <a:schemeClr val="dk1"/>
              </a:solidFill>
              <a:latin typeface="Arial"/>
              <a:ea typeface="Arial"/>
              <a:cs typeface="Arial"/>
              <a:sym typeface="Arial"/>
            </a:endParaRPr>
          </a:p>
        </p:txBody>
      </p:sp>
      <p:sp>
        <p:nvSpPr>
          <p:cNvPr id="298" name="Google Shape;298;g149c4a3c6b8_1_138"/>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49c4a3c6b8_1_144"/>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50000"/>
              </a:lnSpc>
              <a:spcBef>
                <a:spcPts val="800"/>
              </a:spcBef>
              <a:spcAft>
                <a:spcPts val="8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@Controller</a:t>
            </a:r>
            <a:endParaRPr sz="1500">
              <a:solidFill>
                <a:srgbClr val="999999"/>
              </a:solidFill>
              <a:highlight>
                <a:srgbClr val="F5F7F8"/>
              </a:highlight>
              <a:latin typeface="Courier New"/>
              <a:ea typeface="Courier New"/>
              <a:cs typeface="Courier New"/>
              <a:sym typeface="Courier New"/>
            </a:endParaRPr>
          </a:p>
        </p:txBody>
      </p:sp>
      <p:sp>
        <p:nvSpPr>
          <p:cNvPr id="304" name="Google Shape;304;g149c4a3c6b8_1_144"/>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75000"/>
              </a:lnSpc>
              <a:spcBef>
                <a:spcPts val="0"/>
              </a:spcBef>
              <a:spcAft>
                <a:spcPts val="0"/>
              </a:spcAft>
              <a:buClr>
                <a:schemeClr val="dk1"/>
              </a:buClr>
              <a:buSzPts val="1200"/>
              <a:buFont typeface="Arial"/>
              <a:buChar char="❏"/>
            </a:pPr>
            <a:r>
              <a:rPr lang="fr-FR" sz="1200">
                <a:solidFill>
                  <a:srgbClr val="333333"/>
                </a:solidFill>
                <a:latin typeface="Arial"/>
                <a:ea typeface="Arial"/>
                <a:cs typeface="Arial"/>
                <a:sym typeface="Arial"/>
              </a:rPr>
              <a:t>The annotation is used to indicate that the class is a web request handler.</a:t>
            </a:r>
            <a:endParaRPr sz="1200">
              <a:solidFill>
                <a:srgbClr val="333333"/>
              </a:solidFill>
              <a:latin typeface="Arial"/>
              <a:ea typeface="Arial"/>
              <a:cs typeface="Arial"/>
              <a:sym typeface="Arial"/>
            </a:endParaRPr>
          </a:p>
          <a:p>
            <a:pPr indent="-304800" lvl="0" marL="457200" rtl="0" algn="just">
              <a:lnSpc>
                <a:spcPct val="175000"/>
              </a:lnSpc>
              <a:spcBef>
                <a:spcPts val="0"/>
              </a:spcBef>
              <a:spcAft>
                <a:spcPts val="0"/>
              </a:spcAft>
              <a:buClr>
                <a:schemeClr val="dk1"/>
              </a:buClr>
              <a:buSzPts val="1200"/>
              <a:buFont typeface="Arial"/>
              <a:buChar char="❏"/>
            </a:pPr>
            <a:r>
              <a:rPr lang="fr-FR" sz="1200">
                <a:solidFill>
                  <a:srgbClr val="00013A"/>
                </a:solidFill>
                <a:highlight>
                  <a:srgbClr val="FFFFFF"/>
                </a:highlight>
                <a:latin typeface="Arial"/>
                <a:ea typeface="Arial"/>
                <a:cs typeface="Arial"/>
                <a:sym typeface="Arial"/>
              </a:rPr>
              <a:t>@Controller is a specialised @Component marked as a controller in the </a:t>
            </a:r>
            <a:r>
              <a:rPr lang="fr-FR" sz="1200">
                <a:solidFill>
                  <a:srgbClr val="2AA6FD"/>
                </a:solidFill>
                <a:highlight>
                  <a:srgbClr val="FFFFFF"/>
                </a:highlight>
                <a:uFill>
                  <a:noFill/>
                </a:uFill>
                <a:latin typeface="Arial"/>
                <a:ea typeface="Arial"/>
                <a:cs typeface="Arial"/>
                <a:sym typeface="Arial"/>
                <a:hlinkClick r:id="rId3">
                  <a:extLst>
                    <a:ext uri="{A12FA001-AC4F-418D-AE19-62706E023703}">
                      <ahyp:hlinkClr val="tx"/>
                    </a:ext>
                  </a:extLst>
                </a:hlinkClick>
              </a:rPr>
              <a:t>MVC architecture</a:t>
            </a:r>
            <a:r>
              <a:rPr lang="fr-FR" sz="1200">
                <a:solidFill>
                  <a:srgbClr val="333333"/>
                </a:solidFill>
                <a:latin typeface="Arial"/>
                <a:ea typeface="Arial"/>
                <a:cs typeface="Arial"/>
                <a:sym typeface="Arial"/>
              </a:rPr>
              <a:t>. </a:t>
            </a:r>
            <a:endParaRPr sz="1200">
              <a:solidFill>
                <a:srgbClr val="333333"/>
              </a:solidFill>
              <a:latin typeface="Arial"/>
              <a:ea typeface="Arial"/>
              <a:cs typeface="Arial"/>
              <a:sym typeface="Arial"/>
            </a:endParaRPr>
          </a:p>
          <a:p>
            <a:pPr indent="-304800" lvl="0" marL="457200" rtl="0" algn="just">
              <a:lnSpc>
                <a:spcPct val="175000"/>
              </a:lnSpc>
              <a:spcBef>
                <a:spcPts val="0"/>
              </a:spcBef>
              <a:spcAft>
                <a:spcPts val="0"/>
              </a:spcAft>
              <a:buClr>
                <a:schemeClr val="dk1"/>
              </a:buClr>
              <a:buSzPts val="1200"/>
              <a:buFont typeface="Arial"/>
              <a:buChar char="❏"/>
            </a:pPr>
            <a:r>
              <a:rPr lang="fr-FR" sz="1200">
                <a:solidFill>
                  <a:srgbClr val="333333"/>
                </a:solidFill>
                <a:latin typeface="Arial"/>
                <a:ea typeface="Arial"/>
                <a:cs typeface="Arial"/>
                <a:sym typeface="Arial"/>
              </a:rPr>
              <a:t>It is most commonly used with @RequestMapping annotation. </a:t>
            </a:r>
            <a:endParaRPr sz="1200">
              <a:solidFill>
                <a:schemeClr val="dk1"/>
              </a:solidFill>
              <a:latin typeface="Arial"/>
              <a:ea typeface="Arial"/>
              <a:cs typeface="Arial"/>
              <a:sym typeface="Arial"/>
            </a:endParaRPr>
          </a:p>
        </p:txBody>
      </p:sp>
      <p:sp>
        <p:nvSpPr>
          <p:cNvPr id="305" name="Google Shape;305;g149c4a3c6b8_1_144"/>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49c4a3c6b8_1_150"/>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@RequestBody</a:t>
            </a:r>
            <a:r>
              <a:rPr lang="fr-FR" sz="1500">
                <a:solidFill>
                  <a:srgbClr val="00013A"/>
                </a:solidFill>
                <a:highlight>
                  <a:srgbClr val="FFFFFF"/>
                </a:highlight>
                <a:latin typeface="Roboto"/>
                <a:ea typeface="Roboto"/>
                <a:cs typeface="Roboto"/>
                <a:sym typeface="Roboto"/>
              </a:rPr>
              <a:t> </a:t>
            </a:r>
            <a:endParaRPr sz="1500">
              <a:solidFill>
                <a:srgbClr val="999999"/>
              </a:solidFill>
              <a:highlight>
                <a:srgbClr val="F5F7F8"/>
              </a:highlight>
              <a:latin typeface="Courier New"/>
              <a:ea typeface="Courier New"/>
              <a:cs typeface="Courier New"/>
              <a:sym typeface="Courier New"/>
            </a:endParaRPr>
          </a:p>
        </p:txBody>
      </p:sp>
      <p:sp>
        <p:nvSpPr>
          <p:cNvPr id="311" name="Google Shape;311;g149c4a3c6b8_1_150"/>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75000"/>
              </a:lnSpc>
              <a:spcBef>
                <a:spcPts val="0"/>
              </a:spcBef>
              <a:spcAft>
                <a:spcPts val="0"/>
              </a:spcAft>
              <a:buClr>
                <a:schemeClr val="dk1"/>
              </a:buClr>
              <a:buSzPts val="1200"/>
              <a:buFont typeface="Arial"/>
              <a:buChar char="❏"/>
            </a:pPr>
            <a:r>
              <a:rPr lang="fr-FR" sz="1200">
                <a:solidFill>
                  <a:srgbClr val="00013A"/>
                </a:solidFill>
                <a:highlight>
                  <a:srgbClr val="FFFFFF"/>
                </a:highlight>
                <a:latin typeface="Arial"/>
                <a:ea typeface="Arial"/>
                <a:cs typeface="Arial"/>
                <a:sym typeface="Arial"/>
              </a:rPr>
              <a:t>The</a:t>
            </a:r>
            <a:r>
              <a:rPr i="1" lang="fr-FR" sz="1200">
                <a:solidFill>
                  <a:srgbClr val="00013A"/>
                </a:solidFill>
                <a:highlight>
                  <a:srgbClr val="FFFFFF"/>
                </a:highlight>
                <a:latin typeface="Arial"/>
                <a:ea typeface="Arial"/>
                <a:cs typeface="Arial"/>
                <a:sym typeface="Arial"/>
              </a:rPr>
              <a:t> @RequestBody</a:t>
            </a:r>
            <a:r>
              <a:rPr lang="fr-FR" sz="1200">
                <a:solidFill>
                  <a:srgbClr val="00013A"/>
                </a:solidFill>
                <a:highlight>
                  <a:srgbClr val="FFFFFF"/>
                </a:highlight>
                <a:latin typeface="Arial"/>
                <a:ea typeface="Arial"/>
                <a:cs typeface="Arial"/>
                <a:sym typeface="Arial"/>
              </a:rPr>
              <a:t> annotation maps the </a:t>
            </a:r>
            <a:r>
              <a:rPr i="1" lang="fr-FR" sz="1200">
                <a:solidFill>
                  <a:srgbClr val="00013A"/>
                </a:solidFill>
                <a:highlight>
                  <a:srgbClr val="FFFFFF"/>
                </a:highlight>
                <a:latin typeface="Arial"/>
                <a:ea typeface="Arial"/>
                <a:cs typeface="Arial"/>
                <a:sym typeface="Arial"/>
              </a:rPr>
              <a:t>HttpRequest</a:t>
            </a:r>
            <a:r>
              <a:rPr lang="fr-FR" sz="1200">
                <a:solidFill>
                  <a:srgbClr val="00013A"/>
                </a:solidFill>
                <a:highlight>
                  <a:srgbClr val="FFFFFF"/>
                </a:highlight>
                <a:latin typeface="Arial"/>
                <a:ea typeface="Arial"/>
                <a:cs typeface="Arial"/>
                <a:sym typeface="Arial"/>
              </a:rPr>
              <a:t> body to an object, enabling automatic deserialization of the inbound </a:t>
            </a:r>
            <a:r>
              <a:rPr i="1" lang="fr-FR" sz="1200">
                <a:solidFill>
                  <a:srgbClr val="00013A"/>
                </a:solidFill>
                <a:highlight>
                  <a:srgbClr val="FFFFFF"/>
                </a:highlight>
                <a:latin typeface="Arial"/>
                <a:ea typeface="Arial"/>
                <a:cs typeface="Arial"/>
                <a:sym typeface="Arial"/>
              </a:rPr>
              <a:t>HttpRequest</a:t>
            </a:r>
            <a:r>
              <a:rPr lang="fr-FR" sz="1200">
                <a:solidFill>
                  <a:srgbClr val="00013A"/>
                </a:solidFill>
                <a:highlight>
                  <a:srgbClr val="FFFFFF"/>
                </a:highlight>
                <a:latin typeface="Arial"/>
                <a:ea typeface="Arial"/>
                <a:cs typeface="Arial"/>
                <a:sym typeface="Arial"/>
              </a:rPr>
              <a:t> body onto a Java object.</a:t>
            </a:r>
            <a:endParaRPr sz="1200">
              <a:solidFill>
                <a:srgbClr val="00013A"/>
              </a:solidFill>
              <a:highlight>
                <a:srgbClr val="FFFFFF"/>
              </a:highlight>
              <a:latin typeface="Arial"/>
              <a:ea typeface="Arial"/>
              <a:cs typeface="Arial"/>
              <a:sym typeface="Arial"/>
            </a:endParaRPr>
          </a:p>
          <a:p>
            <a:pPr indent="-304800" lvl="0" marL="457200" rtl="0" algn="just">
              <a:lnSpc>
                <a:spcPct val="133400"/>
              </a:lnSpc>
              <a:spcBef>
                <a:spcPts val="0"/>
              </a:spcBef>
              <a:spcAft>
                <a:spcPts val="0"/>
              </a:spcAft>
              <a:buClr>
                <a:schemeClr val="dk1"/>
              </a:buClr>
              <a:buSzPts val="1200"/>
              <a:buFont typeface="Arial"/>
              <a:buChar char="❏"/>
            </a:pPr>
            <a:r>
              <a:rPr lang="fr-FR" sz="1200">
                <a:solidFill>
                  <a:srgbClr val="00013A"/>
                </a:solidFill>
                <a:highlight>
                  <a:srgbClr val="FFFFFF"/>
                </a:highlight>
                <a:latin typeface="Arial"/>
                <a:ea typeface="Arial"/>
                <a:cs typeface="Arial"/>
                <a:sym typeface="Arial"/>
              </a:rPr>
              <a:t>By default, the type we annotate with the </a:t>
            </a:r>
            <a:r>
              <a:rPr i="1" lang="fr-FR" sz="1200">
                <a:solidFill>
                  <a:srgbClr val="00013A"/>
                </a:solidFill>
                <a:highlight>
                  <a:srgbClr val="FFFFFF"/>
                </a:highlight>
                <a:latin typeface="Arial"/>
                <a:ea typeface="Arial"/>
                <a:cs typeface="Arial"/>
                <a:sym typeface="Arial"/>
              </a:rPr>
              <a:t>@RequestBody</a:t>
            </a:r>
            <a:r>
              <a:rPr lang="fr-FR" sz="1200">
                <a:solidFill>
                  <a:srgbClr val="00013A"/>
                </a:solidFill>
                <a:highlight>
                  <a:srgbClr val="FFFFFF"/>
                </a:highlight>
                <a:latin typeface="Arial"/>
                <a:ea typeface="Arial"/>
                <a:cs typeface="Arial"/>
                <a:sym typeface="Arial"/>
              </a:rPr>
              <a:t> annotation must correspond to the JSON sent from our client-side controller.</a:t>
            </a:r>
            <a:endParaRPr sz="1200">
              <a:solidFill>
                <a:srgbClr val="333333"/>
              </a:solidFill>
              <a:latin typeface="Arial"/>
              <a:ea typeface="Arial"/>
              <a:cs typeface="Arial"/>
              <a:sym typeface="Arial"/>
            </a:endParaRPr>
          </a:p>
        </p:txBody>
      </p:sp>
      <p:sp>
        <p:nvSpPr>
          <p:cNvPr id="312" name="Google Shape;312;g149c4a3c6b8_1_150"/>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49c4a3c6b8_1_156"/>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@ResponseBody</a:t>
            </a:r>
            <a:r>
              <a:rPr lang="fr-FR" sz="1500">
                <a:solidFill>
                  <a:srgbClr val="00013A"/>
                </a:solidFill>
                <a:highlight>
                  <a:srgbClr val="FFFFFF"/>
                </a:highlight>
                <a:latin typeface="Roboto"/>
                <a:ea typeface="Roboto"/>
                <a:cs typeface="Roboto"/>
                <a:sym typeface="Roboto"/>
              </a:rPr>
              <a:t> </a:t>
            </a:r>
            <a:endParaRPr sz="1500">
              <a:solidFill>
                <a:srgbClr val="999999"/>
              </a:solidFill>
              <a:highlight>
                <a:srgbClr val="F5F7F8"/>
              </a:highlight>
              <a:latin typeface="Courier New"/>
              <a:ea typeface="Courier New"/>
              <a:cs typeface="Courier New"/>
              <a:sym typeface="Courier New"/>
            </a:endParaRPr>
          </a:p>
        </p:txBody>
      </p:sp>
      <p:sp>
        <p:nvSpPr>
          <p:cNvPr id="318" name="Google Shape;318;g149c4a3c6b8_1_156"/>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75000"/>
              </a:lnSpc>
              <a:spcBef>
                <a:spcPts val="0"/>
              </a:spcBef>
              <a:spcAft>
                <a:spcPts val="0"/>
              </a:spcAft>
              <a:buClr>
                <a:schemeClr val="dk1"/>
              </a:buClr>
              <a:buSzPts val="1200"/>
              <a:buFont typeface="Arial"/>
              <a:buChar char="❏"/>
            </a:pPr>
            <a:r>
              <a:rPr lang="fr-FR" sz="1200">
                <a:solidFill>
                  <a:srgbClr val="00013A"/>
                </a:solidFill>
                <a:highlight>
                  <a:srgbClr val="FFFFFF"/>
                </a:highlight>
                <a:latin typeface="Arial"/>
                <a:ea typeface="Arial"/>
                <a:cs typeface="Arial"/>
                <a:sym typeface="Arial"/>
              </a:rPr>
              <a:t>The </a:t>
            </a:r>
            <a:r>
              <a:rPr i="1" lang="fr-FR" sz="1200">
                <a:solidFill>
                  <a:srgbClr val="00013A"/>
                </a:solidFill>
                <a:highlight>
                  <a:srgbClr val="FFFFFF"/>
                </a:highlight>
                <a:latin typeface="Arial"/>
                <a:ea typeface="Arial"/>
                <a:cs typeface="Arial"/>
                <a:sym typeface="Arial"/>
              </a:rPr>
              <a:t>@ResponseBody</a:t>
            </a:r>
            <a:r>
              <a:rPr lang="fr-FR" sz="1200">
                <a:solidFill>
                  <a:srgbClr val="00013A"/>
                </a:solidFill>
                <a:highlight>
                  <a:srgbClr val="FFFFFF"/>
                </a:highlight>
                <a:latin typeface="Arial"/>
                <a:ea typeface="Arial"/>
                <a:cs typeface="Arial"/>
                <a:sym typeface="Arial"/>
              </a:rPr>
              <a:t> annotation tells a controller that the object returned is automatically serialized into JSON and passed back into the </a:t>
            </a:r>
            <a:r>
              <a:rPr i="1" lang="fr-FR" sz="1200">
                <a:solidFill>
                  <a:srgbClr val="00013A"/>
                </a:solidFill>
                <a:highlight>
                  <a:srgbClr val="FFFFFF"/>
                </a:highlight>
                <a:latin typeface="Arial"/>
                <a:ea typeface="Arial"/>
                <a:cs typeface="Arial"/>
                <a:sym typeface="Arial"/>
              </a:rPr>
              <a:t>HttpResponse</a:t>
            </a:r>
            <a:r>
              <a:rPr lang="fr-FR" sz="1200">
                <a:solidFill>
                  <a:srgbClr val="00013A"/>
                </a:solidFill>
                <a:highlight>
                  <a:srgbClr val="FFFFFF"/>
                </a:highlight>
                <a:latin typeface="Arial"/>
                <a:ea typeface="Arial"/>
                <a:cs typeface="Arial"/>
                <a:sym typeface="Arial"/>
              </a:rPr>
              <a:t> object.</a:t>
            </a:r>
            <a:endParaRPr sz="1200">
              <a:solidFill>
                <a:srgbClr val="333333"/>
              </a:solidFill>
              <a:latin typeface="Arial"/>
              <a:ea typeface="Arial"/>
              <a:cs typeface="Arial"/>
              <a:sym typeface="Arial"/>
            </a:endParaRPr>
          </a:p>
        </p:txBody>
      </p:sp>
      <p:sp>
        <p:nvSpPr>
          <p:cNvPr id="319" name="Google Shape;319;g149c4a3c6b8_1_156"/>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49c4a3c6b8_1_162"/>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@RestController</a:t>
            </a:r>
            <a:r>
              <a:rPr lang="fr-FR" sz="1500">
                <a:solidFill>
                  <a:srgbClr val="00013A"/>
                </a:solidFill>
                <a:highlight>
                  <a:srgbClr val="FFFFFF"/>
                </a:highlight>
                <a:latin typeface="Roboto"/>
                <a:ea typeface="Roboto"/>
                <a:cs typeface="Roboto"/>
                <a:sym typeface="Roboto"/>
              </a:rPr>
              <a:t> </a:t>
            </a:r>
            <a:endParaRPr sz="1500">
              <a:solidFill>
                <a:srgbClr val="999999"/>
              </a:solidFill>
              <a:highlight>
                <a:srgbClr val="F5F7F8"/>
              </a:highlight>
              <a:latin typeface="Courier New"/>
              <a:ea typeface="Courier New"/>
              <a:cs typeface="Courier New"/>
              <a:sym typeface="Courier New"/>
            </a:endParaRPr>
          </a:p>
        </p:txBody>
      </p:sp>
      <p:sp>
        <p:nvSpPr>
          <p:cNvPr id="325" name="Google Shape;325;g149c4a3c6b8_1_162"/>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75000"/>
              </a:lnSpc>
              <a:spcBef>
                <a:spcPts val="0"/>
              </a:spcBef>
              <a:spcAft>
                <a:spcPts val="0"/>
              </a:spcAft>
              <a:buClr>
                <a:schemeClr val="dk1"/>
              </a:buClr>
              <a:buSzPts val="1200"/>
              <a:buFont typeface="Arial"/>
              <a:buChar char="❏"/>
            </a:pPr>
            <a:r>
              <a:rPr lang="fr-FR" sz="1200">
                <a:solidFill>
                  <a:srgbClr val="00013A"/>
                </a:solidFill>
                <a:highlight>
                  <a:srgbClr val="FFFFFF"/>
                </a:highlight>
                <a:latin typeface="Arial"/>
                <a:ea typeface="Arial"/>
                <a:cs typeface="Arial"/>
                <a:sym typeface="Arial"/>
              </a:rPr>
              <a:t>@RestController </a:t>
            </a:r>
            <a:r>
              <a:rPr lang="fr-FR" sz="1200">
                <a:solidFill>
                  <a:srgbClr val="00013A"/>
                </a:solidFill>
                <a:highlight>
                  <a:srgbClr val="FFFFFF"/>
                </a:highlight>
                <a:latin typeface="Arial"/>
                <a:ea typeface="Arial"/>
                <a:cs typeface="Arial"/>
                <a:sym typeface="Arial"/>
              </a:rPr>
              <a:t>is a specialized version of the controller. It includes the </a:t>
            </a:r>
            <a:r>
              <a:rPr i="1" lang="fr-FR" sz="1200">
                <a:solidFill>
                  <a:srgbClr val="00013A"/>
                </a:solidFill>
                <a:highlight>
                  <a:srgbClr val="FFFFFF"/>
                </a:highlight>
                <a:latin typeface="Arial"/>
                <a:ea typeface="Arial"/>
                <a:cs typeface="Arial"/>
                <a:sym typeface="Arial"/>
              </a:rPr>
              <a:t>@Controller</a:t>
            </a:r>
            <a:r>
              <a:rPr lang="fr-FR" sz="1200">
                <a:solidFill>
                  <a:srgbClr val="00013A"/>
                </a:solidFill>
                <a:highlight>
                  <a:srgbClr val="FFFFFF"/>
                </a:highlight>
                <a:latin typeface="Arial"/>
                <a:ea typeface="Arial"/>
                <a:cs typeface="Arial"/>
                <a:sym typeface="Arial"/>
              </a:rPr>
              <a:t> and </a:t>
            </a:r>
            <a:r>
              <a:rPr i="1" lang="fr-FR" sz="1200">
                <a:solidFill>
                  <a:srgbClr val="00013A"/>
                </a:solidFill>
                <a:highlight>
                  <a:srgbClr val="FFFFFF"/>
                </a:highlight>
                <a:latin typeface="Arial"/>
                <a:ea typeface="Arial"/>
                <a:cs typeface="Arial"/>
                <a:sym typeface="Arial"/>
              </a:rPr>
              <a:t>@ResponseBody</a:t>
            </a:r>
            <a:r>
              <a:rPr lang="fr-FR" sz="1200">
                <a:solidFill>
                  <a:srgbClr val="00013A"/>
                </a:solidFill>
                <a:highlight>
                  <a:srgbClr val="FFFFFF"/>
                </a:highlight>
                <a:latin typeface="Arial"/>
                <a:ea typeface="Arial"/>
                <a:cs typeface="Arial"/>
                <a:sym typeface="Arial"/>
              </a:rPr>
              <a:t> annotations.</a:t>
            </a:r>
            <a:endParaRPr sz="1200">
              <a:solidFill>
                <a:srgbClr val="00013A"/>
              </a:solidFill>
              <a:highlight>
                <a:srgbClr val="FFFFFF"/>
              </a:highlight>
              <a:latin typeface="Arial"/>
              <a:ea typeface="Arial"/>
              <a:cs typeface="Arial"/>
              <a:sym typeface="Arial"/>
            </a:endParaRPr>
          </a:p>
          <a:p>
            <a:pPr indent="-304800" lvl="0" marL="457200" rtl="0" algn="just">
              <a:lnSpc>
                <a:spcPct val="175000"/>
              </a:lnSpc>
              <a:spcBef>
                <a:spcPts val="0"/>
              </a:spcBef>
              <a:spcAft>
                <a:spcPts val="0"/>
              </a:spcAft>
              <a:buClr>
                <a:schemeClr val="dk1"/>
              </a:buClr>
              <a:buSzPts val="1200"/>
              <a:buFont typeface="Arial"/>
              <a:buChar char="❏"/>
            </a:pPr>
            <a:r>
              <a:rPr lang="fr-FR" sz="1200">
                <a:solidFill>
                  <a:srgbClr val="00013A"/>
                </a:solidFill>
                <a:highlight>
                  <a:srgbClr val="FFFFFF"/>
                </a:highlight>
                <a:latin typeface="Arial"/>
                <a:ea typeface="Arial"/>
                <a:cs typeface="Arial"/>
                <a:sym typeface="Arial"/>
              </a:rPr>
              <a:t>@RestController classes return </a:t>
            </a:r>
            <a:r>
              <a:rPr lang="fr-FR" sz="1200">
                <a:solidFill>
                  <a:schemeClr val="dk1"/>
                </a:solidFill>
                <a:highlight>
                  <a:srgbClr val="FFFFFF"/>
                </a:highlight>
                <a:latin typeface="Arial"/>
                <a:ea typeface="Arial"/>
                <a:cs typeface="Arial"/>
                <a:sym typeface="Arial"/>
              </a:rPr>
              <a:t>objects </a:t>
            </a:r>
            <a:r>
              <a:rPr lang="fr-FR" sz="1200">
                <a:solidFill>
                  <a:srgbClr val="00013A"/>
                </a:solidFill>
                <a:highlight>
                  <a:srgbClr val="FFFFFF"/>
                </a:highlight>
                <a:latin typeface="Arial"/>
                <a:ea typeface="Arial"/>
                <a:cs typeface="Arial"/>
                <a:sym typeface="Arial"/>
              </a:rPr>
              <a:t>instead of views.</a:t>
            </a:r>
            <a:endParaRPr sz="1200">
              <a:solidFill>
                <a:srgbClr val="00013A"/>
              </a:solidFill>
              <a:highlight>
                <a:srgbClr val="FFFFFF"/>
              </a:highlight>
              <a:latin typeface="Arial"/>
              <a:ea typeface="Arial"/>
              <a:cs typeface="Arial"/>
              <a:sym typeface="Arial"/>
            </a:endParaRPr>
          </a:p>
          <a:p>
            <a:pPr indent="-304800" lvl="0" marL="457200" rtl="0" algn="just">
              <a:lnSpc>
                <a:spcPct val="133400"/>
              </a:lnSpc>
              <a:spcBef>
                <a:spcPts val="0"/>
              </a:spcBef>
              <a:spcAft>
                <a:spcPts val="0"/>
              </a:spcAft>
              <a:buClr>
                <a:schemeClr val="dk1"/>
              </a:buClr>
              <a:buSzPts val="1200"/>
              <a:buFont typeface="Arial"/>
              <a:buChar char="❏"/>
            </a:pPr>
            <a:r>
              <a:rPr lang="fr-FR" sz="1200">
                <a:solidFill>
                  <a:srgbClr val="00013A"/>
                </a:solidFill>
                <a:highlight>
                  <a:srgbClr val="FFFFFF"/>
                </a:highlight>
                <a:latin typeface="Arial"/>
                <a:ea typeface="Arial"/>
                <a:cs typeface="Arial"/>
                <a:sym typeface="Arial"/>
              </a:rPr>
              <a:t>So every request handling method of the controller class, automatically serializes returned objects into </a:t>
            </a:r>
            <a:r>
              <a:rPr i="1" lang="fr-FR" sz="1200">
                <a:solidFill>
                  <a:srgbClr val="00013A"/>
                </a:solidFill>
                <a:highlight>
                  <a:srgbClr val="FFFFFF"/>
                </a:highlight>
                <a:latin typeface="Arial"/>
                <a:ea typeface="Arial"/>
                <a:cs typeface="Arial"/>
                <a:sym typeface="Arial"/>
              </a:rPr>
              <a:t>HttpResponse</a:t>
            </a:r>
            <a:r>
              <a:rPr lang="fr-FR" sz="1200">
                <a:solidFill>
                  <a:srgbClr val="00013A"/>
                </a:solidFill>
                <a:highlight>
                  <a:srgbClr val="FFFFFF"/>
                </a:highlight>
                <a:latin typeface="Arial"/>
                <a:ea typeface="Arial"/>
                <a:cs typeface="Arial"/>
                <a:sym typeface="Arial"/>
              </a:rPr>
              <a:t>.</a:t>
            </a:r>
            <a:endParaRPr sz="1200">
              <a:solidFill>
                <a:srgbClr val="00013A"/>
              </a:solidFill>
              <a:highlight>
                <a:srgbClr val="FFFFFF"/>
              </a:highlight>
              <a:latin typeface="Arial"/>
              <a:ea typeface="Arial"/>
              <a:cs typeface="Arial"/>
              <a:sym typeface="Arial"/>
            </a:endParaRPr>
          </a:p>
        </p:txBody>
      </p:sp>
      <p:sp>
        <p:nvSpPr>
          <p:cNvPr id="326" name="Google Shape;326;g149c4a3c6b8_1_162"/>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49c4a3c6b8_1_168"/>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@RequestParam</a:t>
            </a:r>
            <a:r>
              <a:rPr lang="fr-FR" sz="1500">
                <a:solidFill>
                  <a:srgbClr val="00013A"/>
                </a:solidFill>
                <a:highlight>
                  <a:srgbClr val="FFFFFF"/>
                </a:highlight>
                <a:latin typeface="Roboto"/>
                <a:ea typeface="Roboto"/>
                <a:cs typeface="Roboto"/>
                <a:sym typeface="Roboto"/>
              </a:rPr>
              <a:t> </a:t>
            </a:r>
            <a:endParaRPr sz="1500">
              <a:solidFill>
                <a:srgbClr val="999999"/>
              </a:solidFill>
              <a:highlight>
                <a:srgbClr val="F5F7F8"/>
              </a:highlight>
              <a:latin typeface="Courier New"/>
              <a:ea typeface="Courier New"/>
              <a:cs typeface="Courier New"/>
              <a:sym typeface="Courier New"/>
            </a:endParaRPr>
          </a:p>
        </p:txBody>
      </p:sp>
      <p:sp>
        <p:nvSpPr>
          <p:cNvPr id="332" name="Google Shape;332;g149c4a3c6b8_1_168"/>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56250"/>
              </a:lnSpc>
              <a:spcBef>
                <a:spcPts val="1500"/>
              </a:spcBef>
              <a:spcAft>
                <a:spcPts val="0"/>
              </a:spcAft>
              <a:buClr>
                <a:schemeClr val="dk1"/>
              </a:buClr>
              <a:buSzPts val="1200"/>
              <a:buFont typeface="Arial"/>
              <a:buChar char="❏"/>
            </a:pPr>
            <a:r>
              <a:rPr lang="fr-FR" sz="1200">
                <a:solidFill>
                  <a:schemeClr val="dk1"/>
                </a:solidFill>
                <a:latin typeface="Arial"/>
                <a:ea typeface="Arial"/>
                <a:cs typeface="Arial"/>
                <a:sym typeface="Arial"/>
              </a:rPr>
              <a:t>It is used to extract the query parameters from the URL. </a:t>
            </a:r>
            <a:endParaRPr b="1" sz="1200">
              <a:solidFill>
                <a:schemeClr val="dk1"/>
              </a:solidFill>
              <a:latin typeface="Arial"/>
              <a:ea typeface="Arial"/>
              <a:cs typeface="Arial"/>
              <a:sym typeface="Arial"/>
            </a:endParaRPr>
          </a:p>
          <a:p>
            <a:pPr indent="-304800" lvl="0" marL="457200" rtl="0" algn="l">
              <a:lnSpc>
                <a:spcPct val="15625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It can specify default values if the query parameter is not present in the URL (if it’s not a required parameter).</a:t>
            </a:r>
            <a:endParaRPr sz="1200">
              <a:solidFill>
                <a:schemeClr val="dk1"/>
              </a:solidFill>
              <a:latin typeface="Arial"/>
              <a:ea typeface="Arial"/>
              <a:cs typeface="Arial"/>
              <a:sym typeface="Arial"/>
            </a:endParaRPr>
          </a:p>
          <a:p>
            <a:pPr indent="0" lvl="0" marL="0" rtl="0" algn="l">
              <a:lnSpc>
                <a:spcPct val="156250"/>
              </a:lnSpc>
              <a:spcBef>
                <a:spcPts val="1500"/>
              </a:spcBef>
              <a:spcAft>
                <a:spcPts val="0"/>
              </a:spcAft>
              <a:buNone/>
            </a:pPr>
            <a:r>
              <a:rPr lang="fr-FR" sz="1200">
                <a:solidFill>
                  <a:schemeClr val="dk1"/>
                </a:solidFill>
                <a:highlight>
                  <a:srgbClr val="FAFAFA"/>
                </a:highlight>
                <a:latin typeface="Arial"/>
                <a:ea typeface="Arial"/>
                <a:cs typeface="Arial"/>
                <a:sym typeface="Arial"/>
              </a:rPr>
              <a:t>Example : http://localhost:8080/employees/search?</a:t>
            </a:r>
            <a:r>
              <a:rPr b="1" lang="fr-FR" sz="1200">
                <a:solidFill>
                  <a:srgbClr val="397300"/>
                </a:solidFill>
                <a:highlight>
                  <a:srgbClr val="FFE599"/>
                </a:highlight>
                <a:latin typeface="Arial"/>
                <a:ea typeface="Arial"/>
                <a:cs typeface="Arial"/>
                <a:sym typeface="Arial"/>
              </a:rPr>
              <a:t>id</a:t>
            </a:r>
            <a:r>
              <a:rPr b="1" lang="fr-FR" sz="1200">
                <a:solidFill>
                  <a:schemeClr val="dk1"/>
                </a:solidFill>
                <a:highlight>
                  <a:srgbClr val="FFE599"/>
                </a:highlight>
                <a:latin typeface="Arial"/>
                <a:ea typeface="Arial"/>
                <a:cs typeface="Arial"/>
                <a:sym typeface="Arial"/>
              </a:rPr>
              <a:t>=123&amp;name=sara</a:t>
            </a:r>
            <a:endParaRPr sz="1200">
              <a:solidFill>
                <a:schemeClr val="dk1"/>
              </a:solidFill>
              <a:highlight>
                <a:srgbClr val="FFE599"/>
              </a:highlight>
              <a:latin typeface="Arial"/>
              <a:ea typeface="Arial"/>
              <a:cs typeface="Arial"/>
              <a:sym typeface="Arial"/>
            </a:endParaRPr>
          </a:p>
          <a:p>
            <a:pPr indent="0" lvl="0" marL="457200" rtl="0" algn="just">
              <a:lnSpc>
                <a:spcPct val="133400"/>
              </a:lnSpc>
              <a:spcBef>
                <a:spcPts val="1200"/>
              </a:spcBef>
              <a:spcAft>
                <a:spcPts val="800"/>
              </a:spcAft>
              <a:buNone/>
            </a:pPr>
            <a:r>
              <a:t/>
            </a:r>
            <a:endParaRPr sz="1200">
              <a:solidFill>
                <a:srgbClr val="00013A"/>
              </a:solidFill>
              <a:highlight>
                <a:srgbClr val="FFFFFF"/>
              </a:highlight>
              <a:latin typeface="Arial"/>
              <a:ea typeface="Arial"/>
              <a:cs typeface="Arial"/>
              <a:sym typeface="Arial"/>
            </a:endParaRPr>
          </a:p>
        </p:txBody>
      </p:sp>
      <p:sp>
        <p:nvSpPr>
          <p:cNvPr id="333" name="Google Shape;333;g149c4a3c6b8_1_168"/>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49c4a3c6b8_1_174"/>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@PathVariable</a:t>
            </a:r>
            <a:r>
              <a:rPr lang="fr-FR" sz="1500">
                <a:solidFill>
                  <a:srgbClr val="00013A"/>
                </a:solidFill>
                <a:highlight>
                  <a:srgbClr val="FFFFFF"/>
                </a:highlight>
                <a:latin typeface="Roboto"/>
                <a:ea typeface="Roboto"/>
                <a:cs typeface="Roboto"/>
                <a:sym typeface="Roboto"/>
              </a:rPr>
              <a:t> </a:t>
            </a:r>
            <a:endParaRPr sz="1500">
              <a:solidFill>
                <a:srgbClr val="999999"/>
              </a:solidFill>
              <a:highlight>
                <a:srgbClr val="F5F7F8"/>
              </a:highlight>
              <a:latin typeface="Courier New"/>
              <a:ea typeface="Courier New"/>
              <a:cs typeface="Courier New"/>
              <a:sym typeface="Courier New"/>
            </a:endParaRPr>
          </a:p>
        </p:txBody>
      </p:sp>
      <p:sp>
        <p:nvSpPr>
          <p:cNvPr id="339" name="Google Shape;339;g149c4a3c6b8_1_174"/>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56250"/>
              </a:lnSpc>
              <a:spcBef>
                <a:spcPts val="1500"/>
              </a:spcBef>
              <a:spcAft>
                <a:spcPts val="0"/>
              </a:spcAft>
              <a:buClr>
                <a:schemeClr val="dk1"/>
              </a:buClr>
              <a:buSzPts val="1200"/>
              <a:buFont typeface="Arial"/>
              <a:buChar char="❏"/>
            </a:pPr>
            <a:r>
              <a:rPr lang="fr-FR" sz="1200">
                <a:solidFill>
                  <a:schemeClr val="dk1"/>
                </a:solidFill>
                <a:latin typeface="Arial"/>
                <a:ea typeface="Arial"/>
                <a:cs typeface="Arial"/>
                <a:sym typeface="Arial"/>
              </a:rPr>
              <a:t>It is used to extract the values from the URL. </a:t>
            </a:r>
            <a:endParaRPr sz="1200">
              <a:solidFill>
                <a:schemeClr val="dk1"/>
              </a:solidFill>
              <a:latin typeface="Arial"/>
              <a:ea typeface="Arial"/>
              <a:cs typeface="Arial"/>
              <a:sym typeface="Arial"/>
            </a:endParaRPr>
          </a:p>
          <a:p>
            <a:pPr indent="-304800" lvl="0" marL="457200" rtl="0" algn="l">
              <a:lnSpc>
                <a:spcPct val="15625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It is most suitable for the RESTful web service, where the URL contains a path variable. </a:t>
            </a:r>
            <a:endParaRPr b="1" sz="1200">
              <a:solidFill>
                <a:schemeClr val="dk1"/>
              </a:solidFill>
              <a:latin typeface="Arial"/>
              <a:ea typeface="Arial"/>
              <a:cs typeface="Arial"/>
              <a:sym typeface="Arial"/>
            </a:endParaRPr>
          </a:p>
          <a:p>
            <a:pPr indent="-304800" lvl="0" marL="457200" rtl="0" algn="l">
              <a:lnSpc>
                <a:spcPct val="15625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We can define multiple @PathVariable in a method.</a:t>
            </a:r>
            <a:endParaRPr sz="1200">
              <a:solidFill>
                <a:schemeClr val="dk1"/>
              </a:solidFill>
              <a:latin typeface="Arial"/>
              <a:ea typeface="Arial"/>
              <a:cs typeface="Arial"/>
              <a:sym typeface="Arial"/>
            </a:endParaRPr>
          </a:p>
          <a:p>
            <a:pPr indent="0" lvl="0" marL="0" rtl="0" algn="l">
              <a:lnSpc>
                <a:spcPct val="156250"/>
              </a:lnSpc>
              <a:spcBef>
                <a:spcPts val="1500"/>
              </a:spcBef>
              <a:spcAft>
                <a:spcPts val="1200"/>
              </a:spcAft>
              <a:buNone/>
            </a:pPr>
            <a:r>
              <a:rPr lang="fr-FR" sz="1200">
                <a:solidFill>
                  <a:schemeClr val="dk1"/>
                </a:solidFill>
                <a:highlight>
                  <a:srgbClr val="FAFAFA"/>
                </a:highlight>
                <a:latin typeface="Arial"/>
                <a:ea typeface="Arial"/>
                <a:cs typeface="Arial"/>
                <a:sym typeface="Arial"/>
              </a:rPr>
              <a:t>Example : http://localhost:8080/employees/search/</a:t>
            </a:r>
            <a:r>
              <a:rPr b="1" lang="fr-FR" sz="1200">
                <a:solidFill>
                  <a:schemeClr val="dk1"/>
                </a:solidFill>
                <a:highlight>
                  <a:srgbClr val="FFF2CC"/>
                </a:highlight>
                <a:latin typeface="Arial"/>
                <a:ea typeface="Arial"/>
                <a:cs typeface="Arial"/>
                <a:sym typeface="Arial"/>
              </a:rPr>
              <a:t>123/test/</a:t>
            </a:r>
            <a:endParaRPr sz="1200">
              <a:solidFill>
                <a:schemeClr val="dk1"/>
              </a:solidFill>
              <a:highlight>
                <a:srgbClr val="FFF2CC"/>
              </a:highlight>
              <a:latin typeface="Arial"/>
              <a:ea typeface="Arial"/>
              <a:cs typeface="Arial"/>
              <a:sym typeface="Arial"/>
            </a:endParaRPr>
          </a:p>
        </p:txBody>
      </p:sp>
      <p:sp>
        <p:nvSpPr>
          <p:cNvPr id="340" name="Google Shape;340;g149c4a3c6b8_1_174"/>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49c4a3c6b8_1_180"/>
          <p:cNvSpPr txBox="1"/>
          <p:nvPr>
            <p:ph type="title"/>
          </p:nvPr>
        </p:nvSpPr>
        <p:spPr>
          <a:xfrm>
            <a:off x="546300" y="933425"/>
            <a:ext cx="3364800" cy="3231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500">
                <a:solidFill>
                  <a:srgbClr val="999999"/>
                </a:solidFill>
                <a:highlight>
                  <a:srgbClr val="F5F7F8"/>
                </a:highlight>
                <a:latin typeface="Courier New"/>
                <a:ea typeface="Courier New"/>
                <a:cs typeface="Courier New"/>
                <a:sym typeface="Courier New"/>
              </a:rPr>
              <a:t>@</a:t>
            </a:r>
            <a:r>
              <a:rPr lang="fr-FR" sz="1500">
                <a:solidFill>
                  <a:srgbClr val="999999"/>
                </a:solidFill>
                <a:highlight>
                  <a:srgbClr val="F5F7F8"/>
                </a:highlight>
                <a:latin typeface="Courier New"/>
                <a:ea typeface="Courier New"/>
                <a:cs typeface="Courier New"/>
                <a:sym typeface="Courier New"/>
              </a:rPr>
              <a:t>RequestHeader</a:t>
            </a:r>
            <a:r>
              <a:rPr lang="fr-FR" sz="1500">
                <a:solidFill>
                  <a:srgbClr val="00013A"/>
                </a:solidFill>
                <a:highlight>
                  <a:srgbClr val="FFFFFF"/>
                </a:highlight>
                <a:latin typeface="Roboto"/>
                <a:ea typeface="Roboto"/>
                <a:cs typeface="Roboto"/>
                <a:sym typeface="Roboto"/>
              </a:rPr>
              <a:t> </a:t>
            </a:r>
            <a:endParaRPr sz="1500">
              <a:solidFill>
                <a:srgbClr val="999999"/>
              </a:solidFill>
              <a:highlight>
                <a:srgbClr val="F5F7F8"/>
              </a:highlight>
              <a:latin typeface="Courier New"/>
              <a:ea typeface="Courier New"/>
              <a:cs typeface="Courier New"/>
              <a:sym typeface="Courier New"/>
            </a:endParaRPr>
          </a:p>
        </p:txBody>
      </p:sp>
      <p:sp>
        <p:nvSpPr>
          <p:cNvPr id="346" name="Google Shape;346;g149c4a3c6b8_1_180"/>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56250"/>
              </a:lnSpc>
              <a:spcBef>
                <a:spcPts val="1500"/>
              </a:spcBef>
              <a:spcAft>
                <a:spcPts val="0"/>
              </a:spcAft>
              <a:buClr>
                <a:schemeClr val="dk1"/>
              </a:buClr>
              <a:buSzPts val="1200"/>
              <a:buFont typeface="Arial"/>
              <a:buChar char="❏"/>
            </a:pPr>
            <a:r>
              <a:rPr lang="fr-FR" sz="1200">
                <a:solidFill>
                  <a:schemeClr val="dk1"/>
                </a:solidFill>
                <a:latin typeface="Arial"/>
                <a:ea typeface="Arial"/>
                <a:cs typeface="Arial"/>
                <a:sym typeface="Arial"/>
              </a:rPr>
              <a:t>It is used to get the details about the HTTP request headers. </a:t>
            </a:r>
            <a:endParaRPr sz="1200">
              <a:solidFill>
                <a:schemeClr val="dk1"/>
              </a:solidFill>
              <a:latin typeface="Arial"/>
              <a:ea typeface="Arial"/>
              <a:cs typeface="Arial"/>
              <a:sym typeface="Arial"/>
            </a:endParaRPr>
          </a:p>
          <a:p>
            <a:pPr indent="-304800" lvl="0" marL="457200" rtl="0" algn="l">
              <a:lnSpc>
                <a:spcPct val="15625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We use this annotation as a </a:t>
            </a:r>
            <a:r>
              <a:rPr b="1" lang="fr-FR" sz="1200">
                <a:solidFill>
                  <a:schemeClr val="dk1"/>
                </a:solidFill>
                <a:latin typeface="Arial"/>
                <a:ea typeface="Arial"/>
                <a:cs typeface="Arial"/>
                <a:sym typeface="Arial"/>
              </a:rPr>
              <a:t>method parameter</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304800" lvl="0" marL="457200" rtl="0" algn="l">
              <a:lnSpc>
                <a:spcPct val="15625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We can use it multiple time in a method</a:t>
            </a:r>
            <a:endParaRPr sz="1200">
              <a:solidFill>
                <a:schemeClr val="dk1"/>
              </a:solidFill>
              <a:latin typeface="Arial"/>
              <a:ea typeface="Arial"/>
              <a:cs typeface="Arial"/>
              <a:sym typeface="Arial"/>
            </a:endParaRPr>
          </a:p>
          <a:p>
            <a:pPr indent="0" lvl="0" marL="0" rtl="0" algn="l">
              <a:lnSpc>
                <a:spcPct val="156250"/>
              </a:lnSpc>
              <a:spcBef>
                <a:spcPts val="1500"/>
              </a:spcBef>
              <a:spcAft>
                <a:spcPts val="1200"/>
              </a:spcAft>
              <a:buNone/>
            </a:pPr>
            <a:r>
              <a:rPr lang="fr-FR" sz="1200">
                <a:solidFill>
                  <a:schemeClr val="dk1"/>
                </a:solidFill>
                <a:latin typeface="Arial"/>
                <a:ea typeface="Arial"/>
                <a:cs typeface="Arial"/>
                <a:sym typeface="Arial"/>
              </a:rPr>
              <a:t>Example : Content-Type, Accept, Authorization..</a:t>
            </a:r>
            <a:endParaRPr sz="1200">
              <a:solidFill>
                <a:schemeClr val="dk1"/>
              </a:solidFill>
              <a:latin typeface="Arial"/>
              <a:ea typeface="Arial"/>
              <a:cs typeface="Arial"/>
              <a:sym typeface="Arial"/>
            </a:endParaRPr>
          </a:p>
        </p:txBody>
      </p:sp>
      <p:sp>
        <p:nvSpPr>
          <p:cNvPr id="347" name="Google Shape;347;g149c4a3c6b8_1_180"/>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Annotations</a:t>
            </a:r>
            <a:endParaRPr b="1"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49c4a3c6b8_1_15"/>
          <p:cNvSpPr txBox="1"/>
          <p:nvPr>
            <p:ph idx="1" type="body"/>
          </p:nvPr>
        </p:nvSpPr>
        <p:spPr>
          <a:xfrm>
            <a:off x="320386" y="763485"/>
            <a:ext cx="8654700" cy="375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1800"/>
              <a:buFont typeface="Arial"/>
              <a:buNone/>
            </a:pPr>
            <a:r>
              <a:rPr b="1" lang="fr-FR" sz="1800" u="sng">
                <a:solidFill>
                  <a:srgbClr val="2F5496"/>
                </a:solidFill>
                <a:latin typeface="Arial"/>
                <a:ea typeface="Arial"/>
                <a:cs typeface="Arial"/>
                <a:sym typeface="Arial"/>
              </a:rPr>
              <a:t>Plan: </a:t>
            </a:r>
            <a:endParaRPr/>
          </a:p>
          <a:p>
            <a:pPr indent="0" lvl="0" marL="0" rtl="0" algn="l">
              <a:lnSpc>
                <a:spcPct val="90000"/>
              </a:lnSpc>
              <a:spcBef>
                <a:spcPts val="750"/>
              </a:spcBef>
              <a:spcAft>
                <a:spcPts val="0"/>
              </a:spcAft>
              <a:buClr>
                <a:srgbClr val="505050"/>
              </a:buClr>
              <a:buSzPts val="1800"/>
              <a:buFont typeface="Calibri"/>
              <a:buNone/>
            </a:pPr>
            <a:r>
              <a:t/>
            </a:r>
            <a:endParaRPr sz="1800">
              <a:solidFill>
                <a:srgbClr val="2F5496"/>
              </a:solidFill>
              <a:latin typeface="Arial"/>
              <a:ea typeface="Arial"/>
              <a:cs typeface="Arial"/>
              <a:sym typeface="Arial"/>
            </a:endParaRPr>
          </a:p>
          <a:p>
            <a:pPr indent="-342900" lvl="0" marL="457200" rtl="0" algn="l">
              <a:lnSpc>
                <a:spcPct val="90000"/>
              </a:lnSpc>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Why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vs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Annotations</a:t>
            </a:r>
            <a:endParaRPr sz="1800">
              <a:solidFill>
                <a:srgbClr val="2F5496"/>
              </a:solidFill>
              <a:latin typeface="Arial"/>
              <a:ea typeface="Arial"/>
              <a:cs typeface="Arial"/>
              <a:sym typeface="Arial"/>
            </a:endParaRPr>
          </a:p>
          <a:p>
            <a:pPr indent="-342900" lvl="0" marL="457200" rtl="0" algn="l">
              <a:spcBef>
                <a:spcPts val="0"/>
              </a:spcBef>
              <a:spcAft>
                <a:spcPts val="0"/>
              </a:spcAft>
              <a:buClr>
                <a:srgbClr val="3CE3FA"/>
              </a:buClr>
              <a:buSzPts val="1800"/>
              <a:buFont typeface="Arial"/>
              <a:buChar char="❏"/>
            </a:pPr>
            <a:r>
              <a:rPr lang="fr-FR" sz="1800">
                <a:solidFill>
                  <a:srgbClr val="3CE3FA"/>
                </a:solidFill>
                <a:latin typeface="Arial"/>
                <a:ea typeface="Arial"/>
                <a:cs typeface="Arial"/>
                <a:sym typeface="Arial"/>
              </a:rPr>
              <a:t>Spring Boot Starters</a:t>
            </a:r>
            <a:endParaRPr sz="1800">
              <a:solidFill>
                <a:srgbClr val="3CE3FA"/>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(Spring Setup)</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Tests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(Tests)</a:t>
            </a:r>
            <a:endParaRPr sz="1800">
              <a:solidFill>
                <a:srgbClr val="2F5496"/>
              </a:solidFill>
              <a:latin typeface="Arial"/>
              <a:ea typeface="Arial"/>
              <a:cs typeface="Arial"/>
              <a:sym typeface="Arial"/>
            </a:endParaRPr>
          </a:p>
          <a:p>
            <a:pPr indent="-342900" lvl="0" marL="457200" rtl="0" algn="l">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Materials &amp; documentation</a:t>
            </a:r>
            <a:endParaRPr sz="1800">
              <a:solidFill>
                <a:srgbClr val="2F5496"/>
              </a:solidFill>
              <a:latin typeface="Arial"/>
              <a:ea typeface="Arial"/>
              <a:cs typeface="Arial"/>
              <a:sym typeface="Arial"/>
            </a:endParaRPr>
          </a:p>
        </p:txBody>
      </p:sp>
      <p:pic>
        <p:nvPicPr>
          <p:cNvPr id="353" name="Google Shape;353;g149c4a3c6b8_1_15"/>
          <p:cNvPicPr preferRelativeResize="0"/>
          <p:nvPr/>
        </p:nvPicPr>
        <p:blipFill rotWithShape="1">
          <a:blip r:embed="rId3">
            <a:alphaModFix/>
          </a:blip>
          <a:srcRect b="0" l="0" r="0" t="0"/>
          <a:stretch/>
        </p:blipFill>
        <p:spPr>
          <a:xfrm>
            <a:off x="5454325" y="0"/>
            <a:ext cx="3689675"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49c4a3c6b8_1_186"/>
          <p:cNvSpPr txBox="1"/>
          <p:nvPr>
            <p:ph idx="1" type="body"/>
          </p:nvPr>
        </p:nvSpPr>
        <p:spPr>
          <a:xfrm>
            <a:off x="244673" y="13596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15000"/>
              </a:lnSpc>
              <a:spcBef>
                <a:spcPts val="1200"/>
              </a:spcBef>
              <a:spcAft>
                <a:spcPts val="0"/>
              </a:spcAft>
              <a:buClr>
                <a:srgbClr val="333333"/>
              </a:buClr>
              <a:buSzPts val="1200"/>
              <a:buFont typeface="Arial"/>
              <a:buChar char="❏"/>
            </a:pPr>
            <a:r>
              <a:rPr lang="fr-FR" sz="1200">
                <a:solidFill>
                  <a:srgbClr val="333333"/>
                </a:solidFill>
                <a:latin typeface="Arial"/>
                <a:ea typeface="Arial"/>
                <a:cs typeface="Arial"/>
                <a:sym typeface="Arial"/>
              </a:rPr>
              <a:t>The </a:t>
            </a:r>
            <a:r>
              <a:rPr b="1" lang="fr-FR" sz="1200">
                <a:solidFill>
                  <a:srgbClr val="333333"/>
                </a:solidFill>
                <a:latin typeface="Arial"/>
                <a:ea typeface="Arial"/>
                <a:cs typeface="Arial"/>
                <a:sym typeface="Arial"/>
              </a:rPr>
              <a:t>starters </a:t>
            </a:r>
            <a:r>
              <a:rPr lang="fr-FR" sz="1200">
                <a:solidFill>
                  <a:srgbClr val="333333"/>
                </a:solidFill>
                <a:latin typeface="Arial"/>
                <a:ea typeface="Arial"/>
                <a:cs typeface="Arial"/>
                <a:sym typeface="Arial"/>
              </a:rPr>
              <a:t>allow us to add jars in the classpath and they make development easier and rapid.</a:t>
            </a:r>
            <a:r>
              <a:rPr b="1" lang="fr-FR" sz="1200">
                <a:solidFill>
                  <a:srgbClr val="333333"/>
                </a:solidFill>
                <a:latin typeface="Arial"/>
                <a:ea typeface="Arial"/>
                <a:cs typeface="Arial"/>
                <a:sym typeface="Arial"/>
              </a:rPr>
              <a:t> </a:t>
            </a:r>
            <a:endParaRPr sz="1200">
              <a:solidFill>
                <a:schemeClr val="dk1"/>
              </a:solidFill>
              <a:latin typeface="Arial"/>
              <a:ea typeface="Arial"/>
              <a:cs typeface="Arial"/>
              <a:sym typeface="Arial"/>
            </a:endParaRPr>
          </a:p>
          <a:p>
            <a:pPr indent="-304800" lvl="0" marL="457200" rtl="0" algn="l">
              <a:lnSpc>
                <a:spcPct val="115000"/>
              </a:lnSpc>
              <a:spcBef>
                <a:spcPts val="1000"/>
              </a:spcBef>
              <a:spcAft>
                <a:spcPts val="0"/>
              </a:spcAft>
              <a:buClr>
                <a:schemeClr val="dk1"/>
              </a:buClr>
              <a:buSzPts val="1200"/>
              <a:buFont typeface="Arial"/>
              <a:buChar char="❏"/>
            </a:pPr>
            <a:r>
              <a:rPr lang="fr-FR" sz="1200">
                <a:solidFill>
                  <a:schemeClr val="dk1"/>
                </a:solidFill>
                <a:latin typeface="Arial"/>
                <a:ea typeface="Arial"/>
                <a:cs typeface="Arial"/>
                <a:sym typeface="Arial"/>
              </a:rPr>
              <a:t>Spring Boot Starters are dependency descriptors that can be added under the &lt;dependencies&gt; section in pom.xml. </a:t>
            </a:r>
            <a:endParaRPr sz="1200">
              <a:solidFill>
                <a:schemeClr val="dk1"/>
              </a:solidFill>
              <a:latin typeface="Arial"/>
              <a:ea typeface="Arial"/>
              <a:cs typeface="Arial"/>
              <a:sym typeface="Arial"/>
            </a:endParaRPr>
          </a:p>
          <a:p>
            <a:pPr indent="-304800" lvl="0" marL="457200" rtl="0" algn="just">
              <a:lnSpc>
                <a:spcPct val="115000"/>
              </a:lnSpc>
              <a:spcBef>
                <a:spcPts val="1200"/>
              </a:spcBef>
              <a:spcAft>
                <a:spcPts val="0"/>
              </a:spcAft>
              <a:buClr>
                <a:srgbClr val="333333"/>
              </a:buClr>
              <a:buSzPts val="1200"/>
              <a:buFont typeface="Arial"/>
              <a:buChar char="❏"/>
            </a:pPr>
            <a:r>
              <a:rPr lang="fr-FR" sz="1200">
                <a:solidFill>
                  <a:srgbClr val="333333"/>
                </a:solidFill>
                <a:latin typeface="Arial"/>
                <a:ea typeface="Arial"/>
                <a:cs typeface="Arial"/>
                <a:sym typeface="Arial"/>
              </a:rPr>
              <a:t>In the Spring Boot Framework, all the starters follow a similar naming pattern: </a:t>
            </a:r>
            <a:r>
              <a:rPr b="1" lang="fr-FR" sz="1200">
                <a:solidFill>
                  <a:srgbClr val="333333"/>
                </a:solidFill>
                <a:latin typeface="Arial"/>
                <a:ea typeface="Arial"/>
                <a:cs typeface="Arial"/>
                <a:sym typeface="Arial"/>
              </a:rPr>
              <a:t>spring-boot-starter-*</a:t>
            </a:r>
            <a:r>
              <a:rPr lang="fr-FR" sz="1200">
                <a:solidFill>
                  <a:srgbClr val="333333"/>
                </a:solidFill>
                <a:latin typeface="Arial"/>
                <a:ea typeface="Arial"/>
                <a:cs typeface="Arial"/>
                <a:sym typeface="Arial"/>
              </a:rPr>
              <a:t>, where </a:t>
            </a:r>
            <a:r>
              <a:rPr b="1" lang="fr-FR" sz="1200">
                <a:solidFill>
                  <a:srgbClr val="333333"/>
                </a:solidFill>
                <a:latin typeface="Arial"/>
                <a:ea typeface="Arial"/>
                <a:cs typeface="Arial"/>
                <a:sym typeface="Arial"/>
              </a:rPr>
              <a:t>* </a:t>
            </a:r>
            <a:r>
              <a:rPr lang="fr-FR" sz="1200">
                <a:solidFill>
                  <a:srgbClr val="333333"/>
                </a:solidFill>
                <a:latin typeface="Arial"/>
                <a:ea typeface="Arial"/>
                <a:cs typeface="Arial"/>
                <a:sym typeface="Arial"/>
              </a:rPr>
              <a:t>denotes a particular type of application. </a:t>
            </a:r>
            <a:endParaRPr sz="1200">
              <a:solidFill>
                <a:srgbClr val="333333"/>
              </a:solidFill>
              <a:latin typeface="Arial"/>
              <a:ea typeface="Arial"/>
              <a:cs typeface="Arial"/>
              <a:sym typeface="Arial"/>
            </a:endParaRPr>
          </a:p>
          <a:p>
            <a:pPr indent="0" lvl="0" marL="457200" rtl="0" algn="just">
              <a:lnSpc>
                <a:spcPct val="115000"/>
              </a:lnSpc>
              <a:spcBef>
                <a:spcPts val="1200"/>
              </a:spcBef>
              <a:spcAft>
                <a:spcPts val="1000"/>
              </a:spcAft>
              <a:buNone/>
            </a:pPr>
            <a:r>
              <a:rPr lang="fr-FR" sz="1200">
                <a:solidFill>
                  <a:srgbClr val="333333"/>
                </a:solidFill>
                <a:latin typeface="Arial"/>
                <a:ea typeface="Arial"/>
                <a:cs typeface="Arial"/>
                <a:sym typeface="Arial"/>
              </a:rPr>
              <a:t>⇒ For example, if we want to use Spring and JPA for database access, we need to include the </a:t>
            </a:r>
            <a:r>
              <a:rPr b="1" lang="fr-FR" sz="1200">
                <a:solidFill>
                  <a:srgbClr val="333333"/>
                </a:solidFill>
                <a:latin typeface="Arial"/>
                <a:ea typeface="Arial"/>
                <a:cs typeface="Arial"/>
                <a:sym typeface="Arial"/>
              </a:rPr>
              <a:t>spring-boot-starter-data-jpa</a:t>
            </a:r>
            <a:r>
              <a:rPr lang="fr-FR" sz="1200">
                <a:solidFill>
                  <a:srgbClr val="333333"/>
                </a:solidFill>
                <a:latin typeface="Arial"/>
                <a:ea typeface="Arial"/>
                <a:cs typeface="Arial"/>
                <a:sym typeface="Arial"/>
              </a:rPr>
              <a:t> dependency in our </a:t>
            </a:r>
            <a:r>
              <a:rPr b="1" lang="fr-FR" sz="1200">
                <a:solidFill>
                  <a:srgbClr val="333333"/>
                </a:solidFill>
                <a:latin typeface="Arial"/>
                <a:ea typeface="Arial"/>
                <a:cs typeface="Arial"/>
                <a:sym typeface="Arial"/>
              </a:rPr>
              <a:t>pom.xml</a:t>
            </a:r>
            <a:r>
              <a:rPr lang="fr-FR" sz="1200">
                <a:solidFill>
                  <a:srgbClr val="333333"/>
                </a:solidFill>
                <a:latin typeface="Arial"/>
                <a:ea typeface="Arial"/>
                <a:cs typeface="Arial"/>
                <a:sym typeface="Arial"/>
              </a:rPr>
              <a:t> file of the project</a:t>
            </a:r>
            <a:r>
              <a:rPr lang="fr-F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359" name="Google Shape;359;g149c4a3c6b8_1_186"/>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Starters</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49c4a3c6b8_1_0"/>
          <p:cNvSpPr txBox="1"/>
          <p:nvPr>
            <p:ph idx="1" type="body"/>
          </p:nvPr>
        </p:nvSpPr>
        <p:spPr>
          <a:xfrm>
            <a:off x="320386" y="763485"/>
            <a:ext cx="8654700" cy="375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1800"/>
              <a:buFont typeface="Arial"/>
              <a:buNone/>
            </a:pPr>
            <a:r>
              <a:rPr b="1" lang="fr-FR" sz="1800" u="sng">
                <a:solidFill>
                  <a:srgbClr val="2F5496"/>
                </a:solidFill>
                <a:latin typeface="Arial"/>
                <a:ea typeface="Arial"/>
                <a:cs typeface="Arial"/>
                <a:sym typeface="Arial"/>
              </a:rPr>
              <a:t>Plan: </a:t>
            </a:r>
            <a:endParaRPr/>
          </a:p>
          <a:p>
            <a:pPr indent="0" lvl="0" marL="0" rtl="0" algn="l">
              <a:lnSpc>
                <a:spcPct val="90000"/>
              </a:lnSpc>
              <a:spcBef>
                <a:spcPts val="750"/>
              </a:spcBef>
              <a:spcAft>
                <a:spcPts val="0"/>
              </a:spcAft>
              <a:buClr>
                <a:srgbClr val="505050"/>
              </a:buClr>
              <a:buSzPts val="1800"/>
              <a:buFont typeface="Calibri"/>
              <a:buNone/>
            </a:pPr>
            <a:r>
              <a:t/>
            </a:r>
            <a:endParaRPr sz="1800">
              <a:solidFill>
                <a:srgbClr val="2F5496"/>
              </a:solidFill>
              <a:latin typeface="Arial"/>
              <a:ea typeface="Arial"/>
              <a:cs typeface="Arial"/>
              <a:sym typeface="Arial"/>
            </a:endParaRPr>
          </a:p>
          <a:p>
            <a:pPr indent="-342900" lvl="0" marL="457200" rtl="0" algn="l">
              <a:lnSpc>
                <a:spcPct val="90000"/>
              </a:lnSpc>
              <a:spcBef>
                <a:spcPts val="750"/>
              </a:spcBef>
              <a:spcAft>
                <a:spcPts val="0"/>
              </a:spcAft>
              <a:buClr>
                <a:srgbClr val="3CE3FA"/>
              </a:buClr>
              <a:buSzPts val="1800"/>
              <a:buFont typeface="Arial"/>
              <a:buChar char="❏"/>
            </a:pPr>
            <a:r>
              <a:rPr lang="fr-FR" sz="1800">
                <a:solidFill>
                  <a:srgbClr val="3CE3FA"/>
                </a:solidFill>
                <a:latin typeface="Arial"/>
                <a:ea typeface="Arial"/>
                <a:cs typeface="Arial"/>
                <a:sym typeface="Arial"/>
              </a:rPr>
              <a:t>Why Spring Boot?</a:t>
            </a:r>
            <a:endParaRPr sz="1800">
              <a:solidFill>
                <a:srgbClr val="3CE3FA"/>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vs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Annotations</a:t>
            </a:r>
            <a:endParaRPr sz="1800">
              <a:solidFill>
                <a:srgbClr val="2F5496"/>
              </a:solidFill>
              <a:latin typeface="Arial"/>
              <a:ea typeface="Arial"/>
              <a:cs typeface="Arial"/>
              <a:sym typeface="Arial"/>
            </a:endParaRPr>
          </a:p>
          <a:p>
            <a:pPr indent="-342900" lvl="0" marL="457200" rtl="0" algn="l">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Starters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(Spring Setup)</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Tests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(Tests)</a:t>
            </a:r>
            <a:endParaRPr sz="1800">
              <a:solidFill>
                <a:srgbClr val="2F5496"/>
              </a:solidFill>
              <a:latin typeface="Arial"/>
              <a:ea typeface="Arial"/>
              <a:cs typeface="Arial"/>
              <a:sym typeface="Arial"/>
            </a:endParaRPr>
          </a:p>
          <a:p>
            <a:pPr indent="-342900" lvl="0" marL="457200" rtl="0" algn="l">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Materials &amp; documentation</a:t>
            </a:r>
            <a:endParaRPr sz="1800">
              <a:solidFill>
                <a:srgbClr val="2F5496"/>
              </a:solidFill>
              <a:latin typeface="Arial"/>
              <a:ea typeface="Arial"/>
              <a:cs typeface="Arial"/>
              <a:sym typeface="Arial"/>
            </a:endParaRPr>
          </a:p>
        </p:txBody>
      </p:sp>
      <p:pic>
        <p:nvPicPr>
          <p:cNvPr id="183" name="Google Shape;183;g149c4a3c6b8_1_0"/>
          <p:cNvPicPr preferRelativeResize="0"/>
          <p:nvPr/>
        </p:nvPicPr>
        <p:blipFill rotWithShape="1">
          <a:blip r:embed="rId3">
            <a:alphaModFix/>
          </a:blip>
          <a:srcRect b="0" l="0" r="0" t="0"/>
          <a:stretch/>
        </p:blipFill>
        <p:spPr>
          <a:xfrm>
            <a:off x="5454325" y="0"/>
            <a:ext cx="3689675"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14b35a59f69_0_0"/>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fr-FR" sz="1200">
                <a:solidFill>
                  <a:schemeClr val="dk1"/>
                </a:solidFill>
                <a:latin typeface="Arial"/>
                <a:ea typeface="Arial"/>
                <a:cs typeface="Arial"/>
                <a:sym typeface="Arial"/>
              </a:rPr>
              <a:t>The advantages of using Starters are as follows:</a:t>
            </a:r>
            <a:endParaRPr sz="1200">
              <a:solidFill>
                <a:schemeClr val="dk1"/>
              </a:solidFill>
              <a:latin typeface="Arial"/>
              <a:ea typeface="Arial"/>
              <a:cs typeface="Arial"/>
              <a:sym typeface="Arial"/>
            </a:endParaRPr>
          </a:p>
          <a:p>
            <a:pPr indent="-304800" lvl="0" marL="457200" rtl="0" algn="l">
              <a:lnSpc>
                <a:spcPct val="115000"/>
              </a:lnSpc>
              <a:spcBef>
                <a:spcPts val="1200"/>
              </a:spcBef>
              <a:spcAft>
                <a:spcPts val="0"/>
              </a:spcAft>
              <a:buClr>
                <a:schemeClr val="dk1"/>
              </a:buClr>
              <a:buSzPts val="1200"/>
              <a:buFont typeface="Arial"/>
              <a:buChar char="●"/>
            </a:pPr>
            <a:r>
              <a:rPr lang="fr-FR" sz="1200">
                <a:solidFill>
                  <a:schemeClr val="dk1"/>
                </a:solidFill>
                <a:latin typeface="Arial"/>
                <a:ea typeface="Arial"/>
                <a:cs typeface="Arial"/>
                <a:sym typeface="Arial"/>
              </a:rPr>
              <a:t>Increase productivity by decreasing the Configuration time for developers.</a:t>
            </a:r>
            <a:endParaRPr sz="1200">
              <a:solidFill>
                <a:schemeClr val="dk1"/>
              </a:solidFill>
              <a:latin typeface="Arial"/>
              <a:ea typeface="Arial"/>
              <a:cs typeface="Arial"/>
              <a:sym typeface="Arial"/>
            </a:endParaRPr>
          </a:p>
          <a:p>
            <a:pPr indent="-304800" lvl="0" marL="457200" rtl="0" algn="l">
              <a:lnSpc>
                <a:spcPct val="115000"/>
              </a:lnSpc>
              <a:spcBef>
                <a:spcPts val="1000"/>
              </a:spcBef>
              <a:spcAft>
                <a:spcPts val="0"/>
              </a:spcAft>
              <a:buClr>
                <a:schemeClr val="dk1"/>
              </a:buClr>
              <a:buSzPts val="1200"/>
              <a:buFont typeface="Arial"/>
              <a:buChar char="●"/>
            </a:pPr>
            <a:r>
              <a:rPr lang="fr-FR" sz="1200">
                <a:solidFill>
                  <a:schemeClr val="dk1"/>
                </a:solidFill>
                <a:latin typeface="Arial"/>
                <a:ea typeface="Arial"/>
                <a:cs typeface="Arial"/>
                <a:sym typeface="Arial"/>
              </a:rPr>
              <a:t>Managing the POM is easier since the number of dependencies to be added is decreased.</a:t>
            </a:r>
            <a:endParaRPr sz="1200">
              <a:solidFill>
                <a:schemeClr val="dk1"/>
              </a:solidFill>
              <a:latin typeface="Arial"/>
              <a:ea typeface="Arial"/>
              <a:cs typeface="Arial"/>
              <a:sym typeface="Arial"/>
            </a:endParaRPr>
          </a:p>
          <a:p>
            <a:pPr indent="-304800" lvl="0" marL="457200" rtl="0" algn="l">
              <a:lnSpc>
                <a:spcPct val="115000"/>
              </a:lnSpc>
              <a:spcBef>
                <a:spcPts val="1000"/>
              </a:spcBef>
              <a:spcAft>
                <a:spcPts val="0"/>
              </a:spcAft>
              <a:buClr>
                <a:schemeClr val="dk1"/>
              </a:buClr>
              <a:buSzPts val="1200"/>
              <a:buFont typeface="Arial"/>
              <a:buChar char="●"/>
            </a:pPr>
            <a:r>
              <a:rPr lang="fr-FR" sz="1200">
                <a:solidFill>
                  <a:schemeClr val="dk1"/>
                </a:solidFill>
                <a:latin typeface="Arial"/>
                <a:ea typeface="Arial"/>
                <a:cs typeface="Arial"/>
                <a:sym typeface="Arial"/>
              </a:rPr>
              <a:t>Tested, Production-ready, and supported dependency configurations.</a:t>
            </a:r>
            <a:endParaRPr sz="1200">
              <a:solidFill>
                <a:schemeClr val="dk1"/>
              </a:solidFill>
              <a:latin typeface="Arial"/>
              <a:ea typeface="Arial"/>
              <a:cs typeface="Arial"/>
              <a:sym typeface="Arial"/>
            </a:endParaRPr>
          </a:p>
          <a:p>
            <a:pPr indent="-304800" lvl="0" marL="457200" rtl="0" algn="l">
              <a:lnSpc>
                <a:spcPct val="115000"/>
              </a:lnSpc>
              <a:spcBef>
                <a:spcPts val="1200"/>
              </a:spcBef>
              <a:spcAft>
                <a:spcPts val="1000"/>
              </a:spcAft>
              <a:buClr>
                <a:schemeClr val="dk1"/>
              </a:buClr>
              <a:buSzPts val="1200"/>
              <a:buFont typeface="Arial"/>
              <a:buChar char="●"/>
            </a:pPr>
            <a:r>
              <a:rPr lang="fr-FR" sz="1200">
                <a:solidFill>
                  <a:schemeClr val="dk1"/>
                </a:solidFill>
                <a:latin typeface="Arial"/>
                <a:ea typeface="Arial"/>
                <a:cs typeface="Arial"/>
                <a:sym typeface="Arial"/>
              </a:rPr>
              <a:t>No need to remember the name and version of the dependencies.</a:t>
            </a:r>
            <a:endParaRPr sz="1200">
              <a:solidFill>
                <a:schemeClr val="dk1"/>
              </a:solidFill>
              <a:latin typeface="Arial"/>
              <a:ea typeface="Arial"/>
              <a:cs typeface="Arial"/>
              <a:sym typeface="Arial"/>
            </a:endParaRPr>
          </a:p>
        </p:txBody>
      </p:sp>
      <p:sp>
        <p:nvSpPr>
          <p:cNvPr id="365" name="Google Shape;365;g14b35a59f69_0_0"/>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Starters</a:t>
            </a:r>
            <a:endParaRPr b="1"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14b35a59f69_0_6"/>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Spring Boot Starter Parent</a:t>
            </a:r>
            <a:endParaRPr sz="1400">
              <a:solidFill>
                <a:srgbClr val="999999"/>
              </a:solidFill>
              <a:highlight>
                <a:schemeClr val="lt1"/>
              </a:highlight>
              <a:latin typeface="Arial"/>
              <a:ea typeface="Arial"/>
              <a:cs typeface="Arial"/>
              <a:sym typeface="Arial"/>
            </a:endParaRPr>
          </a:p>
        </p:txBody>
      </p:sp>
      <p:sp>
        <p:nvSpPr>
          <p:cNvPr id="371" name="Google Shape;371;g14b35a59f69_0_6"/>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334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The </a:t>
            </a:r>
            <a:r>
              <a:rPr b="1" lang="fr-FR" sz="1200">
                <a:solidFill>
                  <a:schemeClr val="dk1"/>
                </a:solidFill>
                <a:latin typeface="Arial"/>
                <a:ea typeface="Arial"/>
                <a:cs typeface="Arial"/>
                <a:sym typeface="Arial"/>
              </a:rPr>
              <a:t>spring-boot-starter-parent</a:t>
            </a:r>
            <a:r>
              <a:rPr lang="fr-FR" sz="1200">
                <a:solidFill>
                  <a:schemeClr val="dk1"/>
                </a:solidFill>
                <a:latin typeface="Arial"/>
                <a:ea typeface="Arial"/>
                <a:cs typeface="Arial"/>
                <a:sym typeface="Arial"/>
              </a:rPr>
              <a:t> project is a special starter project that provides default configurations for our application (like Java version) and a complete dependency tree to quickly build our Spring Boot project. </a:t>
            </a:r>
            <a:endParaRPr sz="1200">
              <a:solidFill>
                <a:schemeClr val="dk1"/>
              </a:solidFill>
              <a:latin typeface="Arial"/>
              <a:ea typeface="Arial"/>
              <a:cs typeface="Arial"/>
              <a:sym typeface="Arial"/>
            </a:endParaRPr>
          </a:p>
          <a:p>
            <a:pPr indent="-304800" lvl="0" marL="457200" rtl="0" algn="l">
              <a:lnSpc>
                <a:spcPct val="1334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It also provides default configurations for Maven plugins, such as </a:t>
            </a:r>
            <a:r>
              <a:rPr i="1" lang="fr-FR" sz="1200">
                <a:solidFill>
                  <a:schemeClr val="dk1"/>
                </a:solidFill>
                <a:latin typeface="Arial"/>
                <a:ea typeface="Arial"/>
                <a:cs typeface="Arial"/>
                <a:sym typeface="Arial"/>
              </a:rPr>
              <a:t>maven-jar-plugin</a:t>
            </a:r>
            <a:r>
              <a:rPr lang="fr-FR" sz="1200">
                <a:solidFill>
                  <a:schemeClr val="dk1"/>
                </a:solidFill>
                <a:latin typeface="Arial"/>
                <a:ea typeface="Arial"/>
                <a:cs typeface="Arial"/>
                <a:sym typeface="Arial"/>
              </a:rPr>
              <a:t> and </a:t>
            </a:r>
            <a:r>
              <a:rPr i="1" lang="fr-FR" sz="1200">
                <a:solidFill>
                  <a:schemeClr val="dk1"/>
                </a:solidFill>
                <a:latin typeface="Arial"/>
                <a:ea typeface="Arial"/>
                <a:cs typeface="Arial"/>
                <a:sym typeface="Arial"/>
              </a:rPr>
              <a:t>maven-war-plugin</a:t>
            </a:r>
            <a:r>
              <a:rPr lang="fr-F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304800" lvl="0" marL="457200" rtl="0" algn="l">
              <a:lnSpc>
                <a:spcPct val="1334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Beyond that, it also inherits dependency management from </a:t>
            </a:r>
            <a:r>
              <a:rPr i="1" lang="fr-FR" sz="1200">
                <a:solidFill>
                  <a:schemeClr val="dk1"/>
                </a:solidFill>
                <a:latin typeface="Arial"/>
                <a:ea typeface="Arial"/>
                <a:cs typeface="Arial"/>
                <a:sym typeface="Arial"/>
              </a:rPr>
              <a:t>spring-boot-dependencies, </a:t>
            </a:r>
            <a:r>
              <a:rPr lang="fr-FR" sz="1200">
                <a:solidFill>
                  <a:schemeClr val="dk1"/>
                </a:solidFill>
                <a:latin typeface="Arial"/>
                <a:ea typeface="Arial"/>
                <a:cs typeface="Arial"/>
                <a:sym typeface="Arial"/>
              </a:rPr>
              <a:t>which is the parent to the s</a:t>
            </a:r>
            <a:r>
              <a:rPr i="1" lang="fr-FR" sz="1200">
                <a:solidFill>
                  <a:schemeClr val="dk1"/>
                </a:solidFill>
                <a:latin typeface="Arial"/>
                <a:ea typeface="Arial"/>
                <a:cs typeface="Arial"/>
                <a:sym typeface="Arial"/>
              </a:rPr>
              <a:t>pring-boot-starter-parent</a:t>
            </a:r>
            <a:r>
              <a:rPr lang="fr-F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304800" lvl="0" marL="457200" rtl="0" algn="l">
              <a:lnSpc>
                <a:spcPct val="1334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We can start using it in our project by adding it as a parent in our project's </a:t>
            </a:r>
            <a:r>
              <a:rPr i="1" lang="fr-FR" sz="1200">
                <a:solidFill>
                  <a:schemeClr val="dk1"/>
                </a:solidFill>
                <a:latin typeface="Arial"/>
                <a:ea typeface="Arial"/>
                <a:cs typeface="Arial"/>
                <a:sym typeface="Arial"/>
              </a:rPr>
              <a:t>pom.xml</a:t>
            </a:r>
            <a:r>
              <a:rPr lang="fr-FR"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0" rtl="0" algn="l">
              <a:lnSpc>
                <a:spcPct val="156250"/>
              </a:lnSpc>
              <a:spcBef>
                <a:spcPts val="900"/>
              </a:spcBef>
              <a:spcAft>
                <a:spcPts val="0"/>
              </a:spcAft>
              <a:buNone/>
            </a:pPr>
            <a:r>
              <a:rPr b="1" lang="fr-FR" sz="1200">
                <a:solidFill>
                  <a:srgbClr val="006699"/>
                </a:solidFill>
                <a:latin typeface="Roboto"/>
                <a:ea typeface="Roboto"/>
                <a:cs typeface="Roboto"/>
                <a:sym typeface="Roboto"/>
              </a:rPr>
              <a:t>&lt;parent&gt;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457200" rtl="0" algn="l">
              <a:lnSpc>
                <a:spcPct val="156250"/>
              </a:lnSpc>
              <a:spcBef>
                <a:spcPts val="900"/>
              </a:spcBef>
              <a:spcAft>
                <a:spcPts val="0"/>
              </a:spcAft>
              <a:buNone/>
            </a:pPr>
            <a:r>
              <a:rPr b="1" lang="fr-FR" sz="1200">
                <a:solidFill>
                  <a:srgbClr val="006699"/>
                </a:solidFill>
                <a:latin typeface="Roboto"/>
                <a:ea typeface="Roboto"/>
                <a:cs typeface="Roboto"/>
                <a:sym typeface="Roboto"/>
              </a:rPr>
              <a:t>&lt;groupId&gt;</a:t>
            </a:r>
            <a:r>
              <a:rPr lang="fr-FR" sz="1200">
                <a:solidFill>
                  <a:schemeClr val="dk1"/>
                </a:solidFill>
                <a:latin typeface="Roboto"/>
                <a:ea typeface="Roboto"/>
                <a:cs typeface="Roboto"/>
                <a:sym typeface="Roboto"/>
              </a:rPr>
              <a:t>org.springframework.boot</a:t>
            </a:r>
            <a:r>
              <a:rPr b="1" lang="fr-FR" sz="1200">
                <a:solidFill>
                  <a:srgbClr val="006699"/>
                </a:solidFill>
                <a:latin typeface="Roboto"/>
                <a:ea typeface="Roboto"/>
                <a:cs typeface="Roboto"/>
                <a:sym typeface="Roboto"/>
              </a:rPr>
              <a:t>&lt;/groupId&gt;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457200" rtl="0" algn="l">
              <a:lnSpc>
                <a:spcPct val="156250"/>
              </a:lnSpc>
              <a:spcBef>
                <a:spcPts val="900"/>
              </a:spcBef>
              <a:spcAft>
                <a:spcPts val="0"/>
              </a:spcAft>
              <a:buNone/>
            </a:pPr>
            <a:r>
              <a:rPr b="1" lang="fr-FR" sz="1200">
                <a:solidFill>
                  <a:srgbClr val="006699"/>
                </a:solidFill>
                <a:latin typeface="Roboto"/>
                <a:ea typeface="Roboto"/>
                <a:cs typeface="Roboto"/>
                <a:sym typeface="Roboto"/>
              </a:rPr>
              <a:t>&lt;artifactId&gt;</a:t>
            </a:r>
            <a:r>
              <a:rPr lang="fr-FR" sz="1200">
                <a:solidFill>
                  <a:schemeClr val="dk1"/>
                </a:solidFill>
                <a:latin typeface="Roboto"/>
                <a:ea typeface="Roboto"/>
                <a:cs typeface="Roboto"/>
                <a:sym typeface="Roboto"/>
              </a:rPr>
              <a:t>spring-boot-starter-parent</a:t>
            </a:r>
            <a:r>
              <a:rPr b="1" lang="fr-FR" sz="1200">
                <a:solidFill>
                  <a:srgbClr val="006699"/>
                </a:solidFill>
                <a:latin typeface="Roboto"/>
                <a:ea typeface="Roboto"/>
                <a:cs typeface="Roboto"/>
                <a:sym typeface="Roboto"/>
              </a:rPr>
              <a:t>&lt;/artifactId&gt;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457200" rtl="0" algn="l">
              <a:lnSpc>
                <a:spcPct val="156250"/>
              </a:lnSpc>
              <a:spcBef>
                <a:spcPts val="900"/>
              </a:spcBef>
              <a:spcAft>
                <a:spcPts val="0"/>
              </a:spcAft>
              <a:buNone/>
            </a:pPr>
            <a:r>
              <a:rPr b="1" lang="fr-FR" sz="1200">
                <a:solidFill>
                  <a:srgbClr val="006699"/>
                </a:solidFill>
                <a:latin typeface="Roboto"/>
                <a:ea typeface="Roboto"/>
                <a:cs typeface="Roboto"/>
                <a:sym typeface="Roboto"/>
              </a:rPr>
              <a:t>&lt;version&gt;</a:t>
            </a:r>
            <a:r>
              <a:rPr lang="fr-FR" sz="1200">
                <a:solidFill>
                  <a:schemeClr val="dk1"/>
                </a:solidFill>
                <a:latin typeface="Roboto"/>
                <a:ea typeface="Roboto"/>
                <a:cs typeface="Roboto"/>
                <a:sym typeface="Roboto"/>
              </a:rPr>
              <a:t>2.x.x</a:t>
            </a:r>
            <a:r>
              <a:rPr b="1" lang="fr-FR" sz="1200">
                <a:solidFill>
                  <a:srgbClr val="006699"/>
                </a:solidFill>
                <a:latin typeface="Roboto"/>
                <a:ea typeface="Roboto"/>
                <a:cs typeface="Roboto"/>
                <a:sym typeface="Roboto"/>
              </a:rPr>
              <a:t>&lt;/version&gt;</a:t>
            </a:r>
            <a:r>
              <a:rPr lang="fr-FR" sz="1200">
                <a:solidFill>
                  <a:schemeClr val="dk1"/>
                </a:solidFill>
                <a:latin typeface="Roboto"/>
                <a:ea typeface="Roboto"/>
                <a:cs typeface="Roboto"/>
                <a:sym typeface="Roboto"/>
              </a:rPr>
              <a:t>  </a:t>
            </a:r>
            <a:r>
              <a:rPr lang="fr-FR" sz="1200">
                <a:solidFill>
                  <a:schemeClr val="dk1"/>
                </a:solidFill>
                <a:highlight>
                  <a:srgbClr val="FAFAFA"/>
                </a:highlight>
                <a:latin typeface="Courier New"/>
                <a:ea typeface="Courier New"/>
                <a:cs typeface="Courier New"/>
                <a:sym typeface="Courier New"/>
              </a:rPr>
              <a:t>&lt;!-- Spring Boot version --&gt;</a:t>
            </a:r>
            <a:endParaRPr sz="1200">
              <a:solidFill>
                <a:schemeClr val="dk1"/>
              </a:solidFill>
              <a:latin typeface="Roboto"/>
              <a:ea typeface="Roboto"/>
              <a:cs typeface="Roboto"/>
              <a:sym typeface="Roboto"/>
            </a:endParaRPr>
          </a:p>
          <a:p>
            <a:pPr indent="0" lvl="0" marL="0" rtl="0" algn="l">
              <a:lnSpc>
                <a:spcPct val="156250"/>
              </a:lnSpc>
              <a:spcBef>
                <a:spcPts val="900"/>
              </a:spcBef>
              <a:spcAft>
                <a:spcPts val="600"/>
              </a:spcAft>
              <a:buClr>
                <a:schemeClr val="dk1"/>
              </a:buClr>
              <a:buSzPts val="1100"/>
              <a:buFont typeface="Arial"/>
              <a:buNone/>
            </a:pPr>
            <a:r>
              <a:rPr b="1" lang="fr-FR" sz="1200">
                <a:solidFill>
                  <a:srgbClr val="006699"/>
                </a:solidFill>
                <a:latin typeface="Roboto"/>
                <a:ea typeface="Roboto"/>
                <a:cs typeface="Roboto"/>
                <a:sym typeface="Roboto"/>
              </a:rPr>
              <a:t>&lt;/parent&gt;</a:t>
            </a:r>
            <a:r>
              <a:rPr lang="fr-FR" sz="1200">
                <a:solidFill>
                  <a:schemeClr val="dk1"/>
                </a:solidFill>
                <a:latin typeface="Roboto"/>
                <a:ea typeface="Roboto"/>
                <a:cs typeface="Roboto"/>
                <a:sym typeface="Roboto"/>
              </a:rPr>
              <a:t>  </a:t>
            </a:r>
            <a:endParaRPr sz="1200">
              <a:solidFill>
                <a:schemeClr val="dk1"/>
              </a:solidFill>
              <a:highlight>
                <a:srgbClr val="FAFAFA"/>
              </a:highlight>
              <a:latin typeface="Courier New"/>
              <a:ea typeface="Courier New"/>
              <a:cs typeface="Courier New"/>
              <a:sym typeface="Courier New"/>
            </a:endParaRPr>
          </a:p>
        </p:txBody>
      </p:sp>
      <p:sp>
        <p:nvSpPr>
          <p:cNvPr id="372" name="Google Shape;372;g14b35a59f69_0_6"/>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Starters</a:t>
            </a:r>
            <a:endParaRPr b="1"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4b35a59f69_0_12"/>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Spring Boot Starter Web</a:t>
            </a:r>
            <a:endParaRPr sz="1400">
              <a:solidFill>
                <a:srgbClr val="999999"/>
              </a:solidFill>
              <a:highlight>
                <a:schemeClr val="lt1"/>
              </a:highlight>
              <a:latin typeface="Arial"/>
              <a:ea typeface="Arial"/>
              <a:cs typeface="Arial"/>
              <a:sym typeface="Arial"/>
            </a:endParaRPr>
          </a:p>
        </p:txBody>
      </p:sp>
      <p:sp>
        <p:nvSpPr>
          <p:cNvPr id="378" name="Google Shape;378;g14b35a59f69_0_12"/>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15000"/>
              </a:lnSpc>
              <a:spcBef>
                <a:spcPts val="1200"/>
              </a:spcBef>
              <a:spcAft>
                <a:spcPts val="0"/>
              </a:spcAft>
              <a:buClr>
                <a:srgbClr val="333333"/>
              </a:buClr>
              <a:buSzPts val="1200"/>
              <a:buFont typeface="Arial"/>
              <a:buChar char="❏"/>
            </a:pPr>
            <a:r>
              <a:rPr lang="fr-FR" sz="1200">
                <a:solidFill>
                  <a:srgbClr val="333333"/>
                </a:solidFill>
                <a:latin typeface="Arial"/>
                <a:ea typeface="Arial"/>
                <a:cs typeface="Arial"/>
                <a:sym typeface="Arial"/>
              </a:rPr>
              <a:t>If we want to develop a web application, we need to add the starter </a:t>
            </a:r>
            <a:r>
              <a:rPr b="1" lang="fr-FR" sz="1200">
                <a:solidFill>
                  <a:srgbClr val="333333"/>
                </a:solidFill>
                <a:latin typeface="Arial"/>
                <a:ea typeface="Arial"/>
                <a:cs typeface="Arial"/>
                <a:sym typeface="Arial"/>
              </a:rPr>
              <a:t>spring-boot-starter-web</a:t>
            </a:r>
            <a:endParaRPr b="1" sz="1200">
              <a:solidFill>
                <a:srgbClr val="333333"/>
              </a:solidFill>
              <a:latin typeface="Arial"/>
              <a:ea typeface="Arial"/>
              <a:cs typeface="Arial"/>
              <a:sym typeface="Arial"/>
            </a:endParaRPr>
          </a:p>
          <a:p>
            <a:pPr indent="0" lvl="0" marL="0" rtl="0" algn="l">
              <a:lnSpc>
                <a:spcPct val="156250"/>
              </a:lnSpc>
              <a:spcBef>
                <a:spcPts val="1200"/>
              </a:spcBef>
              <a:spcAft>
                <a:spcPts val="0"/>
              </a:spcAft>
              <a:buNone/>
            </a:pPr>
            <a:r>
              <a:rPr b="1" lang="fr-FR" sz="1200">
                <a:solidFill>
                  <a:srgbClr val="006699"/>
                </a:solidFill>
                <a:latin typeface="Roboto"/>
                <a:ea typeface="Roboto"/>
                <a:cs typeface="Roboto"/>
                <a:sym typeface="Roboto"/>
              </a:rPr>
              <a:t>&lt;dependency&gt;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457200" rtl="0" algn="l">
              <a:lnSpc>
                <a:spcPct val="156250"/>
              </a:lnSpc>
              <a:spcBef>
                <a:spcPts val="900"/>
              </a:spcBef>
              <a:spcAft>
                <a:spcPts val="0"/>
              </a:spcAft>
              <a:buNone/>
            </a:pPr>
            <a:r>
              <a:rPr b="1" lang="fr-FR" sz="1200">
                <a:solidFill>
                  <a:srgbClr val="006699"/>
                </a:solidFill>
                <a:latin typeface="Roboto"/>
                <a:ea typeface="Roboto"/>
                <a:cs typeface="Roboto"/>
                <a:sym typeface="Roboto"/>
              </a:rPr>
              <a:t>&lt;groupId&gt;</a:t>
            </a:r>
            <a:r>
              <a:rPr lang="fr-FR" sz="1200">
                <a:solidFill>
                  <a:schemeClr val="dk1"/>
                </a:solidFill>
                <a:latin typeface="Roboto"/>
                <a:ea typeface="Roboto"/>
                <a:cs typeface="Roboto"/>
                <a:sym typeface="Roboto"/>
              </a:rPr>
              <a:t>org.springframework.boot</a:t>
            </a:r>
            <a:r>
              <a:rPr b="1" lang="fr-FR" sz="1200">
                <a:solidFill>
                  <a:srgbClr val="006699"/>
                </a:solidFill>
                <a:latin typeface="Roboto"/>
                <a:ea typeface="Roboto"/>
                <a:cs typeface="Roboto"/>
                <a:sym typeface="Roboto"/>
              </a:rPr>
              <a:t>&lt;/groupId&gt;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457200" rtl="0" algn="l">
              <a:lnSpc>
                <a:spcPct val="156250"/>
              </a:lnSpc>
              <a:spcBef>
                <a:spcPts val="900"/>
              </a:spcBef>
              <a:spcAft>
                <a:spcPts val="0"/>
              </a:spcAft>
              <a:buNone/>
            </a:pPr>
            <a:r>
              <a:rPr b="1" lang="fr-FR" sz="1200">
                <a:solidFill>
                  <a:srgbClr val="006699"/>
                </a:solidFill>
                <a:latin typeface="Roboto"/>
                <a:ea typeface="Roboto"/>
                <a:cs typeface="Roboto"/>
                <a:sym typeface="Roboto"/>
              </a:rPr>
              <a:t>&lt;artifactId&gt;</a:t>
            </a:r>
            <a:r>
              <a:rPr lang="fr-FR" sz="1200">
                <a:solidFill>
                  <a:schemeClr val="dk1"/>
                </a:solidFill>
                <a:latin typeface="Roboto"/>
                <a:ea typeface="Roboto"/>
                <a:cs typeface="Roboto"/>
                <a:sym typeface="Roboto"/>
              </a:rPr>
              <a:t>spring-boot-starter-web</a:t>
            </a:r>
            <a:r>
              <a:rPr b="1" lang="fr-FR" sz="1200">
                <a:solidFill>
                  <a:srgbClr val="006699"/>
                </a:solidFill>
                <a:latin typeface="Roboto"/>
                <a:ea typeface="Roboto"/>
                <a:cs typeface="Roboto"/>
                <a:sym typeface="Roboto"/>
              </a:rPr>
              <a:t>&lt;/artifactId&gt;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lnSpc>
                <a:spcPct val="156250"/>
              </a:lnSpc>
              <a:spcBef>
                <a:spcPts val="900"/>
              </a:spcBef>
              <a:spcAft>
                <a:spcPts val="0"/>
              </a:spcAft>
              <a:buNone/>
            </a:pPr>
            <a:r>
              <a:rPr b="1" lang="fr-FR" sz="1200">
                <a:solidFill>
                  <a:srgbClr val="006699"/>
                </a:solidFill>
                <a:latin typeface="Roboto"/>
                <a:ea typeface="Roboto"/>
                <a:cs typeface="Roboto"/>
                <a:sym typeface="Roboto"/>
              </a:rPr>
              <a:t>&lt;/dependency&gt;</a:t>
            </a:r>
            <a:r>
              <a:rPr lang="fr-FR" sz="1200">
                <a:solidFill>
                  <a:schemeClr val="dk1"/>
                </a:solidFill>
                <a:latin typeface="Roboto"/>
                <a:ea typeface="Roboto"/>
                <a:cs typeface="Roboto"/>
                <a:sym typeface="Roboto"/>
              </a:rPr>
              <a:t>  </a:t>
            </a:r>
            <a:endParaRPr sz="1200">
              <a:solidFill>
                <a:srgbClr val="333333"/>
              </a:solidFill>
              <a:latin typeface="Arial"/>
              <a:ea typeface="Arial"/>
              <a:cs typeface="Arial"/>
              <a:sym typeface="Arial"/>
            </a:endParaRPr>
          </a:p>
          <a:p>
            <a:pPr indent="0" lvl="0" marL="0" rtl="0" algn="l">
              <a:lnSpc>
                <a:spcPct val="156250"/>
              </a:lnSpc>
              <a:spcBef>
                <a:spcPts val="900"/>
              </a:spcBef>
              <a:spcAft>
                <a:spcPts val="0"/>
              </a:spcAft>
              <a:buNone/>
            </a:pPr>
            <a:r>
              <a:t/>
            </a:r>
            <a:endParaRPr sz="1200">
              <a:solidFill>
                <a:srgbClr val="333333"/>
              </a:solidFill>
              <a:latin typeface="Arial"/>
              <a:ea typeface="Arial"/>
              <a:cs typeface="Arial"/>
              <a:sym typeface="Arial"/>
            </a:endParaRPr>
          </a:p>
          <a:p>
            <a:pPr indent="-304800" lvl="0" marL="457200" rtl="0" algn="just">
              <a:lnSpc>
                <a:spcPct val="115000"/>
              </a:lnSpc>
              <a:spcBef>
                <a:spcPts val="1200"/>
              </a:spcBef>
              <a:spcAft>
                <a:spcPts val="0"/>
              </a:spcAft>
              <a:buClr>
                <a:srgbClr val="333333"/>
              </a:buClr>
              <a:buSzPts val="1200"/>
              <a:buFont typeface="Arial"/>
              <a:buChar char="❏"/>
            </a:pPr>
            <a:r>
              <a:rPr lang="fr-FR" sz="1200">
                <a:solidFill>
                  <a:srgbClr val="333333"/>
                </a:solidFill>
                <a:latin typeface="Arial"/>
                <a:ea typeface="Arial"/>
                <a:cs typeface="Arial"/>
                <a:sym typeface="Arial"/>
              </a:rPr>
              <a:t>The Starter of Spring web uses Spring MVC, </a:t>
            </a:r>
            <a:r>
              <a:rPr lang="fr-FR" sz="1200">
                <a:solidFill>
                  <a:srgbClr val="222222"/>
                </a:solidFill>
                <a:latin typeface="Arial"/>
                <a:ea typeface="Arial"/>
                <a:cs typeface="Arial"/>
                <a:sym typeface="Arial"/>
              </a:rPr>
              <a:t>REST </a:t>
            </a:r>
            <a:r>
              <a:rPr lang="fr-FR" sz="1200">
                <a:solidFill>
                  <a:srgbClr val="333333"/>
                </a:solidFill>
                <a:latin typeface="Arial"/>
                <a:ea typeface="Arial"/>
                <a:cs typeface="Arial"/>
                <a:sym typeface="Arial"/>
              </a:rPr>
              <a:t>and Tomcat (as a default embedded server). </a:t>
            </a:r>
            <a:endParaRPr sz="1200">
              <a:solidFill>
                <a:srgbClr val="333333"/>
              </a:solidFill>
              <a:latin typeface="Arial"/>
              <a:ea typeface="Arial"/>
              <a:cs typeface="Arial"/>
              <a:sym typeface="Arial"/>
            </a:endParaRPr>
          </a:p>
          <a:p>
            <a:pPr indent="0" lvl="0" marL="0" rtl="0" algn="l">
              <a:lnSpc>
                <a:spcPct val="115000"/>
              </a:lnSpc>
              <a:spcBef>
                <a:spcPts val="1200"/>
              </a:spcBef>
              <a:spcAft>
                <a:spcPts val="0"/>
              </a:spcAft>
              <a:buNone/>
            </a:pPr>
            <a:r>
              <a:t/>
            </a:r>
            <a:endParaRPr sz="1200">
              <a:solidFill>
                <a:schemeClr val="dk1"/>
              </a:solidFill>
              <a:latin typeface="Arial"/>
              <a:ea typeface="Arial"/>
              <a:cs typeface="Arial"/>
              <a:sym typeface="Arial"/>
            </a:endParaRPr>
          </a:p>
        </p:txBody>
      </p:sp>
      <p:sp>
        <p:nvSpPr>
          <p:cNvPr id="379" name="Google Shape;379;g14b35a59f69_0_12"/>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Starters</a:t>
            </a:r>
            <a:endParaRPr b="1"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4b35a59f69_0_18"/>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Spring Boot Starter Web</a:t>
            </a:r>
            <a:endParaRPr sz="1400">
              <a:solidFill>
                <a:srgbClr val="999999"/>
              </a:solidFill>
              <a:highlight>
                <a:schemeClr val="lt1"/>
              </a:highlight>
              <a:latin typeface="Arial"/>
              <a:ea typeface="Arial"/>
              <a:cs typeface="Arial"/>
              <a:sym typeface="Arial"/>
            </a:endParaRPr>
          </a:p>
        </p:txBody>
      </p:sp>
      <p:sp>
        <p:nvSpPr>
          <p:cNvPr id="385" name="Google Shape;385;g14b35a59f69_0_18"/>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15000"/>
              </a:lnSpc>
              <a:spcBef>
                <a:spcPts val="0"/>
              </a:spcBef>
              <a:spcAft>
                <a:spcPts val="0"/>
              </a:spcAft>
              <a:buClr>
                <a:srgbClr val="333333"/>
              </a:buClr>
              <a:buSzPts val="1200"/>
              <a:buFont typeface="Arial"/>
              <a:buChar char="❏"/>
            </a:pPr>
            <a:r>
              <a:rPr lang="fr-FR" sz="1200">
                <a:solidFill>
                  <a:srgbClr val="333333"/>
                </a:solidFill>
                <a:latin typeface="Roboto"/>
                <a:ea typeface="Roboto"/>
                <a:cs typeface="Roboto"/>
                <a:sym typeface="Roboto"/>
              </a:rPr>
              <a:t>The single spring-boot-starter-web dependency pulls in all dependencies related to web development :</a:t>
            </a:r>
            <a:endParaRPr sz="1200">
              <a:solidFill>
                <a:srgbClr val="333333"/>
              </a:solidFill>
              <a:latin typeface="Roboto"/>
              <a:ea typeface="Roboto"/>
              <a:cs typeface="Roboto"/>
              <a:sym typeface="Roboto"/>
            </a:endParaRPr>
          </a:p>
          <a:p>
            <a:pPr indent="-304800" lvl="0" marL="914400" rtl="0" algn="l">
              <a:lnSpc>
                <a:spcPct val="156250"/>
              </a:lnSpc>
              <a:spcBef>
                <a:spcPts val="1000"/>
              </a:spcBef>
              <a:spcAft>
                <a:spcPts val="0"/>
              </a:spcAft>
              <a:buClr>
                <a:schemeClr val="dk1"/>
              </a:buClr>
              <a:buSzPts val="1200"/>
              <a:buFont typeface="Roboto"/>
              <a:buChar char="●"/>
            </a:pPr>
            <a:r>
              <a:rPr lang="fr-FR" sz="1200">
                <a:solidFill>
                  <a:schemeClr val="dk1"/>
                </a:solidFill>
                <a:latin typeface="Roboto"/>
                <a:ea typeface="Roboto"/>
                <a:cs typeface="Roboto"/>
                <a:sym typeface="Roboto"/>
              </a:rPr>
              <a:t>org.springframework.boot:spring-boot-starter</a:t>
            </a:r>
            <a:endParaRPr sz="1200">
              <a:solidFill>
                <a:schemeClr val="dk1"/>
              </a:solidFill>
              <a:latin typeface="Roboto"/>
              <a:ea typeface="Roboto"/>
              <a:cs typeface="Roboto"/>
              <a:sym typeface="Roboto"/>
            </a:endParaRPr>
          </a:p>
          <a:p>
            <a:pPr indent="-304800" lvl="0" marL="914400" rtl="0" algn="l">
              <a:lnSpc>
                <a:spcPct val="156250"/>
              </a:lnSpc>
              <a:spcBef>
                <a:spcPts val="0"/>
              </a:spcBef>
              <a:spcAft>
                <a:spcPts val="0"/>
              </a:spcAft>
              <a:buClr>
                <a:schemeClr val="dk1"/>
              </a:buClr>
              <a:buSzPts val="1200"/>
              <a:buFont typeface="Roboto"/>
              <a:buChar char="●"/>
            </a:pPr>
            <a:r>
              <a:rPr lang="fr-FR" sz="1200">
                <a:solidFill>
                  <a:schemeClr val="dk1"/>
                </a:solidFill>
                <a:latin typeface="Roboto"/>
                <a:ea typeface="Roboto"/>
                <a:cs typeface="Roboto"/>
                <a:sym typeface="Roboto"/>
              </a:rPr>
              <a:t>org.springframework.boot:spring-boot-starter-tomcat</a:t>
            </a:r>
            <a:endParaRPr sz="1200">
              <a:solidFill>
                <a:schemeClr val="dk1"/>
              </a:solidFill>
              <a:latin typeface="Roboto"/>
              <a:ea typeface="Roboto"/>
              <a:cs typeface="Roboto"/>
              <a:sym typeface="Roboto"/>
            </a:endParaRPr>
          </a:p>
          <a:p>
            <a:pPr indent="-304800" lvl="0" marL="914400" rtl="0" algn="l">
              <a:lnSpc>
                <a:spcPct val="156250"/>
              </a:lnSpc>
              <a:spcBef>
                <a:spcPts val="0"/>
              </a:spcBef>
              <a:spcAft>
                <a:spcPts val="0"/>
              </a:spcAft>
              <a:buClr>
                <a:schemeClr val="dk1"/>
              </a:buClr>
              <a:buSzPts val="1200"/>
              <a:buFont typeface="Roboto"/>
              <a:buChar char="●"/>
            </a:pPr>
            <a:r>
              <a:rPr lang="fr-FR" sz="1200">
                <a:solidFill>
                  <a:schemeClr val="dk1"/>
                </a:solidFill>
                <a:latin typeface="Roboto"/>
                <a:ea typeface="Roboto"/>
                <a:cs typeface="Roboto"/>
                <a:sym typeface="Roboto"/>
              </a:rPr>
              <a:t>org.springframework.boot:spring-boot-starter-json</a:t>
            </a:r>
            <a:endParaRPr sz="1200">
              <a:solidFill>
                <a:schemeClr val="dk1"/>
              </a:solidFill>
              <a:latin typeface="Roboto"/>
              <a:ea typeface="Roboto"/>
              <a:cs typeface="Roboto"/>
              <a:sym typeface="Roboto"/>
            </a:endParaRPr>
          </a:p>
          <a:p>
            <a:pPr indent="-304800" lvl="0" marL="914400" rtl="0" algn="l">
              <a:lnSpc>
                <a:spcPct val="156250"/>
              </a:lnSpc>
              <a:spcBef>
                <a:spcPts val="0"/>
              </a:spcBef>
              <a:spcAft>
                <a:spcPts val="0"/>
              </a:spcAft>
              <a:buClr>
                <a:schemeClr val="dk1"/>
              </a:buClr>
              <a:buSzPts val="1200"/>
              <a:buFont typeface="Roboto"/>
              <a:buChar char="●"/>
            </a:pPr>
            <a:r>
              <a:rPr lang="fr-FR" sz="1200">
                <a:solidFill>
                  <a:schemeClr val="dk1"/>
                </a:solidFill>
                <a:latin typeface="Roboto"/>
                <a:ea typeface="Roboto"/>
                <a:cs typeface="Roboto"/>
                <a:sym typeface="Roboto"/>
              </a:rPr>
              <a:t>org.springframework:spring-web</a:t>
            </a:r>
            <a:endParaRPr sz="1200">
              <a:solidFill>
                <a:schemeClr val="dk1"/>
              </a:solidFill>
              <a:latin typeface="Roboto"/>
              <a:ea typeface="Roboto"/>
              <a:cs typeface="Roboto"/>
              <a:sym typeface="Roboto"/>
            </a:endParaRPr>
          </a:p>
          <a:p>
            <a:pPr indent="-304800" lvl="0" marL="914400" rtl="0" algn="l">
              <a:lnSpc>
                <a:spcPct val="156250"/>
              </a:lnSpc>
              <a:spcBef>
                <a:spcPts val="0"/>
              </a:spcBef>
              <a:spcAft>
                <a:spcPts val="0"/>
              </a:spcAft>
              <a:buClr>
                <a:schemeClr val="dk1"/>
              </a:buClr>
              <a:buSzPts val="1200"/>
              <a:buFont typeface="Roboto"/>
              <a:buChar char="●"/>
            </a:pPr>
            <a:r>
              <a:rPr lang="fr-FR" sz="1200">
                <a:solidFill>
                  <a:schemeClr val="dk1"/>
                </a:solidFill>
                <a:latin typeface="Roboto"/>
                <a:ea typeface="Roboto"/>
                <a:cs typeface="Roboto"/>
                <a:sym typeface="Roboto"/>
              </a:rPr>
              <a:t>org.springframework:spring-webmvc</a:t>
            </a:r>
            <a:endParaRPr sz="1200">
              <a:solidFill>
                <a:schemeClr val="dk1"/>
              </a:solidFill>
              <a:latin typeface="Arial"/>
              <a:ea typeface="Arial"/>
              <a:cs typeface="Arial"/>
              <a:sym typeface="Arial"/>
            </a:endParaRPr>
          </a:p>
        </p:txBody>
      </p:sp>
      <p:sp>
        <p:nvSpPr>
          <p:cNvPr id="386" name="Google Shape;386;g14b35a59f69_0_18"/>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Starters</a:t>
            </a:r>
            <a:endParaRPr b="1"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4b35a59f69_0_30"/>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Spring Boot Starter Data JPA</a:t>
            </a:r>
            <a:endParaRPr sz="1400">
              <a:solidFill>
                <a:srgbClr val="999999"/>
              </a:solidFill>
              <a:highlight>
                <a:schemeClr val="lt1"/>
              </a:highlight>
              <a:latin typeface="Arial"/>
              <a:ea typeface="Arial"/>
              <a:cs typeface="Arial"/>
              <a:sym typeface="Arial"/>
            </a:endParaRPr>
          </a:p>
        </p:txBody>
      </p:sp>
      <p:sp>
        <p:nvSpPr>
          <p:cNvPr id="392" name="Google Shape;392;g14b35a59f69_0_30"/>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15000"/>
              </a:lnSpc>
              <a:spcBef>
                <a:spcPts val="1200"/>
              </a:spcBef>
              <a:spcAft>
                <a:spcPts val="0"/>
              </a:spcAft>
              <a:buClr>
                <a:srgbClr val="333333"/>
              </a:buClr>
              <a:buSzPts val="1200"/>
              <a:buFont typeface="Roboto"/>
              <a:buChar char="❏"/>
            </a:pPr>
            <a:r>
              <a:rPr lang="fr-FR" sz="1200">
                <a:solidFill>
                  <a:srgbClr val="333333"/>
                </a:solidFill>
                <a:latin typeface="Roboto"/>
                <a:ea typeface="Roboto"/>
                <a:cs typeface="Roboto"/>
                <a:sym typeface="Roboto"/>
              </a:rPr>
              <a:t>To connect Spring applications with relational databases efficiently, </a:t>
            </a:r>
            <a:r>
              <a:rPr lang="fr-FR" sz="1200">
                <a:solidFill>
                  <a:srgbClr val="333333"/>
                </a:solidFill>
                <a:latin typeface="Roboto"/>
                <a:ea typeface="Roboto"/>
                <a:cs typeface="Roboto"/>
                <a:sym typeface="Roboto"/>
              </a:rPr>
              <a:t>Spring Boot provides </a:t>
            </a:r>
            <a:r>
              <a:rPr b="1" lang="fr-FR" sz="1200">
                <a:solidFill>
                  <a:srgbClr val="333333"/>
                </a:solidFill>
                <a:latin typeface="Roboto"/>
                <a:ea typeface="Roboto"/>
                <a:cs typeface="Roboto"/>
                <a:sym typeface="Roboto"/>
              </a:rPr>
              <a:t>spring-boot-starter-data-jpa</a:t>
            </a:r>
            <a:r>
              <a:rPr lang="fr-FR" sz="1200">
                <a:solidFill>
                  <a:srgbClr val="333333"/>
                </a:solidFill>
                <a:latin typeface="Roboto"/>
                <a:ea typeface="Roboto"/>
                <a:cs typeface="Roboto"/>
                <a:sym typeface="Roboto"/>
              </a:rPr>
              <a:t> dependency </a:t>
            </a:r>
            <a:r>
              <a:rPr lang="fr-FR" sz="1200">
                <a:solidFill>
                  <a:srgbClr val="333333"/>
                </a:solidFill>
                <a:latin typeface="Roboto"/>
                <a:ea typeface="Roboto"/>
                <a:cs typeface="Roboto"/>
                <a:sym typeface="Roboto"/>
              </a:rPr>
              <a:t>. </a:t>
            </a:r>
            <a:endParaRPr sz="1200">
              <a:solidFill>
                <a:srgbClr val="333333"/>
              </a:solidFill>
              <a:latin typeface="Roboto"/>
              <a:ea typeface="Roboto"/>
              <a:cs typeface="Roboto"/>
              <a:sym typeface="Roboto"/>
            </a:endParaRPr>
          </a:p>
          <a:p>
            <a:pPr indent="-304800" lvl="0" marL="457200" rtl="0" algn="just">
              <a:lnSpc>
                <a:spcPct val="115000"/>
              </a:lnSpc>
              <a:spcBef>
                <a:spcPts val="1200"/>
              </a:spcBef>
              <a:spcAft>
                <a:spcPts val="0"/>
              </a:spcAft>
              <a:buClr>
                <a:srgbClr val="333333"/>
              </a:buClr>
              <a:buSzPts val="1200"/>
              <a:buFont typeface="Roboto"/>
              <a:buChar char="❏"/>
            </a:pPr>
            <a:r>
              <a:rPr lang="fr-FR" sz="1200">
                <a:solidFill>
                  <a:srgbClr val="333333"/>
                </a:solidFill>
                <a:latin typeface="Roboto"/>
                <a:ea typeface="Roboto"/>
                <a:cs typeface="Roboto"/>
                <a:sym typeface="Roboto"/>
              </a:rPr>
              <a:t>The spring-boot-starter-data-jpa internally uses the spring-data-jpa dependency.</a:t>
            </a:r>
            <a:endParaRPr sz="1200">
              <a:solidFill>
                <a:srgbClr val="333333"/>
              </a:solidFill>
              <a:latin typeface="Roboto"/>
              <a:ea typeface="Roboto"/>
              <a:cs typeface="Roboto"/>
              <a:sym typeface="Roboto"/>
            </a:endParaRPr>
          </a:p>
          <a:p>
            <a:pPr indent="0" lvl="0" marL="0" rtl="0" algn="l">
              <a:lnSpc>
                <a:spcPct val="156250"/>
              </a:lnSpc>
              <a:spcBef>
                <a:spcPts val="1000"/>
              </a:spcBef>
              <a:spcAft>
                <a:spcPts val="0"/>
              </a:spcAft>
              <a:buNone/>
            </a:pPr>
            <a:r>
              <a:rPr b="1" lang="fr-FR" sz="1200">
                <a:solidFill>
                  <a:srgbClr val="006699"/>
                </a:solidFill>
                <a:latin typeface="Roboto"/>
                <a:ea typeface="Roboto"/>
                <a:cs typeface="Roboto"/>
                <a:sym typeface="Roboto"/>
              </a:rPr>
              <a:t>&lt;dependency&gt;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457200" rtl="0" algn="l">
              <a:lnSpc>
                <a:spcPct val="156250"/>
              </a:lnSpc>
              <a:spcBef>
                <a:spcPts val="900"/>
              </a:spcBef>
              <a:spcAft>
                <a:spcPts val="0"/>
              </a:spcAft>
              <a:buNone/>
            </a:pPr>
            <a:r>
              <a:rPr b="1" lang="fr-FR" sz="1200">
                <a:solidFill>
                  <a:srgbClr val="006699"/>
                </a:solidFill>
                <a:latin typeface="Roboto"/>
                <a:ea typeface="Roboto"/>
                <a:cs typeface="Roboto"/>
                <a:sym typeface="Roboto"/>
              </a:rPr>
              <a:t>&lt;groupId&gt;</a:t>
            </a:r>
            <a:r>
              <a:rPr lang="fr-FR" sz="1200">
                <a:solidFill>
                  <a:schemeClr val="dk1"/>
                </a:solidFill>
                <a:latin typeface="Roboto"/>
                <a:ea typeface="Roboto"/>
                <a:cs typeface="Roboto"/>
                <a:sym typeface="Roboto"/>
              </a:rPr>
              <a:t>org.springframework.boot</a:t>
            </a:r>
            <a:r>
              <a:rPr b="1" lang="fr-FR" sz="1200">
                <a:solidFill>
                  <a:srgbClr val="006699"/>
                </a:solidFill>
                <a:latin typeface="Roboto"/>
                <a:ea typeface="Roboto"/>
                <a:cs typeface="Roboto"/>
                <a:sym typeface="Roboto"/>
              </a:rPr>
              <a:t>&lt;/groupId&gt;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457200" rtl="0" algn="l">
              <a:lnSpc>
                <a:spcPct val="156250"/>
              </a:lnSpc>
              <a:spcBef>
                <a:spcPts val="900"/>
              </a:spcBef>
              <a:spcAft>
                <a:spcPts val="0"/>
              </a:spcAft>
              <a:buNone/>
            </a:pPr>
            <a:r>
              <a:rPr b="1" lang="fr-FR" sz="1200">
                <a:solidFill>
                  <a:srgbClr val="006699"/>
                </a:solidFill>
                <a:latin typeface="Roboto"/>
                <a:ea typeface="Roboto"/>
                <a:cs typeface="Roboto"/>
                <a:sym typeface="Roboto"/>
              </a:rPr>
              <a:t>&lt;artifactId&gt;</a:t>
            </a:r>
            <a:r>
              <a:rPr lang="fr-FR" sz="1200">
                <a:solidFill>
                  <a:schemeClr val="dk1"/>
                </a:solidFill>
                <a:latin typeface="Roboto"/>
                <a:ea typeface="Roboto"/>
                <a:cs typeface="Roboto"/>
                <a:sym typeface="Roboto"/>
              </a:rPr>
              <a:t>spring-boot-starter-data-jpa</a:t>
            </a:r>
            <a:r>
              <a:rPr b="1" lang="fr-FR" sz="1200">
                <a:solidFill>
                  <a:srgbClr val="006699"/>
                </a:solidFill>
                <a:latin typeface="Roboto"/>
                <a:ea typeface="Roboto"/>
                <a:cs typeface="Roboto"/>
                <a:sym typeface="Roboto"/>
              </a:rPr>
              <a:t>&lt;/artifactId&gt;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lnSpc>
                <a:spcPct val="156250"/>
              </a:lnSpc>
              <a:spcBef>
                <a:spcPts val="900"/>
              </a:spcBef>
              <a:spcAft>
                <a:spcPts val="0"/>
              </a:spcAft>
              <a:buNone/>
            </a:pPr>
            <a:r>
              <a:rPr b="1" lang="fr-FR" sz="1200">
                <a:solidFill>
                  <a:srgbClr val="006699"/>
                </a:solidFill>
                <a:latin typeface="Roboto"/>
                <a:ea typeface="Roboto"/>
                <a:cs typeface="Roboto"/>
                <a:sym typeface="Roboto"/>
              </a:rPr>
              <a:t>&lt;/dependency&gt;</a:t>
            </a:r>
            <a:r>
              <a:rPr lang="fr-FR" sz="1200">
                <a:solidFill>
                  <a:schemeClr val="dk1"/>
                </a:solidFill>
                <a:latin typeface="Roboto"/>
                <a:ea typeface="Roboto"/>
                <a:cs typeface="Roboto"/>
                <a:sym typeface="Roboto"/>
              </a:rPr>
              <a:t>  </a:t>
            </a:r>
            <a:endParaRPr sz="1200">
              <a:solidFill>
                <a:srgbClr val="333333"/>
              </a:solidFill>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chemeClr val="dk1"/>
              </a:solidFill>
              <a:latin typeface="Arial"/>
              <a:ea typeface="Arial"/>
              <a:cs typeface="Arial"/>
              <a:sym typeface="Arial"/>
            </a:endParaRPr>
          </a:p>
        </p:txBody>
      </p:sp>
      <p:sp>
        <p:nvSpPr>
          <p:cNvPr id="393" name="Google Shape;393;g14b35a59f69_0_30"/>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Starters</a:t>
            </a:r>
            <a:endParaRPr b="1"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4b35a59f69_0_36"/>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Spring Boot Starter Actuator</a:t>
            </a:r>
            <a:endParaRPr sz="1400">
              <a:solidFill>
                <a:srgbClr val="999999"/>
              </a:solidFill>
              <a:highlight>
                <a:schemeClr val="lt1"/>
              </a:highlight>
              <a:latin typeface="Arial"/>
              <a:ea typeface="Arial"/>
              <a:cs typeface="Arial"/>
              <a:sym typeface="Arial"/>
            </a:endParaRPr>
          </a:p>
        </p:txBody>
      </p:sp>
      <p:sp>
        <p:nvSpPr>
          <p:cNvPr id="399" name="Google Shape;399;g14b35a59f69_0_36"/>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33400"/>
              </a:lnSpc>
              <a:spcBef>
                <a:spcPts val="0"/>
              </a:spcBef>
              <a:spcAft>
                <a:spcPts val="0"/>
              </a:spcAft>
              <a:buClr>
                <a:srgbClr val="333333"/>
              </a:buClr>
              <a:buSzPts val="1200"/>
              <a:buFont typeface="Arial"/>
              <a:buChar char="❏"/>
            </a:pPr>
            <a:r>
              <a:rPr lang="fr-FR" sz="1200">
                <a:solidFill>
                  <a:srgbClr val="333333"/>
                </a:solidFill>
                <a:latin typeface="Arial"/>
                <a:ea typeface="Arial"/>
                <a:cs typeface="Arial"/>
                <a:sym typeface="Arial"/>
              </a:rPr>
              <a:t>Spring Boot Actuator provides a number of features that help you ensure that your application is running well in production.</a:t>
            </a:r>
            <a:endParaRPr sz="1200">
              <a:solidFill>
                <a:srgbClr val="333333"/>
              </a:solidFill>
              <a:latin typeface="Arial"/>
              <a:ea typeface="Arial"/>
              <a:cs typeface="Arial"/>
              <a:sym typeface="Arial"/>
            </a:endParaRPr>
          </a:p>
          <a:p>
            <a:pPr indent="-304800" lvl="0" marL="457200" rtl="0" algn="l">
              <a:lnSpc>
                <a:spcPct val="133400"/>
              </a:lnSpc>
              <a:spcBef>
                <a:spcPts val="0"/>
              </a:spcBef>
              <a:spcAft>
                <a:spcPts val="0"/>
              </a:spcAft>
              <a:buClr>
                <a:srgbClr val="333333"/>
              </a:buClr>
              <a:buSzPts val="1200"/>
              <a:buFont typeface="Arial"/>
              <a:buChar char="❏"/>
            </a:pPr>
            <a:r>
              <a:rPr lang="fr-FR" sz="1200">
                <a:solidFill>
                  <a:srgbClr val="333333"/>
                </a:solidFill>
                <a:latin typeface="Arial"/>
                <a:ea typeface="Arial"/>
                <a:cs typeface="Arial"/>
                <a:sym typeface="Arial"/>
              </a:rPr>
              <a:t>Monitoring our app, gathering metrics, understanding traffic, or the state of our database become trivial with this dependency.</a:t>
            </a:r>
            <a:endParaRPr sz="1200">
              <a:solidFill>
                <a:srgbClr val="333333"/>
              </a:solidFill>
              <a:latin typeface="Arial"/>
              <a:ea typeface="Arial"/>
              <a:cs typeface="Arial"/>
              <a:sym typeface="Arial"/>
            </a:endParaRPr>
          </a:p>
          <a:p>
            <a:pPr indent="-304800" lvl="0" marL="457200" rtl="0" algn="l">
              <a:lnSpc>
                <a:spcPct val="133400"/>
              </a:lnSpc>
              <a:spcBef>
                <a:spcPts val="0"/>
              </a:spcBef>
              <a:spcAft>
                <a:spcPts val="0"/>
              </a:spcAft>
              <a:buClr>
                <a:srgbClr val="333333"/>
              </a:buClr>
              <a:buSzPts val="1200"/>
              <a:buFont typeface="Arial"/>
              <a:buChar char="❏"/>
            </a:pPr>
            <a:r>
              <a:rPr lang="fr-FR" sz="1200">
                <a:solidFill>
                  <a:srgbClr val="333333"/>
                </a:solidFill>
                <a:latin typeface="Arial"/>
                <a:ea typeface="Arial"/>
                <a:cs typeface="Arial"/>
                <a:sym typeface="Arial"/>
              </a:rPr>
              <a:t>The main benefit of this library is that we can get production-grade tools without having to actually implement these features ourselves.</a:t>
            </a:r>
            <a:endParaRPr sz="1200">
              <a:solidFill>
                <a:srgbClr val="333333"/>
              </a:solidFill>
              <a:latin typeface="Arial"/>
              <a:ea typeface="Arial"/>
              <a:cs typeface="Arial"/>
              <a:sym typeface="Arial"/>
            </a:endParaRPr>
          </a:p>
          <a:p>
            <a:pPr indent="-304800" lvl="0" marL="457200" rtl="0" algn="l">
              <a:lnSpc>
                <a:spcPct val="1334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Actuator is mainly used to expose operational information about the running application through HTTP endpoints or JMX beans.</a:t>
            </a:r>
            <a:endParaRPr sz="1200">
              <a:solidFill>
                <a:schemeClr val="dk1"/>
              </a:solidFill>
              <a:latin typeface="Arial"/>
              <a:ea typeface="Arial"/>
              <a:cs typeface="Arial"/>
              <a:sym typeface="Arial"/>
            </a:endParaRPr>
          </a:p>
          <a:p>
            <a:pPr indent="0" lvl="0" marL="0" rtl="0" algn="l">
              <a:lnSpc>
                <a:spcPct val="115000"/>
              </a:lnSpc>
              <a:spcBef>
                <a:spcPts val="800"/>
              </a:spcBef>
              <a:spcAft>
                <a:spcPts val="0"/>
              </a:spcAft>
              <a:buNone/>
            </a:pPr>
            <a:r>
              <a:t/>
            </a:r>
            <a:endParaRPr sz="1200">
              <a:solidFill>
                <a:schemeClr val="dk1"/>
              </a:solidFill>
              <a:latin typeface="Arial"/>
              <a:ea typeface="Arial"/>
              <a:cs typeface="Arial"/>
              <a:sym typeface="Arial"/>
            </a:endParaRPr>
          </a:p>
        </p:txBody>
      </p:sp>
      <p:sp>
        <p:nvSpPr>
          <p:cNvPr id="400" name="Google Shape;400;g14b35a59f69_0_36"/>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Starters</a:t>
            </a:r>
            <a:endParaRPr b="1"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4b35a59f69_0_42"/>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Spring Boot Starter Actuator</a:t>
            </a:r>
            <a:endParaRPr sz="1400">
              <a:solidFill>
                <a:srgbClr val="999999"/>
              </a:solidFill>
              <a:highlight>
                <a:schemeClr val="lt1"/>
              </a:highlight>
              <a:latin typeface="Arial"/>
              <a:ea typeface="Arial"/>
              <a:cs typeface="Arial"/>
              <a:sym typeface="Arial"/>
            </a:endParaRPr>
          </a:p>
        </p:txBody>
      </p:sp>
      <p:sp>
        <p:nvSpPr>
          <p:cNvPr id="406" name="Google Shape;406;g14b35a59f69_0_42"/>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60000"/>
              </a:lnSpc>
              <a:spcBef>
                <a:spcPts val="0"/>
              </a:spcBef>
              <a:spcAft>
                <a:spcPts val="0"/>
              </a:spcAft>
              <a:buClr>
                <a:srgbClr val="333333"/>
              </a:buClr>
              <a:buSzPts val="1200"/>
              <a:buFont typeface="Arial"/>
              <a:buChar char="❏"/>
            </a:pPr>
            <a:r>
              <a:rPr lang="fr-FR" sz="1200">
                <a:solidFill>
                  <a:srgbClr val="333333"/>
                </a:solidFill>
                <a:latin typeface="Arial"/>
                <a:ea typeface="Arial"/>
                <a:cs typeface="Arial"/>
                <a:sym typeface="Arial"/>
              </a:rPr>
              <a:t>Most applications choose exposure via HTTP, where the ID of the endpoint along with a prefix of </a:t>
            </a:r>
            <a:r>
              <a:rPr lang="fr-FR" sz="1000">
                <a:solidFill>
                  <a:srgbClr val="3D3D3C"/>
                </a:solidFill>
                <a:latin typeface="Courier New"/>
                <a:ea typeface="Courier New"/>
                <a:cs typeface="Courier New"/>
                <a:sym typeface="Courier New"/>
              </a:rPr>
              <a:t>/actuator</a:t>
            </a:r>
            <a:r>
              <a:rPr lang="fr-FR" sz="1200">
                <a:solidFill>
                  <a:srgbClr val="333333"/>
                </a:solidFill>
                <a:latin typeface="Arial"/>
                <a:ea typeface="Arial"/>
                <a:cs typeface="Arial"/>
                <a:sym typeface="Arial"/>
              </a:rPr>
              <a:t> is mapped to a URL. </a:t>
            </a:r>
            <a:endParaRPr sz="1200">
              <a:solidFill>
                <a:srgbClr val="333333"/>
              </a:solidFill>
              <a:latin typeface="Arial"/>
              <a:ea typeface="Arial"/>
              <a:cs typeface="Arial"/>
              <a:sym typeface="Arial"/>
            </a:endParaRPr>
          </a:p>
          <a:p>
            <a:pPr indent="-304800" lvl="0" marL="457200" rtl="0" algn="l">
              <a:lnSpc>
                <a:spcPct val="160000"/>
              </a:lnSpc>
              <a:spcBef>
                <a:spcPts val="0"/>
              </a:spcBef>
              <a:spcAft>
                <a:spcPts val="0"/>
              </a:spcAft>
              <a:buClr>
                <a:srgbClr val="333333"/>
              </a:buClr>
              <a:buSzPts val="1200"/>
              <a:buFont typeface="Arial"/>
              <a:buChar char="❏"/>
            </a:pPr>
            <a:r>
              <a:rPr lang="fr-FR" sz="1200">
                <a:solidFill>
                  <a:srgbClr val="333333"/>
                </a:solidFill>
                <a:latin typeface="Arial"/>
                <a:ea typeface="Arial"/>
                <a:cs typeface="Arial"/>
                <a:sym typeface="Arial"/>
              </a:rPr>
              <a:t>Spring Boot includes a number of built-in endpoints and lets you add your own. </a:t>
            </a:r>
            <a:endParaRPr sz="1200">
              <a:solidFill>
                <a:srgbClr val="333333"/>
              </a:solidFill>
              <a:latin typeface="Arial"/>
              <a:ea typeface="Arial"/>
              <a:cs typeface="Arial"/>
              <a:sym typeface="Arial"/>
            </a:endParaRPr>
          </a:p>
          <a:p>
            <a:pPr indent="0" lvl="0" marL="457200" rtl="0" algn="l">
              <a:lnSpc>
                <a:spcPct val="160000"/>
              </a:lnSpc>
              <a:spcBef>
                <a:spcPts val="1500"/>
              </a:spcBef>
              <a:spcAft>
                <a:spcPts val="0"/>
              </a:spcAft>
              <a:buNone/>
            </a:pPr>
            <a:r>
              <a:rPr lang="fr-FR" sz="1200">
                <a:solidFill>
                  <a:srgbClr val="333333"/>
                </a:solidFill>
                <a:latin typeface="Arial"/>
                <a:ea typeface="Arial"/>
                <a:cs typeface="Arial"/>
                <a:sym typeface="Arial"/>
              </a:rPr>
              <a:t>⇒ For example, the </a:t>
            </a:r>
            <a:r>
              <a:rPr lang="fr-FR" sz="1000">
                <a:solidFill>
                  <a:srgbClr val="3D3D3C"/>
                </a:solidFill>
                <a:latin typeface="Courier New"/>
                <a:ea typeface="Courier New"/>
                <a:cs typeface="Courier New"/>
                <a:sym typeface="Courier New"/>
              </a:rPr>
              <a:t>health</a:t>
            </a:r>
            <a:r>
              <a:rPr lang="fr-FR" sz="1200">
                <a:solidFill>
                  <a:srgbClr val="333333"/>
                </a:solidFill>
                <a:latin typeface="Courier New"/>
                <a:ea typeface="Courier New"/>
                <a:cs typeface="Courier New"/>
                <a:sym typeface="Courier New"/>
              </a:rPr>
              <a:t> </a:t>
            </a:r>
            <a:r>
              <a:rPr lang="fr-FR" sz="1200">
                <a:solidFill>
                  <a:srgbClr val="333333"/>
                </a:solidFill>
                <a:latin typeface="Arial"/>
                <a:ea typeface="Arial"/>
                <a:cs typeface="Arial"/>
                <a:sym typeface="Arial"/>
              </a:rPr>
              <a:t>endpoint that is  mapped to </a:t>
            </a:r>
            <a:r>
              <a:rPr lang="fr-FR" sz="1000">
                <a:solidFill>
                  <a:srgbClr val="3D3D3C"/>
                </a:solidFill>
                <a:latin typeface="Courier New"/>
                <a:ea typeface="Courier New"/>
                <a:cs typeface="Courier New"/>
                <a:sym typeface="Courier New"/>
              </a:rPr>
              <a:t>/actuator/health</a:t>
            </a:r>
            <a:r>
              <a:rPr lang="fr-FR" sz="1200">
                <a:solidFill>
                  <a:srgbClr val="333333"/>
                </a:solidFill>
                <a:latin typeface="Arial"/>
                <a:ea typeface="Arial"/>
                <a:cs typeface="Arial"/>
                <a:sym typeface="Arial"/>
              </a:rPr>
              <a:t>, provides basic application health information. ( List of available endpoints</a:t>
            </a:r>
            <a:r>
              <a:rPr lang="fr-FR" sz="1000">
                <a:solidFill>
                  <a:srgbClr val="333333"/>
                </a:solidFill>
                <a:latin typeface="Arial"/>
                <a:ea typeface="Arial"/>
                <a:cs typeface="Arial"/>
                <a:sym typeface="Arial"/>
              </a:rPr>
              <a:t> </a:t>
            </a:r>
            <a:r>
              <a:rPr lang="fr-FR" sz="1000" u="sng">
                <a:solidFill>
                  <a:srgbClr val="1155CC"/>
                </a:solidFill>
                <a:latin typeface="Arial"/>
                <a:ea typeface="Arial"/>
                <a:cs typeface="Arial"/>
                <a:sym typeface="Arial"/>
                <a:hlinkClick r:id="rId3">
                  <a:extLst>
                    <a:ext uri="{A12FA001-AC4F-418D-AE19-62706E023703}">
                      <ahyp:hlinkClr val="tx"/>
                    </a:ext>
                  </a:extLst>
                </a:hlinkClick>
              </a:rPr>
              <a:t>https://docs.spring.io/spring-boot/docs/3.0.x/reference/html/actuator.html#actuator.endpoints</a:t>
            </a:r>
            <a:r>
              <a:rPr lang="fr-FR" sz="1000">
                <a:solidFill>
                  <a:srgbClr val="333333"/>
                </a:solidFill>
                <a:latin typeface="Arial"/>
                <a:ea typeface="Arial"/>
                <a:cs typeface="Arial"/>
                <a:sym typeface="Arial"/>
              </a:rPr>
              <a:t> </a:t>
            </a:r>
            <a:r>
              <a:rPr lang="fr-FR"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304800" lvl="0" marL="457200" rtl="0" algn="l">
              <a:lnSpc>
                <a:spcPct val="133400"/>
              </a:lnSpc>
              <a:spcBef>
                <a:spcPts val="1500"/>
              </a:spcBef>
              <a:spcAft>
                <a:spcPts val="0"/>
              </a:spcAft>
              <a:buClr>
                <a:srgbClr val="333333"/>
              </a:buClr>
              <a:buSzPts val="1200"/>
              <a:buFont typeface="Arial"/>
              <a:buChar char="❏"/>
            </a:pPr>
            <a:r>
              <a:rPr lang="fr-FR" sz="1200">
                <a:solidFill>
                  <a:srgbClr val="333333"/>
                </a:solidFill>
                <a:latin typeface="Arial"/>
                <a:ea typeface="Arial"/>
                <a:cs typeface="Arial"/>
                <a:sym typeface="Arial"/>
              </a:rPr>
              <a:t>To enable Spring Boot Actuator, we just need to add the </a:t>
            </a:r>
            <a:r>
              <a:rPr i="1" lang="fr-FR" sz="1200">
                <a:solidFill>
                  <a:srgbClr val="333333"/>
                </a:solidFill>
                <a:latin typeface="Arial"/>
                <a:ea typeface="Arial"/>
                <a:cs typeface="Arial"/>
                <a:sym typeface="Arial"/>
              </a:rPr>
              <a:t>spring-boot-actuator</a:t>
            </a:r>
            <a:r>
              <a:rPr lang="fr-FR" sz="1200">
                <a:solidFill>
                  <a:srgbClr val="333333"/>
                </a:solidFill>
                <a:latin typeface="Arial"/>
                <a:ea typeface="Arial"/>
                <a:cs typeface="Arial"/>
                <a:sym typeface="Arial"/>
              </a:rPr>
              <a:t> dependency to our package manager.</a:t>
            </a:r>
            <a:endParaRPr sz="1200">
              <a:solidFill>
                <a:srgbClr val="333333"/>
              </a:solidFill>
              <a:latin typeface="Arial"/>
              <a:ea typeface="Arial"/>
              <a:cs typeface="Arial"/>
              <a:sym typeface="Arial"/>
            </a:endParaRPr>
          </a:p>
          <a:p>
            <a:pPr indent="0" lvl="0" marL="0" rtl="0" algn="l">
              <a:lnSpc>
                <a:spcPct val="156250"/>
              </a:lnSpc>
              <a:spcBef>
                <a:spcPts val="900"/>
              </a:spcBef>
              <a:spcAft>
                <a:spcPts val="0"/>
              </a:spcAft>
              <a:buNone/>
            </a:pPr>
            <a:r>
              <a:rPr b="1" lang="fr-FR" sz="1100">
                <a:solidFill>
                  <a:srgbClr val="006699"/>
                </a:solidFill>
                <a:latin typeface="Roboto"/>
                <a:ea typeface="Roboto"/>
                <a:cs typeface="Roboto"/>
                <a:sym typeface="Roboto"/>
              </a:rPr>
              <a:t>&lt;dependency&gt;</a:t>
            </a:r>
            <a:r>
              <a:rPr lang="fr-FR" sz="1100">
                <a:solidFill>
                  <a:schemeClr val="dk1"/>
                </a:solidFill>
                <a:latin typeface="Roboto"/>
                <a:ea typeface="Roboto"/>
                <a:cs typeface="Roboto"/>
                <a:sym typeface="Roboto"/>
              </a:rPr>
              <a:t>  </a:t>
            </a:r>
            <a:endParaRPr sz="1100">
              <a:solidFill>
                <a:schemeClr val="dk1"/>
              </a:solidFill>
              <a:latin typeface="Roboto"/>
              <a:ea typeface="Roboto"/>
              <a:cs typeface="Roboto"/>
              <a:sym typeface="Roboto"/>
            </a:endParaRPr>
          </a:p>
          <a:p>
            <a:pPr indent="0" lvl="0" marL="457200" rtl="0" algn="l">
              <a:lnSpc>
                <a:spcPct val="156250"/>
              </a:lnSpc>
              <a:spcBef>
                <a:spcPts val="900"/>
              </a:spcBef>
              <a:spcAft>
                <a:spcPts val="0"/>
              </a:spcAft>
              <a:buNone/>
            </a:pPr>
            <a:r>
              <a:rPr b="1" lang="fr-FR" sz="1100">
                <a:solidFill>
                  <a:srgbClr val="006699"/>
                </a:solidFill>
                <a:latin typeface="Roboto"/>
                <a:ea typeface="Roboto"/>
                <a:cs typeface="Roboto"/>
                <a:sym typeface="Roboto"/>
              </a:rPr>
              <a:t>&lt;groupId&gt;</a:t>
            </a:r>
            <a:r>
              <a:rPr lang="fr-FR" sz="1100">
                <a:solidFill>
                  <a:schemeClr val="dk1"/>
                </a:solidFill>
                <a:latin typeface="Roboto"/>
                <a:ea typeface="Roboto"/>
                <a:cs typeface="Roboto"/>
                <a:sym typeface="Roboto"/>
              </a:rPr>
              <a:t>org.springframework.boot</a:t>
            </a:r>
            <a:r>
              <a:rPr b="1" lang="fr-FR" sz="1100">
                <a:solidFill>
                  <a:srgbClr val="006699"/>
                </a:solidFill>
                <a:latin typeface="Roboto"/>
                <a:ea typeface="Roboto"/>
                <a:cs typeface="Roboto"/>
                <a:sym typeface="Roboto"/>
              </a:rPr>
              <a:t>&lt;/groupId&gt;</a:t>
            </a:r>
            <a:r>
              <a:rPr lang="fr-FR" sz="1100">
                <a:solidFill>
                  <a:schemeClr val="dk1"/>
                </a:solidFill>
                <a:latin typeface="Roboto"/>
                <a:ea typeface="Roboto"/>
                <a:cs typeface="Roboto"/>
                <a:sym typeface="Roboto"/>
              </a:rPr>
              <a:t>  </a:t>
            </a:r>
            <a:endParaRPr sz="1100">
              <a:solidFill>
                <a:schemeClr val="dk1"/>
              </a:solidFill>
              <a:latin typeface="Roboto"/>
              <a:ea typeface="Roboto"/>
              <a:cs typeface="Roboto"/>
              <a:sym typeface="Roboto"/>
            </a:endParaRPr>
          </a:p>
          <a:p>
            <a:pPr indent="0" lvl="0" marL="457200" rtl="0" algn="l">
              <a:lnSpc>
                <a:spcPct val="156250"/>
              </a:lnSpc>
              <a:spcBef>
                <a:spcPts val="900"/>
              </a:spcBef>
              <a:spcAft>
                <a:spcPts val="0"/>
              </a:spcAft>
              <a:buNone/>
            </a:pPr>
            <a:r>
              <a:rPr b="1" lang="fr-FR" sz="1100">
                <a:solidFill>
                  <a:srgbClr val="006699"/>
                </a:solidFill>
                <a:latin typeface="Roboto"/>
                <a:ea typeface="Roboto"/>
                <a:cs typeface="Roboto"/>
                <a:sym typeface="Roboto"/>
              </a:rPr>
              <a:t>&lt;artifactId&gt;</a:t>
            </a:r>
            <a:r>
              <a:rPr lang="fr-FR" sz="1100">
                <a:solidFill>
                  <a:schemeClr val="dk1"/>
                </a:solidFill>
                <a:latin typeface="Roboto"/>
                <a:ea typeface="Roboto"/>
                <a:cs typeface="Roboto"/>
                <a:sym typeface="Roboto"/>
              </a:rPr>
              <a:t>spring-boot-starter-actuator</a:t>
            </a:r>
            <a:r>
              <a:rPr b="1" lang="fr-FR" sz="1100">
                <a:solidFill>
                  <a:srgbClr val="006699"/>
                </a:solidFill>
                <a:latin typeface="Roboto"/>
                <a:ea typeface="Roboto"/>
                <a:cs typeface="Roboto"/>
                <a:sym typeface="Roboto"/>
              </a:rPr>
              <a:t>&lt;/artifactId&gt;</a:t>
            </a:r>
            <a:r>
              <a:rPr lang="fr-FR" sz="1100">
                <a:solidFill>
                  <a:schemeClr val="dk1"/>
                </a:solidFill>
                <a:latin typeface="Roboto"/>
                <a:ea typeface="Roboto"/>
                <a:cs typeface="Roboto"/>
                <a:sym typeface="Roboto"/>
              </a:rPr>
              <a:t>  </a:t>
            </a:r>
            <a:endParaRPr sz="1100">
              <a:solidFill>
                <a:schemeClr val="dk1"/>
              </a:solidFill>
              <a:latin typeface="Roboto"/>
              <a:ea typeface="Roboto"/>
              <a:cs typeface="Roboto"/>
              <a:sym typeface="Roboto"/>
            </a:endParaRPr>
          </a:p>
          <a:p>
            <a:pPr indent="0" lvl="0" marL="0" rtl="0" algn="l">
              <a:lnSpc>
                <a:spcPct val="156250"/>
              </a:lnSpc>
              <a:spcBef>
                <a:spcPts val="900"/>
              </a:spcBef>
              <a:spcAft>
                <a:spcPts val="0"/>
              </a:spcAft>
              <a:buNone/>
            </a:pPr>
            <a:r>
              <a:rPr b="1" lang="fr-FR" sz="1100">
                <a:solidFill>
                  <a:srgbClr val="006699"/>
                </a:solidFill>
                <a:latin typeface="Roboto"/>
                <a:ea typeface="Roboto"/>
                <a:cs typeface="Roboto"/>
                <a:sym typeface="Roboto"/>
              </a:rPr>
              <a:t>&lt;/dependency&gt;</a:t>
            </a:r>
            <a:r>
              <a:rPr lang="fr-FR" sz="1100">
                <a:solidFill>
                  <a:schemeClr val="dk1"/>
                </a:solidFill>
                <a:latin typeface="Roboto"/>
                <a:ea typeface="Roboto"/>
                <a:cs typeface="Roboto"/>
                <a:sym typeface="Roboto"/>
              </a:rPr>
              <a:t> </a:t>
            </a:r>
            <a:r>
              <a:rPr lang="fr-FR" sz="1200">
                <a:solidFill>
                  <a:schemeClr val="dk1"/>
                </a:solidFill>
                <a:latin typeface="Roboto"/>
                <a:ea typeface="Roboto"/>
                <a:cs typeface="Roboto"/>
                <a:sym typeface="Roboto"/>
              </a:rPr>
              <a:t> </a:t>
            </a:r>
            <a:endParaRPr sz="1200">
              <a:solidFill>
                <a:srgbClr val="333333"/>
              </a:solidFill>
              <a:highlight>
                <a:srgbClr val="FAFAFA"/>
              </a:highlight>
              <a:latin typeface="Courier New"/>
              <a:ea typeface="Courier New"/>
              <a:cs typeface="Courier New"/>
              <a:sym typeface="Courier New"/>
            </a:endParaRPr>
          </a:p>
          <a:p>
            <a:pPr indent="0" lvl="0" marL="0" rtl="0" algn="l">
              <a:lnSpc>
                <a:spcPct val="133400"/>
              </a:lnSpc>
              <a:spcBef>
                <a:spcPts val="600"/>
              </a:spcBef>
              <a:spcAft>
                <a:spcPts val="800"/>
              </a:spcAft>
              <a:buNone/>
            </a:pPr>
            <a:r>
              <a:rPr lang="fr-FR" sz="1200">
                <a:solidFill>
                  <a:srgbClr val="333333"/>
                </a:solidFill>
                <a:highlight>
                  <a:srgbClr val="FAFAFA"/>
                </a:highlight>
                <a:latin typeface="Courier New"/>
                <a:ea typeface="Courier New"/>
                <a:cs typeface="Courier New"/>
                <a:sym typeface="Courier New"/>
              </a:rPr>
              <a:t>   </a:t>
            </a:r>
            <a:endParaRPr sz="1200">
              <a:solidFill>
                <a:schemeClr val="dk1"/>
              </a:solidFill>
              <a:latin typeface="Arial"/>
              <a:ea typeface="Arial"/>
              <a:cs typeface="Arial"/>
              <a:sym typeface="Arial"/>
            </a:endParaRPr>
          </a:p>
        </p:txBody>
      </p:sp>
      <p:sp>
        <p:nvSpPr>
          <p:cNvPr id="407" name="Google Shape;407;g14b35a59f69_0_42"/>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Starters</a:t>
            </a:r>
            <a:endParaRPr b="1"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4b35a59f69_0_48"/>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Spring Boot Starter Test</a:t>
            </a:r>
            <a:endParaRPr sz="1400">
              <a:solidFill>
                <a:srgbClr val="999999"/>
              </a:solidFill>
              <a:highlight>
                <a:schemeClr val="lt1"/>
              </a:highlight>
              <a:latin typeface="Arial"/>
              <a:ea typeface="Arial"/>
              <a:cs typeface="Arial"/>
              <a:sym typeface="Arial"/>
            </a:endParaRPr>
          </a:p>
        </p:txBody>
      </p:sp>
      <p:sp>
        <p:nvSpPr>
          <p:cNvPr id="413" name="Google Shape;413;g14b35a59f69_0_48"/>
          <p:cNvSpPr txBox="1"/>
          <p:nvPr>
            <p:ph idx="1" type="body"/>
          </p:nvPr>
        </p:nvSpPr>
        <p:spPr>
          <a:xfrm>
            <a:off x="244675" y="1283500"/>
            <a:ext cx="8613900" cy="3749100"/>
          </a:xfrm>
          <a:prstGeom prst="rect">
            <a:avLst/>
          </a:prstGeom>
          <a:noFill/>
          <a:ln>
            <a:noFill/>
          </a:ln>
        </p:spPr>
        <p:txBody>
          <a:bodyPr anchorCtr="0" anchor="t" bIns="45700" lIns="91425" spcFirstLastPara="1" rIns="91425" wrap="square" tIns="45700">
            <a:noAutofit/>
          </a:bodyPr>
          <a:lstStyle/>
          <a:p>
            <a:pPr indent="-304800" lvl="0" marL="457200" rtl="0" algn="just">
              <a:lnSpc>
                <a:spcPct val="115000"/>
              </a:lnSpc>
              <a:spcBef>
                <a:spcPts val="0"/>
              </a:spcBef>
              <a:spcAft>
                <a:spcPts val="0"/>
              </a:spcAft>
              <a:buClr>
                <a:srgbClr val="333333"/>
              </a:buClr>
              <a:buSzPts val="1200"/>
              <a:buFont typeface="Arial"/>
              <a:buChar char="❏"/>
            </a:pPr>
            <a:r>
              <a:rPr lang="fr-FR" sz="1200">
                <a:solidFill>
                  <a:srgbClr val="333333"/>
                </a:solidFill>
                <a:latin typeface="Arial"/>
                <a:ea typeface="Arial"/>
                <a:cs typeface="Arial"/>
                <a:sym typeface="Arial"/>
              </a:rPr>
              <a:t>There are several different types of tests that we can write to help test and automate the health of an application. But before starting any testing, we need to integrate the testing framework.</a:t>
            </a:r>
            <a:endParaRPr sz="1200">
              <a:solidFill>
                <a:srgbClr val="333333"/>
              </a:solidFill>
              <a:latin typeface="Arial"/>
              <a:ea typeface="Arial"/>
              <a:cs typeface="Arial"/>
              <a:sym typeface="Arial"/>
            </a:endParaRPr>
          </a:p>
          <a:p>
            <a:pPr indent="-304800" lvl="0" marL="457200" rtl="0" algn="just">
              <a:lnSpc>
                <a:spcPct val="115000"/>
              </a:lnSpc>
              <a:spcBef>
                <a:spcPts val="1200"/>
              </a:spcBef>
              <a:spcAft>
                <a:spcPts val="0"/>
              </a:spcAft>
              <a:buClr>
                <a:srgbClr val="333333"/>
              </a:buClr>
              <a:buSzPts val="1200"/>
              <a:buFont typeface="Arial"/>
              <a:buChar char="❏"/>
            </a:pPr>
            <a:r>
              <a:rPr lang="fr-FR" sz="1200">
                <a:solidFill>
                  <a:srgbClr val="333333"/>
                </a:solidFill>
                <a:latin typeface="Arial"/>
                <a:ea typeface="Arial"/>
                <a:cs typeface="Arial"/>
                <a:sym typeface="Arial"/>
              </a:rPr>
              <a:t>The </a:t>
            </a:r>
            <a:r>
              <a:rPr b="1" lang="fr-FR" sz="1200">
                <a:solidFill>
                  <a:srgbClr val="333333"/>
                </a:solidFill>
                <a:latin typeface="Arial"/>
                <a:ea typeface="Arial"/>
                <a:cs typeface="Arial"/>
                <a:sym typeface="Arial"/>
              </a:rPr>
              <a:t>spring-boot-starter-test</a:t>
            </a:r>
            <a:r>
              <a:rPr lang="fr-FR" sz="1200">
                <a:solidFill>
                  <a:srgbClr val="333333"/>
                </a:solidFill>
                <a:latin typeface="Arial"/>
                <a:ea typeface="Arial"/>
                <a:cs typeface="Arial"/>
                <a:sym typeface="Arial"/>
              </a:rPr>
              <a:t> is the primary dependency for the test. It contains the majority of elements required for our tests.</a:t>
            </a:r>
            <a:endParaRPr sz="1200">
              <a:solidFill>
                <a:srgbClr val="333333"/>
              </a:solidFill>
              <a:latin typeface="Arial"/>
              <a:ea typeface="Arial"/>
              <a:cs typeface="Arial"/>
              <a:sym typeface="Arial"/>
            </a:endParaRPr>
          </a:p>
          <a:p>
            <a:pPr indent="-304800" lvl="0" marL="457200" rtl="0" algn="just">
              <a:lnSpc>
                <a:spcPct val="115000"/>
              </a:lnSpc>
              <a:spcBef>
                <a:spcPts val="1200"/>
              </a:spcBef>
              <a:spcAft>
                <a:spcPts val="0"/>
              </a:spcAft>
              <a:buClr>
                <a:srgbClr val="333333"/>
              </a:buClr>
              <a:buSzPts val="1200"/>
              <a:buFont typeface="Arial"/>
              <a:buChar char="❏"/>
            </a:pPr>
            <a:r>
              <a:rPr lang="fr-FR" sz="1200">
                <a:solidFill>
                  <a:srgbClr val="333333"/>
                </a:solidFill>
                <a:latin typeface="Arial"/>
                <a:ea typeface="Arial"/>
                <a:cs typeface="Arial"/>
                <a:sym typeface="Arial"/>
              </a:rPr>
              <a:t>With Spring Boot, we need to add a </a:t>
            </a:r>
            <a:r>
              <a:rPr b="1" lang="fr-FR" sz="1200">
                <a:solidFill>
                  <a:srgbClr val="333333"/>
                </a:solidFill>
                <a:latin typeface="Arial"/>
                <a:ea typeface="Arial"/>
                <a:cs typeface="Arial"/>
                <a:sym typeface="Arial"/>
              </a:rPr>
              <a:t>starter</a:t>
            </a:r>
            <a:r>
              <a:rPr lang="fr-FR" sz="1200">
                <a:solidFill>
                  <a:srgbClr val="333333"/>
                </a:solidFill>
                <a:latin typeface="Arial"/>
                <a:ea typeface="Arial"/>
                <a:cs typeface="Arial"/>
                <a:sym typeface="Arial"/>
              </a:rPr>
              <a:t> to our project : the </a:t>
            </a:r>
            <a:r>
              <a:rPr b="1" lang="fr-FR" sz="1200">
                <a:solidFill>
                  <a:srgbClr val="333333"/>
                </a:solidFill>
                <a:latin typeface="Arial"/>
                <a:ea typeface="Arial"/>
                <a:cs typeface="Arial"/>
                <a:sym typeface="Arial"/>
              </a:rPr>
              <a:t>spring-boot-starter-test</a:t>
            </a:r>
            <a:r>
              <a:rPr lang="fr-FR" sz="1200">
                <a:solidFill>
                  <a:srgbClr val="333333"/>
                </a:solidFill>
                <a:latin typeface="Arial"/>
                <a:ea typeface="Arial"/>
                <a:cs typeface="Arial"/>
                <a:sym typeface="Arial"/>
              </a:rPr>
              <a:t> dependency.</a:t>
            </a:r>
            <a:endParaRPr sz="1200">
              <a:solidFill>
                <a:srgbClr val="333333"/>
              </a:solidFill>
              <a:latin typeface="Arial"/>
              <a:ea typeface="Arial"/>
              <a:cs typeface="Arial"/>
              <a:sym typeface="Arial"/>
            </a:endParaRPr>
          </a:p>
          <a:p>
            <a:pPr indent="0" lvl="0" marL="0" rtl="0" algn="l">
              <a:lnSpc>
                <a:spcPct val="156250"/>
              </a:lnSpc>
              <a:spcBef>
                <a:spcPts val="1000"/>
              </a:spcBef>
              <a:spcAft>
                <a:spcPts val="0"/>
              </a:spcAft>
              <a:buClr>
                <a:schemeClr val="dk1"/>
              </a:buClr>
              <a:buSzPts val="1100"/>
              <a:buFont typeface="Arial"/>
              <a:buNone/>
            </a:pPr>
            <a:r>
              <a:rPr b="1" lang="fr-FR" sz="1200">
                <a:solidFill>
                  <a:srgbClr val="006699"/>
                </a:solidFill>
                <a:latin typeface="Roboto"/>
                <a:ea typeface="Roboto"/>
                <a:cs typeface="Roboto"/>
                <a:sym typeface="Roboto"/>
              </a:rPr>
              <a:t>&lt;dependency&gt;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457200" rtl="0" algn="l">
              <a:lnSpc>
                <a:spcPct val="156250"/>
              </a:lnSpc>
              <a:spcBef>
                <a:spcPts val="1000"/>
              </a:spcBef>
              <a:spcAft>
                <a:spcPts val="0"/>
              </a:spcAft>
              <a:buClr>
                <a:schemeClr val="dk1"/>
              </a:buClr>
              <a:buSzPts val="1100"/>
              <a:buFont typeface="Arial"/>
              <a:buNone/>
            </a:pPr>
            <a:r>
              <a:rPr b="1" lang="fr-FR" sz="1200">
                <a:solidFill>
                  <a:srgbClr val="006699"/>
                </a:solidFill>
                <a:latin typeface="Roboto"/>
                <a:ea typeface="Roboto"/>
                <a:cs typeface="Roboto"/>
                <a:sym typeface="Roboto"/>
              </a:rPr>
              <a:t>&lt;groupId&gt;</a:t>
            </a:r>
            <a:r>
              <a:rPr lang="fr-FR" sz="1200">
                <a:solidFill>
                  <a:schemeClr val="dk1"/>
                </a:solidFill>
                <a:latin typeface="Roboto"/>
                <a:ea typeface="Roboto"/>
                <a:cs typeface="Roboto"/>
                <a:sym typeface="Roboto"/>
              </a:rPr>
              <a:t>org.springframework.boot</a:t>
            </a:r>
            <a:r>
              <a:rPr b="1" lang="fr-FR" sz="1200">
                <a:solidFill>
                  <a:srgbClr val="006699"/>
                </a:solidFill>
                <a:latin typeface="Roboto"/>
                <a:ea typeface="Roboto"/>
                <a:cs typeface="Roboto"/>
                <a:sym typeface="Roboto"/>
              </a:rPr>
              <a:t>&lt;/groupId&gt;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457200" rtl="0" algn="l">
              <a:lnSpc>
                <a:spcPct val="156250"/>
              </a:lnSpc>
              <a:spcBef>
                <a:spcPts val="900"/>
              </a:spcBef>
              <a:spcAft>
                <a:spcPts val="0"/>
              </a:spcAft>
              <a:buClr>
                <a:schemeClr val="dk1"/>
              </a:buClr>
              <a:buSzPts val="1100"/>
              <a:buFont typeface="Arial"/>
              <a:buNone/>
            </a:pPr>
            <a:r>
              <a:rPr b="1" lang="fr-FR" sz="1200">
                <a:solidFill>
                  <a:srgbClr val="006699"/>
                </a:solidFill>
                <a:latin typeface="Roboto"/>
                <a:ea typeface="Roboto"/>
                <a:cs typeface="Roboto"/>
                <a:sym typeface="Roboto"/>
              </a:rPr>
              <a:t>&lt;artifactId&gt;</a:t>
            </a:r>
            <a:r>
              <a:rPr lang="fr-FR" sz="1200">
                <a:solidFill>
                  <a:schemeClr val="dk1"/>
                </a:solidFill>
                <a:latin typeface="Roboto"/>
                <a:ea typeface="Roboto"/>
                <a:cs typeface="Roboto"/>
                <a:sym typeface="Roboto"/>
              </a:rPr>
              <a:t>spring-boot-starter-test</a:t>
            </a:r>
            <a:r>
              <a:rPr b="1" lang="fr-FR" sz="1200">
                <a:solidFill>
                  <a:srgbClr val="006699"/>
                </a:solidFill>
                <a:latin typeface="Roboto"/>
                <a:ea typeface="Roboto"/>
                <a:cs typeface="Roboto"/>
                <a:sym typeface="Roboto"/>
              </a:rPr>
              <a:t>&lt;/artifactId&gt;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457200" rtl="0" algn="l">
              <a:lnSpc>
                <a:spcPct val="156250"/>
              </a:lnSpc>
              <a:spcBef>
                <a:spcPts val="900"/>
              </a:spcBef>
              <a:spcAft>
                <a:spcPts val="0"/>
              </a:spcAft>
              <a:buClr>
                <a:schemeClr val="dk1"/>
              </a:buClr>
              <a:buSzPts val="1100"/>
              <a:buFont typeface="Arial"/>
              <a:buNone/>
            </a:pPr>
            <a:r>
              <a:rPr b="1" lang="fr-FR" sz="1200">
                <a:solidFill>
                  <a:srgbClr val="006699"/>
                </a:solidFill>
                <a:latin typeface="Roboto"/>
                <a:ea typeface="Roboto"/>
                <a:cs typeface="Roboto"/>
                <a:sym typeface="Roboto"/>
              </a:rPr>
              <a:t>&lt;scope&gt;</a:t>
            </a:r>
            <a:r>
              <a:rPr lang="fr-FR" sz="1200">
                <a:solidFill>
                  <a:schemeClr val="dk1"/>
                </a:solidFill>
                <a:latin typeface="Roboto"/>
                <a:ea typeface="Roboto"/>
                <a:cs typeface="Roboto"/>
                <a:sym typeface="Roboto"/>
              </a:rPr>
              <a:t>test</a:t>
            </a:r>
            <a:r>
              <a:rPr b="1" lang="fr-FR" sz="1200">
                <a:solidFill>
                  <a:srgbClr val="006699"/>
                </a:solidFill>
                <a:latin typeface="Roboto"/>
                <a:ea typeface="Roboto"/>
                <a:cs typeface="Roboto"/>
                <a:sym typeface="Roboto"/>
              </a:rPr>
              <a:t>&lt;/scope&gt;</a:t>
            </a:r>
            <a:r>
              <a:rPr lang="fr-FR"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lnSpc>
                <a:spcPct val="156250"/>
              </a:lnSpc>
              <a:spcBef>
                <a:spcPts val="900"/>
              </a:spcBef>
              <a:spcAft>
                <a:spcPts val="600"/>
              </a:spcAft>
              <a:buClr>
                <a:schemeClr val="dk1"/>
              </a:buClr>
              <a:buSzPts val="1100"/>
              <a:buFont typeface="Arial"/>
              <a:buNone/>
            </a:pPr>
            <a:r>
              <a:rPr b="1" lang="fr-FR" sz="1200">
                <a:solidFill>
                  <a:srgbClr val="006699"/>
                </a:solidFill>
                <a:latin typeface="Roboto"/>
                <a:ea typeface="Roboto"/>
                <a:cs typeface="Roboto"/>
                <a:sym typeface="Roboto"/>
              </a:rPr>
              <a:t>&lt;/dependency&gt;</a:t>
            </a:r>
            <a:r>
              <a:rPr lang="fr-FR" sz="1200">
                <a:solidFill>
                  <a:schemeClr val="dk1"/>
                </a:solidFill>
                <a:latin typeface="Roboto"/>
                <a:ea typeface="Roboto"/>
                <a:cs typeface="Roboto"/>
                <a:sym typeface="Roboto"/>
              </a:rPr>
              <a:t>  </a:t>
            </a:r>
            <a:endParaRPr sz="1200">
              <a:solidFill>
                <a:srgbClr val="333333"/>
              </a:solidFill>
              <a:latin typeface="Arial"/>
              <a:ea typeface="Arial"/>
              <a:cs typeface="Arial"/>
              <a:sym typeface="Arial"/>
            </a:endParaRPr>
          </a:p>
        </p:txBody>
      </p:sp>
      <p:sp>
        <p:nvSpPr>
          <p:cNvPr id="414" name="Google Shape;414;g14b35a59f69_0_48"/>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Starters</a:t>
            </a:r>
            <a:endParaRPr b="1"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4b35a59f69_0_54"/>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Spring Boot Starter Test</a:t>
            </a:r>
            <a:endParaRPr sz="1400">
              <a:solidFill>
                <a:srgbClr val="999999"/>
              </a:solidFill>
              <a:highlight>
                <a:schemeClr val="lt1"/>
              </a:highlight>
              <a:latin typeface="Arial"/>
              <a:ea typeface="Arial"/>
              <a:cs typeface="Arial"/>
              <a:sym typeface="Arial"/>
            </a:endParaRPr>
          </a:p>
        </p:txBody>
      </p:sp>
      <p:sp>
        <p:nvSpPr>
          <p:cNvPr id="420" name="Google Shape;420;g14b35a59f69_0_54"/>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just">
              <a:lnSpc>
                <a:spcPct val="115000"/>
              </a:lnSpc>
              <a:spcBef>
                <a:spcPts val="1200"/>
              </a:spcBef>
              <a:spcAft>
                <a:spcPts val="0"/>
              </a:spcAft>
              <a:buClr>
                <a:srgbClr val="333333"/>
              </a:buClr>
              <a:buSzPts val="1200"/>
              <a:buFont typeface="Roboto"/>
              <a:buChar char="❏"/>
            </a:pPr>
            <a:r>
              <a:rPr lang="fr-FR" sz="1200">
                <a:solidFill>
                  <a:srgbClr val="333333"/>
                </a:solidFill>
                <a:latin typeface="Roboto"/>
                <a:ea typeface="Roboto"/>
                <a:cs typeface="Roboto"/>
                <a:sym typeface="Roboto"/>
              </a:rPr>
              <a:t>The </a:t>
            </a:r>
            <a:r>
              <a:rPr b="1" lang="fr-FR" sz="1200">
                <a:solidFill>
                  <a:srgbClr val="333333"/>
                </a:solidFill>
                <a:latin typeface="Arial"/>
                <a:ea typeface="Arial"/>
                <a:cs typeface="Arial"/>
                <a:sym typeface="Arial"/>
              </a:rPr>
              <a:t>spring-boot-starter-test</a:t>
            </a:r>
            <a:r>
              <a:rPr lang="fr-FR" sz="1200">
                <a:solidFill>
                  <a:srgbClr val="333333"/>
                </a:solidFill>
                <a:latin typeface="Arial"/>
                <a:ea typeface="Arial"/>
                <a:cs typeface="Arial"/>
                <a:sym typeface="Arial"/>
              </a:rPr>
              <a:t> dependency,</a:t>
            </a:r>
            <a:r>
              <a:rPr lang="fr-FR" sz="1200">
                <a:solidFill>
                  <a:srgbClr val="333333"/>
                </a:solidFill>
                <a:latin typeface="Roboto"/>
                <a:ea typeface="Roboto"/>
                <a:cs typeface="Roboto"/>
                <a:sym typeface="Roboto"/>
              </a:rPr>
              <a:t> pulls all the dependencies related to the test. After adding it, we can build up a simple unit test.</a:t>
            </a:r>
            <a:endParaRPr sz="1200">
              <a:solidFill>
                <a:srgbClr val="333333"/>
              </a:solidFill>
              <a:latin typeface="Roboto"/>
              <a:ea typeface="Roboto"/>
              <a:cs typeface="Roboto"/>
              <a:sym typeface="Roboto"/>
            </a:endParaRPr>
          </a:p>
          <a:p>
            <a:pPr indent="-304800" lvl="0" marL="457200" rtl="0" algn="just">
              <a:lnSpc>
                <a:spcPct val="115000"/>
              </a:lnSpc>
              <a:spcBef>
                <a:spcPts val="1000"/>
              </a:spcBef>
              <a:spcAft>
                <a:spcPts val="0"/>
              </a:spcAft>
              <a:buClr>
                <a:srgbClr val="333333"/>
              </a:buClr>
              <a:buSzPts val="1200"/>
              <a:buFont typeface="Roboto"/>
              <a:buChar char="❏"/>
            </a:pPr>
            <a:r>
              <a:rPr lang="fr-FR" sz="1200">
                <a:solidFill>
                  <a:srgbClr val="333333"/>
                </a:solidFill>
                <a:latin typeface="Roboto"/>
                <a:ea typeface="Roboto"/>
                <a:cs typeface="Roboto"/>
                <a:sym typeface="Roboto"/>
              </a:rPr>
              <a:t>In the previous dependency, one thing to be noticed is that it includes the scope of test </a:t>
            </a:r>
            <a:r>
              <a:rPr b="1" lang="fr-FR" sz="1200">
                <a:solidFill>
                  <a:srgbClr val="333333"/>
                </a:solidFill>
                <a:latin typeface="Roboto"/>
                <a:ea typeface="Roboto"/>
                <a:cs typeface="Roboto"/>
                <a:sym typeface="Roboto"/>
              </a:rPr>
              <a:t>&lt;scope&gt;test&lt;/scope&gt;.</a:t>
            </a:r>
            <a:r>
              <a:rPr lang="fr-FR" sz="1200">
                <a:solidFill>
                  <a:srgbClr val="333333"/>
                </a:solidFill>
                <a:latin typeface="Roboto"/>
                <a:ea typeface="Roboto"/>
                <a:cs typeface="Roboto"/>
                <a:sym typeface="Roboto"/>
              </a:rPr>
              <a:t> </a:t>
            </a:r>
            <a:endParaRPr sz="1200">
              <a:solidFill>
                <a:srgbClr val="333333"/>
              </a:solidFill>
              <a:latin typeface="Roboto"/>
              <a:ea typeface="Roboto"/>
              <a:cs typeface="Roboto"/>
              <a:sym typeface="Roboto"/>
            </a:endParaRPr>
          </a:p>
          <a:p>
            <a:pPr indent="-304800" lvl="1" marL="914400" rtl="0" algn="just">
              <a:lnSpc>
                <a:spcPct val="115000"/>
              </a:lnSpc>
              <a:spcBef>
                <a:spcPts val="1000"/>
              </a:spcBef>
              <a:spcAft>
                <a:spcPts val="0"/>
              </a:spcAft>
              <a:buSzPts val="1200"/>
              <a:buFont typeface="Roboto"/>
              <a:buChar char="❏"/>
            </a:pPr>
            <a:r>
              <a:rPr lang="fr-FR" sz="1200">
                <a:solidFill>
                  <a:srgbClr val="333333"/>
                </a:solidFill>
                <a:latin typeface="Roboto"/>
                <a:ea typeface="Roboto"/>
                <a:cs typeface="Roboto"/>
                <a:sym typeface="Roboto"/>
              </a:rPr>
              <a:t>It means when the application is bundled and packaged for deployment, any dependency that is declared with the test scopes is ignored.</a:t>
            </a:r>
            <a:endParaRPr sz="1200">
              <a:solidFill>
                <a:srgbClr val="FF0000"/>
              </a:solidFill>
              <a:latin typeface="Roboto"/>
              <a:ea typeface="Roboto"/>
              <a:cs typeface="Roboto"/>
              <a:sym typeface="Roboto"/>
            </a:endParaRPr>
          </a:p>
          <a:p>
            <a:pPr indent="-304800" lvl="0" marL="457200" rtl="0" algn="just">
              <a:lnSpc>
                <a:spcPct val="115000"/>
              </a:lnSpc>
              <a:spcBef>
                <a:spcPts val="1200"/>
              </a:spcBef>
              <a:spcAft>
                <a:spcPts val="0"/>
              </a:spcAft>
              <a:buClr>
                <a:srgbClr val="333333"/>
              </a:buClr>
              <a:buSzPts val="1200"/>
              <a:buFont typeface="Roboto"/>
              <a:buChar char="❏"/>
            </a:pPr>
            <a:r>
              <a:rPr lang="fr-FR" sz="1200">
                <a:solidFill>
                  <a:srgbClr val="333333"/>
                </a:solidFill>
                <a:latin typeface="Roboto"/>
                <a:ea typeface="Roboto"/>
                <a:cs typeface="Roboto"/>
                <a:sym typeface="Roboto"/>
              </a:rPr>
              <a:t>Note :</a:t>
            </a:r>
            <a:endParaRPr sz="1200">
              <a:solidFill>
                <a:srgbClr val="333333"/>
              </a:solidFill>
              <a:latin typeface="Roboto"/>
              <a:ea typeface="Roboto"/>
              <a:cs typeface="Roboto"/>
              <a:sym typeface="Roboto"/>
            </a:endParaRPr>
          </a:p>
          <a:p>
            <a:pPr indent="0" lvl="0" marL="914400" rtl="0" algn="just">
              <a:lnSpc>
                <a:spcPct val="115000"/>
              </a:lnSpc>
              <a:spcBef>
                <a:spcPts val="1200"/>
              </a:spcBef>
              <a:spcAft>
                <a:spcPts val="1000"/>
              </a:spcAft>
              <a:buNone/>
            </a:pPr>
            <a:r>
              <a:rPr lang="fr-FR" sz="1200">
                <a:solidFill>
                  <a:srgbClr val="333333"/>
                </a:solidFill>
                <a:latin typeface="Roboto"/>
                <a:ea typeface="Roboto"/>
                <a:cs typeface="Roboto"/>
                <a:sym typeface="Roboto"/>
              </a:rPr>
              <a:t>When we create a simple Spring Boot application, by default, it contains the test dependency in the pom.xml file and </a:t>
            </a:r>
            <a:r>
              <a:rPr b="1" lang="fr-FR" sz="1200">
                <a:solidFill>
                  <a:srgbClr val="333333"/>
                </a:solidFill>
                <a:latin typeface="Roboto"/>
                <a:ea typeface="Roboto"/>
                <a:cs typeface="Roboto"/>
                <a:sym typeface="Roboto"/>
              </a:rPr>
              <a:t>ApplicationNameTest.java</a:t>
            </a:r>
            <a:r>
              <a:rPr lang="fr-FR" sz="1200">
                <a:solidFill>
                  <a:srgbClr val="333333"/>
                </a:solidFill>
                <a:latin typeface="Roboto"/>
                <a:ea typeface="Roboto"/>
                <a:cs typeface="Roboto"/>
                <a:sym typeface="Roboto"/>
              </a:rPr>
              <a:t> file under in the folder </a:t>
            </a:r>
            <a:r>
              <a:rPr b="1" lang="fr-FR" sz="1200">
                <a:solidFill>
                  <a:srgbClr val="333333"/>
                </a:solidFill>
                <a:latin typeface="Roboto"/>
                <a:ea typeface="Roboto"/>
                <a:cs typeface="Roboto"/>
                <a:sym typeface="Roboto"/>
              </a:rPr>
              <a:t>src/test/java.</a:t>
            </a:r>
            <a:endParaRPr sz="1200">
              <a:solidFill>
                <a:srgbClr val="333333"/>
              </a:solidFill>
              <a:latin typeface="Arial"/>
              <a:ea typeface="Arial"/>
              <a:cs typeface="Arial"/>
              <a:sym typeface="Arial"/>
            </a:endParaRPr>
          </a:p>
        </p:txBody>
      </p:sp>
      <p:sp>
        <p:nvSpPr>
          <p:cNvPr id="421" name="Google Shape;421;g14b35a59f69_0_54"/>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Starters</a:t>
            </a:r>
            <a:endParaRPr b="1"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49c4a3c6b8_1_20"/>
          <p:cNvSpPr txBox="1"/>
          <p:nvPr>
            <p:ph idx="1" type="body"/>
          </p:nvPr>
        </p:nvSpPr>
        <p:spPr>
          <a:xfrm>
            <a:off x="320386" y="763485"/>
            <a:ext cx="8654700" cy="375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1800"/>
              <a:buFont typeface="Arial"/>
              <a:buNone/>
            </a:pPr>
            <a:r>
              <a:rPr b="1" lang="fr-FR" sz="1800" u="sng">
                <a:solidFill>
                  <a:srgbClr val="2F5496"/>
                </a:solidFill>
                <a:latin typeface="Arial"/>
                <a:ea typeface="Arial"/>
                <a:cs typeface="Arial"/>
                <a:sym typeface="Arial"/>
              </a:rPr>
              <a:t>Plan: </a:t>
            </a:r>
            <a:endParaRPr/>
          </a:p>
          <a:p>
            <a:pPr indent="0" lvl="0" marL="0" rtl="0" algn="l">
              <a:lnSpc>
                <a:spcPct val="90000"/>
              </a:lnSpc>
              <a:spcBef>
                <a:spcPts val="750"/>
              </a:spcBef>
              <a:spcAft>
                <a:spcPts val="0"/>
              </a:spcAft>
              <a:buClr>
                <a:srgbClr val="505050"/>
              </a:buClr>
              <a:buSzPts val="1800"/>
              <a:buFont typeface="Calibri"/>
              <a:buNone/>
            </a:pPr>
            <a:r>
              <a:t/>
            </a:r>
            <a:endParaRPr sz="1800">
              <a:solidFill>
                <a:srgbClr val="2F5496"/>
              </a:solidFill>
              <a:latin typeface="Arial"/>
              <a:ea typeface="Arial"/>
              <a:cs typeface="Arial"/>
              <a:sym typeface="Arial"/>
            </a:endParaRPr>
          </a:p>
          <a:p>
            <a:pPr indent="-342900" lvl="0" marL="457200" rtl="0" algn="l">
              <a:lnSpc>
                <a:spcPct val="90000"/>
              </a:lnSpc>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Why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vs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Annotations</a:t>
            </a:r>
            <a:endParaRPr sz="1800">
              <a:solidFill>
                <a:srgbClr val="2F5496"/>
              </a:solidFill>
              <a:latin typeface="Arial"/>
              <a:ea typeface="Arial"/>
              <a:cs typeface="Arial"/>
              <a:sym typeface="Arial"/>
            </a:endParaRPr>
          </a:p>
          <a:p>
            <a:pPr indent="-342900" lvl="0" marL="457200" rtl="0" algn="l">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Starters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3CE3FA"/>
              </a:buClr>
              <a:buSzPts val="1800"/>
              <a:buFont typeface="Arial"/>
              <a:buChar char="❏"/>
            </a:pPr>
            <a:r>
              <a:rPr lang="fr-FR" sz="1800">
                <a:solidFill>
                  <a:srgbClr val="3CE3FA"/>
                </a:solidFill>
                <a:latin typeface="Arial"/>
                <a:ea typeface="Arial"/>
                <a:cs typeface="Arial"/>
                <a:sym typeface="Arial"/>
              </a:rPr>
              <a:t>Demo (Spring Setup)</a:t>
            </a:r>
            <a:endParaRPr sz="1800">
              <a:solidFill>
                <a:srgbClr val="3CE3FA"/>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Tests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(Tests)</a:t>
            </a:r>
            <a:endParaRPr sz="1800">
              <a:solidFill>
                <a:srgbClr val="2F5496"/>
              </a:solidFill>
              <a:latin typeface="Arial"/>
              <a:ea typeface="Arial"/>
              <a:cs typeface="Arial"/>
              <a:sym typeface="Arial"/>
            </a:endParaRPr>
          </a:p>
          <a:p>
            <a:pPr indent="-342900" lvl="0" marL="457200" rtl="0" algn="l">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Materials &amp; documentation</a:t>
            </a:r>
            <a:endParaRPr sz="1800">
              <a:solidFill>
                <a:srgbClr val="2F5496"/>
              </a:solidFill>
              <a:latin typeface="Arial"/>
              <a:ea typeface="Arial"/>
              <a:cs typeface="Arial"/>
              <a:sym typeface="Arial"/>
            </a:endParaRPr>
          </a:p>
        </p:txBody>
      </p:sp>
      <p:pic>
        <p:nvPicPr>
          <p:cNvPr id="427" name="Google Shape;427;g149c4a3c6b8_1_20"/>
          <p:cNvPicPr preferRelativeResize="0"/>
          <p:nvPr/>
        </p:nvPicPr>
        <p:blipFill rotWithShape="1">
          <a:blip r:embed="rId3">
            <a:alphaModFix/>
          </a:blip>
          <a:srcRect b="0" l="0" r="0" t="0"/>
          <a:stretch/>
        </p:blipFill>
        <p:spPr>
          <a:xfrm>
            <a:off x="5454325" y="0"/>
            <a:ext cx="368967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49c4a3c6b8_1_40"/>
          <p:cNvSpPr txBox="1"/>
          <p:nvPr>
            <p:ph idx="1" type="body"/>
          </p:nvPr>
        </p:nvSpPr>
        <p:spPr>
          <a:xfrm>
            <a:off x="286698" y="9131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highlight>
                <a:schemeClr val="lt1"/>
              </a:highlight>
              <a:latin typeface="Arial"/>
              <a:ea typeface="Arial"/>
              <a:cs typeface="Arial"/>
              <a:sym typeface="Arial"/>
            </a:endParaRPr>
          </a:p>
          <a:p>
            <a:pPr indent="0" lvl="0" marL="25400" marR="25400" rtl="0" algn="just">
              <a:lnSpc>
                <a:spcPct val="115000"/>
              </a:lnSpc>
              <a:spcBef>
                <a:spcPts val="600"/>
              </a:spcBef>
              <a:spcAft>
                <a:spcPts val="0"/>
              </a:spcAft>
              <a:buNone/>
            </a:pPr>
            <a:r>
              <a:rPr lang="fr-FR" sz="1200">
                <a:solidFill>
                  <a:schemeClr val="dk1"/>
                </a:solidFill>
                <a:latin typeface="Arial"/>
                <a:ea typeface="Arial"/>
                <a:cs typeface="Arial"/>
                <a:sym typeface="Arial"/>
              </a:rPr>
              <a:t>You can choose Spring Boot because of the features and benefits it offers :</a:t>
            </a:r>
            <a:endParaRPr sz="1200">
              <a:solidFill>
                <a:schemeClr val="dk1"/>
              </a:solidFill>
              <a:latin typeface="Arial"/>
              <a:ea typeface="Arial"/>
              <a:cs typeface="Arial"/>
              <a:sym typeface="Arial"/>
            </a:endParaRPr>
          </a:p>
          <a:p>
            <a:pPr indent="-304800" lvl="0" marL="457200" rtl="0" algn="l">
              <a:lnSpc>
                <a:spcPct val="150000"/>
              </a:lnSpc>
              <a:spcBef>
                <a:spcPts val="700"/>
              </a:spcBef>
              <a:spcAft>
                <a:spcPts val="0"/>
              </a:spcAft>
              <a:buClr>
                <a:schemeClr val="dk1"/>
              </a:buClr>
              <a:buSzPts val="1200"/>
              <a:buFont typeface="Arial"/>
              <a:buChar char="❏"/>
            </a:pPr>
            <a:r>
              <a:rPr lang="fr-FR" sz="1200">
                <a:solidFill>
                  <a:schemeClr val="dk1"/>
                </a:solidFill>
                <a:latin typeface="Arial"/>
                <a:ea typeface="Arial"/>
                <a:cs typeface="Arial"/>
                <a:sym typeface="Arial"/>
              </a:rPr>
              <a:t>Create stand-alone Spring applications</a:t>
            </a:r>
            <a:endParaRPr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To avoid complex XML configuration in Spring</a:t>
            </a:r>
            <a:endParaRPr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To develop a production ready Spring applications in an easier way</a:t>
            </a:r>
            <a:endParaRPr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In Spring Boot, everything is auto configured (no manual configurations are needed).</a:t>
            </a:r>
            <a:endParaRPr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It offers annotation-based spring application</a:t>
            </a:r>
            <a:endParaRPr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Eases dependency management</a:t>
            </a:r>
            <a:endParaRPr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Provide </a:t>
            </a:r>
            <a:r>
              <a:rPr b="1" i="1" lang="fr-FR" sz="1200">
                <a:solidFill>
                  <a:schemeClr val="dk1"/>
                </a:solidFill>
                <a:latin typeface="Arial"/>
                <a:ea typeface="Arial"/>
                <a:cs typeface="Arial"/>
                <a:sym typeface="Arial"/>
              </a:rPr>
              <a:t>starter </a:t>
            </a:r>
            <a:r>
              <a:rPr lang="fr-FR" sz="1200">
                <a:solidFill>
                  <a:schemeClr val="dk1"/>
                </a:solidFill>
                <a:latin typeface="Arial"/>
                <a:ea typeface="Arial"/>
                <a:cs typeface="Arial"/>
                <a:sym typeface="Arial"/>
              </a:rPr>
              <a:t>dependencies to simplify your build configuration</a:t>
            </a:r>
            <a:endParaRPr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It includes an Embedded Servlet Container (Tomcat)</a:t>
            </a:r>
            <a:endParaRPr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Reduces the development time</a:t>
            </a:r>
            <a:endParaRPr sz="1200">
              <a:solidFill>
                <a:schemeClr val="dk1"/>
              </a:solidFill>
              <a:latin typeface="Arial"/>
              <a:ea typeface="Arial"/>
              <a:cs typeface="Arial"/>
              <a:sym typeface="Arial"/>
            </a:endParaRPr>
          </a:p>
          <a:p>
            <a:pPr indent="-304800" lvl="0" marL="457200" rtl="0" algn="l">
              <a:lnSpc>
                <a:spcPct val="150000"/>
              </a:lnSpc>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Provide production-ready features such as metrics, health checks, and externalised configuration</a:t>
            </a:r>
            <a:endParaRPr sz="1200">
              <a:solidFill>
                <a:schemeClr val="dk1"/>
              </a:solidFill>
              <a:highlight>
                <a:schemeClr val="lt1"/>
              </a:highlight>
              <a:latin typeface="Arial"/>
              <a:ea typeface="Arial"/>
              <a:cs typeface="Arial"/>
              <a:sym typeface="Arial"/>
            </a:endParaRPr>
          </a:p>
        </p:txBody>
      </p:sp>
      <p:sp>
        <p:nvSpPr>
          <p:cNvPr id="189" name="Google Shape;189;g149c4a3c6b8_1_40"/>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Why Spring Boot?</a:t>
            </a:r>
            <a:endParaRPr b="1"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fe70cf0332_0_0"/>
          <p:cNvSpPr txBox="1"/>
          <p:nvPr>
            <p:ph type="title"/>
          </p:nvPr>
        </p:nvSpPr>
        <p:spPr>
          <a:xfrm>
            <a:off x="3942917" y="2047033"/>
            <a:ext cx="1508700" cy="8721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CE3FA"/>
              </a:buClr>
              <a:buSzPct val="100000"/>
              <a:buFont typeface="Arial Black"/>
              <a:buNone/>
            </a:pPr>
            <a:r>
              <a:rPr lang="fr-FR" sz="3300">
                <a:solidFill>
                  <a:srgbClr val="3CE3FA"/>
                </a:solidFill>
              </a:rPr>
              <a:t>DEMO</a:t>
            </a:r>
            <a:endParaRPr sz="3300">
              <a:solidFill>
                <a:srgbClr val="3CE3FA"/>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49c4a3c6b8_1_25"/>
          <p:cNvSpPr txBox="1"/>
          <p:nvPr>
            <p:ph idx="1" type="body"/>
          </p:nvPr>
        </p:nvSpPr>
        <p:spPr>
          <a:xfrm>
            <a:off x="320386" y="763485"/>
            <a:ext cx="8654700" cy="375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1800"/>
              <a:buFont typeface="Arial"/>
              <a:buNone/>
            </a:pPr>
            <a:r>
              <a:rPr b="1" lang="fr-FR" sz="1800" u="sng">
                <a:solidFill>
                  <a:srgbClr val="2F5496"/>
                </a:solidFill>
                <a:latin typeface="Arial"/>
                <a:ea typeface="Arial"/>
                <a:cs typeface="Arial"/>
                <a:sym typeface="Arial"/>
              </a:rPr>
              <a:t>Plan: </a:t>
            </a:r>
            <a:endParaRPr/>
          </a:p>
          <a:p>
            <a:pPr indent="0" lvl="0" marL="0" rtl="0" algn="l">
              <a:lnSpc>
                <a:spcPct val="90000"/>
              </a:lnSpc>
              <a:spcBef>
                <a:spcPts val="750"/>
              </a:spcBef>
              <a:spcAft>
                <a:spcPts val="0"/>
              </a:spcAft>
              <a:buClr>
                <a:srgbClr val="505050"/>
              </a:buClr>
              <a:buSzPts val="1800"/>
              <a:buFont typeface="Calibri"/>
              <a:buNone/>
            </a:pPr>
            <a:r>
              <a:t/>
            </a:r>
            <a:endParaRPr sz="1800">
              <a:solidFill>
                <a:srgbClr val="2F5496"/>
              </a:solidFill>
              <a:latin typeface="Arial"/>
              <a:ea typeface="Arial"/>
              <a:cs typeface="Arial"/>
              <a:sym typeface="Arial"/>
            </a:endParaRPr>
          </a:p>
          <a:p>
            <a:pPr indent="-342900" lvl="0" marL="457200" rtl="0" algn="l">
              <a:lnSpc>
                <a:spcPct val="90000"/>
              </a:lnSpc>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Why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vs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Annotations</a:t>
            </a:r>
            <a:endParaRPr sz="1800">
              <a:solidFill>
                <a:srgbClr val="2F5496"/>
              </a:solidFill>
              <a:latin typeface="Arial"/>
              <a:ea typeface="Arial"/>
              <a:cs typeface="Arial"/>
              <a:sym typeface="Arial"/>
            </a:endParaRPr>
          </a:p>
          <a:p>
            <a:pPr indent="-342900" lvl="0" marL="457200" rtl="0" algn="l">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Starters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(Spring Setup)</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3CE3FA"/>
              </a:buClr>
              <a:buSzPts val="1800"/>
              <a:buFont typeface="Arial"/>
              <a:buChar char="❏"/>
            </a:pPr>
            <a:r>
              <a:rPr lang="fr-FR" sz="1800">
                <a:solidFill>
                  <a:srgbClr val="3CE3FA"/>
                </a:solidFill>
                <a:latin typeface="Arial"/>
                <a:ea typeface="Arial"/>
                <a:cs typeface="Arial"/>
                <a:sym typeface="Arial"/>
              </a:rPr>
              <a:t>Tests</a:t>
            </a:r>
            <a:endParaRPr sz="1800">
              <a:solidFill>
                <a:srgbClr val="3CE3FA"/>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(Tests)</a:t>
            </a:r>
            <a:endParaRPr sz="1800">
              <a:solidFill>
                <a:srgbClr val="2F5496"/>
              </a:solidFill>
              <a:latin typeface="Arial"/>
              <a:ea typeface="Arial"/>
              <a:cs typeface="Arial"/>
              <a:sym typeface="Arial"/>
            </a:endParaRPr>
          </a:p>
          <a:p>
            <a:pPr indent="-342900" lvl="0" marL="457200" rtl="0" algn="l">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Materials &amp; documentation</a:t>
            </a:r>
            <a:endParaRPr sz="1800">
              <a:solidFill>
                <a:srgbClr val="2F5496"/>
              </a:solidFill>
              <a:latin typeface="Arial"/>
              <a:ea typeface="Arial"/>
              <a:cs typeface="Arial"/>
              <a:sym typeface="Arial"/>
            </a:endParaRPr>
          </a:p>
        </p:txBody>
      </p:sp>
      <p:pic>
        <p:nvPicPr>
          <p:cNvPr id="438" name="Google Shape;438;g149c4a3c6b8_1_25"/>
          <p:cNvPicPr preferRelativeResize="0"/>
          <p:nvPr/>
        </p:nvPicPr>
        <p:blipFill rotWithShape="1">
          <a:blip r:embed="rId3">
            <a:alphaModFix/>
          </a:blip>
          <a:srcRect b="0" l="0" r="0" t="0"/>
          <a:stretch/>
        </p:blipFill>
        <p:spPr>
          <a:xfrm>
            <a:off x="5454325" y="0"/>
            <a:ext cx="3689675" cy="5143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14b35a59f69_0_60"/>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Integration</a:t>
            </a:r>
            <a:r>
              <a:rPr lang="fr-FR" sz="1400">
                <a:solidFill>
                  <a:srgbClr val="999999"/>
                </a:solidFill>
                <a:highlight>
                  <a:schemeClr val="lt1"/>
                </a:highlight>
                <a:latin typeface="Arial"/>
                <a:ea typeface="Arial"/>
                <a:cs typeface="Arial"/>
                <a:sym typeface="Arial"/>
              </a:rPr>
              <a:t> Tests</a:t>
            </a:r>
            <a:endParaRPr sz="1400">
              <a:solidFill>
                <a:srgbClr val="999999"/>
              </a:solidFill>
              <a:highlight>
                <a:schemeClr val="lt1"/>
              </a:highlight>
              <a:latin typeface="Arial"/>
              <a:ea typeface="Arial"/>
              <a:cs typeface="Arial"/>
              <a:sym typeface="Arial"/>
            </a:endParaRPr>
          </a:p>
        </p:txBody>
      </p:sp>
      <p:sp>
        <p:nvSpPr>
          <p:cNvPr id="444" name="Google Shape;444;g14b35a59f69_0_60"/>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33400"/>
              </a:lnSpc>
              <a:spcBef>
                <a:spcPts val="0"/>
              </a:spcBef>
              <a:spcAft>
                <a:spcPts val="0"/>
              </a:spcAft>
              <a:buClr>
                <a:srgbClr val="333333"/>
              </a:buClr>
              <a:buSzPts val="1200"/>
              <a:buFont typeface="Arial"/>
              <a:buChar char="❏"/>
            </a:pPr>
            <a:r>
              <a:rPr lang="fr-FR" sz="1200">
                <a:solidFill>
                  <a:srgbClr val="333333"/>
                </a:solidFill>
                <a:latin typeface="Arial"/>
                <a:ea typeface="Arial"/>
                <a:cs typeface="Arial"/>
                <a:sym typeface="Arial"/>
              </a:rPr>
              <a:t>Integration tests focus on integrating different </a:t>
            </a:r>
            <a:r>
              <a:rPr lang="fr-FR" sz="1200" u="sng">
                <a:solidFill>
                  <a:srgbClr val="333333"/>
                </a:solidFill>
                <a:latin typeface="Arial"/>
                <a:ea typeface="Arial"/>
                <a:cs typeface="Arial"/>
                <a:sym typeface="Arial"/>
              </a:rPr>
              <a:t>layers </a:t>
            </a:r>
            <a:r>
              <a:rPr lang="fr-FR" sz="1200">
                <a:solidFill>
                  <a:srgbClr val="333333"/>
                </a:solidFill>
                <a:latin typeface="Arial"/>
                <a:ea typeface="Arial"/>
                <a:cs typeface="Arial"/>
                <a:sym typeface="Arial"/>
              </a:rPr>
              <a:t>of the application. That also means</a:t>
            </a:r>
            <a:r>
              <a:rPr lang="fr-FR" sz="1200" u="sng">
                <a:solidFill>
                  <a:srgbClr val="333333"/>
                </a:solidFill>
                <a:latin typeface="Arial"/>
                <a:ea typeface="Arial"/>
                <a:cs typeface="Arial"/>
                <a:sym typeface="Arial"/>
              </a:rPr>
              <a:t> no mocking</a:t>
            </a:r>
            <a:r>
              <a:rPr lang="fr-FR" sz="1200">
                <a:solidFill>
                  <a:srgbClr val="333333"/>
                </a:solidFill>
                <a:latin typeface="Arial"/>
                <a:ea typeface="Arial"/>
                <a:cs typeface="Arial"/>
                <a:sym typeface="Arial"/>
              </a:rPr>
              <a:t> is involved.</a:t>
            </a:r>
            <a:endParaRPr sz="1200">
              <a:solidFill>
                <a:srgbClr val="333333"/>
              </a:solidFill>
              <a:latin typeface="Arial"/>
              <a:ea typeface="Arial"/>
              <a:cs typeface="Arial"/>
              <a:sym typeface="Arial"/>
            </a:endParaRPr>
          </a:p>
          <a:p>
            <a:pPr indent="-304800" lvl="0" marL="457200" rtl="0" algn="l">
              <a:lnSpc>
                <a:spcPct val="133400"/>
              </a:lnSpc>
              <a:spcBef>
                <a:spcPts val="1000"/>
              </a:spcBef>
              <a:spcAft>
                <a:spcPts val="0"/>
              </a:spcAft>
              <a:buClr>
                <a:srgbClr val="333333"/>
              </a:buClr>
              <a:buSzPts val="1200"/>
              <a:buFont typeface="Roboto"/>
              <a:buChar char="❏"/>
            </a:pPr>
            <a:r>
              <a:rPr lang="fr-FR" sz="1200">
                <a:solidFill>
                  <a:srgbClr val="333333"/>
                </a:solidFill>
                <a:latin typeface="Arial"/>
                <a:ea typeface="Arial"/>
                <a:cs typeface="Arial"/>
                <a:sym typeface="Arial"/>
              </a:rPr>
              <a:t>Ideally, we should keep the integration tests separated from the unit tests and should not run along with the unit tests. </a:t>
            </a:r>
            <a:endParaRPr sz="1200">
              <a:solidFill>
                <a:srgbClr val="333333"/>
              </a:solidFill>
              <a:latin typeface="Arial"/>
              <a:ea typeface="Arial"/>
              <a:cs typeface="Arial"/>
              <a:sym typeface="Arial"/>
            </a:endParaRPr>
          </a:p>
          <a:p>
            <a:pPr indent="0" lvl="0" marL="914400" rtl="0" algn="l">
              <a:lnSpc>
                <a:spcPct val="133400"/>
              </a:lnSpc>
              <a:spcBef>
                <a:spcPts val="1000"/>
              </a:spcBef>
              <a:spcAft>
                <a:spcPts val="0"/>
              </a:spcAft>
              <a:buNone/>
            </a:pPr>
            <a:r>
              <a:rPr lang="fr-FR" sz="1200">
                <a:solidFill>
                  <a:srgbClr val="333333"/>
                </a:solidFill>
                <a:latin typeface="Arial"/>
                <a:ea typeface="Arial"/>
                <a:cs typeface="Arial"/>
                <a:sym typeface="Arial"/>
              </a:rPr>
              <a:t>⇒ We can do this by using a different profile to only run the integration tests. </a:t>
            </a:r>
            <a:endParaRPr sz="1200">
              <a:solidFill>
                <a:srgbClr val="333333"/>
              </a:solidFill>
              <a:latin typeface="Arial"/>
              <a:ea typeface="Arial"/>
              <a:cs typeface="Arial"/>
              <a:sym typeface="Arial"/>
            </a:endParaRPr>
          </a:p>
          <a:p>
            <a:pPr indent="0" lvl="0" marL="914400" rtl="0" algn="l">
              <a:lnSpc>
                <a:spcPct val="133400"/>
              </a:lnSpc>
              <a:spcBef>
                <a:spcPts val="1000"/>
              </a:spcBef>
              <a:spcAft>
                <a:spcPts val="0"/>
              </a:spcAft>
              <a:buNone/>
            </a:pPr>
            <a:r>
              <a:rPr lang="fr-FR" sz="1200">
                <a:solidFill>
                  <a:srgbClr val="333333"/>
                </a:solidFill>
                <a:latin typeface="Arial"/>
                <a:ea typeface="Arial"/>
                <a:cs typeface="Arial"/>
                <a:sym typeface="Arial"/>
              </a:rPr>
              <a:t>A couple of reasons for doing this could be that the integration tests are time-consuming and might need an actual database to execute.</a:t>
            </a:r>
            <a:endParaRPr sz="1200">
              <a:solidFill>
                <a:srgbClr val="333333"/>
              </a:solidFill>
              <a:latin typeface="Arial"/>
              <a:ea typeface="Arial"/>
              <a:cs typeface="Arial"/>
              <a:sym typeface="Arial"/>
            </a:endParaRPr>
          </a:p>
          <a:p>
            <a:pPr indent="-304800" lvl="0" marL="457200" rtl="0" algn="l">
              <a:lnSpc>
                <a:spcPct val="133400"/>
              </a:lnSpc>
              <a:spcBef>
                <a:spcPts val="1000"/>
              </a:spcBef>
              <a:spcAft>
                <a:spcPts val="1000"/>
              </a:spcAft>
              <a:buClr>
                <a:srgbClr val="333333"/>
              </a:buClr>
              <a:buSzPts val="1200"/>
              <a:buFont typeface="Arial"/>
              <a:buChar char="❏"/>
            </a:pPr>
            <a:r>
              <a:rPr lang="fr-FR" sz="1200">
                <a:solidFill>
                  <a:srgbClr val="333333"/>
                </a:solidFill>
                <a:latin typeface="Arial"/>
                <a:ea typeface="Arial"/>
                <a:cs typeface="Arial"/>
                <a:sym typeface="Arial"/>
              </a:rPr>
              <a:t>The integration tests need to start up a container to execute the test cases. Hence, some additional setup is required for this. But all of this is easy in Spring Boot.</a:t>
            </a:r>
            <a:endParaRPr sz="1200">
              <a:solidFill>
                <a:srgbClr val="333333"/>
              </a:solidFill>
              <a:latin typeface="Arial"/>
              <a:ea typeface="Arial"/>
              <a:cs typeface="Arial"/>
              <a:sym typeface="Arial"/>
            </a:endParaRPr>
          </a:p>
        </p:txBody>
      </p:sp>
      <p:sp>
        <p:nvSpPr>
          <p:cNvPr id="445" name="Google Shape;445;g14b35a59f69_0_60"/>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138d2220928_0_0"/>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Integration Tests</a:t>
            </a:r>
            <a:endParaRPr sz="1400">
              <a:solidFill>
                <a:srgbClr val="999999"/>
              </a:solidFill>
              <a:highlight>
                <a:schemeClr val="lt1"/>
              </a:highlight>
              <a:latin typeface="Arial"/>
              <a:ea typeface="Arial"/>
              <a:cs typeface="Arial"/>
              <a:sym typeface="Arial"/>
            </a:endParaRPr>
          </a:p>
        </p:txBody>
      </p:sp>
      <p:sp>
        <p:nvSpPr>
          <p:cNvPr id="451" name="Google Shape;451;g138d2220928_0_0"/>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33400"/>
              </a:lnSpc>
              <a:spcBef>
                <a:spcPts val="0"/>
              </a:spcBef>
              <a:spcAft>
                <a:spcPts val="0"/>
              </a:spcAft>
              <a:buNone/>
            </a:pPr>
            <a:r>
              <a:rPr b="1" lang="fr-FR" sz="1000">
                <a:solidFill>
                  <a:srgbClr val="BBB529"/>
                </a:solidFill>
                <a:latin typeface="Courier New"/>
                <a:ea typeface="Courier New"/>
                <a:cs typeface="Courier New"/>
                <a:sym typeface="Courier New"/>
              </a:rPr>
              <a:t>@SpringBootTest</a:t>
            </a:r>
            <a:endParaRPr b="1" sz="1000">
              <a:solidFill>
                <a:srgbClr val="BBB529"/>
              </a:solidFill>
              <a:latin typeface="Courier New"/>
              <a:ea typeface="Courier New"/>
              <a:cs typeface="Courier New"/>
              <a:sym typeface="Courier New"/>
            </a:endParaRPr>
          </a:p>
          <a:p>
            <a:pPr indent="0" lvl="0" marL="0" rtl="0" algn="l">
              <a:lnSpc>
                <a:spcPct val="133400"/>
              </a:lnSpc>
              <a:spcBef>
                <a:spcPts val="800"/>
              </a:spcBef>
              <a:spcAft>
                <a:spcPts val="0"/>
              </a:spcAft>
              <a:buNone/>
            </a:pPr>
            <a:r>
              <a:rPr b="1" lang="fr-FR" sz="1000">
                <a:solidFill>
                  <a:srgbClr val="BBB529"/>
                </a:solidFill>
                <a:latin typeface="Courier New"/>
                <a:ea typeface="Courier New"/>
                <a:cs typeface="Courier New"/>
                <a:sym typeface="Courier New"/>
              </a:rPr>
              <a:t>@AutoConfigureMockMvc</a:t>
            </a:r>
            <a:endParaRPr b="1" sz="1000">
              <a:solidFill>
                <a:srgbClr val="BBB529"/>
              </a:solidFill>
              <a:latin typeface="Courier New"/>
              <a:ea typeface="Courier New"/>
              <a:cs typeface="Courier New"/>
              <a:sym typeface="Courier New"/>
            </a:endParaRPr>
          </a:p>
          <a:p>
            <a:pPr indent="0" lvl="0" marL="0" rtl="0" algn="l">
              <a:lnSpc>
                <a:spcPct val="133400"/>
              </a:lnSpc>
              <a:spcBef>
                <a:spcPts val="800"/>
              </a:spcBef>
              <a:spcAft>
                <a:spcPts val="0"/>
              </a:spcAft>
              <a:buNone/>
            </a:pPr>
            <a:r>
              <a:rPr b="1" lang="fr-FR" sz="1000">
                <a:solidFill>
                  <a:srgbClr val="BBB529"/>
                </a:solidFill>
                <a:latin typeface="Courier New"/>
                <a:ea typeface="Courier New"/>
                <a:cs typeface="Courier New"/>
                <a:sym typeface="Courier New"/>
              </a:rPr>
              <a:t>@TestPropertySource</a:t>
            </a:r>
            <a:r>
              <a:rPr b="1" lang="fr-FR" sz="1000">
                <a:solidFill>
                  <a:srgbClr val="A9B7C6"/>
                </a:solidFill>
                <a:latin typeface="Courier New"/>
                <a:ea typeface="Courier New"/>
                <a:cs typeface="Courier New"/>
                <a:sym typeface="Courier New"/>
              </a:rPr>
              <a:t>(locations = </a:t>
            </a:r>
            <a:r>
              <a:rPr b="1" lang="fr-FR" sz="1000">
                <a:solidFill>
                  <a:srgbClr val="6A8759"/>
                </a:solidFill>
                <a:latin typeface="Courier New"/>
                <a:ea typeface="Courier New"/>
                <a:cs typeface="Courier New"/>
                <a:sym typeface="Courier New"/>
              </a:rPr>
              <a:t>"classpath:application-integrationtest.properties"</a:t>
            </a:r>
            <a:r>
              <a:rPr b="1" lang="fr-FR"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33400"/>
              </a:lnSpc>
              <a:spcBef>
                <a:spcPts val="800"/>
              </a:spcBef>
              <a:spcAft>
                <a:spcPts val="0"/>
              </a:spcAft>
              <a:buNone/>
            </a:pPr>
            <a:r>
              <a:rPr b="1" lang="fr-FR" sz="1000">
                <a:solidFill>
                  <a:srgbClr val="CC7832"/>
                </a:solidFill>
                <a:latin typeface="Courier New"/>
                <a:ea typeface="Courier New"/>
                <a:cs typeface="Courier New"/>
                <a:sym typeface="Courier New"/>
              </a:rPr>
              <a:t>class </a:t>
            </a:r>
            <a:r>
              <a:rPr b="1" lang="fr-FR" sz="1000">
                <a:solidFill>
                  <a:srgbClr val="A9B7C6"/>
                </a:solidFill>
                <a:latin typeface="Courier New"/>
                <a:ea typeface="Courier New"/>
                <a:cs typeface="Courier New"/>
                <a:sym typeface="Courier New"/>
              </a:rPr>
              <a:t>StudentControllerITest {</a:t>
            </a:r>
            <a:endParaRPr b="1" sz="1000">
              <a:solidFill>
                <a:srgbClr val="A9B7C6"/>
              </a:solidFill>
              <a:latin typeface="Courier New"/>
              <a:ea typeface="Courier New"/>
              <a:cs typeface="Courier New"/>
              <a:sym typeface="Courier New"/>
            </a:endParaRPr>
          </a:p>
          <a:p>
            <a:pPr indent="0" lvl="0" marL="0" rtl="0" algn="l">
              <a:lnSpc>
                <a:spcPct val="133400"/>
              </a:lnSpc>
              <a:spcBef>
                <a:spcPts val="800"/>
              </a:spcBef>
              <a:spcAft>
                <a:spcPts val="0"/>
              </a:spcAft>
              <a:buNone/>
            </a:pPr>
            <a:r>
              <a:t/>
            </a:r>
            <a:endParaRPr b="1" sz="1000">
              <a:solidFill>
                <a:srgbClr val="A9B7C6"/>
              </a:solidFill>
              <a:latin typeface="Courier New"/>
              <a:ea typeface="Courier New"/>
              <a:cs typeface="Courier New"/>
              <a:sym typeface="Courier New"/>
            </a:endParaRPr>
          </a:p>
          <a:p>
            <a:pPr indent="0" lvl="0" marL="0" rtl="0" algn="l">
              <a:lnSpc>
                <a:spcPct val="133400"/>
              </a:lnSpc>
              <a:spcBef>
                <a:spcPts val="800"/>
              </a:spcBef>
              <a:spcAft>
                <a:spcPts val="0"/>
              </a:spcAft>
              <a:buNone/>
            </a:pPr>
            <a:r>
              <a:rPr b="1" lang="fr-FR" sz="1000">
                <a:solidFill>
                  <a:srgbClr val="A9B7C6"/>
                </a:solidFill>
                <a:latin typeface="Courier New"/>
                <a:ea typeface="Courier New"/>
                <a:cs typeface="Courier New"/>
                <a:sym typeface="Courier New"/>
              </a:rPr>
              <a:t> </a:t>
            </a:r>
            <a:r>
              <a:rPr b="1" lang="fr-FR" sz="1000">
                <a:solidFill>
                  <a:srgbClr val="BBB529"/>
                </a:solidFill>
                <a:latin typeface="Courier New"/>
                <a:ea typeface="Courier New"/>
                <a:cs typeface="Courier New"/>
                <a:sym typeface="Courier New"/>
              </a:rPr>
              <a:t>@Autowired</a:t>
            </a:r>
            <a:endParaRPr b="1" sz="1000">
              <a:solidFill>
                <a:srgbClr val="BBB529"/>
              </a:solidFill>
              <a:latin typeface="Courier New"/>
              <a:ea typeface="Courier New"/>
              <a:cs typeface="Courier New"/>
              <a:sym typeface="Courier New"/>
            </a:endParaRPr>
          </a:p>
          <a:p>
            <a:pPr indent="0" lvl="0" marL="0" rtl="0" algn="l">
              <a:lnSpc>
                <a:spcPct val="133400"/>
              </a:lnSpc>
              <a:spcBef>
                <a:spcPts val="800"/>
              </a:spcBef>
              <a:spcAft>
                <a:spcPts val="0"/>
              </a:spcAft>
              <a:buNone/>
            </a:pPr>
            <a:r>
              <a:rPr b="1" lang="fr-FR" sz="1000">
                <a:solidFill>
                  <a:srgbClr val="BBB529"/>
                </a:solidFill>
                <a:latin typeface="Courier New"/>
                <a:ea typeface="Courier New"/>
                <a:cs typeface="Courier New"/>
                <a:sym typeface="Courier New"/>
              </a:rPr>
              <a:t> </a:t>
            </a:r>
            <a:r>
              <a:rPr b="1" lang="fr-FR" sz="1000">
                <a:solidFill>
                  <a:srgbClr val="CC7832"/>
                </a:solidFill>
                <a:latin typeface="Courier New"/>
                <a:ea typeface="Courier New"/>
                <a:cs typeface="Courier New"/>
                <a:sym typeface="Courier New"/>
              </a:rPr>
              <a:t>private </a:t>
            </a:r>
            <a:r>
              <a:rPr b="1" lang="fr-FR" sz="1000">
                <a:solidFill>
                  <a:srgbClr val="A9B7C6"/>
                </a:solidFill>
                <a:latin typeface="Courier New"/>
                <a:ea typeface="Courier New"/>
                <a:cs typeface="Courier New"/>
                <a:sym typeface="Courier New"/>
              </a:rPr>
              <a:t>MockMvc </a:t>
            </a:r>
            <a:r>
              <a:rPr b="1" lang="fr-FR" sz="1000">
                <a:solidFill>
                  <a:srgbClr val="9876AA"/>
                </a:solidFill>
                <a:latin typeface="Courier New"/>
                <a:ea typeface="Courier New"/>
                <a:cs typeface="Courier New"/>
                <a:sym typeface="Courier New"/>
              </a:rPr>
              <a:t>mockMvc</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33400"/>
              </a:lnSpc>
              <a:spcBef>
                <a:spcPts val="800"/>
              </a:spcBef>
              <a:spcAft>
                <a:spcPts val="0"/>
              </a:spcAft>
              <a:buNone/>
            </a:pPr>
            <a:r>
              <a:t/>
            </a:r>
            <a:endParaRPr b="1" sz="1000">
              <a:solidFill>
                <a:srgbClr val="CC7832"/>
              </a:solidFill>
              <a:latin typeface="Courier New"/>
              <a:ea typeface="Courier New"/>
              <a:cs typeface="Courier New"/>
              <a:sym typeface="Courier New"/>
            </a:endParaRPr>
          </a:p>
          <a:p>
            <a:pPr indent="0" lvl="0" marL="0" rtl="0" algn="l">
              <a:lnSpc>
                <a:spcPct val="133400"/>
              </a:lnSpc>
              <a:spcBef>
                <a:spcPts val="800"/>
              </a:spcBef>
              <a:spcAft>
                <a:spcPts val="0"/>
              </a:spcAft>
              <a:buNone/>
            </a:pPr>
            <a:r>
              <a:rPr b="1" lang="fr-FR" sz="1000">
                <a:solidFill>
                  <a:srgbClr val="CC7832"/>
                </a:solidFill>
                <a:latin typeface="Courier New"/>
                <a:ea typeface="Courier New"/>
                <a:cs typeface="Courier New"/>
                <a:sym typeface="Courier New"/>
              </a:rPr>
              <a:t> </a:t>
            </a:r>
            <a:r>
              <a:rPr b="1" lang="fr-FR" sz="1000">
                <a:solidFill>
                  <a:srgbClr val="BBB529"/>
                </a:solidFill>
                <a:latin typeface="Courier New"/>
                <a:ea typeface="Courier New"/>
                <a:cs typeface="Courier New"/>
                <a:sym typeface="Courier New"/>
              </a:rPr>
              <a:t>@Autowired</a:t>
            </a:r>
            <a:endParaRPr b="1" sz="1000">
              <a:solidFill>
                <a:srgbClr val="BBB529"/>
              </a:solidFill>
              <a:latin typeface="Courier New"/>
              <a:ea typeface="Courier New"/>
              <a:cs typeface="Courier New"/>
              <a:sym typeface="Courier New"/>
            </a:endParaRPr>
          </a:p>
          <a:p>
            <a:pPr indent="0" lvl="0" marL="0" rtl="0" algn="l">
              <a:lnSpc>
                <a:spcPct val="133400"/>
              </a:lnSpc>
              <a:spcBef>
                <a:spcPts val="800"/>
              </a:spcBef>
              <a:spcAft>
                <a:spcPts val="0"/>
              </a:spcAft>
              <a:buNone/>
            </a:pPr>
            <a:r>
              <a:rPr b="1" lang="fr-FR" sz="1000">
                <a:solidFill>
                  <a:srgbClr val="BBB529"/>
                </a:solidFill>
                <a:latin typeface="Courier New"/>
                <a:ea typeface="Courier New"/>
                <a:cs typeface="Courier New"/>
                <a:sym typeface="Courier New"/>
              </a:rPr>
              <a:t> </a:t>
            </a:r>
            <a:r>
              <a:rPr b="1" lang="fr-FR" sz="1000">
                <a:solidFill>
                  <a:srgbClr val="CC7832"/>
                </a:solidFill>
                <a:latin typeface="Courier New"/>
                <a:ea typeface="Courier New"/>
                <a:cs typeface="Courier New"/>
                <a:sym typeface="Courier New"/>
              </a:rPr>
              <a:t>private </a:t>
            </a:r>
            <a:r>
              <a:rPr b="1" lang="fr-FR" sz="1000">
                <a:solidFill>
                  <a:srgbClr val="A9B7C6"/>
                </a:solidFill>
                <a:latin typeface="Courier New"/>
                <a:ea typeface="Courier New"/>
                <a:cs typeface="Courier New"/>
                <a:sym typeface="Courier New"/>
              </a:rPr>
              <a:t>StudentRepository </a:t>
            </a:r>
            <a:r>
              <a:rPr b="1" lang="fr-FR" sz="1000">
                <a:solidFill>
                  <a:srgbClr val="9876AA"/>
                </a:solidFill>
                <a:latin typeface="Courier New"/>
                <a:ea typeface="Courier New"/>
                <a:cs typeface="Courier New"/>
                <a:sym typeface="Courier New"/>
              </a:rPr>
              <a:t>studentRepository</a:t>
            </a:r>
            <a:r>
              <a:rPr b="1" lang="fr-FR" sz="1000">
                <a:solidFill>
                  <a:srgbClr val="CC7832"/>
                </a:solidFill>
                <a:latin typeface="Courier New"/>
                <a:ea typeface="Courier New"/>
                <a:cs typeface="Courier New"/>
                <a:sym typeface="Courier New"/>
              </a:rPr>
              <a:t>;</a:t>
            </a:r>
            <a:endParaRPr b="1" sz="1050">
              <a:solidFill>
                <a:srgbClr val="333333"/>
              </a:solidFill>
              <a:highlight>
                <a:srgbClr val="FAFAFA"/>
              </a:highlight>
              <a:latin typeface="Courier New"/>
              <a:ea typeface="Courier New"/>
              <a:cs typeface="Courier New"/>
              <a:sym typeface="Courier New"/>
            </a:endParaRPr>
          </a:p>
          <a:p>
            <a:pPr indent="0" lvl="0" marL="0" rtl="0" algn="l">
              <a:lnSpc>
                <a:spcPct val="133400"/>
              </a:lnSpc>
              <a:spcBef>
                <a:spcPts val="800"/>
              </a:spcBef>
              <a:spcAft>
                <a:spcPts val="0"/>
              </a:spcAft>
              <a:buNone/>
            </a:pPr>
            <a:r>
              <a:rPr b="1" lang="fr-FR" sz="1050">
                <a:solidFill>
                  <a:srgbClr val="333333"/>
                </a:solidFill>
                <a:highlight>
                  <a:srgbClr val="FAFAFA"/>
                </a:highlight>
                <a:latin typeface="Courier New"/>
                <a:ea typeface="Courier New"/>
                <a:cs typeface="Courier New"/>
                <a:sym typeface="Courier New"/>
              </a:rPr>
              <a:t>    </a:t>
            </a:r>
            <a:r>
              <a:rPr b="1" lang="fr-FR" sz="1050">
                <a:solidFill>
                  <a:srgbClr val="888888"/>
                </a:solidFill>
                <a:latin typeface="Courier New"/>
                <a:ea typeface="Courier New"/>
                <a:cs typeface="Courier New"/>
                <a:sym typeface="Courier New"/>
              </a:rPr>
              <a:t>// write test cases here</a:t>
            </a:r>
            <a:endParaRPr b="1" sz="1050">
              <a:solidFill>
                <a:srgbClr val="333333"/>
              </a:solidFill>
              <a:highlight>
                <a:srgbClr val="FAFAFA"/>
              </a:highlight>
              <a:latin typeface="Courier New"/>
              <a:ea typeface="Courier New"/>
              <a:cs typeface="Courier New"/>
              <a:sym typeface="Courier New"/>
            </a:endParaRPr>
          </a:p>
          <a:p>
            <a:pPr indent="0" lvl="0" marL="0" rtl="0" algn="l">
              <a:lnSpc>
                <a:spcPct val="133400"/>
              </a:lnSpc>
              <a:spcBef>
                <a:spcPts val="800"/>
              </a:spcBef>
              <a:spcAft>
                <a:spcPts val="800"/>
              </a:spcAft>
              <a:buNone/>
            </a:pPr>
            <a:r>
              <a:rPr b="1" lang="fr-FR" sz="1050">
                <a:solidFill>
                  <a:srgbClr val="333333"/>
                </a:solidFill>
                <a:highlight>
                  <a:srgbClr val="FAFAFA"/>
                </a:highlight>
                <a:latin typeface="Courier New"/>
                <a:ea typeface="Courier New"/>
                <a:cs typeface="Courier New"/>
                <a:sym typeface="Courier New"/>
              </a:rPr>
              <a:t>}</a:t>
            </a:r>
            <a:endParaRPr b="1" sz="1200">
              <a:solidFill>
                <a:srgbClr val="333333"/>
              </a:solidFill>
              <a:latin typeface="Arial"/>
              <a:ea typeface="Arial"/>
              <a:cs typeface="Arial"/>
              <a:sym typeface="Arial"/>
            </a:endParaRPr>
          </a:p>
        </p:txBody>
      </p:sp>
      <p:sp>
        <p:nvSpPr>
          <p:cNvPr id="452" name="Google Shape;452;g138d2220928_0_0"/>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38d2220928_0_6"/>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Integration Tests</a:t>
            </a:r>
            <a:endParaRPr sz="1400">
              <a:solidFill>
                <a:srgbClr val="999999"/>
              </a:solidFill>
              <a:highlight>
                <a:schemeClr val="lt1"/>
              </a:highlight>
              <a:latin typeface="Arial"/>
              <a:ea typeface="Arial"/>
              <a:cs typeface="Arial"/>
              <a:sym typeface="Arial"/>
            </a:endParaRPr>
          </a:p>
        </p:txBody>
      </p:sp>
      <p:sp>
        <p:nvSpPr>
          <p:cNvPr id="458" name="Google Shape;458;g138d2220928_0_6"/>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33400"/>
              </a:lnSpc>
              <a:spcBef>
                <a:spcPts val="0"/>
              </a:spcBef>
              <a:spcAft>
                <a:spcPts val="0"/>
              </a:spcAft>
              <a:buClr>
                <a:srgbClr val="333333"/>
              </a:buClr>
              <a:buSzPts val="1200"/>
              <a:buFont typeface="Arial"/>
              <a:buChar char="❏"/>
            </a:pPr>
            <a:r>
              <a:rPr b="1" lang="fr-FR" sz="1200">
                <a:solidFill>
                  <a:srgbClr val="333333"/>
                </a:solidFill>
                <a:highlight>
                  <a:srgbClr val="FAFAFA"/>
                </a:highlight>
                <a:latin typeface="Arial"/>
                <a:ea typeface="Arial"/>
                <a:cs typeface="Arial"/>
                <a:sym typeface="Arial"/>
              </a:rPr>
              <a:t>The</a:t>
            </a:r>
            <a:r>
              <a:rPr b="1" i="1" lang="fr-FR" sz="1200">
                <a:solidFill>
                  <a:srgbClr val="333333"/>
                </a:solidFill>
                <a:highlight>
                  <a:srgbClr val="FAFAFA"/>
                </a:highlight>
                <a:latin typeface="Arial"/>
                <a:ea typeface="Arial"/>
                <a:cs typeface="Arial"/>
                <a:sym typeface="Arial"/>
              </a:rPr>
              <a:t> @SpringBootTest</a:t>
            </a:r>
            <a:r>
              <a:rPr b="1" lang="fr-FR" sz="1200">
                <a:solidFill>
                  <a:srgbClr val="333333"/>
                </a:solidFill>
                <a:highlight>
                  <a:srgbClr val="FAFAFA"/>
                </a:highlight>
                <a:latin typeface="Arial"/>
                <a:ea typeface="Arial"/>
                <a:cs typeface="Arial"/>
                <a:sym typeface="Arial"/>
              </a:rPr>
              <a:t> </a:t>
            </a:r>
            <a:r>
              <a:rPr lang="fr-FR" sz="1200">
                <a:solidFill>
                  <a:srgbClr val="333333"/>
                </a:solidFill>
                <a:highlight>
                  <a:srgbClr val="FAFAFA"/>
                </a:highlight>
                <a:latin typeface="Arial"/>
                <a:ea typeface="Arial"/>
                <a:cs typeface="Arial"/>
                <a:sym typeface="Arial"/>
              </a:rPr>
              <a:t>annotation is useful when we need to </a:t>
            </a:r>
            <a:r>
              <a:rPr lang="fr-FR" sz="1200" u="sng">
                <a:solidFill>
                  <a:srgbClr val="333333"/>
                </a:solidFill>
                <a:highlight>
                  <a:srgbClr val="FAFAFA"/>
                </a:highlight>
                <a:latin typeface="Arial"/>
                <a:ea typeface="Arial"/>
                <a:cs typeface="Arial"/>
                <a:sym typeface="Arial"/>
              </a:rPr>
              <a:t>bootstrap the entire container</a:t>
            </a:r>
            <a:r>
              <a:rPr b="1" lang="fr-FR" sz="1200">
                <a:solidFill>
                  <a:srgbClr val="333333"/>
                </a:solidFill>
                <a:highlight>
                  <a:srgbClr val="FAFAFA"/>
                </a:highlight>
                <a:latin typeface="Arial"/>
                <a:ea typeface="Arial"/>
                <a:cs typeface="Arial"/>
                <a:sym typeface="Arial"/>
              </a:rPr>
              <a:t>.</a:t>
            </a:r>
            <a:r>
              <a:rPr lang="fr-FR" sz="1200">
                <a:solidFill>
                  <a:srgbClr val="333333"/>
                </a:solidFill>
                <a:highlight>
                  <a:srgbClr val="FAFAFA"/>
                </a:highlight>
                <a:latin typeface="Arial"/>
                <a:ea typeface="Arial"/>
                <a:cs typeface="Arial"/>
                <a:sym typeface="Arial"/>
              </a:rPr>
              <a:t> It works by creating the </a:t>
            </a:r>
            <a:r>
              <a:rPr i="1" lang="fr-FR" sz="1200">
                <a:solidFill>
                  <a:srgbClr val="333333"/>
                </a:solidFill>
                <a:highlight>
                  <a:srgbClr val="FAFAFA"/>
                </a:highlight>
                <a:latin typeface="Arial"/>
                <a:ea typeface="Arial"/>
                <a:cs typeface="Arial"/>
                <a:sym typeface="Arial"/>
              </a:rPr>
              <a:t>ApplicationContext</a:t>
            </a:r>
            <a:r>
              <a:rPr lang="fr-FR" sz="1200">
                <a:solidFill>
                  <a:srgbClr val="333333"/>
                </a:solidFill>
                <a:highlight>
                  <a:srgbClr val="FAFAFA"/>
                </a:highlight>
                <a:latin typeface="Arial"/>
                <a:ea typeface="Arial"/>
                <a:cs typeface="Arial"/>
                <a:sym typeface="Arial"/>
              </a:rPr>
              <a:t> that will be utilised in our tests.</a:t>
            </a:r>
            <a:endParaRPr sz="1200">
              <a:solidFill>
                <a:srgbClr val="333333"/>
              </a:solidFill>
              <a:highlight>
                <a:srgbClr val="FAFAFA"/>
              </a:highlight>
              <a:latin typeface="Arial"/>
              <a:ea typeface="Arial"/>
              <a:cs typeface="Arial"/>
              <a:sym typeface="Arial"/>
            </a:endParaRPr>
          </a:p>
          <a:p>
            <a:pPr indent="-304800" lvl="0" marL="457200" rtl="0" algn="l">
              <a:lnSpc>
                <a:spcPct val="133400"/>
              </a:lnSpc>
              <a:spcBef>
                <a:spcPts val="100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The </a:t>
            </a:r>
            <a:r>
              <a:rPr b="1" i="1" lang="fr-FR" sz="1200">
                <a:solidFill>
                  <a:srgbClr val="333333"/>
                </a:solidFill>
                <a:highlight>
                  <a:srgbClr val="FAFAFA"/>
                </a:highlight>
                <a:latin typeface="Arial"/>
                <a:ea typeface="Arial"/>
                <a:cs typeface="Arial"/>
                <a:sym typeface="Arial"/>
              </a:rPr>
              <a:t>@AutoConfigureMockMvc</a:t>
            </a:r>
            <a:r>
              <a:rPr i="1" lang="fr-FR" sz="1200">
                <a:solidFill>
                  <a:srgbClr val="333333"/>
                </a:solidFill>
                <a:highlight>
                  <a:srgbClr val="FAFAFA"/>
                </a:highlight>
                <a:latin typeface="Arial"/>
                <a:ea typeface="Arial"/>
                <a:cs typeface="Arial"/>
                <a:sym typeface="Arial"/>
              </a:rPr>
              <a:t> </a:t>
            </a:r>
            <a:r>
              <a:rPr lang="fr-FR" sz="1200">
                <a:solidFill>
                  <a:srgbClr val="333333"/>
                </a:solidFill>
                <a:highlight>
                  <a:srgbClr val="FAFAFA"/>
                </a:highlight>
                <a:latin typeface="Arial"/>
                <a:ea typeface="Arial"/>
                <a:cs typeface="Arial"/>
                <a:sym typeface="Arial"/>
              </a:rPr>
              <a:t>annotation enables all auto-configuration related to MockMvc.</a:t>
            </a:r>
            <a:endParaRPr sz="1200">
              <a:solidFill>
                <a:srgbClr val="333333"/>
              </a:solidFill>
              <a:highlight>
                <a:srgbClr val="FAFAFA"/>
              </a:highlight>
              <a:latin typeface="Arial"/>
              <a:ea typeface="Arial"/>
              <a:cs typeface="Arial"/>
              <a:sym typeface="Arial"/>
            </a:endParaRPr>
          </a:p>
          <a:p>
            <a:pPr indent="-304800" lvl="0" marL="457200" rtl="0" algn="l">
              <a:lnSpc>
                <a:spcPct val="133400"/>
              </a:lnSpc>
              <a:spcBef>
                <a:spcPts val="100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The</a:t>
            </a:r>
            <a:r>
              <a:rPr i="1" lang="fr-FR" sz="1200">
                <a:solidFill>
                  <a:srgbClr val="333333"/>
                </a:solidFill>
                <a:highlight>
                  <a:srgbClr val="FAFAFA"/>
                </a:highlight>
                <a:latin typeface="Arial"/>
                <a:ea typeface="Arial"/>
                <a:cs typeface="Arial"/>
                <a:sym typeface="Arial"/>
              </a:rPr>
              <a:t> </a:t>
            </a:r>
            <a:r>
              <a:rPr b="1" i="1" lang="fr-FR" sz="1200">
                <a:solidFill>
                  <a:srgbClr val="333333"/>
                </a:solidFill>
                <a:highlight>
                  <a:srgbClr val="FAFAFA"/>
                </a:highlight>
                <a:latin typeface="Arial"/>
                <a:ea typeface="Arial"/>
                <a:cs typeface="Arial"/>
                <a:sym typeface="Arial"/>
              </a:rPr>
              <a:t>@TestPropertySource</a:t>
            </a:r>
            <a:r>
              <a:rPr lang="fr-FR" sz="1200">
                <a:solidFill>
                  <a:srgbClr val="333333"/>
                </a:solidFill>
                <a:highlight>
                  <a:srgbClr val="FAFAFA"/>
                </a:highlight>
                <a:latin typeface="Arial"/>
                <a:ea typeface="Arial"/>
                <a:cs typeface="Arial"/>
                <a:sym typeface="Arial"/>
              </a:rPr>
              <a:t> annotation helps configure the locations of properties files specific to our tests. </a:t>
            </a:r>
            <a:endParaRPr sz="1200">
              <a:solidFill>
                <a:srgbClr val="333333"/>
              </a:solidFill>
              <a:highlight>
                <a:srgbClr val="FAFAFA"/>
              </a:highlight>
              <a:latin typeface="Arial"/>
              <a:ea typeface="Arial"/>
              <a:cs typeface="Arial"/>
              <a:sym typeface="Arial"/>
            </a:endParaRPr>
          </a:p>
          <a:p>
            <a:pPr indent="457200" lvl="0" marL="0" rtl="0" algn="l">
              <a:lnSpc>
                <a:spcPct val="133400"/>
              </a:lnSpc>
              <a:spcBef>
                <a:spcPts val="1000"/>
              </a:spcBef>
              <a:spcAft>
                <a:spcPts val="0"/>
              </a:spcAft>
              <a:buNone/>
            </a:pPr>
            <a:r>
              <a:rPr lang="fr-FR" sz="1200">
                <a:solidFill>
                  <a:srgbClr val="333333"/>
                </a:solidFill>
                <a:highlight>
                  <a:srgbClr val="FAFAFA"/>
                </a:highlight>
                <a:latin typeface="Arial"/>
                <a:ea typeface="Arial"/>
                <a:cs typeface="Arial"/>
                <a:sym typeface="Arial"/>
              </a:rPr>
              <a:t>⇒ Note that the property file loaded with </a:t>
            </a:r>
            <a:r>
              <a:rPr i="1" lang="fr-FR" sz="1200">
                <a:solidFill>
                  <a:srgbClr val="333333"/>
                </a:solidFill>
                <a:highlight>
                  <a:srgbClr val="FAFAFA"/>
                </a:highlight>
                <a:latin typeface="Arial"/>
                <a:ea typeface="Arial"/>
                <a:cs typeface="Arial"/>
                <a:sym typeface="Arial"/>
              </a:rPr>
              <a:t>@TestPropertySource</a:t>
            </a:r>
            <a:r>
              <a:rPr lang="fr-FR" sz="1200">
                <a:solidFill>
                  <a:srgbClr val="333333"/>
                </a:solidFill>
                <a:highlight>
                  <a:srgbClr val="FAFAFA"/>
                </a:highlight>
                <a:latin typeface="Arial"/>
                <a:ea typeface="Arial"/>
                <a:cs typeface="Arial"/>
                <a:sym typeface="Arial"/>
              </a:rPr>
              <a:t> will override the existing </a:t>
            </a:r>
            <a:r>
              <a:rPr i="1" lang="fr-FR" sz="1200">
                <a:solidFill>
                  <a:srgbClr val="333333"/>
                </a:solidFill>
                <a:highlight>
                  <a:srgbClr val="FAFAFA"/>
                </a:highlight>
                <a:latin typeface="Arial"/>
                <a:ea typeface="Arial"/>
                <a:cs typeface="Arial"/>
                <a:sym typeface="Arial"/>
              </a:rPr>
              <a:t>application.properties</a:t>
            </a:r>
            <a:r>
              <a:rPr lang="fr-FR" sz="1200">
                <a:solidFill>
                  <a:srgbClr val="333333"/>
                </a:solidFill>
                <a:highlight>
                  <a:srgbClr val="FAFAFA"/>
                </a:highlight>
                <a:latin typeface="Arial"/>
                <a:ea typeface="Arial"/>
                <a:cs typeface="Arial"/>
                <a:sym typeface="Arial"/>
              </a:rPr>
              <a:t> file.</a:t>
            </a:r>
            <a:endParaRPr sz="1200">
              <a:solidFill>
                <a:srgbClr val="333333"/>
              </a:solidFill>
              <a:highlight>
                <a:srgbClr val="FAFAFA"/>
              </a:highlight>
              <a:latin typeface="Arial"/>
              <a:ea typeface="Arial"/>
              <a:cs typeface="Arial"/>
              <a:sym typeface="Arial"/>
            </a:endParaRPr>
          </a:p>
          <a:p>
            <a:pPr indent="-304800" lvl="0" marL="457200" rtl="0" algn="l">
              <a:lnSpc>
                <a:spcPct val="133400"/>
              </a:lnSpc>
              <a:spcBef>
                <a:spcPts val="100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The </a:t>
            </a:r>
            <a:r>
              <a:rPr b="1" i="1" lang="fr-FR" sz="1200">
                <a:solidFill>
                  <a:srgbClr val="333333"/>
                </a:solidFill>
                <a:highlight>
                  <a:srgbClr val="FAFAFA"/>
                </a:highlight>
                <a:latin typeface="Arial"/>
                <a:ea typeface="Arial"/>
                <a:cs typeface="Arial"/>
                <a:sym typeface="Arial"/>
              </a:rPr>
              <a:t>application-integrationtest.properties</a:t>
            </a:r>
            <a:r>
              <a:rPr lang="fr-FR" sz="1200">
                <a:solidFill>
                  <a:srgbClr val="333333"/>
                </a:solidFill>
                <a:highlight>
                  <a:srgbClr val="FAFAFA"/>
                </a:highlight>
                <a:latin typeface="Arial"/>
                <a:ea typeface="Arial"/>
                <a:cs typeface="Arial"/>
                <a:sym typeface="Arial"/>
              </a:rPr>
              <a:t> contains the details to configure the persistence storage :</a:t>
            </a:r>
            <a:endParaRPr sz="1200">
              <a:solidFill>
                <a:srgbClr val="333333"/>
              </a:solidFill>
              <a:highlight>
                <a:srgbClr val="FAFAFA"/>
              </a:highlight>
              <a:latin typeface="Arial"/>
              <a:ea typeface="Arial"/>
              <a:cs typeface="Arial"/>
              <a:sym typeface="Arial"/>
            </a:endParaRPr>
          </a:p>
          <a:p>
            <a:pPr indent="0" lvl="0" marL="457200" rtl="0" algn="l">
              <a:lnSpc>
                <a:spcPct val="133400"/>
              </a:lnSpc>
              <a:spcBef>
                <a:spcPts val="1000"/>
              </a:spcBef>
              <a:spcAft>
                <a:spcPts val="0"/>
              </a:spcAft>
              <a:buClr>
                <a:schemeClr val="dk1"/>
              </a:buClr>
              <a:buSzPts val="1100"/>
              <a:buFont typeface="Arial"/>
              <a:buNone/>
            </a:pPr>
            <a:r>
              <a:rPr lang="fr-FR" sz="1150">
                <a:solidFill>
                  <a:srgbClr val="333333"/>
                </a:solidFill>
                <a:highlight>
                  <a:srgbClr val="FAFAFA"/>
                </a:highlight>
                <a:latin typeface="Courier New"/>
                <a:ea typeface="Courier New"/>
                <a:cs typeface="Courier New"/>
                <a:sym typeface="Courier New"/>
              </a:rPr>
              <a:t>spring.datasource.url = jdbc:h2:mem:testIntegration</a:t>
            </a:r>
            <a:endParaRPr sz="1150">
              <a:solidFill>
                <a:srgbClr val="333333"/>
              </a:solidFill>
              <a:highlight>
                <a:srgbClr val="FAFAFA"/>
              </a:highlight>
              <a:latin typeface="Courier New"/>
              <a:ea typeface="Courier New"/>
              <a:cs typeface="Courier New"/>
              <a:sym typeface="Courier New"/>
            </a:endParaRPr>
          </a:p>
          <a:p>
            <a:pPr indent="0" lvl="0" marL="457200" rtl="0" algn="l">
              <a:lnSpc>
                <a:spcPct val="133400"/>
              </a:lnSpc>
              <a:spcBef>
                <a:spcPts val="1000"/>
              </a:spcBef>
              <a:spcAft>
                <a:spcPts val="0"/>
              </a:spcAft>
              <a:buClr>
                <a:schemeClr val="dk1"/>
              </a:buClr>
              <a:buSzPts val="1100"/>
              <a:buFont typeface="Arial"/>
              <a:buNone/>
            </a:pPr>
            <a:r>
              <a:rPr lang="fr-FR" sz="1150">
                <a:solidFill>
                  <a:srgbClr val="333333"/>
                </a:solidFill>
                <a:highlight>
                  <a:srgbClr val="FAFAFA"/>
                </a:highlight>
                <a:latin typeface="Courier New"/>
                <a:ea typeface="Courier New"/>
                <a:cs typeface="Courier New"/>
                <a:sym typeface="Courier New"/>
              </a:rPr>
              <a:t>spring.jpa.properties.hibernate.dialect = org.hibernate.dialect.H2Dialect</a:t>
            </a:r>
            <a:endParaRPr sz="1150">
              <a:solidFill>
                <a:srgbClr val="333333"/>
              </a:solidFill>
              <a:highlight>
                <a:srgbClr val="FAFAFA"/>
              </a:highlight>
              <a:latin typeface="Courier New"/>
              <a:ea typeface="Courier New"/>
              <a:cs typeface="Courier New"/>
              <a:sym typeface="Courier New"/>
            </a:endParaRPr>
          </a:p>
          <a:p>
            <a:pPr indent="-304800" lvl="0" marL="457200" rtl="0" algn="l">
              <a:lnSpc>
                <a:spcPct val="133400"/>
              </a:lnSpc>
              <a:spcBef>
                <a:spcPts val="1000"/>
              </a:spcBef>
              <a:spcAft>
                <a:spcPts val="100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If we want to run our integration tests against another Database ex: MySQL, we can just change the above values in the properties file.</a:t>
            </a:r>
            <a:endParaRPr sz="1000">
              <a:solidFill>
                <a:srgbClr val="BBB529"/>
              </a:solidFill>
              <a:latin typeface="Courier New"/>
              <a:ea typeface="Courier New"/>
              <a:cs typeface="Courier New"/>
              <a:sym typeface="Courier New"/>
            </a:endParaRPr>
          </a:p>
        </p:txBody>
      </p:sp>
      <p:sp>
        <p:nvSpPr>
          <p:cNvPr id="459" name="Google Shape;459;g138d2220928_0_6"/>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38d2220928_0_12"/>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Integration Tests</a:t>
            </a:r>
            <a:endParaRPr sz="1400">
              <a:solidFill>
                <a:srgbClr val="999999"/>
              </a:solidFill>
              <a:highlight>
                <a:schemeClr val="lt1"/>
              </a:highlight>
              <a:latin typeface="Arial"/>
              <a:ea typeface="Arial"/>
              <a:cs typeface="Arial"/>
              <a:sym typeface="Arial"/>
            </a:endParaRPr>
          </a:p>
        </p:txBody>
      </p:sp>
      <p:sp>
        <p:nvSpPr>
          <p:cNvPr id="465" name="Google Shape;465;g138d2220928_0_12"/>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33400"/>
              </a:lnSpc>
              <a:spcBef>
                <a:spcPts val="0"/>
              </a:spcBef>
              <a:spcAft>
                <a:spcPts val="0"/>
              </a:spcAft>
              <a:buClr>
                <a:schemeClr val="dk1"/>
              </a:buClr>
              <a:buSzPts val="1100"/>
              <a:buFont typeface="Arial"/>
              <a:buNone/>
            </a:pPr>
            <a:r>
              <a:rPr lang="fr-FR" sz="1200">
                <a:solidFill>
                  <a:srgbClr val="333333"/>
                </a:solidFill>
                <a:highlight>
                  <a:srgbClr val="FAFAFA"/>
                </a:highlight>
                <a:latin typeface="Arial"/>
                <a:ea typeface="Arial"/>
                <a:cs typeface="Arial"/>
                <a:sym typeface="Arial"/>
              </a:rPr>
              <a:t>The test cases for the integration tests might look similar to the Controller layer unit tests :</a:t>
            </a:r>
            <a:endParaRPr>
              <a:solidFill>
                <a:srgbClr val="333333"/>
              </a:solidFill>
              <a:highlight>
                <a:srgbClr val="FAFAFA"/>
              </a:highlight>
              <a:latin typeface="Courier New"/>
              <a:ea typeface="Courier New"/>
              <a:cs typeface="Courier New"/>
              <a:sym typeface="Courier New"/>
            </a:endParaRPr>
          </a:p>
          <a:p>
            <a:pPr indent="0" lvl="0" marL="0" rtl="0" algn="l">
              <a:lnSpc>
                <a:spcPct val="133400"/>
              </a:lnSpc>
              <a:spcBef>
                <a:spcPts val="1000"/>
              </a:spcBef>
              <a:spcAft>
                <a:spcPts val="0"/>
              </a:spcAft>
              <a:buClr>
                <a:schemeClr val="dk1"/>
              </a:buClr>
              <a:buSzPts val="1100"/>
              <a:buFont typeface="Arial"/>
              <a:buNone/>
            </a:pPr>
            <a:r>
              <a:rPr b="1" lang="fr-FR" sz="1000">
                <a:solidFill>
                  <a:srgbClr val="BBB529"/>
                </a:solidFill>
                <a:latin typeface="Courier New"/>
                <a:ea typeface="Courier New"/>
                <a:cs typeface="Courier New"/>
                <a:sym typeface="Courier New"/>
              </a:rPr>
              <a:t>@Test</a:t>
            </a:r>
            <a:endParaRPr b="1" sz="1000">
              <a:solidFill>
                <a:srgbClr val="BBB529"/>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public void </a:t>
            </a:r>
            <a:r>
              <a:rPr b="1" lang="fr-FR" sz="1000">
                <a:solidFill>
                  <a:srgbClr val="FFC66D"/>
                </a:solidFill>
                <a:latin typeface="Courier New"/>
                <a:ea typeface="Courier New"/>
                <a:cs typeface="Courier New"/>
                <a:sym typeface="Courier New"/>
              </a:rPr>
              <a:t>itShouldGetAllStudents</a:t>
            </a:r>
            <a:r>
              <a:rPr b="1" lang="fr-FR" sz="1000">
                <a:solidFill>
                  <a:srgbClr val="A9B7C6"/>
                </a:solidFill>
                <a:latin typeface="Courier New"/>
                <a:ea typeface="Courier New"/>
                <a:cs typeface="Courier New"/>
                <a:sym typeface="Courier New"/>
              </a:rPr>
              <a:t>() </a:t>
            </a:r>
            <a:r>
              <a:rPr b="1" lang="fr-FR" sz="1000">
                <a:solidFill>
                  <a:srgbClr val="CC7832"/>
                </a:solidFill>
                <a:latin typeface="Courier New"/>
                <a:ea typeface="Courier New"/>
                <a:cs typeface="Courier New"/>
                <a:sym typeface="Courier New"/>
              </a:rPr>
              <a:t>throws </a:t>
            </a:r>
            <a:r>
              <a:rPr b="1" lang="fr-FR" sz="1000">
                <a:solidFill>
                  <a:srgbClr val="A9B7C6"/>
                </a:solidFill>
                <a:latin typeface="Courier New"/>
                <a:ea typeface="Courier New"/>
                <a:cs typeface="Courier New"/>
                <a:sym typeface="Courier New"/>
              </a:rPr>
              <a:t>Exception {</a:t>
            </a:r>
            <a:endParaRPr b="1" sz="1000">
              <a:solidFill>
                <a:srgbClr val="A9B7C6"/>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t/>
            </a:r>
            <a:endParaRPr b="1" sz="1000">
              <a:solidFill>
                <a:srgbClr val="A9B7C6"/>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given</a:t>
            </a:r>
            <a:endParaRPr b="1" sz="1000">
              <a:solidFill>
                <a:srgbClr val="808080"/>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808080"/>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Student student = </a:t>
            </a:r>
            <a:r>
              <a:rPr b="1" lang="fr-FR" sz="1000">
                <a:solidFill>
                  <a:srgbClr val="CC7832"/>
                </a:solidFill>
                <a:latin typeface="Courier New"/>
                <a:ea typeface="Courier New"/>
                <a:cs typeface="Courier New"/>
                <a:sym typeface="Courier New"/>
              </a:rPr>
              <a:t>new </a:t>
            </a:r>
            <a:r>
              <a:rPr b="1" lang="fr-FR" sz="1000">
                <a:solidFill>
                  <a:srgbClr val="A9B7C6"/>
                </a:solidFill>
                <a:latin typeface="Courier New"/>
                <a:ea typeface="Courier New"/>
                <a:cs typeface="Courier New"/>
                <a:sym typeface="Courier New"/>
              </a:rPr>
              <a:t>Student(</a:t>
            </a:r>
            <a:r>
              <a:rPr b="1" lang="fr-FR" sz="1000">
                <a:solidFill>
                  <a:srgbClr val="6A8759"/>
                </a:solidFill>
                <a:latin typeface="Courier New"/>
                <a:ea typeface="Courier New"/>
                <a:cs typeface="Courier New"/>
                <a:sym typeface="Courier New"/>
              </a:rPr>
              <a:t>"sara"</a:t>
            </a:r>
            <a:r>
              <a:rPr b="1" lang="fr-FR" sz="1000">
                <a:solidFill>
                  <a:srgbClr val="CC7832"/>
                </a:solidFill>
                <a:latin typeface="Courier New"/>
                <a:ea typeface="Courier New"/>
                <a:cs typeface="Courier New"/>
                <a:sym typeface="Courier New"/>
              </a:rPr>
              <a:t>, </a:t>
            </a:r>
            <a:r>
              <a:rPr b="1" lang="fr-FR" sz="1000">
                <a:solidFill>
                  <a:srgbClr val="6A8759"/>
                </a:solidFill>
                <a:latin typeface="Courier New"/>
                <a:ea typeface="Courier New"/>
                <a:cs typeface="Courier New"/>
                <a:sym typeface="Courier New"/>
              </a:rPr>
              <a:t>"bayour"</a:t>
            </a:r>
            <a:r>
              <a:rPr b="1" lang="fr-FR" sz="1000">
                <a:solidFill>
                  <a:srgbClr val="CC7832"/>
                </a:solidFill>
                <a:latin typeface="Courier New"/>
                <a:ea typeface="Courier New"/>
                <a:cs typeface="Courier New"/>
                <a:sym typeface="Courier New"/>
              </a:rPr>
              <a:t>, </a:t>
            </a:r>
            <a:r>
              <a:rPr b="1" lang="fr-FR" sz="1000">
                <a:solidFill>
                  <a:srgbClr val="6A8759"/>
                </a:solidFill>
                <a:latin typeface="Courier New"/>
                <a:ea typeface="Courier New"/>
                <a:cs typeface="Courier New"/>
                <a:sym typeface="Courier New"/>
              </a:rPr>
              <a:t>"sara@nttdata.com"</a:t>
            </a:r>
            <a:r>
              <a:rPr b="1" lang="fr-FR" sz="1000">
                <a:solidFill>
                  <a:srgbClr val="A9B7C6"/>
                </a:solidFill>
                <a:latin typeface="Courier New"/>
                <a:ea typeface="Courier New"/>
                <a:cs typeface="Courier New"/>
                <a:sym typeface="Courier New"/>
              </a:rPr>
              <a:t>)</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 </a:t>
            </a:r>
            <a:r>
              <a:rPr b="1" lang="fr-FR" sz="1000">
                <a:solidFill>
                  <a:srgbClr val="9876AA"/>
                </a:solidFill>
                <a:latin typeface="Courier New"/>
                <a:ea typeface="Courier New"/>
                <a:cs typeface="Courier New"/>
                <a:sym typeface="Courier New"/>
              </a:rPr>
              <a:t>studentRepository</a:t>
            </a:r>
            <a:r>
              <a:rPr b="1" lang="fr-FR" sz="1000">
                <a:solidFill>
                  <a:srgbClr val="A9B7C6"/>
                </a:solidFill>
                <a:latin typeface="Courier New"/>
                <a:ea typeface="Courier New"/>
                <a:cs typeface="Courier New"/>
                <a:sym typeface="Courier New"/>
              </a:rPr>
              <a:t>.save(student)</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t/>
            </a:r>
            <a:endParaRPr b="1" sz="1000">
              <a:solidFill>
                <a:srgbClr val="CC7832"/>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when</a:t>
            </a:r>
            <a:endParaRPr b="1" sz="1000">
              <a:solidFill>
                <a:srgbClr val="808080"/>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808080"/>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ResultActions resultActions = </a:t>
            </a:r>
            <a:r>
              <a:rPr b="1" lang="fr-FR" sz="1000">
                <a:solidFill>
                  <a:srgbClr val="9876AA"/>
                </a:solidFill>
                <a:latin typeface="Courier New"/>
                <a:ea typeface="Courier New"/>
                <a:cs typeface="Courier New"/>
                <a:sym typeface="Courier New"/>
              </a:rPr>
              <a:t>mockMvc</a:t>
            </a:r>
            <a:r>
              <a:rPr b="1" lang="fr-FR" sz="1000">
                <a:solidFill>
                  <a:srgbClr val="A9B7C6"/>
                </a:solidFill>
                <a:latin typeface="Courier New"/>
                <a:ea typeface="Courier New"/>
                <a:cs typeface="Courier New"/>
                <a:sym typeface="Courier New"/>
              </a:rPr>
              <a:t>.perform(</a:t>
            </a:r>
            <a:r>
              <a:rPr b="1" i="1" lang="fr-FR" sz="1000">
                <a:solidFill>
                  <a:srgbClr val="A9B7C6"/>
                </a:solidFill>
                <a:latin typeface="Courier New"/>
                <a:ea typeface="Courier New"/>
                <a:cs typeface="Courier New"/>
                <a:sym typeface="Courier New"/>
              </a:rPr>
              <a:t>get</a:t>
            </a:r>
            <a:r>
              <a:rPr b="1" lang="fr-FR" sz="1000">
                <a:solidFill>
                  <a:srgbClr val="A9B7C6"/>
                </a:solidFill>
                <a:latin typeface="Courier New"/>
                <a:ea typeface="Courier New"/>
                <a:cs typeface="Courier New"/>
                <a:sym typeface="Courier New"/>
              </a:rPr>
              <a:t>(</a:t>
            </a:r>
            <a:r>
              <a:rPr b="1" lang="fr-FR" sz="1000">
                <a:solidFill>
                  <a:srgbClr val="6A8759"/>
                </a:solidFill>
                <a:latin typeface="Courier New"/>
                <a:ea typeface="Courier New"/>
                <a:cs typeface="Courier New"/>
                <a:sym typeface="Courier New"/>
              </a:rPr>
              <a:t>"/students"</a:t>
            </a:r>
            <a:r>
              <a:rPr b="1" lang="fr-FR" sz="1000">
                <a:solidFill>
                  <a:srgbClr val="A9B7C6"/>
                </a:solidFill>
                <a:latin typeface="Courier New"/>
                <a:ea typeface="Courier New"/>
                <a:cs typeface="Courier New"/>
                <a:sym typeface="Courier New"/>
              </a:rPr>
              <a:t>))</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t/>
            </a:r>
            <a:endParaRPr b="1" sz="1000">
              <a:solidFill>
                <a:srgbClr val="CC7832"/>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then</a:t>
            </a:r>
            <a:endParaRPr b="1" sz="1000">
              <a:solidFill>
                <a:srgbClr val="808080"/>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808080"/>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MvcResult result = resultActions.andExpect(</a:t>
            </a:r>
            <a:r>
              <a:rPr b="1" i="1" lang="fr-FR" sz="1000">
                <a:solidFill>
                  <a:srgbClr val="A9B7C6"/>
                </a:solidFill>
                <a:latin typeface="Courier New"/>
                <a:ea typeface="Courier New"/>
                <a:cs typeface="Courier New"/>
                <a:sym typeface="Courier New"/>
              </a:rPr>
              <a:t>status</a:t>
            </a:r>
            <a:r>
              <a:rPr b="1" lang="fr-FR" sz="1000">
                <a:solidFill>
                  <a:srgbClr val="A9B7C6"/>
                </a:solidFill>
                <a:latin typeface="Courier New"/>
                <a:ea typeface="Courier New"/>
                <a:cs typeface="Courier New"/>
                <a:sym typeface="Courier New"/>
              </a:rPr>
              <a:t>().is2xxSuccessful())</a:t>
            </a:r>
            <a:endParaRPr b="1" sz="1000">
              <a:solidFill>
                <a:srgbClr val="A9B7C6"/>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         .andExpect(</a:t>
            </a:r>
            <a:r>
              <a:rPr b="1" i="1" lang="fr-FR" sz="1000">
                <a:solidFill>
                  <a:srgbClr val="A9B7C6"/>
                </a:solidFill>
                <a:latin typeface="Courier New"/>
                <a:ea typeface="Courier New"/>
                <a:cs typeface="Courier New"/>
                <a:sym typeface="Courier New"/>
              </a:rPr>
              <a:t>view</a:t>
            </a:r>
            <a:r>
              <a:rPr b="1" lang="fr-FR" sz="1000">
                <a:solidFill>
                  <a:srgbClr val="A9B7C6"/>
                </a:solidFill>
                <a:latin typeface="Courier New"/>
                <a:ea typeface="Courier New"/>
                <a:cs typeface="Courier New"/>
                <a:sym typeface="Courier New"/>
              </a:rPr>
              <a:t>().name(</a:t>
            </a:r>
            <a:r>
              <a:rPr b="1" lang="fr-FR" sz="1000">
                <a:solidFill>
                  <a:srgbClr val="6A8759"/>
                </a:solidFill>
                <a:latin typeface="Courier New"/>
                <a:ea typeface="Courier New"/>
                <a:cs typeface="Courier New"/>
                <a:sym typeface="Courier New"/>
              </a:rPr>
              <a:t>"students"</a:t>
            </a:r>
            <a:r>
              <a:rPr b="1" lang="fr-FR"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         .andExpect(</a:t>
            </a:r>
            <a:r>
              <a:rPr b="1" i="1" lang="fr-FR" sz="1000">
                <a:solidFill>
                  <a:srgbClr val="A9B7C6"/>
                </a:solidFill>
                <a:latin typeface="Courier New"/>
                <a:ea typeface="Courier New"/>
                <a:cs typeface="Courier New"/>
                <a:sym typeface="Courier New"/>
              </a:rPr>
              <a:t>model</a:t>
            </a:r>
            <a:r>
              <a:rPr b="1" lang="fr-FR" sz="1000">
                <a:solidFill>
                  <a:srgbClr val="A9B7C6"/>
                </a:solidFill>
                <a:latin typeface="Courier New"/>
                <a:ea typeface="Courier New"/>
                <a:cs typeface="Courier New"/>
                <a:sym typeface="Courier New"/>
              </a:rPr>
              <a:t>().attribute(</a:t>
            </a:r>
            <a:r>
              <a:rPr b="1" lang="fr-FR" sz="1000">
                <a:solidFill>
                  <a:srgbClr val="6A8759"/>
                </a:solidFill>
                <a:latin typeface="Courier New"/>
                <a:ea typeface="Courier New"/>
                <a:cs typeface="Courier New"/>
                <a:sym typeface="Courier New"/>
              </a:rPr>
              <a:t>"studentsList"</a:t>
            </a:r>
            <a:r>
              <a:rPr b="1" lang="fr-FR" sz="1000">
                <a:solidFill>
                  <a:srgbClr val="CC7832"/>
                </a:solidFill>
                <a:latin typeface="Courier New"/>
                <a:ea typeface="Courier New"/>
                <a:cs typeface="Courier New"/>
                <a:sym typeface="Courier New"/>
              </a:rPr>
              <a:t>, </a:t>
            </a:r>
            <a:r>
              <a:rPr b="1" i="1" lang="fr-FR" sz="1000">
                <a:solidFill>
                  <a:srgbClr val="A9B7C6"/>
                </a:solidFill>
                <a:latin typeface="Courier New"/>
                <a:ea typeface="Courier New"/>
                <a:cs typeface="Courier New"/>
                <a:sym typeface="Courier New"/>
              </a:rPr>
              <a:t>hasItem</a:t>
            </a:r>
            <a:r>
              <a:rPr b="1" lang="fr-FR" sz="1000">
                <a:solidFill>
                  <a:srgbClr val="A9B7C6"/>
                </a:solidFill>
                <a:latin typeface="Courier New"/>
                <a:ea typeface="Courier New"/>
                <a:cs typeface="Courier New"/>
                <a:sym typeface="Courier New"/>
              </a:rPr>
              <a:t>(</a:t>
            </a:r>
            <a:r>
              <a:rPr b="1" i="1" lang="fr-FR" sz="1000">
                <a:solidFill>
                  <a:srgbClr val="A9B7C6"/>
                </a:solidFill>
                <a:latin typeface="Courier New"/>
                <a:ea typeface="Courier New"/>
                <a:cs typeface="Courier New"/>
                <a:sym typeface="Courier New"/>
              </a:rPr>
              <a:t>is</a:t>
            </a:r>
            <a:r>
              <a:rPr b="1" lang="fr-FR" sz="1000">
                <a:solidFill>
                  <a:srgbClr val="A9B7C6"/>
                </a:solidFill>
                <a:latin typeface="Courier New"/>
                <a:ea typeface="Courier New"/>
                <a:cs typeface="Courier New"/>
                <a:sym typeface="Courier New"/>
              </a:rPr>
              <a:t>(student))))</a:t>
            </a:r>
            <a:endParaRPr b="1" sz="1000">
              <a:solidFill>
                <a:srgbClr val="A9B7C6"/>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         .andReturn()</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a:t>
            </a:r>
            <a:endParaRPr b="1" sz="1000">
              <a:solidFill>
                <a:srgbClr val="BBB529"/>
              </a:solidFill>
              <a:latin typeface="Courier New"/>
              <a:ea typeface="Courier New"/>
              <a:cs typeface="Courier New"/>
              <a:sym typeface="Courier New"/>
            </a:endParaRPr>
          </a:p>
        </p:txBody>
      </p:sp>
      <p:sp>
        <p:nvSpPr>
          <p:cNvPr id="466" name="Google Shape;466;g138d2220928_0_12"/>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138d2220928_1_46"/>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Unit Test : Controller layer</a:t>
            </a:r>
            <a:endParaRPr sz="1400">
              <a:solidFill>
                <a:srgbClr val="999999"/>
              </a:solidFill>
              <a:highlight>
                <a:schemeClr val="lt1"/>
              </a:highlight>
              <a:latin typeface="Arial"/>
              <a:ea typeface="Arial"/>
              <a:cs typeface="Arial"/>
              <a:sym typeface="Arial"/>
            </a:endParaRPr>
          </a:p>
        </p:txBody>
      </p:sp>
      <p:sp>
        <p:nvSpPr>
          <p:cNvPr id="472" name="Google Shape;472;g138d2220928_1_46"/>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33400"/>
              </a:lnSpc>
              <a:spcBef>
                <a:spcPts val="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Our </a:t>
            </a:r>
            <a:r>
              <a:rPr i="1" lang="fr-FR" sz="1200">
                <a:solidFill>
                  <a:srgbClr val="333333"/>
                </a:solidFill>
                <a:highlight>
                  <a:srgbClr val="FAFAFA"/>
                </a:highlight>
                <a:latin typeface="Arial"/>
                <a:ea typeface="Arial"/>
                <a:cs typeface="Arial"/>
                <a:sym typeface="Arial"/>
              </a:rPr>
              <a:t>Controller</a:t>
            </a:r>
            <a:r>
              <a:rPr lang="fr-FR" sz="1200">
                <a:solidFill>
                  <a:srgbClr val="333333"/>
                </a:solidFill>
                <a:highlight>
                  <a:srgbClr val="FAFAFA"/>
                </a:highlight>
                <a:latin typeface="Arial"/>
                <a:ea typeface="Arial"/>
                <a:cs typeface="Arial"/>
                <a:sym typeface="Arial"/>
              </a:rPr>
              <a:t> depends on the </a:t>
            </a:r>
            <a:r>
              <a:rPr i="1" lang="fr-FR" sz="1200">
                <a:solidFill>
                  <a:srgbClr val="333333"/>
                </a:solidFill>
                <a:highlight>
                  <a:srgbClr val="FAFAFA"/>
                </a:highlight>
                <a:latin typeface="Arial"/>
                <a:ea typeface="Arial"/>
                <a:cs typeface="Arial"/>
                <a:sym typeface="Arial"/>
              </a:rPr>
              <a:t>Service</a:t>
            </a:r>
            <a:r>
              <a:rPr lang="fr-FR" sz="1200">
                <a:solidFill>
                  <a:srgbClr val="333333"/>
                </a:solidFill>
                <a:highlight>
                  <a:srgbClr val="FAFAFA"/>
                </a:highlight>
                <a:latin typeface="Arial"/>
                <a:ea typeface="Arial"/>
                <a:cs typeface="Arial"/>
                <a:sym typeface="Arial"/>
              </a:rPr>
              <a:t> layer.</a:t>
            </a:r>
            <a:endParaRPr sz="1200">
              <a:solidFill>
                <a:schemeClr val="dk1"/>
              </a:solidFill>
              <a:latin typeface="Arial"/>
              <a:ea typeface="Arial"/>
              <a:cs typeface="Arial"/>
              <a:sym typeface="Arial"/>
            </a:endParaRPr>
          </a:p>
          <a:p>
            <a:pPr indent="-304800" lvl="0" marL="457200" rtl="0" algn="l">
              <a:lnSpc>
                <a:spcPct val="133400"/>
              </a:lnSpc>
              <a:spcBef>
                <a:spcPts val="100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But since we're only focused on the </a:t>
            </a:r>
            <a:r>
              <a:rPr i="1" lang="fr-FR" sz="1200">
                <a:solidFill>
                  <a:srgbClr val="333333"/>
                </a:solidFill>
                <a:highlight>
                  <a:srgbClr val="FAFAFA"/>
                </a:highlight>
                <a:latin typeface="Arial"/>
                <a:ea typeface="Arial"/>
                <a:cs typeface="Arial"/>
                <a:sym typeface="Arial"/>
              </a:rPr>
              <a:t>Controller</a:t>
            </a:r>
            <a:r>
              <a:rPr lang="fr-FR" sz="1200">
                <a:solidFill>
                  <a:srgbClr val="333333"/>
                </a:solidFill>
                <a:highlight>
                  <a:srgbClr val="FAFAFA"/>
                </a:highlight>
                <a:latin typeface="Arial"/>
                <a:ea typeface="Arial"/>
                <a:cs typeface="Arial"/>
                <a:sym typeface="Arial"/>
              </a:rPr>
              <a:t> code, it's natural to mock the </a:t>
            </a:r>
            <a:r>
              <a:rPr i="1" lang="fr-FR" sz="1200">
                <a:solidFill>
                  <a:srgbClr val="333333"/>
                </a:solidFill>
                <a:highlight>
                  <a:srgbClr val="FAFAFA"/>
                </a:highlight>
                <a:latin typeface="Arial"/>
                <a:ea typeface="Arial"/>
                <a:cs typeface="Arial"/>
                <a:sym typeface="Arial"/>
              </a:rPr>
              <a:t>Service</a:t>
            </a:r>
            <a:r>
              <a:rPr lang="fr-FR" sz="1200">
                <a:solidFill>
                  <a:srgbClr val="333333"/>
                </a:solidFill>
                <a:highlight>
                  <a:srgbClr val="FAFAFA"/>
                </a:highlight>
                <a:latin typeface="Arial"/>
                <a:ea typeface="Arial"/>
                <a:cs typeface="Arial"/>
                <a:sym typeface="Arial"/>
              </a:rPr>
              <a:t> layer code for our unit tests.</a:t>
            </a:r>
            <a:endParaRPr sz="1200">
              <a:solidFill>
                <a:schemeClr val="dk1"/>
              </a:solidFill>
              <a:latin typeface="Arial"/>
              <a:ea typeface="Arial"/>
              <a:cs typeface="Arial"/>
              <a:sym typeface="Arial"/>
            </a:endParaRPr>
          </a:p>
          <a:p>
            <a:pPr indent="-304800" lvl="0" marL="457200" rtl="0" algn="l">
              <a:lnSpc>
                <a:spcPct val="133400"/>
              </a:lnSpc>
              <a:spcBef>
                <a:spcPts val="100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To test the </a:t>
            </a:r>
            <a:r>
              <a:rPr i="1" lang="fr-FR" sz="1200">
                <a:solidFill>
                  <a:srgbClr val="333333"/>
                </a:solidFill>
                <a:highlight>
                  <a:srgbClr val="FAFAFA"/>
                </a:highlight>
                <a:latin typeface="Arial"/>
                <a:ea typeface="Arial"/>
                <a:cs typeface="Arial"/>
                <a:sym typeface="Arial"/>
              </a:rPr>
              <a:t>Controllers</a:t>
            </a:r>
            <a:r>
              <a:rPr lang="fr-FR" sz="1200">
                <a:solidFill>
                  <a:srgbClr val="333333"/>
                </a:solidFill>
                <a:highlight>
                  <a:srgbClr val="FAFAFA"/>
                </a:highlight>
                <a:latin typeface="Arial"/>
                <a:ea typeface="Arial"/>
                <a:cs typeface="Arial"/>
                <a:sym typeface="Arial"/>
              </a:rPr>
              <a:t>, we can use </a:t>
            </a:r>
            <a:r>
              <a:rPr b="1" lang="fr-FR" sz="1200">
                <a:solidFill>
                  <a:srgbClr val="333333"/>
                </a:solidFill>
                <a:highlight>
                  <a:srgbClr val="FAFAFA"/>
                </a:highlight>
                <a:latin typeface="Arial"/>
                <a:ea typeface="Arial"/>
                <a:cs typeface="Arial"/>
                <a:sym typeface="Arial"/>
              </a:rPr>
              <a:t>@WebMvcTest</a:t>
            </a:r>
            <a:r>
              <a:rPr lang="fr-FR" sz="1200">
                <a:solidFill>
                  <a:srgbClr val="333333"/>
                </a:solidFill>
                <a:highlight>
                  <a:srgbClr val="FAFAFA"/>
                </a:highlight>
                <a:latin typeface="Arial"/>
                <a:ea typeface="Arial"/>
                <a:cs typeface="Arial"/>
                <a:sym typeface="Arial"/>
              </a:rPr>
              <a:t>. </a:t>
            </a:r>
            <a:endParaRPr sz="1200">
              <a:solidFill>
                <a:srgbClr val="333333"/>
              </a:solidFill>
              <a:highlight>
                <a:srgbClr val="FAFAFA"/>
              </a:highlight>
              <a:latin typeface="Arial"/>
              <a:ea typeface="Arial"/>
              <a:cs typeface="Arial"/>
              <a:sym typeface="Arial"/>
            </a:endParaRPr>
          </a:p>
          <a:p>
            <a:pPr indent="-304800" lvl="0" marL="457200" rtl="0" algn="l">
              <a:lnSpc>
                <a:spcPct val="133400"/>
              </a:lnSpc>
              <a:spcBef>
                <a:spcPts val="1000"/>
              </a:spcBef>
              <a:spcAft>
                <a:spcPts val="0"/>
              </a:spcAft>
              <a:buClr>
                <a:srgbClr val="333333"/>
              </a:buClr>
              <a:buSzPts val="1200"/>
              <a:buFont typeface="Arial"/>
              <a:buChar char="❏"/>
            </a:pPr>
            <a:r>
              <a:rPr b="1" lang="fr-FR" sz="1200">
                <a:solidFill>
                  <a:srgbClr val="333333"/>
                </a:solidFill>
                <a:highlight>
                  <a:srgbClr val="FAFAFA"/>
                </a:highlight>
                <a:latin typeface="Arial"/>
                <a:ea typeface="Arial"/>
                <a:cs typeface="Arial"/>
                <a:sym typeface="Arial"/>
              </a:rPr>
              <a:t>@WebMvcTest </a:t>
            </a:r>
            <a:r>
              <a:rPr lang="fr-FR" sz="1200">
                <a:solidFill>
                  <a:srgbClr val="333333"/>
                </a:solidFill>
                <a:highlight>
                  <a:srgbClr val="FAFAFA"/>
                </a:highlight>
                <a:latin typeface="Arial"/>
                <a:ea typeface="Arial"/>
                <a:cs typeface="Arial"/>
                <a:sym typeface="Arial"/>
              </a:rPr>
              <a:t>auto-configures </a:t>
            </a:r>
            <a:r>
              <a:rPr i="1" lang="fr-FR" sz="1200">
                <a:solidFill>
                  <a:srgbClr val="333333"/>
                </a:solidFill>
                <a:highlight>
                  <a:srgbClr val="FAFAFA"/>
                </a:highlight>
                <a:latin typeface="Arial"/>
                <a:ea typeface="Arial"/>
                <a:cs typeface="Arial"/>
                <a:sym typeface="Arial"/>
              </a:rPr>
              <a:t>MockMvc</a:t>
            </a:r>
            <a:r>
              <a:rPr lang="fr-FR" sz="1200">
                <a:solidFill>
                  <a:srgbClr val="333333"/>
                </a:solidFill>
                <a:highlight>
                  <a:srgbClr val="FAFAFA"/>
                </a:highlight>
                <a:latin typeface="Arial"/>
                <a:ea typeface="Arial"/>
                <a:cs typeface="Arial"/>
                <a:sym typeface="Arial"/>
              </a:rPr>
              <a:t>, which offers a powerful way of easily testing MVC controllers without starting a full HTTP server.</a:t>
            </a:r>
            <a:endParaRPr sz="1200">
              <a:solidFill>
                <a:srgbClr val="333333"/>
              </a:solidFill>
              <a:highlight>
                <a:srgbClr val="FAFAFA"/>
              </a:highlight>
              <a:latin typeface="Arial"/>
              <a:ea typeface="Arial"/>
              <a:cs typeface="Arial"/>
              <a:sym typeface="Arial"/>
            </a:endParaRPr>
          </a:p>
          <a:p>
            <a:pPr indent="-304800" lvl="0" marL="457200" rtl="0" algn="l">
              <a:lnSpc>
                <a:spcPct val="133400"/>
              </a:lnSpc>
              <a:spcBef>
                <a:spcPts val="1000"/>
              </a:spcBef>
              <a:spcAft>
                <a:spcPts val="100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We can use it along with </a:t>
            </a:r>
            <a:r>
              <a:rPr b="1" lang="fr-FR" sz="1200">
                <a:solidFill>
                  <a:srgbClr val="333333"/>
                </a:solidFill>
                <a:highlight>
                  <a:srgbClr val="FAFAFA"/>
                </a:highlight>
                <a:latin typeface="Arial"/>
                <a:ea typeface="Arial"/>
                <a:cs typeface="Arial"/>
                <a:sym typeface="Arial"/>
              </a:rPr>
              <a:t>@MockBean</a:t>
            </a:r>
            <a:r>
              <a:rPr lang="fr-FR" sz="1200">
                <a:solidFill>
                  <a:srgbClr val="333333"/>
                </a:solidFill>
                <a:highlight>
                  <a:srgbClr val="FAFAFA"/>
                </a:highlight>
                <a:latin typeface="Arial"/>
                <a:ea typeface="Arial"/>
                <a:cs typeface="Arial"/>
                <a:sym typeface="Arial"/>
              </a:rPr>
              <a:t> to provide mock implementations for any required dependencies.</a:t>
            </a:r>
            <a:endParaRPr sz="1200">
              <a:solidFill>
                <a:srgbClr val="333333"/>
              </a:solidFill>
              <a:highlight>
                <a:srgbClr val="FAFAFA"/>
              </a:highlight>
              <a:latin typeface="Arial"/>
              <a:ea typeface="Arial"/>
              <a:cs typeface="Arial"/>
              <a:sym typeface="Arial"/>
            </a:endParaRPr>
          </a:p>
        </p:txBody>
      </p:sp>
      <p:sp>
        <p:nvSpPr>
          <p:cNvPr id="473" name="Google Shape;473;g138d2220928_1_46"/>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138d2220928_1_52"/>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Unit Test : Controller layer</a:t>
            </a:r>
            <a:endParaRPr sz="1400">
              <a:solidFill>
                <a:srgbClr val="999999"/>
              </a:solidFill>
              <a:highlight>
                <a:schemeClr val="lt1"/>
              </a:highlight>
              <a:latin typeface="Arial"/>
              <a:ea typeface="Arial"/>
              <a:cs typeface="Arial"/>
              <a:sym typeface="Arial"/>
            </a:endParaRPr>
          </a:p>
        </p:txBody>
      </p:sp>
      <p:sp>
        <p:nvSpPr>
          <p:cNvPr id="479" name="Google Shape;479;g138d2220928_1_52"/>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None/>
            </a:pPr>
            <a:r>
              <a:rPr b="1" lang="fr-FR" sz="1000">
                <a:solidFill>
                  <a:srgbClr val="BBB529"/>
                </a:solidFill>
                <a:latin typeface="Courier New"/>
                <a:ea typeface="Courier New"/>
                <a:cs typeface="Courier New"/>
                <a:sym typeface="Courier New"/>
              </a:rPr>
              <a:t>@WebMvcTest</a:t>
            </a:r>
            <a:r>
              <a:rPr b="1" lang="fr-FR" sz="1000">
                <a:solidFill>
                  <a:srgbClr val="A9B7C6"/>
                </a:solidFill>
                <a:latin typeface="Courier New"/>
                <a:ea typeface="Courier New"/>
                <a:cs typeface="Courier New"/>
                <a:sym typeface="Courier New"/>
              </a:rPr>
              <a:t>(StudentController.</a:t>
            </a:r>
            <a:r>
              <a:rPr b="1" lang="fr-FR" sz="1000">
                <a:solidFill>
                  <a:srgbClr val="CC7832"/>
                </a:solidFill>
                <a:latin typeface="Courier New"/>
                <a:ea typeface="Courier New"/>
                <a:cs typeface="Courier New"/>
                <a:sym typeface="Courier New"/>
              </a:rPr>
              <a:t>class</a:t>
            </a:r>
            <a:r>
              <a:rPr b="1" lang="fr-FR"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class </a:t>
            </a:r>
            <a:r>
              <a:rPr b="1" lang="fr-FR" sz="1000">
                <a:solidFill>
                  <a:srgbClr val="A9B7C6"/>
                </a:solidFill>
                <a:latin typeface="Courier New"/>
                <a:ea typeface="Courier New"/>
                <a:cs typeface="Courier New"/>
                <a:sym typeface="Courier New"/>
              </a:rPr>
              <a:t>StudentControllerTest {</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None/>
            </a:pPr>
            <a:r>
              <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None/>
            </a:pPr>
            <a:r>
              <a:rPr b="1" lang="fr-FR" sz="1000">
                <a:solidFill>
                  <a:srgbClr val="A9B7C6"/>
                </a:solidFill>
                <a:latin typeface="Courier New"/>
                <a:ea typeface="Courier New"/>
                <a:cs typeface="Courier New"/>
                <a:sym typeface="Courier New"/>
              </a:rPr>
              <a:t> </a:t>
            </a:r>
            <a:r>
              <a:rPr b="1" lang="fr-FR" sz="1000">
                <a:solidFill>
                  <a:srgbClr val="BBB529"/>
                </a:solidFill>
                <a:latin typeface="Courier New"/>
                <a:ea typeface="Courier New"/>
                <a:cs typeface="Courier New"/>
                <a:sym typeface="Courier New"/>
              </a:rPr>
              <a:t>@Autowired</a:t>
            </a:r>
            <a:endParaRPr b="1" sz="1000">
              <a:solidFill>
                <a:srgbClr val="BBB529"/>
              </a:solidFill>
              <a:latin typeface="Courier New"/>
              <a:ea typeface="Courier New"/>
              <a:cs typeface="Courier New"/>
              <a:sym typeface="Courier New"/>
            </a:endParaRPr>
          </a:p>
          <a:p>
            <a:pPr indent="0" lvl="0" marL="0" rtl="0" algn="l">
              <a:lnSpc>
                <a:spcPct val="110000"/>
              </a:lnSpc>
              <a:spcBef>
                <a:spcPts val="0"/>
              </a:spcBef>
              <a:spcAft>
                <a:spcPts val="0"/>
              </a:spcAft>
              <a:buNone/>
            </a:pPr>
            <a:r>
              <a:rPr b="1" lang="fr-FR" sz="1000">
                <a:solidFill>
                  <a:srgbClr val="BBB529"/>
                </a:solidFill>
                <a:latin typeface="Courier New"/>
                <a:ea typeface="Courier New"/>
                <a:cs typeface="Courier New"/>
                <a:sym typeface="Courier New"/>
              </a:rPr>
              <a:t> </a:t>
            </a:r>
            <a:r>
              <a:rPr b="1" lang="fr-FR" sz="1000">
                <a:solidFill>
                  <a:srgbClr val="CC7832"/>
                </a:solidFill>
                <a:latin typeface="Courier New"/>
                <a:ea typeface="Courier New"/>
                <a:cs typeface="Courier New"/>
                <a:sym typeface="Courier New"/>
              </a:rPr>
              <a:t>private </a:t>
            </a:r>
            <a:r>
              <a:rPr b="1" lang="fr-FR" sz="1000">
                <a:solidFill>
                  <a:srgbClr val="A9B7C6"/>
                </a:solidFill>
                <a:latin typeface="Courier New"/>
                <a:ea typeface="Courier New"/>
                <a:cs typeface="Courier New"/>
                <a:sym typeface="Courier New"/>
              </a:rPr>
              <a:t>MockMvc </a:t>
            </a:r>
            <a:r>
              <a:rPr b="1" lang="fr-FR" sz="1000">
                <a:solidFill>
                  <a:srgbClr val="9876AA"/>
                </a:solidFill>
                <a:latin typeface="Courier New"/>
                <a:ea typeface="Courier New"/>
                <a:cs typeface="Courier New"/>
                <a:sym typeface="Courier New"/>
              </a:rPr>
              <a:t>mockMvc</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a:t>
            </a:r>
            <a:r>
              <a:rPr b="1" lang="fr-FR" sz="1000">
                <a:solidFill>
                  <a:srgbClr val="BBB529"/>
                </a:solidFill>
                <a:latin typeface="Courier New"/>
                <a:ea typeface="Courier New"/>
                <a:cs typeface="Courier New"/>
                <a:sym typeface="Courier New"/>
              </a:rPr>
              <a:t>@MockBean</a:t>
            </a:r>
            <a:endParaRPr b="1" sz="1000">
              <a:solidFill>
                <a:srgbClr val="BBB529"/>
              </a:solidFill>
              <a:latin typeface="Courier New"/>
              <a:ea typeface="Courier New"/>
              <a:cs typeface="Courier New"/>
              <a:sym typeface="Courier New"/>
            </a:endParaRPr>
          </a:p>
          <a:p>
            <a:pPr indent="0" lvl="0" marL="0" rtl="0" algn="l">
              <a:lnSpc>
                <a:spcPct val="110000"/>
              </a:lnSpc>
              <a:spcBef>
                <a:spcPts val="0"/>
              </a:spcBef>
              <a:spcAft>
                <a:spcPts val="0"/>
              </a:spcAft>
              <a:buNone/>
            </a:pPr>
            <a:r>
              <a:rPr b="1" lang="fr-FR" sz="1000">
                <a:solidFill>
                  <a:srgbClr val="BBB529"/>
                </a:solidFill>
                <a:latin typeface="Courier New"/>
                <a:ea typeface="Courier New"/>
                <a:cs typeface="Courier New"/>
                <a:sym typeface="Courier New"/>
              </a:rPr>
              <a:t> </a:t>
            </a:r>
            <a:r>
              <a:rPr b="1" lang="fr-FR" sz="1000">
                <a:solidFill>
                  <a:srgbClr val="CC7832"/>
                </a:solidFill>
                <a:latin typeface="Courier New"/>
                <a:ea typeface="Courier New"/>
                <a:cs typeface="Courier New"/>
                <a:sym typeface="Courier New"/>
              </a:rPr>
              <a:t>private </a:t>
            </a:r>
            <a:r>
              <a:rPr b="1" lang="fr-FR" sz="1000">
                <a:solidFill>
                  <a:srgbClr val="A9B7C6"/>
                </a:solidFill>
                <a:latin typeface="Courier New"/>
                <a:ea typeface="Courier New"/>
                <a:cs typeface="Courier New"/>
                <a:sym typeface="Courier New"/>
              </a:rPr>
              <a:t>StudentRepository </a:t>
            </a:r>
            <a:r>
              <a:rPr b="1" lang="fr-FR" sz="1000">
                <a:solidFill>
                  <a:srgbClr val="9876AA"/>
                </a:solidFill>
                <a:latin typeface="Courier New"/>
                <a:ea typeface="Courier New"/>
                <a:cs typeface="Courier New"/>
                <a:sym typeface="Courier New"/>
              </a:rPr>
              <a:t>studentRepository</a:t>
            </a:r>
            <a:r>
              <a:rPr b="1" lang="fr-FR" sz="1000">
                <a:solidFill>
                  <a:srgbClr val="CC7832"/>
                </a:solidFill>
                <a:latin typeface="Courier New"/>
                <a:ea typeface="Courier New"/>
                <a:cs typeface="Courier New"/>
                <a:sym typeface="Courier New"/>
              </a:rPr>
              <a:t>;</a:t>
            </a:r>
            <a:endParaRPr b="1" sz="1000">
              <a:solidFill>
                <a:srgbClr val="333333"/>
              </a:solidFill>
              <a:highlight>
                <a:srgbClr val="FAFAFA"/>
              </a:highlight>
              <a:latin typeface="Courier New"/>
              <a:ea typeface="Courier New"/>
              <a:cs typeface="Courier New"/>
              <a:sym typeface="Courier New"/>
            </a:endParaRPr>
          </a:p>
          <a:p>
            <a:pPr indent="0" lvl="0" marL="0" rtl="0" algn="l">
              <a:lnSpc>
                <a:spcPct val="110000"/>
              </a:lnSpc>
              <a:spcBef>
                <a:spcPts val="0"/>
              </a:spcBef>
              <a:spcAft>
                <a:spcPts val="0"/>
              </a:spcAft>
              <a:buNone/>
            </a:pPr>
            <a:r>
              <a:t/>
            </a:r>
            <a:endParaRPr b="1" sz="1000">
              <a:solidFill>
                <a:srgbClr val="333333"/>
              </a:solidFill>
              <a:highlight>
                <a:srgbClr val="FAFAFA"/>
              </a:highlight>
              <a:latin typeface="Courier New"/>
              <a:ea typeface="Courier New"/>
              <a:cs typeface="Courier New"/>
              <a:sym typeface="Courier New"/>
            </a:endParaRPr>
          </a:p>
          <a:p>
            <a:pPr indent="0" lvl="0" marL="0" rtl="0" algn="l">
              <a:lnSpc>
                <a:spcPct val="110000"/>
              </a:lnSpc>
              <a:spcBef>
                <a:spcPts val="0"/>
              </a:spcBef>
              <a:spcAft>
                <a:spcPts val="0"/>
              </a:spcAft>
              <a:buNone/>
            </a:pPr>
            <a:r>
              <a:rPr b="1" lang="fr-FR" sz="1000">
                <a:solidFill>
                  <a:srgbClr val="BBB529"/>
                </a:solidFill>
                <a:latin typeface="Courier New"/>
                <a:ea typeface="Courier New"/>
                <a:cs typeface="Courier New"/>
                <a:sym typeface="Courier New"/>
              </a:rPr>
              <a:t> </a:t>
            </a:r>
            <a:r>
              <a:rPr b="1" lang="fr-FR" sz="1000">
                <a:solidFill>
                  <a:srgbClr val="BBB529"/>
                </a:solidFill>
                <a:latin typeface="Courier New"/>
                <a:ea typeface="Courier New"/>
                <a:cs typeface="Courier New"/>
                <a:sym typeface="Courier New"/>
              </a:rPr>
              <a:t>@Test</a:t>
            </a:r>
            <a:endParaRPr b="1" sz="1000">
              <a:solidFill>
                <a:srgbClr val="BBB529"/>
              </a:solidFill>
              <a:latin typeface="Courier New"/>
              <a:ea typeface="Courier New"/>
              <a:cs typeface="Courier New"/>
              <a:sym typeface="Courier New"/>
            </a:endParaRPr>
          </a:p>
          <a:p>
            <a:pPr indent="0" lvl="0" marL="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a:t>
            </a:r>
            <a:r>
              <a:rPr b="1" lang="fr-FR" sz="1000">
                <a:solidFill>
                  <a:srgbClr val="CC7832"/>
                </a:solidFill>
                <a:latin typeface="Courier New"/>
                <a:ea typeface="Courier New"/>
                <a:cs typeface="Courier New"/>
                <a:sym typeface="Courier New"/>
              </a:rPr>
              <a:t>public void </a:t>
            </a:r>
            <a:r>
              <a:rPr b="1" lang="fr-FR" sz="1000">
                <a:solidFill>
                  <a:srgbClr val="FFC66D"/>
                </a:solidFill>
                <a:latin typeface="Courier New"/>
                <a:ea typeface="Courier New"/>
                <a:cs typeface="Courier New"/>
                <a:sym typeface="Courier New"/>
              </a:rPr>
              <a:t>itShouldGetAllStudents</a:t>
            </a:r>
            <a:r>
              <a:rPr b="1" lang="fr-FR" sz="1000">
                <a:solidFill>
                  <a:srgbClr val="A9B7C6"/>
                </a:solidFill>
                <a:latin typeface="Courier New"/>
                <a:ea typeface="Courier New"/>
                <a:cs typeface="Courier New"/>
                <a:sym typeface="Courier New"/>
              </a:rPr>
              <a:t>() </a:t>
            </a:r>
            <a:r>
              <a:rPr b="1" lang="fr-FR" sz="1000">
                <a:solidFill>
                  <a:srgbClr val="CC7832"/>
                </a:solidFill>
                <a:latin typeface="Courier New"/>
                <a:ea typeface="Courier New"/>
                <a:cs typeface="Courier New"/>
                <a:sym typeface="Courier New"/>
              </a:rPr>
              <a:t>throws </a:t>
            </a:r>
            <a:r>
              <a:rPr b="1" lang="fr-FR" sz="1000">
                <a:solidFill>
                  <a:srgbClr val="A9B7C6"/>
                </a:solidFill>
                <a:latin typeface="Courier New"/>
                <a:ea typeface="Courier New"/>
                <a:cs typeface="Courier New"/>
                <a:sym typeface="Courier New"/>
              </a:rPr>
              <a:t>Exception {</a:t>
            </a:r>
            <a:endParaRPr b="1" sz="1000">
              <a:solidFill>
                <a:srgbClr val="A9B7C6"/>
              </a:solidFill>
              <a:latin typeface="Courier New"/>
              <a:ea typeface="Courier New"/>
              <a:cs typeface="Courier New"/>
              <a:sym typeface="Courier New"/>
            </a:endParaRPr>
          </a:p>
          <a:p>
            <a:pPr indent="0" lvl="0" marL="457200" rtl="0" algn="l">
              <a:lnSpc>
                <a:spcPct val="110000"/>
              </a:lnSpc>
              <a:spcBef>
                <a:spcPts val="0"/>
              </a:spcBef>
              <a:spcAft>
                <a:spcPts val="0"/>
              </a:spcAft>
              <a:buNone/>
            </a:pPr>
            <a:r>
              <a:t/>
            </a:r>
            <a:endParaRPr b="1" sz="1000">
              <a:solidFill>
                <a:srgbClr val="A9B7C6"/>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A9B7C6"/>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given</a:t>
            </a:r>
            <a:endParaRPr b="1" sz="1000">
              <a:solidFill>
                <a:srgbClr val="808080"/>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808080"/>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Student student = </a:t>
            </a:r>
            <a:r>
              <a:rPr b="1" lang="fr-FR" sz="1000">
                <a:solidFill>
                  <a:srgbClr val="CC7832"/>
                </a:solidFill>
                <a:latin typeface="Courier New"/>
                <a:ea typeface="Courier New"/>
                <a:cs typeface="Courier New"/>
                <a:sym typeface="Courier New"/>
              </a:rPr>
              <a:t>new </a:t>
            </a:r>
            <a:r>
              <a:rPr b="1" lang="fr-FR" sz="1000">
                <a:solidFill>
                  <a:srgbClr val="A9B7C6"/>
                </a:solidFill>
                <a:latin typeface="Courier New"/>
                <a:ea typeface="Courier New"/>
                <a:cs typeface="Courier New"/>
                <a:sym typeface="Courier New"/>
              </a:rPr>
              <a:t>Student(</a:t>
            </a:r>
            <a:r>
              <a:rPr b="1" lang="fr-FR" sz="1000">
                <a:solidFill>
                  <a:srgbClr val="6A8759"/>
                </a:solidFill>
                <a:latin typeface="Courier New"/>
                <a:ea typeface="Courier New"/>
                <a:cs typeface="Courier New"/>
                <a:sym typeface="Courier New"/>
              </a:rPr>
              <a:t>"sara"</a:t>
            </a:r>
            <a:r>
              <a:rPr b="1" lang="fr-FR" sz="1000">
                <a:solidFill>
                  <a:srgbClr val="CC7832"/>
                </a:solidFill>
                <a:latin typeface="Courier New"/>
                <a:ea typeface="Courier New"/>
                <a:cs typeface="Courier New"/>
                <a:sym typeface="Courier New"/>
              </a:rPr>
              <a:t>, </a:t>
            </a:r>
            <a:r>
              <a:rPr b="1" lang="fr-FR" sz="1000">
                <a:solidFill>
                  <a:srgbClr val="6A8759"/>
                </a:solidFill>
                <a:latin typeface="Courier New"/>
                <a:ea typeface="Courier New"/>
                <a:cs typeface="Courier New"/>
                <a:sym typeface="Courier New"/>
              </a:rPr>
              <a:t>"bayour"</a:t>
            </a:r>
            <a:r>
              <a:rPr b="1" lang="fr-FR" sz="1000">
                <a:solidFill>
                  <a:srgbClr val="CC7832"/>
                </a:solidFill>
                <a:latin typeface="Courier New"/>
                <a:ea typeface="Courier New"/>
                <a:cs typeface="Courier New"/>
                <a:sym typeface="Courier New"/>
              </a:rPr>
              <a:t>, </a:t>
            </a:r>
            <a:r>
              <a:rPr b="1" lang="fr-FR" sz="1000">
                <a:solidFill>
                  <a:srgbClr val="6A8759"/>
                </a:solidFill>
                <a:latin typeface="Courier New"/>
                <a:ea typeface="Courier New"/>
                <a:cs typeface="Courier New"/>
                <a:sym typeface="Courier New"/>
              </a:rPr>
              <a:t>"sara@nttdata.com"</a:t>
            </a:r>
            <a:r>
              <a:rPr b="1" lang="fr-FR" sz="1000">
                <a:solidFill>
                  <a:srgbClr val="A9B7C6"/>
                </a:solidFill>
                <a:latin typeface="Courier New"/>
                <a:ea typeface="Courier New"/>
                <a:cs typeface="Courier New"/>
                <a:sym typeface="Courier New"/>
              </a:rPr>
              <a:t>)</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a:t>
            </a:r>
            <a:r>
              <a:rPr b="1" i="1" lang="fr-FR" sz="1000">
                <a:solidFill>
                  <a:srgbClr val="A9B7C6"/>
                </a:solidFill>
                <a:latin typeface="Courier New"/>
                <a:ea typeface="Courier New"/>
                <a:cs typeface="Courier New"/>
                <a:sym typeface="Courier New"/>
              </a:rPr>
              <a:t>given</a:t>
            </a:r>
            <a:r>
              <a:rPr b="1" lang="fr-FR" sz="1000">
                <a:solidFill>
                  <a:srgbClr val="A9B7C6"/>
                </a:solidFill>
                <a:latin typeface="Courier New"/>
                <a:ea typeface="Courier New"/>
                <a:cs typeface="Courier New"/>
                <a:sym typeface="Courier New"/>
              </a:rPr>
              <a:t>(</a:t>
            </a:r>
            <a:r>
              <a:rPr b="1" lang="fr-FR" sz="1000">
                <a:solidFill>
                  <a:srgbClr val="9876AA"/>
                </a:solidFill>
                <a:latin typeface="Courier New"/>
                <a:ea typeface="Courier New"/>
                <a:cs typeface="Courier New"/>
                <a:sym typeface="Courier New"/>
              </a:rPr>
              <a:t>studentService</a:t>
            </a:r>
            <a:r>
              <a:rPr b="1" lang="fr-FR" sz="1000">
                <a:solidFill>
                  <a:srgbClr val="A9B7C6"/>
                </a:solidFill>
                <a:latin typeface="Courier New"/>
                <a:ea typeface="Courier New"/>
                <a:cs typeface="Courier New"/>
                <a:sym typeface="Courier New"/>
              </a:rPr>
              <a:t>.getAllStudents()).willReturn(Arrays.</a:t>
            </a:r>
            <a:r>
              <a:rPr b="1" i="1" lang="fr-FR" sz="1000">
                <a:solidFill>
                  <a:srgbClr val="A9B7C6"/>
                </a:solidFill>
                <a:latin typeface="Courier New"/>
                <a:ea typeface="Courier New"/>
                <a:cs typeface="Courier New"/>
                <a:sym typeface="Courier New"/>
              </a:rPr>
              <a:t>asList</a:t>
            </a:r>
            <a:r>
              <a:rPr b="1" lang="fr-FR" sz="1000">
                <a:solidFill>
                  <a:srgbClr val="A9B7C6"/>
                </a:solidFill>
                <a:latin typeface="Courier New"/>
                <a:ea typeface="Courier New"/>
                <a:cs typeface="Courier New"/>
                <a:sym typeface="Courier New"/>
              </a:rPr>
              <a:t>(student))</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when</a:t>
            </a:r>
            <a:endParaRPr b="1" sz="1000">
              <a:solidFill>
                <a:srgbClr val="808080"/>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808080"/>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ResultActions resultActions = </a:t>
            </a:r>
            <a:r>
              <a:rPr b="1" lang="fr-FR" sz="1000">
                <a:solidFill>
                  <a:srgbClr val="9876AA"/>
                </a:solidFill>
                <a:latin typeface="Courier New"/>
                <a:ea typeface="Courier New"/>
                <a:cs typeface="Courier New"/>
                <a:sym typeface="Courier New"/>
              </a:rPr>
              <a:t>mockMvc</a:t>
            </a:r>
            <a:r>
              <a:rPr b="1" lang="fr-FR" sz="1000">
                <a:solidFill>
                  <a:srgbClr val="A9B7C6"/>
                </a:solidFill>
                <a:latin typeface="Courier New"/>
                <a:ea typeface="Courier New"/>
                <a:cs typeface="Courier New"/>
                <a:sym typeface="Courier New"/>
              </a:rPr>
              <a:t>.perform(</a:t>
            </a:r>
            <a:r>
              <a:rPr b="1" i="1" lang="fr-FR" sz="1000">
                <a:solidFill>
                  <a:srgbClr val="A9B7C6"/>
                </a:solidFill>
                <a:latin typeface="Courier New"/>
                <a:ea typeface="Courier New"/>
                <a:cs typeface="Courier New"/>
                <a:sym typeface="Courier New"/>
              </a:rPr>
              <a:t>get</a:t>
            </a:r>
            <a:r>
              <a:rPr b="1" lang="fr-FR" sz="1000">
                <a:solidFill>
                  <a:srgbClr val="A9B7C6"/>
                </a:solidFill>
                <a:latin typeface="Courier New"/>
                <a:ea typeface="Courier New"/>
                <a:cs typeface="Courier New"/>
                <a:sym typeface="Courier New"/>
              </a:rPr>
              <a:t>(</a:t>
            </a:r>
            <a:r>
              <a:rPr b="1" lang="fr-FR" sz="1000">
                <a:solidFill>
                  <a:srgbClr val="6A8759"/>
                </a:solidFill>
                <a:latin typeface="Courier New"/>
                <a:ea typeface="Courier New"/>
                <a:cs typeface="Courier New"/>
                <a:sym typeface="Courier New"/>
              </a:rPr>
              <a:t>"/students"</a:t>
            </a:r>
            <a:r>
              <a:rPr b="1" lang="fr-FR" sz="1000">
                <a:solidFill>
                  <a:srgbClr val="A9B7C6"/>
                </a:solidFill>
                <a:latin typeface="Courier New"/>
                <a:ea typeface="Courier New"/>
                <a:cs typeface="Courier New"/>
                <a:sym typeface="Courier New"/>
              </a:rPr>
              <a:t>))</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then</a:t>
            </a:r>
            <a:endParaRPr b="1" sz="1000">
              <a:solidFill>
                <a:srgbClr val="808080"/>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808080"/>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resultActions.andExpect(</a:t>
            </a:r>
            <a:r>
              <a:rPr b="1" i="1" lang="fr-FR" sz="1000">
                <a:solidFill>
                  <a:srgbClr val="A9B7C6"/>
                </a:solidFill>
                <a:latin typeface="Courier New"/>
                <a:ea typeface="Courier New"/>
                <a:cs typeface="Courier New"/>
                <a:sym typeface="Courier New"/>
              </a:rPr>
              <a:t>status</a:t>
            </a:r>
            <a:r>
              <a:rPr b="1" lang="fr-FR" sz="1000">
                <a:solidFill>
                  <a:srgbClr val="A9B7C6"/>
                </a:solidFill>
                <a:latin typeface="Courier New"/>
                <a:ea typeface="Courier New"/>
                <a:cs typeface="Courier New"/>
                <a:sym typeface="Courier New"/>
              </a:rPr>
              <a:t>().is2xxSuccessful())</a:t>
            </a:r>
            <a:endParaRPr b="1" sz="1000">
              <a:solidFill>
                <a:srgbClr val="A9B7C6"/>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A9B7C6"/>
                </a:solidFill>
                <a:latin typeface="Courier New"/>
                <a:ea typeface="Courier New"/>
                <a:cs typeface="Courier New"/>
                <a:sym typeface="Courier New"/>
              </a:rPr>
              <a:t>         .andExpect(</a:t>
            </a:r>
            <a:r>
              <a:rPr b="1" i="1" lang="fr-FR" sz="1000">
                <a:solidFill>
                  <a:srgbClr val="A9B7C6"/>
                </a:solidFill>
                <a:latin typeface="Courier New"/>
                <a:ea typeface="Courier New"/>
                <a:cs typeface="Courier New"/>
                <a:sym typeface="Courier New"/>
              </a:rPr>
              <a:t>view</a:t>
            </a:r>
            <a:r>
              <a:rPr b="1" lang="fr-FR" sz="1000">
                <a:solidFill>
                  <a:srgbClr val="A9B7C6"/>
                </a:solidFill>
                <a:latin typeface="Courier New"/>
                <a:ea typeface="Courier New"/>
                <a:cs typeface="Courier New"/>
                <a:sym typeface="Courier New"/>
              </a:rPr>
              <a:t>().name(</a:t>
            </a:r>
            <a:r>
              <a:rPr b="1" lang="fr-FR" sz="1000">
                <a:solidFill>
                  <a:srgbClr val="6A8759"/>
                </a:solidFill>
                <a:latin typeface="Courier New"/>
                <a:ea typeface="Courier New"/>
                <a:cs typeface="Courier New"/>
                <a:sym typeface="Courier New"/>
              </a:rPr>
              <a:t>"students"</a:t>
            </a:r>
            <a:r>
              <a:rPr b="1" lang="fr-FR"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A9B7C6"/>
                </a:solidFill>
                <a:latin typeface="Courier New"/>
                <a:ea typeface="Courier New"/>
                <a:cs typeface="Courier New"/>
                <a:sym typeface="Courier New"/>
              </a:rPr>
              <a:t>         .andExpect(</a:t>
            </a:r>
            <a:r>
              <a:rPr b="1" i="1" lang="fr-FR" sz="1000">
                <a:solidFill>
                  <a:srgbClr val="A9B7C6"/>
                </a:solidFill>
                <a:latin typeface="Courier New"/>
                <a:ea typeface="Courier New"/>
                <a:cs typeface="Courier New"/>
                <a:sym typeface="Courier New"/>
              </a:rPr>
              <a:t>model</a:t>
            </a:r>
            <a:r>
              <a:rPr b="1" lang="fr-FR" sz="1000">
                <a:solidFill>
                  <a:srgbClr val="A9B7C6"/>
                </a:solidFill>
                <a:latin typeface="Courier New"/>
                <a:ea typeface="Courier New"/>
                <a:cs typeface="Courier New"/>
                <a:sym typeface="Courier New"/>
              </a:rPr>
              <a:t>().attribute(</a:t>
            </a:r>
            <a:r>
              <a:rPr b="1" lang="fr-FR" sz="1000">
                <a:solidFill>
                  <a:srgbClr val="6A8759"/>
                </a:solidFill>
                <a:latin typeface="Courier New"/>
                <a:ea typeface="Courier New"/>
                <a:cs typeface="Courier New"/>
                <a:sym typeface="Courier New"/>
              </a:rPr>
              <a:t>"studentsList"</a:t>
            </a:r>
            <a:r>
              <a:rPr b="1" lang="fr-FR" sz="1000">
                <a:solidFill>
                  <a:srgbClr val="CC7832"/>
                </a:solidFill>
                <a:latin typeface="Courier New"/>
                <a:ea typeface="Courier New"/>
                <a:cs typeface="Courier New"/>
                <a:sym typeface="Courier New"/>
              </a:rPr>
              <a:t>,</a:t>
            </a:r>
            <a:r>
              <a:rPr b="1" i="1" lang="fr-FR" sz="1000">
                <a:solidFill>
                  <a:srgbClr val="A9B7C6"/>
                </a:solidFill>
                <a:latin typeface="Courier New"/>
                <a:ea typeface="Courier New"/>
                <a:cs typeface="Courier New"/>
                <a:sym typeface="Courier New"/>
              </a:rPr>
              <a:t>hasItem</a:t>
            </a:r>
            <a:r>
              <a:rPr b="1" lang="fr-FR" sz="1000">
                <a:solidFill>
                  <a:srgbClr val="A9B7C6"/>
                </a:solidFill>
                <a:latin typeface="Courier New"/>
                <a:ea typeface="Courier New"/>
                <a:cs typeface="Courier New"/>
                <a:sym typeface="Courier New"/>
              </a:rPr>
              <a:t>(</a:t>
            </a:r>
            <a:r>
              <a:rPr b="1" i="1" lang="fr-FR" sz="1000">
                <a:solidFill>
                  <a:srgbClr val="A9B7C6"/>
                </a:solidFill>
                <a:latin typeface="Courier New"/>
                <a:ea typeface="Courier New"/>
                <a:cs typeface="Courier New"/>
                <a:sym typeface="Courier New"/>
              </a:rPr>
              <a:t>is</a:t>
            </a:r>
            <a:r>
              <a:rPr b="1" lang="fr-FR" sz="1000">
                <a:solidFill>
                  <a:srgbClr val="A9B7C6"/>
                </a:solidFill>
                <a:latin typeface="Courier New"/>
                <a:ea typeface="Courier New"/>
                <a:cs typeface="Courier New"/>
                <a:sym typeface="Courier New"/>
              </a:rPr>
              <a:t>(student))))</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None/>
            </a:pPr>
            <a:r>
              <a:rPr b="1" lang="fr-FR" sz="1000">
                <a:solidFill>
                  <a:srgbClr val="A9B7C6"/>
                </a:solidFill>
                <a:latin typeface="Courier New"/>
                <a:ea typeface="Courier New"/>
                <a:cs typeface="Courier New"/>
                <a:sym typeface="Courier New"/>
              </a:rPr>
              <a:t>}</a:t>
            </a:r>
            <a:endParaRPr b="1" sz="1000">
              <a:solidFill>
                <a:srgbClr val="BBB529"/>
              </a:solidFill>
              <a:latin typeface="Courier New"/>
              <a:ea typeface="Courier New"/>
              <a:cs typeface="Courier New"/>
              <a:sym typeface="Courier New"/>
            </a:endParaRPr>
          </a:p>
        </p:txBody>
      </p:sp>
      <p:sp>
        <p:nvSpPr>
          <p:cNvPr id="480" name="Google Shape;480;g138d2220928_1_52"/>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138d2220928_1_58"/>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Unit Test : Controller layer</a:t>
            </a:r>
            <a:endParaRPr sz="1400">
              <a:solidFill>
                <a:srgbClr val="999999"/>
              </a:solidFill>
              <a:highlight>
                <a:schemeClr val="lt1"/>
              </a:highlight>
              <a:latin typeface="Arial"/>
              <a:ea typeface="Arial"/>
              <a:cs typeface="Arial"/>
              <a:sym typeface="Arial"/>
            </a:endParaRPr>
          </a:p>
        </p:txBody>
      </p:sp>
      <p:sp>
        <p:nvSpPr>
          <p:cNvPr id="486" name="Google Shape;486;g138d2220928_1_58"/>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7975" lvl="0" marL="457200" rtl="0" algn="l">
              <a:lnSpc>
                <a:spcPct val="133400"/>
              </a:lnSpc>
              <a:spcBef>
                <a:spcPts val="0"/>
              </a:spcBef>
              <a:spcAft>
                <a:spcPts val="0"/>
              </a:spcAft>
              <a:buClr>
                <a:srgbClr val="333333"/>
              </a:buClr>
              <a:buSzPts val="1250"/>
              <a:buFont typeface="Arial"/>
              <a:buChar char="❏"/>
            </a:pPr>
            <a:r>
              <a:rPr lang="fr-FR" sz="1250">
                <a:solidFill>
                  <a:srgbClr val="333333"/>
                </a:solidFill>
                <a:highlight>
                  <a:srgbClr val="FAFAFA"/>
                </a:highlight>
                <a:latin typeface="Arial"/>
                <a:ea typeface="Arial"/>
                <a:cs typeface="Arial"/>
                <a:sym typeface="Arial"/>
              </a:rPr>
              <a:t>The </a:t>
            </a:r>
            <a:r>
              <a:rPr i="1" lang="fr-FR" sz="1250">
                <a:solidFill>
                  <a:srgbClr val="333333"/>
                </a:solidFill>
                <a:highlight>
                  <a:srgbClr val="FAFAFA"/>
                </a:highlight>
                <a:latin typeface="Arial"/>
                <a:ea typeface="Arial"/>
                <a:cs typeface="Arial"/>
                <a:sym typeface="Arial"/>
              </a:rPr>
              <a:t>get(…)</a:t>
            </a:r>
            <a:r>
              <a:rPr lang="fr-FR" sz="1250">
                <a:solidFill>
                  <a:srgbClr val="333333"/>
                </a:solidFill>
                <a:highlight>
                  <a:srgbClr val="FAFAFA"/>
                </a:highlight>
                <a:latin typeface="Arial"/>
                <a:ea typeface="Arial"/>
                <a:cs typeface="Arial"/>
                <a:sym typeface="Arial"/>
              </a:rPr>
              <a:t> method call can be replaced by other methods corresponding to HTTP verbs like </a:t>
            </a:r>
            <a:r>
              <a:rPr i="1" lang="fr-FR" sz="1250">
                <a:solidFill>
                  <a:srgbClr val="333333"/>
                </a:solidFill>
                <a:highlight>
                  <a:srgbClr val="FAFAFA"/>
                </a:highlight>
                <a:latin typeface="Arial"/>
                <a:ea typeface="Arial"/>
                <a:cs typeface="Arial"/>
                <a:sym typeface="Arial"/>
              </a:rPr>
              <a:t>put()</a:t>
            </a:r>
            <a:r>
              <a:rPr lang="fr-FR" sz="1250">
                <a:solidFill>
                  <a:srgbClr val="333333"/>
                </a:solidFill>
                <a:highlight>
                  <a:srgbClr val="FAFAFA"/>
                </a:highlight>
                <a:latin typeface="Arial"/>
                <a:ea typeface="Arial"/>
                <a:cs typeface="Arial"/>
                <a:sym typeface="Arial"/>
              </a:rPr>
              <a:t>, </a:t>
            </a:r>
            <a:r>
              <a:rPr i="1" lang="fr-FR" sz="1250">
                <a:solidFill>
                  <a:srgbClr val="333333"/>
                </a:solidFill>
                <a:highlight>
                  <a:srgbClr val="FAFAFA"/>
                </a:highlight>
                <a:latin typeface="Arial"/>
                <a:ea typeface="Arial"/>
                <a:cs typeface="Arial"/>
                <a:sym typeface="Arial"/>
              </a:rPr>
              <a:t>post()</a:t>
            </a:r>
            <a:r>
              <a:rPr lang="fr-FR" sz="1250">
                <a:solidFill>
                  <a:srgbClr val="333333"/>
                </a:solidFill>
                <a:highlight>
                  <a:srgbClr val="FAFAFA"/>
                </a:highlight>
                <a:latin typeface="Arial"/>
                <a:ea typeface="Arial"/>
                <a:cs typeface="Arial"/>
                <a:sym typeface="Arial"/>
              </a:rPr>
              <a:t>, etc.</a:t>
            </a:r>
            <a:endParaRPr sz="1250">
              <a:solidFill>
                <a:srgbClr val="333333"/>
              </a:solidFill>
              <a:highlight>
                <a:srgbClr val="FAFAFA"/>
              </a:highlight>
              <a:latin typeface="Arial"/>
              <a:ea typeface="Arial"/>
              <a:cs typeface="Arial"/>
              <a:sym typeface="Arial"/>
            </a:endParaRPr>
          </a:p>
          <a:p>
            <a:pPr indent="-307975" lvl="0" marL="457200" rtl="0" algn="l">
              <a:lnSpc>
                <a:spcPct val="133400"/>
              </a:lnSpc>
              <a:spcBef>
                <a:spcPts val="1000"/>
              </a:spcBef>
              <a:spcAft>
                <a:spcPts val="0"/>
              </a:spcAft>
              <a:buClr>
                <a:srgbClr val="333333"/>
              </a:buClr>
              <a:buSzPts val="1250"/>
              <a:buFont typeface="Arial"/>
              <a:buChar char="❏"/>
            </a:pPr>
            <a:r>
              <a:rPr i="1" lang="fr-FR" sz="1250">
                <a:solidFill>
                  <a:srgbClr val="333333"/>
                </a:solidFill>
                <a:highlight>
                  <a:srgbClr val="FAFAFA"/>
                </a:highlight>
                <a:latin typeface="Arial"/>
                <a:ea typeface="Arial"/>
                <a:cs typeface="Arial"/>
                <a:sym typeface="Arial"/>
              </a:rPr>
              <a:t>MockMvc</a:t>
            </a:r>
            <a:r>
              <a:rPr lang="fr-FR" sz="1250">
                <a:solidFill>
                  <a:srgbClr val="333333"/>
                </a:solidFill>
                <a:highlight>
                  <a:srgbClr val="FAFAFA"/>
                </a:highlight>
                <a:latin typeface="Arial"/>
                <a:ea typeface="Arial"/>
                <a:cs typeface="Arial"/>
                <a:sym typeface="Arial"/>
              </a:rPr>
              <a:t> is flexible, and we can create any request using it.</a:t>
            </a:r>
            <a:endParaRPr sz="1250">
              <a:solidFill>
                <a:srgbClr val="333333"/>
              </a:solidFill>
              <a:highlight>
                <a:srgbClr val="FAFAFA"/>
              </a:highlight>
              <a:latin typeface="Arial"/>
              <a:ea typeface="Arial"/>
              <a:cs typeface="Arial"/>
              <a:sym typeface="Arial"/>
            </a:endParaRPr>
          </a:p>
          <a:p>
            <a:pPr indent="0" lvl="0" marL="0" rtl="0" algn="l">
              <a:lnSpc>
                <a:spcPct val="133400"/>
              </a:lnSpc>
              <a:spcBef>
                <a:spcPts val="1000"/>
              </a:spcBef>
              <a:spcAft>
                <a:spcPts val="800"/>
              </a:spcAft>
              <a:buNone/>
            </a:pPr>
            <a:r>
              <a:t/>
            </a:r>
            <a:endParaRPr sz="1250">
              <a:solidFill>
                <a:srgbClr val="333333"/>
              </a:solidFill>
              <a:highlight>
                <a:srgbClr val="FAFAFA"/>
              </a:highlight>
              <a:latin typeface="Arial"/>
              <a:ea typeface="Arial"/>
              <a:cs typeface="Arial"/>
              <a:sym typeface="Arial"/>
            </a:endParaRPr>
          </a:p>
        </p:txBody>
      </p:sp>
      <p:sp>
        <p:nvSpPr>
          <p:cNvPr id="487" name="Google Shape;487;g138d2220928_1_58"/>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138d2220928_1_10"/>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Unit Test : Service layer</a:t>
            </a:r>
            <a:endParaRPr sz="1400">
              <a:solidFill>
                <a:srgbClr val="999999"/>
              </a:solidFill>
              <a:highlight>
                <a:schemeClr val="lt1"/>
              </a:highlight>
              <a:latin typeface="Arial"/>
              <a:ea typeface="Arial"/>
              <a:cs typeface="Arial"/>
              <a:sym typeface="Arial"/>
            </a:endParaRPr>
          </a:p>
        </p:txBody>
      </p:sp>
      <p:sp>
        <p:nvSpPr>
          <p:cNvPr id="493" name="Google Shape;493;g138d2220928_1_10"/>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33400"/>
              </a:lnSpc>
              <a:spcBef>
                <a:spcPts val="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The services depend on the persistence layer</a:t>
            </a:r>
            <a:endParaRPr sz="1200">
              <a:solidFill>
                <a:srgbClr val="333333"/>
              </a:solidFill>
              <a:highlight>
                <a:srgbClr val="FAFAFA"/>
              </a:highlight>
              <a:latin typeface="Arial"/>
              <a:ea typeface="Arial"/>
              <a:cs typeface="Arial"/>
              <a:sym typeface="Arial"/>
            </a:endParaRPr>
          </a:p>
          <a:p>
            <a:pPr indent="-304800" lvl="0" marL="457200" rtl="0" algn="l">
              <a:lnSpc>
                <a:spcPct val="133400"/>
              </a:lnSpc>
              <a:spcBef>
                <a:spcPts val="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However, t</a:t>
            </a:r>
            <a:r>
              <a:rPr lang="fr-FR" sz="1200">
                <a:solidFill>
                  <a:srgbClr val="333333"/>
                </a:solidFill>
                <a:highlight>
                  <a:srgbClr val="FAFAFA"/>
                </a:highlight>
                <a:latin typeface="Arial"/>
                <a:ea typeface="Arial"/>
                <a:cs typeface="Arial"/>
                <a:sym typeface="Arial"/>
              </a:rPr>
              <a:t>o test the </a:t>
            </a:r>
            <a:r>
              <a:rPr i="1" lang="fr-FR" sz="1200">
                <a:solidFill>
                  <a:srgbClr val="333333"/>
                </a:solidFill>
                <a:highlight>
                  <a:srgbClr val="FAFAFA"/>
                </a:highlight>
                <a:latin typeface="Arial"/>
                <a:ea typeface="Arial"/>
                <a:cs typeface="Arial"/>
                <a:sym typeface="Arial"/>
              </a:rPr>
              <a:t>Service</a:t>
            </a:r>
            <a:r>
              <a:rPr lang="fr-FR" sz="1200">
                <a:solidFill>
                  <a:srgbClr val="333333"/>
                </a:solidFill>
                <a:highlight>
                  <a:srgbClr val="FAFAFA"/>
                </a:highlight>
                <a:latin typeface="Arial"/>
                <a:ea typeface="Arial"/>
                <a:cs typeface="Arial"/>
                <a:sym typeface="Arial"/>
              </a:rPr>
              <a:t> layer, we don't need to know or care about how the persistence layer is implemented. Ideally, we should be able to write and test our </a:t>
            </a:r>
            <a:r>
              <a:rPr i="1" lang="fr-FR" sz="1200">
                <a:solidFill>
                  <a:srgbClr val="333333"/>
                </a:solidFill>
                <a:highlight>
                  <a:srgbClr val="FAFAFA"/>
                </a:highlight>
                <a:latin typeface="Arial"/>
                <a:ea typeface="Arial"/>
                <a:cs typeface="Arial"/>
                <a:sym typeface="Arial"/>
              </a:rPr>
              <a:t>Service</a:t>
            </a:r>
            <a:r>
              <a:rPr lang="fr-FR" sz="1200">
                <a:solidFill>
                  <a:srgbClr val="333333"/>
                </a:solidFill>
                <a:highlight>
                  <a:srgbClr val="FAFAFA"/>
                </a:highlight>
                <a:latin typeface="Arial"/>
                <a:ea typeface="Arial"/>
                <a:cs typeface="Arial"/>
                <a:sym typeface="Arial"/>
              </a:rPr>
              <a:t> layer code without wiring in our full persistence layer.</a:t>
            </a:r>
            <a:endParaRPr sz="1200">
              <a:solidFill>
                <a:srgbClr val="333333"/>
              </a:solidFill>
              <a:highlight>
                <a:srgbClr val="FAFAFA"/>
              </a:highlight>
              <a:latin typeface="Arial"/>
              <a:ea typeface="Arial"/>
              <a:cs typeface="Arial"/>
              <a:sym typeface="Arial"/>
            </a:endParaRPr>
          </a:p>
          <a:p>
            <a:pPr indent="-304800" lvl="0" marL="457200" rtl="0" algn="l">
              <a:lnSpc>
                <a:spcPct val="133400"/>
              </a:lnSpc>
              <a:spcBef>
                <a:spcPts val="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To achieve this, we can use the mocking support provided by Spring Boot Test.</a:t>
            </a:r>
            <a:endParaRPr sz="1200">
              <a:solidFill>
                <a:srgbClr val="333333"/>
              </a:solidFill>
              <a:highlight>
                <a:srgbClr val="FAFAFA"/>
              </a:highlight>
              <a:latin typeface="Arial"/>
              <a:ea typeface="Arial"/>
              <a:cs typeface="Arial"/>
              <a:sym typeface="Arial"/>
            </a:endParaRPr>
          </a:p>
          <a:p>
            <a:pPr indent="-304800" lvl="0" marL="457200" rtl="0" algn="l">
              <a:lnSpc>
                <a:spcPct val="133400"/>
              </a:lnSpc>
              <a:spcBef>
                <a:spcPts val="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Let's have a look at the test class skeleton first:</a:t>
            </a:r>
            <a:endParaRPr sz="1200">
              <a:solidFill>
                <a:srgbClr val="333333"/>
              </a:solidFill>
              <a:highlight>
                <a:srgbClr val="FAFAFA"/>
              </a:highlight>
              <a:latin typeface="Arial"/>
              <a:ea typeface="Arial"/>
              <a:cs typeface="Arial"/>
              <a:sym typeface="Arial"/>
            </a:endParaRPr>
          </a:p>
          <a:p>
            <a:pPr indent="0" lvl="0" marL="457200" rtl="0" algn="l">
              <a:lnSpc>
                <a:spcPct val="133400"/>
              </a:lnSpc>
              <a:spcBef>
                <a:spcPts val="800"/>
              </a:spcBef>
              <a:spcAft>
                <a:spcPts val="0"/>
              </a:spcAft>
              <a:buNone/>
            </a:pPr>
            <a:r>
              <a:t/>
            </a:r>
            <a:endParaRPr sz="1250">
              <a:solidFill>
                <a:srgbClr val="333333"/>
              </a:solidFill>
              <a:highlight>
                <a:srgbClr val="FAFAFA"/>
              </a:highlight>
              <a:latin typeface="Arial"/>
              <a:ea typeface="Arial"/>
              <a:cs typeface="Arial"/>
              <a:sym typeface="Arial"/>
            </a:endParaRPr>
          </a:p>
          <a:p>
            <a:pPr indent="0" lvl="0" marL="0" rtl="0" algn="l">
              <a:lnSpc>
                <a:spcPct val="110000"/>
              </a:lnSpc>
              <a:spcBef>
                <a:spcPts val="800"/>
              </a:spcBef>
              <a:spcAft>
                <a:spcPts val="0"/>
              </a:spcAft>
              <a:buClr>
                <a:schemeClr val="dk1"/>
              </a:buClr>
              <a:buSzPts val="1100"/>
              <a:buFont typeface="Arial"/>
              <a:buNone/>
            </a:pPr>
            <a:r>
              <a:rPr b="1" lang="fr-FR" sz="1000">
                <a:solidFill>
                  <a:srgbClr val="BBB529"/>
                </a:solidFill>
                <a:latin typeface="Courier New"/>
                <a:ea typeface="Courier New"/>
                <a:cs typeface="Courier New"/>
                <a:sym typeface="Courier New"/>
              </a:rPr>
              <a:t>@ExtendWith</a:t>
            </a:r>
            <a:r>
              <a:rPr b="1" lang="fr-FR" sz="1000">
                <a:solidFill>
                  <a:srgbClr val="A9B7C6"/>
                </a:solidFill>
                <a:latin typeface="Courier New"/>
                <a:ea typeface="Courier New"/>
                <a:cs typeface="Courier New"/>
                <a:sym typeface="Courier New"/>
              </a:rPr>
              <a:t>(MockitoExtension.</a:t>
            </a:r>
            <a:r>
              <a:rPr b="1" lang="fr-FR" sz="1000">
                <a:solidFill>
                  <a:srgbClr val="CC7832"/>
                </a:solidFill>
                <a:latin typeface="Courier New"/>
                <a:ea typeface="Courier New"/>
                <a:cs typeface="Courier New"/>
                <a:sym typeface="Courier New"/>
              </a:rPr>
              <a:t>class</a:t>
            </a:r>
            <a:r>
              <a:rPr b="1" lang="fr-FR"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class </a:t>
            </a:r>
            <a:r>
              <a:rPr b="1" lang="fr-FR" sz="1000">
                <a:solidFill>
                  <a:srgbClr val="A9B7C6"/>
                </a:solidFill>
                <a:latin typeface="Courier New"/>
                <a:ea typeface="Courier New"/>
                <a:cs typeface="Courier New"/>
                <a:sym typeface="Courier New"/>
              </a:rPr>
              <a:t>StudentServiceTest {</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 </a:t>
            </a:r>
            <a:r>
              <a:rPr b="1" lang="fr-FR" sz="1000">
                <a:solidFill>
                  <a:srgbClr val="BBB529"/>
                </a:solidFill>
                <a:latin typeface="Courier New"/>
                <a:ea typeface="Courier New"/>
                <a:cs typeface="Courier New"/>
                <a:sym typeface="Courier New"/>
              </a:rPr>
              <a:t>@Mock</a:t>
            </a:r>
            <a:endParaRPr b="1" sz="1000">
              <a:solidFill>
                <a:srgbClr val="BBB529"/>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BBB529"/>
                </a:solidFill>
                <a:latin typeface="Courier New"/>
                <a:ea typeface="Courier New"/>
                <a:cs typeface="Courier New"/>
                <a:sym typeface="Courier New"/>
              </a:rPr>
              <a:t> </a:t>
            </a:r>
            <a:r>
              <a:rPr b="1" lang="fr-FR" sz="1000">
                <a:solidFill>
                  <a:srgbClr val="CC7832"/>
                </a:solidFill>
                <a:latin typeface="Courier New"/>
                <a:ea typeface="Courier New"/>
                <a:cs typeface="Courier New"/>
                <a:sym typeface="Courier New"/>
              </a:rPr>
              <a:t>private </a:t>
            </a:r>
            <a:r>
              <a:rPr b="1" lang="fr-FR" sz="1000">
                <a:solidFill>
                  <a:srgbClr val="A9B7C6"/>
                </a:solidFill>
                <a:latin typeface="Courier New"/>
                <a:ea typeface="Courier New"/>
                <a:cs typeface="Courier New"/>
                <a:sym typeface="Courier New"/>
              </a:rPr>
              <a:t>StudentRepository </a:t>
            </a:r>
            <a:r>
              <a:rPr b="1" lang="fr-FR" sz="1000">
                <a:solidFill>
                  <a:srgbClr val="9876AA"/>
                </a:solidFill>
                <a:latin typeface="Courier New"/>
                <a:ea typeface="Courier New"/>
                <a:cs typeface="Courier New"/>
                <a:sym typeface="Courier New"/>
              </a:rPr>
              <a:t>studentRepository</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 </a:t>
            </a:r>
            <a:r>
              <a:rPr b="1" lang="fr-FR" sz="1000">
                <a:solidFill>
                  <a:srgbClr val="BBB529"/>
                </a:solidFill>
                <a:latin typeface="Courier New"/>
                <a:ea typeface="Courier New"/>
                <a:cs typeface="Courier New"/>
                <a:sym typeface="Courier New"/>
              </a:rPr>
              <a:t>@InjectMocks</a:t>
            </a:r>
            <a:endParaRPr b="1" sz="1000">
              <a:solidFill>
                <a:srgbClr val="BBB529"/>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BBB529"/>
                </a:solidFill>
                <a:latin typeface="Courier New"/>
                <a:ea typeface="Courier New"/>
                <a:cs typeface="Courier New"/>
                <a:sym typeface="Courier New"/>
              </a:rPr>
              <a:t> </a:t>
            </a:r>
            <a:r>
              <a:rPr b="1" lang="fr-FR" sz="1000">
                <a:solidFill>
                  <a:srgbClr val="CC7832"/>
                </a:solidFill>
                <a:latin typeface="Courier New"/>
                <a:ea typeface="Courier New"/>
                <a:cs typeface="Courier New"/>
                <a:sym typeface="Courier New"/>
              </a:rPr>
              <a:t>private </a:t>
            </a:r>
            <a:r>
              <a:rPr b="1" lang="fr-FR" sz="1000">
                <a:solidFill>
                  <a:srgbClr val="A9B7C6"/>
                </a:solidFill>
                <a:latin typeface="Courier New"/>
                <a:ea typeface="Courier New"/>
                <a:cs typeface="Courier New"/>
                <a:sym typeface="Courier New"/>
              </a:rPr>
              <a:t>StudentServiceImpl </a:t>
            </a:r>
            <a:r>
              <a:rPr b="1" lang="fr-FR" sz="1000">
                <a:solidFill>
                  <a:srgbClr val="9876AA"/>
                </a:solidFill>
                <a:latin typeface="Courier New"/>
                <a:ea typeface="Courier New"/>
                <a:cs typeface="Courier New"/>
                <a:sym typeface="Courier New"/>
              </a:rPr>
              <a:t>studentService</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write test cases here</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a:t>
            </a:r>
            <a:endParaRPr sz="1250">
              <a:solidFill>
                <a:srgbClr val="333333"/>
              </a:solidFill>
              <a:highlight>
                <a:srgbClr val="FAFAFA"/>
              </a:highlight>
              <a:latin typeface="Arial"/>
              <a:ea typeface="Arial"/>
              <a:cs typeface="Arial"/>
              <a:sym typeface="Arial"/>
            </a:endParaRPr>
          </a:p>
        </p:txBody>
      </p:sp>
      <p:sp>
        <p:nvSpPr>
          <p:cNvPr id="494" name="Google Shape;494;g138d2220928_1_10"/>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49c4a3c6b8_1_5"/>
          <p:cNvSpPr txBox="1"/>
          <p:nvPr>
            <p:ph idx="1" type="body"/>
          </p:nvPr>
        </p:nvSpPr>
        <p:spPr>
          <a:xfrm>
            <a:off x="320386" y="763485"/>
            <a:ext cx="8654700" cy="375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1800"/>
              <a:buFont typeface="Arial"/>
              <a:buNone/>
            </a:pPr>
            <a:r>
              <a:rPr b="1" lang="fr-FR" sz="1800" u="sng">
                <a:solidFill>
                  <a:srgbClr val="2F5496"/>
                </a:solidFill>
                <a:latin typeface="Arial"/>
                <a:ea typeface="Arial"/>
                <a:cs typeface="Arial"/>
                <a:sym typeface="Arial"/>
              </a:rPr>
              <a:t>Plan: </a:t>
            </a:r>
            <a:endParaRPr/>
          </a:p>
          <a:p>
            <a:pPr indent="0" lvl="0" marL="0" rtl="0" algn="l">
              <a:lnSpc>
                <a:spcPct val="90000"/>
              </a:lnSpc>
              <a:spcBef>
                <a:spcPts val="750"/>
              </a:spcBef>
              <a:spcAft>
                <a:spcPts val="0"/>
              </a:spcAft>
              <a:buClr>
                <a:srgbClr val="505050"/>
              </a:buClr>
              <a:buSzPts val="1800"/>
              <a:buFont typeface="Calibri"/>
              <a:buNone/>
            </a:pPr>
            <a:r>
              <a:t/>
            </a:r>
            <a:endParaRPr sz="1800">
              <a:solidFill>
                <a:srgbClr val="2F5496"/>
              </a:solidFill>
              <a:latin typeface="Arial"/>
              <a:ea typeface="Arial"/>
              <a:cs typeface="Arial"/>
              <a:sym typeface="Arial"/>
            </a:endParaRPr>
          </a:p>
          <a:p>
            <a:pPr indent="-342900" lvl="0" marL="457200" rtl="0" algn="l">
              <a:lnSpc>
                <a:spcPct val="90000"/>
              </a:lnSpc>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Why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3CE3FA"/>
              </a:buClr>
              <a:buSzPts val="1800"/>
              <a:buFont typeface="Arial"/>
              <a:buChar char="❏"/>
            </a:pPr>
            <a:r>
              <a:rPr lang="fr-FR" sz="1800">
                <a:solidFill>
                  <a:srgbClr val="3CE3FA"/>
                </a:solidFill>
                <a:latin typeface="Arial"/>
                <a:ea typeface="Arial"/>
                <a:cs typeface="Arial"/>
                <a:sym typeface="Arial"/>
              </a:rPr>
              <a:t>Spring vs Spring Boot</a:t>
            </a:r>
            <a:endParaRPr sz="1800">
              <a:solidFill>
                <a:srgbClr val="3CE3FA"/>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Annotations</a:t>
            </a:r>
            <a:endParaRPr sz="1800">
              <a:solidFill>
                <a:srgbClr val="2F5496"/>
              </a:solidFill>
              <a:latin typeface="Arial"/>
              <a:ea typeface="Arial"/>
              <a:cs typeface="Arial"/>
              <a:sym typeface="Arial"/>
            </a:endParaRPr>
          </a:p>
          <a:p>
            <a:pPr indent="-342900" lvl="0" marL="457200" rtl="0" algn="l">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Starters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(Spring Setup)</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Tests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(Tests)</a:t>
            </a:r>
            <a:endParaRPr sz="1800">
              <a:solidFill>
                <a:srgbClr val="2F5496"/>
              </a:solidFill>
              <a:latin typeface="Arial"/>
              <a:ea typeface="Arial"/>
              <a:cs typeface="Arial"/>
              <a:sym typeface="Arial"/>
            </a:endParaRPr>
          </a:p>
          <a:p>
            <a:pPr indent="-342900" lvl="0" marL="457200" rtl="0" algn="l">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Materials &amp; documentation</a:t>
            </a:r>
            <a:endParaRPr sz="1800">
              <a:solidFill>
                <a:srgbClr val="2F5496"/>
              </a:solidFill>
              <a:latin typeface="Arial"/>
              <a:ea typeface="Arial"/>
              <a:cs typeface="Arial"/>
              <a:sym typeface="Arial"/>
            </a:endParaRPr>
          </a:p>
        </p:txBody>
      </p:sp>
      <p:pic>
        <p:nvPicPr>
          <p:cNvPr id="195" name="Google Shape;195;g149c4a3c6b8_1_5"/>
          <p:cNvPicPr preferRelativeResize="0"/>
          <p:nvPr/>
        </p:nvPicPr>
        <p:blipFill rotWithShape="1">
          <a:blip r:embed="rId3">
            <a:alphaModFix/>
          </a:blip>
          <a:srcRect b="0" l="0" r="0" t="0"/>
          <a:stretch/>
        </p:blipFill>
        <p:spPr>
          <a:xfrm>
            <a:off x="5454325" y="0"/>
            <a:ext cx="3689675" cy="5143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138d2220928_1_16"/>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Unit Test : Service layer</a:t>
            </a:r>
            <a:endParaRPr sz="1400">
              <a:solidFill>
                <a:srgbClr val="999999"/>
              </a:solidFill>
              <a:highlight>
                <a:schemeClr val="lt1"/>
              </a:highlight>
              <a:latin typeface="Arial"/>
              <a:ea typeface="Arial"/>
              <a:cs typeface="Arial"/>
              <a:sym typeface="Arial"/>
            </a:endParaRPr>
          </a:p>
        </p:txBody>
      </p:sp>
      <p:sp>
        <p:nvSpPr>
          <p:cNvPr id="500" name="Google Shape;500;g138d2220928_1_16"/>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t/>
            </a:r>
            <a:endParaRPr b="1" sz="1250">
              <a:solidFill>
                <a:srgbClr val="333333"/>
              </a:solidFill>
              <a:highlight>
                <a:srgbClr val="FAFAFA"/>
              </a:highlight>
              <a:latin typeface="Courier New"/>
              <a:ea typeface="Courier New"/>
              <a:cs typeface="Courier New"/>
              <a:sym typeface="Courier New"/>
            </a:endParaRPr>
          </a:p>
          <a:p>
            <a:pPr indent="-304800" lvl="0" marL="457200" rtl="0" algn="l">
              <a:lnSpc>
                <a:spcPct val="133400"/>
              </a:lnSpc>
              <a:spcBef>
                <a:spcPts val="0"/>
              </a:spcBef>
              <a:spcAft>
                <a:spcPts val="0"/>
              </a:spcAft>
              <a:buSzPts val="1200"/>
              <a:buFont typeface="Arial"/>
              <a:buChar char="❏"/>
            </a:pPr>
            <a:r>
              <a:rPr lang="fr-FR" sz="1200">
                <a:solidFill>
                  <a:srgbClr val="222222"/>
                </a:solidFill>
                <a:latin typeface="Arial"/>
                <a:ea typeface="Arial"/>
                <a:cs typeface="Arial"/>
                <a:sym typeface="Arial"/>
              </a:rPr>
              <a:t>The </a:t>
            </a:r>
            <a:r>
              <a:rPr b="1" lang="fr-FR" sz="1200">
                <a:solidFill>
                  <a:schemeClr val="dk1"/>
                </a:solidFill>
                <a:latin typeface="Arial"/>
                <a:ea typeface="Arial"/>
                <a:cs typeface="Arial"/>
                <a:sym typeface="Arial"/>
              </a:rPr>
              <a:t>@Mock</a:t>
            </a:r>
            <a:r>
              <a:rPr lang="fr-FR" sz="1200">
                <a:solidFill>
                  <a:srgbClr val="222222"/>
                </a:solidFill>
                <a:latin typeface="Arial"/>
                <a:ea typeface="Arial"/>
                <a:cs typeface="Arial"/>
                <a:sym typeface="Arial"/>
              </a:rPr>
              <a:t> annotation specifies the fields in which Mockito should inject mock objects. </a:t>
            </a:r>
            <a:endParaRPr sz="1200">
              <a:solidFill>
                <a:srgbClr val="222222"/>
              </a:solidFill>
              <a:latin typeface="Arial"/>
              <a:ea typeface="Arial"/>
              <a:cs typeface="Arial"/>
              <a:sym typeface="Arial"/>
            </a:endParaRPr>
          </a:p>
          <a:p>
            <a:pPr indent="-304800" lvl="0" marL="457200" rtl="0" algn="l">
              <a:lnSpc>
                <a:spcPct val="133400"/>
              </a:lnSpc>
              <a:spcBef>
                <a:spcPts val="1000"/>
              </a:spcBef>
              <a:spcAft>
                <a:spcPts val="0"/>
              </a:spcAft>
              <a:buSzPts val="1200"/>
              <a:buFont typeface="Arial"/>
              <a:buChar char="❏"/>
            </a:pPr>
            <a:r>
              <a:rPr lang="fr-FR" sz="1200">
                <a:solidFill>
                  <a:srgbClr val="222222"/>
                </a:solidFill>
                <a:latin typeface="Arial"/>
                <a:ea typeface="Arial"/>
                <a:cs typeface="Arial"/>
                <a:sym typeface="Arial"/>
              </a:rPr>
              <a:t>The </a:t>
            </a:r>
            <a:r>
              <a:rPr b="1" lang="fr-FR" sz="1200">
                <a:solidFill>
                  <a:schemeClr val="dk1"/>
                </a:solidFill>
                <a:latin typeface="Arial"/>
                <a:ea typeface="Arial"/>
                <a:cs typeface="Arial"/>
                <a:sym typeface="Arial"/>
              </a:rPr>
              <a:t>@MockitoExtension</a:t>
            </a:r>
            <a:r>
              <a:rPr lang="fr-FR" sz="1200">
                <a:solidFill>
                  <a:srgbClr val="222222"/>
                </a:solidFill>
                <a:latin typeface="Arial"/>
                <a:ea typeface="Arial"/>
                <a:cs typeface="Arial"/>
                <a:sym typeface="Arial"/>
              </a:rPr>
              <a:t> tells Mockito to evaluate those </a:t>
            </a:r>
            <a:r>
              <a:rPr b="1" lang="fr-FR" sz="1200">
                <a:solidFill>
                  <a:schemeClr val="dk1"/>
                </a:solidFill>
                <a:latin typeface="Arial"/>
                <a:ea typeface="Arial"/>
                <a:cs typeface="Arial"/>
                <a:sym typeface="Arial"/>
              </a:rPr>
              <a:t>@Mock</a:t>
            </a:r>
            <a:r>
              <a:rPr b="1" lang="fr-FR" sz="1200">
                <a:solidFill>
                  <a:srgbClr val="222222"/>
                </a:solidFill>
                <a:latin typeface="Arial"/>
                <a:ea typeface="Arial"/>
                <a:cs typeface="Arial"/>
                <a:sym typeface="Arial"/>
              </a:rPr>
              <a:t> </a:t>
            </a:r>
            <a:r>
              <a:rPr lang="fr-FR" sz="1200">
                <a:solidFill>
                  <a:srgbClr val="222222"/>
                </a:solidFill>
                <a:latin typeface="Arial"/>
                <a:ea typeface="Arial"/>
                <a:cs typeface="Arial"/>
                <a:sym typeface="Arial"/>
              </a:rPr>
              <a:t>annotations because JUnit does not do this automatically.</a:t>
            </a:r>
            <a:endParaRPr sz="1200">
              <a:solidFill>
                <a:srgbClr val="222222"/>
              </a:solidFill>
              <a:latin typeface="Arial"/>
              <a:ea typeface="Arial"/>
              <a:cs typeface="Arial"/>
              <a:sym typeface="Arial"/>
            </a:endParaRPr>
          </a:p>
          <a:p>
            <a:pPr indent="-304800" lvl="0" marL="457200" rtl="0" algn="l">
              <a:lnSpc>
                <a:spcPct val="133400"/>
              </a:lnSpc>
              <a:spcBef>
                <a:spcPts val="1000"/>
              </a:spcBef>
              <a:spcAft>
                <a:spcPts val="0"/>
              </a:spcAft>
              <a:buClr>
                <a:srgbClr val="222222"/>
              </a:buClr>
              <a:buSzPts val="1200"/>
              <a:buChar char="❏"/>
            </a:pPr>
            <a:r>
              <a:rPr lang="fr-FR" sz="1200">
                <a:solidFill>
                  <a:srgbClr val="222222"/>
                </a:solidFill>
                <a:latin typeface="Arial"/>
                <a:ea typeface="Arial"/>
                <a:cs typeface="Arial"/>
                <a:sym typeface="Arial"/>
              </a:rPr>
              <a:t>On the other hand </a:t>
            </a:r>
            <a:r>
              <a:rPr b="1" lang="fr-FR" sz="1200">
                <a:solidFill>
                  <a:srgbClr val="222222"/>
                </a:solidFill>
                <a:latin typeface="Arial"/>
                <a:ea typeface="Arial"/>
                <a:cs typeface="Arial"/>
                <a:sym typeface="Arial"/>
              </a:rPr>
              <a:t>@InjectMocks</a:t>
            </a:r>
            <a:r>
              <a:rPr lang="fr-FR" sz="1200">
                <a:solidFill>
                  <a:srgbClr val="222222"/>
                </a:solidFill>
                <a:latin typeface="Arial"/>
                <a:ea typeface="Arial"/>
                <a:cs typeface="Arial"/>
                <a:sym typeface="Arial"/>
              </a:rPr>
              <a:t>, creates objects and inject the mocked dependencies annotated with </a:t>
            </a:r>
            <a:r>
              <a:rPr b="1" lang="fr-FR" sz="1200">
                <a:solidFill>
                  <a:srgbClr val="222222"/>
                </a:solidFill>
                <a:latin typeface="Arial"/>
                <a:ea typeface="Arial"/>
                <a:cs typeface="Arial"/>
                <a:sym typeface="Arial"/>
              </a:rPr>
              <a:t>@Mock</a:t>
            </a:r>
            <a:endParaRPr b="1" sz="1200">
              <a:solidFill>
                <a:srgbClr val="222222"/>
              </a:solidFill>
              <a:latin typeface="Arial"/>
              <a:ea typeface="Arial"/>
              <a:cs typeface="Arial"/>
              <a:sym typeface="Arial"/>
            </a:endParaRPr>
          </a:p>
          <a:p>
            <a:pPr indent="457200" lvl="0" marL="0" rtl="0" algn="l">
              <a:lnSpc>
                <a:spcPct val="133400"/>
              </a:lnSpc>
              <a:spcBef>
                <a:spcPts val="1000"/>
              </a:spcBef>
              <a:spcAft>
                <a:spcPts val="0"/>
              </a:spcAft>
              <a:buClr>
                <a:schemeClr val="dk1"/>
              </a:buClr>
              <a:buSzPts val="1100"/>
              <a:buFont typeface="Arial"/>
              <a:buNone/>
            </a:pPr>
            <a:r>
              <a:rPr lang="fr-FR" sz="1200">
                <a:solidFill>
                  <a:srgbClr val="222222"/>
                </a:solidFill>
                <a:latin typeface="Arial"/>
                <a:ea typeface="Arial"/>
                <a:cs typeface="Arial"/>
                <a:sym typeface="Arial"/>
              </a:rPr>
              <a:t>⇒ Use </a:t>
            </a:r>
            <a:r>
              <a:rPr b="1" lang="fr-FR" sz="1200">
                <a:solidFill>
                  <a:srgbClr val="222222"/>
                </a:solidFill>
                <a:latin typeface="Arial"/>
                <a:ea typeface="Arial"/>
                <a:cs typeface="Arial"/>
                <a:sym typeface="Arial"/>
              </a:rPr>
              <a:t>@InjectMocks</a:t>
            </a:r>
            <a:r>
              <a:rPr lang="fr-FR" sz="1200">
                <a:solidFill>
                  <a:srgbClr val="222222"/>
                </a:solidFill>
                <a:latin typeface="Arial"/>
                <a:ea typeface="Arial"/>
                <a:cs typeface="Arial"/>
                <a:sym typeface="Arial"/>
              </a:rPr>
              <a:t> when we need all internal dependencies to be initialised with mock objects too.</a:t>
            </a:r>
            <a:endParaRPr sz="1200">
              <a:solidFill>
                <a:srgbClr val="222222"/>
              </a:solidFill>
              <a:latin typeface="Arial"/>
              <a:ea typeface="Arial"/>
              <a:cs typeface="Arial"/>
              <a:sym typeface="Arial"/>
            </a:endParaRPr>
          </a:p>
          <a:p>
            <a:pPr indent="0" lvl="0" marL="0" rtl="0" algn="l">
              <a:lnSpc>
                <a:spcPct val="110000"/>
              </a:lnSpc>
              <a:spcBef>
                <a:spcPts val="1000"/>
              </a:spcBef>
              <a:spcAft>
                <a:spcPts val="0"/>
              </a:spcAft>
              <a:buClr>
                <a:schemeClr val="dk1"/>
              </a:buClr>
              <a:buSzPts val="1100"/>
              <a:buFont typeface="Arial"/>
              <a:buNone/>
            </a:pPr>
            <a:r>
              <a:t/>
            </a:r>
            <a:endParaRPr sz="1250">
              <a:solidFill>
                <a:srgbClr val="333333"/>
              </a:solidFill>
              <a:highlight>
                <a:srgbClr val="FAFAFA"/>
              </a:highlight>
              <a:latin typeface="Arial"/>
              <a:ea typeface="Arial"/>
              <a:cs typeface="Arial"/>
              <a:sym typeface="Arial"/>
            </a:endParaRPr>
          </a:p>
        </p:txBody>
      </p:sp>
      <p:sp>
        <p:nvSpPr>
          <p:cNvPr id="501" name="Google Shape;501;g138d2220928_1_16"/>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138d2220928_1_22"/>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Unit Test : Service layer</a:t>
            </a:r>
            <a:endParaRPr sz="1400">
              <a:solidFill>
                <a:srgbClr val="999999"/>
              </a:solidFill>
              <a:highlight>
                <a:schemeClr val="lt1"/>
              </a:highlight>
              <a:latin typeface="Arial"/>
              <a:ea typeface="Arial"/>
              <a:cs typeface="Arial"/>
              <a:sym typeface="Arial"/>
            </a:endParaRPr>
          </a:p>
        </p:txBody>
      </p:sp>
      <p:sp>
        <p:nvSpPr>
          <p:cNvPr id="507" name="Google Shape;507;g138d2220928_1_22"/>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t/>
            </a:r>
            <a:endParaRPr b="1" sz="1000">
              <a:solidFill>
                <a:srgbClr val="BBB529"/>
              </a:solidFill>
              <a:latin typeface="Courier New"/>
              <a:ea typeface="Courier New"/>
              <a:cs typeface="Courier New"/>
              <a:sym typeface="Courier New"/>
            </a:endParaRPr>
          </a:p>
          <a:p>
            <a:pPr indent="-304800" lvl="0" marL="457200" rtl="0" algn="l">
              <a:lnSpc>
                <a:spcPct val="133400"/>
              </a:lnSpc>
              <a:spcBef>
                <a:spcPts val="0"/>
              </a:spcBef>
              <a:spcAft>
                <a:spcPts val="0"/>
              </a:spcAft>
              <a:buClr>
                <a:srgbClr val="222222"/>
              </a:buClr>
              <a:buSzPts val="1200"/>
              <a:buChar char="❏"/>
            </a:pPr>
            <a:r>
              <a:rPr lang="fr-FR" sz="1200">
                <a:solidFill>
                  <a:srgbClr val="222222"/>
                </a:solidFill>
                <a:latin typeface="Arial"/>
                <a:ea typeface="Arial"/>
                <a:cs typeface="Arial"/>
                <a:sym typeface="Arial"/>
              </a:rPr>
              <a:t>T</a:t>
            </a:r>
            <a:r>
              <a:rPr lang="fr-FR" sz="1200">
                <a:solidFill>
                  <a:srgbClr val="222222"/>
                </a:solidFill>
                <a:latin typeface="Arial"/>
                <a:ea typeface="Arial"/>
                <a:cs typeface="Arial"/>
                <a:sym typeface="Arial"/>
              </a:rPr>
              <a:t>he Test should look like this :</a:t>
            </a:r>
            <a:endParaRPr b="1" sz="1000">
              <a:solidFill>
                <a:srgbClr val="BBB529"/>
              </a:solidFill>
              <a:latin typeface="Courier New"/>
              <a:ea typeface="Courier New"/>
              <a:cs typeface="Courier New"/>
              <a:sym typeface="Courier New"/>
            </a:endParaRPr>
          </a:p>
          <a:p>
            <a:pPr indent="0" lvl="0" marL="0" rtl="0" algn="l">
              <a:lnSpc>
                <a:spcPct val="110000"/>
              </a:lnSpc>
              <a:spcBef>
                <a:spcPts val="1000"/>
              </a:spcBef>
              <a:spcAft>
                <a:spcPts val="0"/>
              </a:spcAft>
              <a:buClr>
                <a:schemeClr val="dk1"/>
              </a:buClr>
              <a:buSzPts val="1100"/>
              <a:buFont typeface="Arial"/>
              <a:buNone/>
            </a:pPr>
            <a:r>
              <a:t/>
            </a:r>
            <a:endParaRPr b="1" sz="1000">
              <a:solidFill>
                <a:srgbClr val="BBB529"/>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BBB529"/>
                </a:solidFill>
                <a:latin typeface="Courier New"/>
                <a:ea typeface="Courier New"/>
                <a:cs typeface="Courier New"/>
                <a:sym typeface="Courier New"/>
              </a:rPr>
              <a:t>@Test</a:t>
            </a:r>
            <a:endParaRPr b="1" sz="1000">
              <a:solidFill>
                <a:srgbClr val="BBB529"/>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void </a:t>
            </a:r>
            <a:r>
              <a:rPr b="1" lang="fr-FR" sz="1000">
                <a:solidFill>
                  <a:srgbClr val="FFC66D"/>
                </a:solidFill>
                <a:latin typeface="Courier New"/>
                <a:ea typeface="Courier New"/>
                <a:cs typeface="Courier New"/>
                <a:sym typeface="Courier New"/>
              </a:rPr>
              <a:t>itShouldGetAllStudents</a:t>
            </a:r>
            <a:r>
              <a:rPr b="1" lang="fr-FR" sz="1000">
                <a:solidFill>
                  <a:srgbClr val="A9B7C6"/>
                </a:solidFill>
                <a:latin typeface="Courier New"/>
                <a:ea typeface="Courier New"/>
                <a:cs typeface="Courier New"/>
                <a:sym typeface="Courier New"/>
              </a:rPr>
              <a:t>() {</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given</a:t>
            </a:r>
            <a:endParaRPr b="1" sz="1000">
              <a:solidFill>
                <a:srgbClr val="808080"/>
              </a:solidFill>
              <a:latin typeface="Courier New"/>
              <a:ea typeface="Courier New"/>
              <a:cs typeface="Courier New"/>
              <a:sym typeface="Courier New"/>
            </a:endParaRPr>
          </a:p>
          <a:p>
            <a:pPr indent="0" lvl="0" marL="0" rtl="0" algn="l">
              <a:lnSpc>
                <a:spcPct val="133400"/>
              </a:lnSpc>
              <a:spcBef>
                <a:spcPts val="0"/>
              </a:spcBef>
              <a:spcAft>
                <a:spcPts val="0"/>
              </a:spcAft>
              <a:buClr>
                <a:schemeClr val="dk1"/>
              </a:buClr>
              <a:buSzPts val="1100"/>
              <a:buFont typeface="Arial"/>
              <a:buNone/>
            </a:pPr>
            <a:r>
              <a:rPr b="1" lang="fr-FR" sz="1000">
                <a:solidFill>
                  <a:srgbClr val="808080"/>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Student student = </a:t>
            </a:r>
            <a:r>
              <a:rPr b="1" lang="fr-FR" sz="1000">
                <a:solidFill>
                  <a:srgbClr val="CC7832"/>
                </a:solidFill>
                <a:latin typeface="Courier New"/>
                <a:ea typeface="Courier New"/>
                <a:cs typeface="Courier New"/>
                <a:sym typeface="Courier New"/>
              </a:rPr>
              <a:t>new </a:t>
            </a:r>
            <a:r>
              <a:rPr b="1" lang="fr-FR" sz="1000">
                <a:solidFill>
                  <a:srgbClr val="A9B7C6"/>
                </a:solidFill>
                <a:latin typeface="Courier New"/>
                <a:ea typeface="Courier New"/>
                <a:cs typeface="Courier New"/>
                <a:sym typeface="Courier New"/>
              </a:rPr>
              <a:t>Student(</a:t>
            </a:r>
            <a:r>
              <a:rPr b="1" lang="fr-FR" sz="1000">
                <a:solidFill>
                  <a:srgbClr val="6A8759"/>
                </a:solidFill>
                <a:latin typeface="Courier New"/>
                <a:ea typeface="Courier New"/>
                <a:cs typeface="Courier New"/>
                <a:sym typeface="Courier New"/>
              </a:rPr>
              <a:t>"sara"</a:t>
            </a:r>
            <a:r>
              <a:rPr b="1" lang="fr-FR" sz="1000">
                <a:solidFill>
                  <a:srgbClr val="CC7832"/>
                </a:solidFill>
                <a:latin typeface="Courier New"/>
                <a:ea typeface="Courier New"/>
                <a:cs typeface="Courier New"/>
                <a:sym typeface="Courier New"/>
              </a:rPr>
              <a:t>, </a:t>
            </a:r>
            <a:r>
              <a:rPr b="1" lang="fr-FR" sz="1000">
                <a:solidFill>
                  <a:srgbClr val="6A8759"/>
                </a:solidFill>
                <a:latin typeface="Courier New"/>
                <a:ea typeface="Courier New"/>
                <a:cs typeface="Courier New"/>
                <a:sym typeface="Courier New"/>
              </a:rPr>
              <a:t>"bayour"</a:t>
            </a:r>
            <a:r>
              <a:rPr b="1" lang="fr-FR" sz="1000">
                <a:solidFill>
                  <a:srgbClr val="CC7832"/>
                </a:solidFill>
                <a:latin typeface="Courier New"/>
                <a:ea typeface="Courier New"/>
                <a:cs typeface="Courier New"/>
                <a:sym typeface="Courier New"/>
              </a:rPr>
              <a:t>, </a:t>
            </a:r>
            <a:r>
              <a:rPr b="1" lang="fr-FR" sz="1000">
                <a:solidFill>
                  <a:srgbClr val="6A8759"/>
                </a:solidFill>
                <a:latin typeface="Courier New"/>
                <a:ea typeface="Courier New"/>
                <a:cs typeface="Courier New"/>
                <a:sym typeface="Courier New"/>
              </a:rPr>
              <a:t>"sara@nttdata.com"</a:t>
            </a:r>
            <a:r>
              <a:rPr b="1" lang="fr-FR" sz="1000">
                <a:solidFill>
                  <a:srgbClr val="A9B7C6"/>
                </a:solidFill>
                <a:latin typeface="Courier New"/>
                <a:ea typeface="Courier New"/>
                <a:cs typeface="Courier New"/>
                <a:sym typeface="Courier New"/>
              </a:rPr>
              <a:t>)</a:t>
            </a:r>
            <a:r>
              <a:rPr b="1" lang="fr-FR" sz="1000">
                <a:solidFill>
                  <a:srgbClr val="CC7832"/>
                </a:solidFill>
                <a:latin typeface="Courier New"/>
                <a:ea typeface="Courier New"/>
                <a:cs typeface="Courier New"/>
                <a:sym typeface="Courier New"/>
              </a:rPr>
              <a:t>;</a:t>
            </a:r>
            <a:endParaRPr b="1" sz="1000">
              <a:solidFill>
                <a:srgbClr val="808080"/>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808080"/>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Mockito.</a:t>
            </a:r>
            <a:r>
              <a:rPr b="1" i="1" lang="fr-FR" sz="1000">
                <a:solidFill>
                  <a:srgbClr val="A9B7C6"/>
                </a:solidFill>
                <a:latin typeface="Courier New"/>
                <a:ea typeface="Courier New"/>
                <a:cs typeface="Courier New"/>
                <a:sym typeface="Courier New"/>
              </a:rPr>
              <a:t>when</a:t>
            </a:r>
            <a:r>
              <a:rPr b="1" lang="fr-FR" sz="1000">
                <a:solidFill>
                  <a:srgbClr val="A9B7C6"/>
                </a:solidFill>
                <a:latin typeface="Courier New"/>
                <a:ea typeface="Courier New"/>
                <a:cs typeface="Courier New"/>
                <a:sym typeface="Courier New"/>
              </a:rPr>
              <a:t>(</a:t>
            </a:r>
            <a:r>
              <a:rPr b="1" lang="fr-FR" sz="1000">
                <a:solidFill>
                  <a:srgbClr val="9876AA"/>
                </a:solidFill>
                <a:latin typeface="Courier New"/>
                <a:ea typeface="Courier New"/>
                <a:cs typeface="Courier New"/>
                <a:sym typeface="Courier New"/>
              </a:rPr>
              <a:t>studentRepository</a:t>
            </a:r>
            <a:r>
              <a:rPr b="1" lang="fr-FR" sz="1000">
                <a:solidFill>
                  <a:srgbClr val="A9B7C6"/>
                </a:solidFill>
                <a:latin typeface="Courier New"/>
                <a:ea typeface="Courier New"/>
                <a:cs typeface="Courier New"/>
                <a:sym typeface="Courier New"/>
              </a:rPr>
              <a:t>.findAll()).thenReturn(Arrays.</a:t>
            </a:r>
            <a:r>
              <a:rPr b="1" i="1" lang="fr-FR" sz="1000">
                <a:solidFill>
                  <a:srgbClr val="A9B7C6"/>
                </a:solidFill>
                <a:latin typeface="Courier New"/>
                <a:ea typeface="Courier New"/>
                <a:cs typeface="Courier New"/>
                <a:sym typeface="Courier New"/>
              </a:rPr>
              <a:t>asList</a:t>
            </a:r>
            <a:r>
              <a:rPr b="1" lang="fr-FR" sz="1000">
                <a:solidFill>
                  <a:srgbClr val="A9B7C6"/>
                </a:solidFill>
                <a:latin typeface="Courier New"/>
                <a:ea typeface="Courier New"/>
                <a:cs typeface="Courier New"/>
                <a:sym typeface="Courier New"/>
              </a:rPr>
              <a:t>(</a:t>
            </a:r>
            <a:r>
              <a:rPr b="1" lang="fr-FR" sz="1000">
                <a:solidFill>
                  <a:srgbClr val="9876AA"/>
                </a:solidFill>
                <a:latin typeface="Courier New"/>
                <a:ea typeface="Courier New"/>
                <a:cs typeface="Courier New"/>
                <a:sym typeface="Courier New"/>
              </a:rPr>
              <a:t>student</a:t>
            </a:r>
            <a:r>
              <a:rPr b="1" lang="fr-FR" sz="1000">
                <a:solidFill>
                  <a:srgbClr val="A9B7C6"/>
                </a:solidFill>
                <a:latin typeface="Courier New"/>
                <a:ea typeface="Courier New"/>
                <a:cs typeface="Courier New"/>
                <a:sym typeface="Courier New"/>
              </a:rPr>
              <a:t>))</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when</a:t>
            </a:r>
            <a:endParaRPr b="1" sz="1000">
              <a:solidFill>
                <a:srgbClr val="808080"/>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808080"/>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List&lt;Student&gt; students = </a:t>
            </a:r>
            <a:r>
              <a:rPr b="1" lang="fr-FR" sz="1000">
                <a:solidFill>
                  <a:srgbClr val="9876AA"/>
                </a:solidFill>
                <a:latin typeface="Courier New"/>
                <a:ea typeface="Courier New"/>
                <a:cs typeface="Courier New"/>
                <a:sym typeface="Courier New"/>
              </a:rPr>
              <a:t>studentService</a:t>
            </a:r>
            <a:r>
              <a:rPr b="1" lang="fr-FR" sz="1000">
                <a:solidFill>
                  <a:srgbClr val="A9B7C6"/>
                </a:solidFill>
                <a:latin typeface="Courier New"/>
                <a:ea typeface="Courier New"/>
                <a:cs typeface="Courier New"/>
                <a:sym typeface="Courier New"/>
              </a:rPr>
              <a:t>.getAllStudents()</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//then</a:t>
            </a:r>
            <a:endParaRPr b="1" sz="1000">
              <a:solidFill>
                <a:srgbClr val="808080"/>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Assertions.</a:t>
            </a:r>
            <a:r>
              <a:rPr b="1" i="1" lang="fr-FR" sz="1000">
                <a:solidFill>
                  <a:srgbClr val="A9B7C6"/>
                </a:solidFill>
                <a:latin typeface="Courier New"/>
                <a:ea typeface="Courier New"/>
                <a:cs typeface="Courier New"/>
                <a:sym typeface="Courier New"/>
              </a:rPr>
              <a:t>assertThat</a:t>
            </a:r>
            <a:r>
              <a:rPr b="1" lang="fr-FR" sz="1000">
                <a:solidFill>
                  <a:srgbClr val="A9B7C6"/>
                </a:solidFill>
                <a:latin typeface="Courier New"/>
                <a:ea typeface="Courier New"/>
                <a:cs typeface="Courier New"/>
                <a:sym typeface="Courier New"/>
              </a:rPr>
              <a:t>(students).contains(</a:t>
            </a:r>
            <a:r>
              <a:rPr b="1" lang="fr-FR" sz="1000">
                <a:solidFill>
                  <a:srgbClr val="9876AA"/>
                </a:solidFill>
                <a:latin typeface="Courier New"/>
                <a:ea typeface="Courier New"/>
                <a:cs typeface="Courier New"/>
                <a:sym typeface="Courier New"/>
              </a:rPr>
              <a:t>student</a:t>
            </a:r>
            <a:r>
              <a:rPr b="1" lang="fr-FR" sz="1000">
                <a:solidFill>
                  <a:srgbClr val="A9B7C6"/>
                </a:solidFill>
                <a:latin typeface="Courier New"/>
                <a:ea typeface="Courier New"/>
                <a:cs typeface="Courier New"/>
                <a:sym typeface="Courier New"/>
              </a:rPr>
              <a:t>)</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a:t>
            </a:r>
            <a:endParaRPr b="1" sz="1000">
              <a:solidFill>
                <a:srgbClr val="A9B7C6"/>
              </a:solidFill>
              <a:latin typeface="Courier New"/>
              <a:ea typeface="Courier New"/>
              <a:cs typeface="Courier New"/>
              <a:sym typeface="Courier New"/>
            </a:endParaRPr>
          </a:p>
        </p:txBody>
      </p:sp>
      <p:sp>
        <p:nvSpPr>
          <p:cNvPr id="508" name="Google Shape;508;g138d2220928_1_22"/>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138d2220928_1_28"/>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Unit Test : </a:t>
            </a:r>
            <a:r>
              <a:rPr lang="fr-FR" sz="1400">
                <a:solidFill>
                  <a:srgbClr val="999999"/>
                </a:solidFill>
                <a:highlight>
                  <a:schemeClr val="lt1"/>
                </a:highlight>
                <a:latin typeface="Arial"/>
                <a:ea typeface="Arial"/>
                <a:cs typeface="Arial"/>
                <a:sym typeface="Arial"/>
              </a:rPr>
              <a:t>Persistence</a:t>
            </a:r>
            <a:r>
              <a:rPr lang="fr-FR" sz="1200">
                <a:solidFill>
                  <a:srgbClr val="333333"/>
                </a:solidFill>
                <a:highlight>
                  <a:srgbClr val="FAFAFA"/>
                </a:highlight>
                <a:latin typeface="Arial"/>
                <a:ea typeface="Arial"/>
                <a:cs typeface="Arial"/>
                <a:sym typeface="Arial"/>
              </a:rPr>
              <a:t> </a:t>
            </a:r>
            <a:r>
              <a:rPr lang="fr-FR" sz="1400">
                <a:solidFill>
                  <a:srgbClr val="999999"/>
                </a:solidFill>
                <a:highlight>
                  <a:schemeClr val="lt1"/>
                </a:highlight>
                <a:latin typeface="Arial"/>
                <a:ea typeface="Arial"/>
                <a:cs typeface="Arial"/>
                <a:sym typeface="Arial"/>
              </a:rPr>
              <a:t>layer</a:t>
            </a:r>
            <a:endParaRPr sz="1400">
              <a:solidFill>
                <a:srgbClr val="999999"/>
              </a:solidFill>
              <a:highlight>
                <a:schemeClr val="lt1"/>
              </a:highlight>
              <a:latin typeface="Arial"/>
              <a:ea typeface="Arial"/>
              <a:cs typeface="Arial"/>
              <a:sym typeface="Arial"/>
            </a:endParaRPr>
          </a:p>
        </p:txBody>
      </p:sp>
      <p:sp>
        <p:nvSpPr>
          <p:cNvPr id="514" name="Google Shape;514;g138d2220928_1_28"/>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t/>
            </a:r>
            <a:endParaRPr b="1" sz="1000">
              <a:solidFill>
                <a:srgbClr val="BBB529"/>
              </a:solidFill>
              <a:latin typeface="Courier New"/>
              <a:ea typeface="Courier New"/>
              <a:cs typeface="Courier New"/>
              <a:sym typeface="Courier New"/>
            </a:endParaRPr>
          </a:p>
          <a:p>
            <a:pPr indent="-304800" lvl="0" marL="457200" rtl="0" algn="l">
              <a:lnSpc>
                <a:spcPct val="133400"/>
              </a:lnSpc>
              <a:spcBef>
                <a:spcPts val="0"/>
              </a:spcBef>
              <a:spcAft>
                <a:spcPts val="0"/>
              </a:spcAft>
              <a:buClr>
                <a:srgbClr val="222222"/>
              </a:buClr>
              <a:buSzPts val="1200"/>
              <a:buChar char="❏"/>
            </a:pPr>
            <a:r>
              <a:rPr lang="fr-FR" sz="1200">
                <a:solidFill>
                  <a:srgbClr val="222222"/>
                </a:solidFill>
                <a:latin typeface="Arial"/>
                <a:ea typeface="Arial"/>
                <a:cs typeface="Arial"/>
                <a:sym typeface="Arial"/>
              </a:rPr>
              <a:t>To test our </a:t>
            </a:r>
            <a:r>
              <a:rPr lang="fr-FR" sz="1200">
                <a:solidFill>
                  <a:srgbClr val="222222"/>
                </a:solidFill>
                <a:latin typeface="Arial"/>
                <a:ea typeface="Arial"/>
                <a:cs typeface="Arial"/>
                <a:sym typeface="Arial"/>
              </a:rPr>
              <a:t>Repository </a:t>
            </a:r>
            <a:r>
              <a:rPr lang="fr-FR" sz="1200">
                <a:solidFill>
                  <a:srgbClr val="222222"/>
                </a:solidFill>
                <a:latin typeface="Arial"/>
                <a:ea typeface="Arial"/>
                <a:cs typeface="Arial"/>
                <a:sym typeface="Arial"/>
              </a:rPr>
              <a:t>we can use the </a:t>
            </a:r>
            <a:r>
              <a:rPr b="1" lang="fr-FR" sz="1200">
                <a:solidFill>
                  <a:srgbClr val="222222"/>
                </a:solidFill>
                <a:latin typeface="Arial"/>
                <a:ea typeface="Arial"/>
                <a:cs typeface="Arial"/>
                <a:sym typeface="Arial"/>
              </a:rPr>
              <a:t>@DataJpaTest</a:t>
            </a:r>
            <a:r>
              <a:rPr lang="fr-FR" sz="1200">
                <a:solidFill>
                  <a:srgbClr val="222222"/>
                </a:solidFill>
                <a:latin typeface="Arial"/>
                <a:ea typeface="Arial"/>
                <a:cs typeface="Arial"/>
                <a:sym typeface="Arial"/>
              </a:rPr>
              <a:t> annotation</a:t>
            </a:r>
            <a:endParaRPr sz="1200">
              <a:solidFill>
                <a:srgbClr val="222222"/>
              </a:solidFill>
              <a:latin typeface="Arial"/>
              <a:ea typeface="Arial"/>
              <a:cs typeface="Arial"/>
              <a:sym typeface="Arial"/>
            </a:endParaRPr>
          </a:p>
          <a:p>
            <a:pPr indent="-304800" lvl="0" marL="457200" rtl="0" algn="l">
              <a:lnSpc>
                <a:spcPct val="133400"/>
              </a:lnSpc>
              <a:spcBef>
                <a:spcPts val="1000"/>
              </a:spcBef>
              <a:spcAft>
                <a:spcPts val="0"/>
              </a:spcAft>
              <a:buClr>
                <a:srgbClr val="333333"/>
              </a:buClr>
              <a:buSzPts val="1200"/>
              <a:buFont typeface="Arial"/>
              <a:buChar char="❏"/>
            </a:pPr>
            <a:r>
              <a:rPr b="1" lang="fr-FR" sz="1200">
                <a:solidFill>
                  <a:srgbClr val="333333"/>
                </a:solidFill>
                <a:highlight>
                  <a:srgbClr val="FAFAFA"/>
                </a:highlight>
                <a:latin typeface="Arial"/>
                <a:ea typeface="Arial"/>
                <a:cs typeface="Arial"/>
                <a:sym typeface="Arial"/>
              </a:rPr>
              <a:t>@DataJpaTest</a:t>
            </a:r>
            <a:r>
              <a:rPr lang="fr-FR" sz="1200">
                <a:solidFill>
                  <a:srgbClr val="333333"/>
                </a:solidFill>
                <a:highlight>
                  <a:srgbClr val="FAFAFA"/>
                </a:highlight>
                <a:latin typeface="Arial"/>
                <a:ea typeface="Arial"/>
                <a:cs typeface="Arial"/>
                <a:sym typeface="Arial"/>
              </a:rPr>
              <a:t> provides some standard setup needed for testing the persistence layer:</a:t>
            </a:r>
            <a:endParaRPr sz="1200">
              <a:solidFill>
                <a:srgbClr val="333333"/>
              </a:solidFill>
              <a:highlight>
                <a:srgbClr val="FAFAFA"/>
              </a:highlight>
              <a:latin typeface="Arial"/>
              <a:ea typeface="Arial"/>
              <a:cs typeface="Arial"/>
              <a:sym typeface="Arial"/>
            </a:endParaRPr>
          </a:p>
          <a:p>
            <a:pPr indent="-304800" lvl="0" marL="914400" rtl="0" algn="l">
              <a:lnSpc>
                <a:spcPct val="110000"/>
              </a:lnSpc>
              <a:spcBef>
                <a:spcPts val="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configuring H2, an in-memory database</a:t>
            </a:r>
            <a:endParaRPr sz="1200">
              <a:solidFill>
                <a:srgbClr val="333333"/>
              </a:solidFill>
              <a:highlight>
                <a:srgbClr val="FAFAFA"/>
              </a:highlight>
              <a:latin typeface="Arial"/>
              <a:ea typeface="Arial"/>
              <a:cs typeface="Arial"/>
              <a:sym typeface="Arial"/>
            </a:endParaRPr>
          </a:p>
          <a:p>
            <a:pPr indent="-304800" lvl="0" marL="914400" rtl="0" algn="l">
              <a:lnSpc>
                <a:spcPct val="110000"/>
              </a:lnSpc>
              <a:spcBef>
                <a:spcPts val="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setting Hibernate, Spring Data, and the </a:t>
            </a:r>
            <a:r>
              <a:rPr i="1" lang="fr-FR" sz="1200">
                <a:solidFill>
                  <a:srgbClr val="333333"/>
                </a:solidFill>
                <a:highlight>
                  <a:srgbClr val="FAFAFA"/>
                </a:highlight>
                <a:latin typeface="Arial"/>
                <a:ea typeface="Arial"/>
                <a:cs typeface="Arial"/>
                <a:sym typeface="Arial"/>
              </a:rPr>
              <a:t>DataSource</a:t>
            </a:r>
            <a:endParaRPr i="1" sz="1200">
              <a:solidFill>
                <a:srgbClr val="333333"/>
              </a:solidFill>
              <a:highlight>
                <a:srgbClr val="FAFAFA"/>
              </a:highlight>
              <a:latin typeface="Arial"/>
              <a:ea typeface="Arial"/>
              <a:cs typeface="Arial"/>
              <a:sym typeface="Arial"/>
            </a:endParaRPr>
          </a:p>
          <a:p>
            <a:pPr indent="-304800" lvl="0" marL="914400" rtl="0" algn="l">
              <a:lnSpc>
                <a:spcPct val="110000"/>
              </a:lnSpc>
              <a:spcBef>
                <a:spcPts val="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performing an </a:t>
            </a:r>
            <a:r>
              <a:rPr i="1" lang="fr-FR" sz="1200">
                <a:solidFill>
                  <a:srgbClr val="333333"/>
                </a:solidFill>
                <a:highlight>
                  <a:srgbClr val="FAFAFA"/>
                </a:highlight>
                <a:latin typeface="Arial"/>
                <a:ea typeface="Arial"/>
                <a:cs typeface="Arial"/>
                <a:sym typeface="Arial"/>
              </a:rPr>
              <a:t>@EntityScan</a:t>
            </a:r>
            <a:endParaRPr i="1" sz="1200">
              <a:solidFill>
                <a:srgbClr val="333333"/>
              </a:solidFill>
              <a:highlight>
                <a:srgbClr val="FAFAFA"/>
              </a:highlight>
              <a:latin typeface="Arial"/>
              <a:ea typeface="Arial"/>
              <a:cs typeface="Arial"/>
              <a:sym typeface="Arial"/>
            </a:endParaRPr>
          </a:p>
          <a:p>
            <a:pPr indent="-304800" lvl="0" marL="914400" rtl="0" algn="l">
              <a:lnSpc>
                <a:spcPct val="110000"/>
              </a:lnSpc>
              <a:spcBef>
                <a:spcPts val="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turning on SQL logging</a:t>
            </a:r>
            <a:endParaRPr b="1" sz="1000">
              <a:solidFill>
                <a:srgbClr val="A9B7C6"/>
              </a:solidFill>
              <a:latin typeface="Courier New"/>
              <a:ea typeface="Courier New"/>
              <a:cs typeface="Courier New"/>
              <a:sym typeface="Courier New"/>
            </a:endParaRPr>
          </a:p>
        </p:txBody>
      </p:sp>
      <p:sp>
        <p:nvSpPr>
          <p:cNvPr id="515" name="Google Shape;515;g138d2220928_1_28"/>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138d2220928_1_34"/>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Unit Test : Persistence</a:t>
            </a:r>
            <a:r>
              <a:rPr lang="fr-FR" sz="1200">
                <a:solidFill>
                  <a:srgbClr val="333333"/>
                </a:solidFill>
                <a:highlight>
                  <a:srgbClr val="FAFAFA"/>
                </a:highlight>
                <a:latin typeface="Arial"/>
                <a:ea typeface="Arial"/>
                <a:cs typeface="Arial"/>
                <a:sym typeface="Arial"/>
              </a:rPr>
              <a:t> </a:t>
            </a:r>
            <a:r>
              <a:rPr lang="fr-FR" sz="1400">
                <a:solidFill>
                  <a:srgbClr val="999999"/>
                </a:solidFill>
                <a:highlight>
                  <a:schemeClr val="lt1"/>
                </a:highlight>
                <a:latin typeface="Arial"/>
                <a:ea typeface="Arial"/>
                <a:cs typeface="Arial"/>
                <a:sym typeface="Arial"/>
              </a:rPr>
              <a:t>layer</a:t>
            </a:r>
            <a:endParaRPr sz="1400">
              <a:solidFill>
                <a:srgbClr val="999999"/>
              </a:solidFill>
              <a:highlight>
                <a:schemeClr val="lt1"/>
              </a:highlight>
              <a:latin typeface="Arial"/>
              <a:ea typeface="Arial"/>
              <a:cs typeface="Arial"/>
              <a:sym typeface="Arial"/>
            </a:endParaRPr>
          </a:p>
        </p:txBody>
      </p:sp>
      <p:sp>
        <p:nvSpPr>
          <p:cNvPr id="521" name="Google Shape;521;g138d2220928_1_34"/>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b="1" lang="fr-FR" sz="1000">
                <a:solidFill>
                  <a:srgbClr val="BBB529"/>
                </a:solidFill>
                <a:latin typeface="Courier New"/>
                <a:ea typeface="Courier New"/>
                <a:cs typeface="Courier New"/>
                <a:sym typeface="Courier New"/>
              </a:rPr>
              <a:t>@DataJpaTest</a:t>
            </a:r>
            <a:endParaRPr b="1" sz="1000">
              <a:solidFill>
                <a:srgbClr val="BBB529"/>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CC7832"/>
                </a:solidFill>
                <a:latin typeface="Courier New"/>
                <a:ea typeface="Courier New"/>
                <a:cs typeface="Courier New"/>
                <a:sym typeface="Courier New"/>
              </a:rPr>
              <a:t>class </a:t>
            </a:r>
            <a:r>
              <a:rPr b="1" lang="fr-FR" sz="1000">
                <a:solidFill>
                  <a:srgbClr val="A9B7C6"/>
                </a:solidFill>
                <a:latin typeface="Courier New"/>
                <a:ea typeface="Courier New"/>
                <a:cs typeface="Courier New"/>
                <a:sym typeface="Courier New"/>
              </a:rPr>
              <a:t>StudentRepositoryTest {</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 </a:t>
            </a:r>
            <a:r>
              <a:rPr b="1" lang="fr-FR" sz="1000">
                <a:solidFill>
                  <a:srgbClr val="BBB529"/>
                </a:solidFill>
                <a:latin typeface="Courier New"/>
                <a:ea typeface="Courier New"/>
                <a:cs typeface="Courier New"/>
                <a:sym typeface="Courier New"/>
              </a:rPr>
              <a:t>@Autowired</a:t>
            </a:r>
            <a:endParaRPr b="1" sz="1000">
              <a:solidFill>
                <a:srgbClr val="BBB529"/>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BBB529"/>
                </a:solidFill>
                <a:latin typeface="Courier New"/>
                <a:ea typeface="Courier New"/>
                <a:cs typeface="Courier New"/>
                <a:sym typeface="Courier New"/>
              </a:rPr>
              <a:t> </a:t>
            </a:r>
            <a:r>
              <a:rPr b="1" lang="fr-FR" sz="1000">
                <a:solidFill>
                  <a:srgbClr val="CC7832"/>
                </a:solidFill>
                <a:latin typeface="Courier New"/>
                <a:ea typeface="Courier New"/>
                <a:cs typeface="Courier New"/>
                <a:sym typeface="Courier New"/>
              </a:rPr>
              <a:t>private </a:t>
            </a:r>
            <a:r>
              <a:rPr b="1" lang="fr-FR" sz="1000">
                <a:solidFill>
                  <a:srgbClr val="A9B7C6"/>
                </a:solidFill>
                <a:latin typeface="Courier New"/>
                <a:ea typeface="Courier New"/>
                <a:cs typeface="Courier New"/>
                <a:sym typeface="Courier New"/>
              </a:rPr>
              <a:t>StudentRepository </a:t>
            </a:r>
            <a:r>
              <a:rPr b="1" lang="fr-FR" sz="1000">
                <a:solidFill>
                  <a:srgbClr val="9876AA"/>
                </a:solidFill>
                <a:latin typeface="Courier New"/>
                <a:ea typeface="Courier New"/>
                <a:cs typeface="Courier New"/>
                <a:sym typeface="Courier New"/>
              </a:rPr>
              <a:t>studentRepository</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a:t>
            </a:r>
            <a:r>
              <a:rPr b="1" lang="fr-FR" sz="1000">
                <a:solidFill>
                  <a:srgbClr val="BBB529"/>
                </a:solidFill>
                <a:latin typeface="Courier New"/>
                <a:ea typeface="Courier New"/>
                <a:cs typeface="Courier New"/>
                <a:sym typeface="Courier New"/>
              </a:rPr>
              <a:t>@Test</a:t>
            </a:r>
            <a:endParaRPr b="1" sz="1000">
              <a:solidFill>
                <a:srgbClr val="BBB529"/>
              </a:solidFill>
              <a:latin typeface="Courier New"/>
              <a:ea typeface="Courier New"/>
              <a:cs typeface="Courier New"/>
              <a:sym typeface="Courier New"/>
            </a:endParaRPr>
          </a:p>
          <a:p>
            <a:pPr indent="0" lvl="0" marL="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void </a:t>
            </a:r>
            <a:r>
              <a:rPr b="1" lang="fr-FR" sz="1000">
                <a:solidFill>
                  <a:srgbClr val="FFC66D"/>
                </a:solidFill>
                <a:latin typeface="Courier New"/>
                <a:ea typeface="Courier New"/>
                <a:cs typeface="Courier New"/>
                <a:sym typeface="Courier New"/>
              </a:rPr>
              <a:t>itShouldFindStudentWithEmail</a:t>
            </a:r>
            <a:r>
              <a:rPr b="1" lang="fr-FR" sz="1000">
                <a:solidFill>
                  <a:srgbClr val="A9B7C6"/>
                </a:solidFill>
                <a:latin typeface="Courier New"/>
                <a:ea typeface="Courier New"/>
                <a:cs typeface="Courier New"/>
                <a:sym typeface="Courier New"/>
              </a:rPr>
              <a:t>() {</a:t>
            </a:r>
            <a:endParaRPr b="1" sz="1000">
              <a:solidFill>
                <a:srgbClr val="A9B7C6"/>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A9B7C6"/>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given</a:t>
            </a:r>
            <a:endParaRPr b="1" sz="1000">
              <a:solidFill>
                <a:srgbClr val="808080"/>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808080"/>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String email = </a:t>
            </a:r>
            <a:r>
              <a:rPr b="1" lang="fr-FR" sz="1000">
                <a:solidFill>
                  <a:srgbClr val="6A8759"/>
                </a:solidFill>
                <a:latin typeface="Courier New"/>
                <a:ea typeface="Courier New"/>
                <a:cs typeface="Courier New"/>
                <a:sym typeface="Courier New"/>
              </a:rPr>
              <a:t>"sara@nttdata.com"</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Student student = </a:t>
            </a:r>
            <a:r>
              <a:rPr b="1" lang="fr-FR" sz="1000">
                <a:solidFill>
                  <a:srgbClr val="CC7832"/>
                </a:solidFill>
                <a:latin typeface="Courier New"/>
                <a:ea typeface="Courier New"/>
                <a:cs typeface="Courier New"/>
                <a:sym typeface="Courier New"/>
              </a:rPr>
              <a:t>new </a:t>
            </a:r>
            <a:r>
              <a:rPr b="1" lang="fr-FR" sz="1000">
                <a:solidFill>
                  <a:srgbClr val="A9B7C6"/>
                </a:solidFill>
                <a:latin typeface="Courier New"/>
                <a:ea typeface="Courier New"/>
                <a:cs typeface="Courier New"/>
                <a:sym typeface="Courier New"/>
              </a:rPr>
              <a:t>Student(</a:t>
            </a:r>
            <a:r>
              <a:rPr b="1" lang="fr-FR" sz="1000">
                <a:solidFill>
                  <a:srgbClr val="6A8759"/>
                </a:solidFill>
                <a:latin typeface="Courier New"/>
                <a:ea typeface="Courier New"/>
                <a:cs typeface="Courier New"/>
                <a:sym typeface="Courier New"/>
              </a:rPr>
              <a:t>"sara"</a:t>
            </a:r>
            <a:r>
              <a:rPr b="1" lang="fr-FR" sz="1000">
                <a:solidFill>
                  <a:srgbClr val="CC7832"/>
                </a:solidFill>
                <a:latin typeface="Courier New"/>
                <a:ea typeface="Courier New"/>
                <a:cs typeface="Courier New"/>
                <a:sym typeface="Courier New"/>
              </a:rPr>
              <a:t>, </a:t>
            </a:r>
            <a:r>
              <a:rPr b="1" lang="fr-FR" sz="1000">
                <a:solidFill>
                  <a:srgbClr val="6A8759"/>
                </a:solidFill>
                <a:latin typeface="Courier New"/>
                <a:ea typeface="Courier New"/>
                <a:cs typeface="Courier New"/>
                <a:sym typeface="Courier New"/>
              </a:rPr>
              <a:t>"bayour"</a:t>
            </a:r>
            <a:r>
              <a:rPr b="1" lang="fr-FR" sz="1000">
                <a:solidFill>
                  <a:srgbClr val="CC7832"/>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email)</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a:t>
            </a:r>
            <a:r>
              <a:rPr b="1" lang="fr-FR" sz="1000">
                <a:solidFill>
                  <a:srgbClr val="9876AA"/>
                </a:solidFill>
                <a:latin typeface="Courier New"/>
                <a:ea typeface="Courier New"/>
                <a:cs typeface="Courier New"/>
                <a:sym typeface="Courier New"/>
              </a:rPr>
              <a:t>studentRepository</a:t>
            </a:r>
            <a:r>
              <a:rPr b="1" lang="fr-FR" sz="1000">
                <a:solidFill>
                  <a:srgbClr val="A9B7C6"/>
                </a:solidFill>
                <a:latin typeface="Courier New"/>
                <a:ea typeface="Courier New"/>
                <a:cs typeface="Courier New"/>
                <a:sym typeface="Courier New"/>
              </a:rPr>
              <a:t>.save(student)</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when</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List&lt;Student&gt; students = </a:t>
            </a:r>
            <a:r>
              <a:rPr b="1" lang="fr-FR" sz="1000">
                <a:solidFill>
                  <a:srgbClr val="9876AA"/>
                </a:solidFill>
                <a:latin typeface="Courier New"/>
                <a:ea typeface="Courier New"/>
                <a:cs typeface="Courier New"/>
                <a:sym typeface="Courier New"/>
              </a:rPr>
              <a:t>studentRepository</a:t>
            </a:r>
            <a:r>
              <a:rPr b="1" lang="fr-FR" sz="1000">
                <a:solidFill>
                  <a:srgbClr val="A9B7C6"/>
                </a:solidFill>
                <a:latin typeface="Courier New"/>
                <a:ea typeface="Courier New"/>
                <a:cs typeface="Courier New"/>
                <a:sym typeface="Courier New"/>
              </a:rPr>
              <a:t>.findByEmail(email)</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t/>
            </a:r>
            <a:endParaRPr b="1" sz="1000">
              <a:solidFill>
                <a:srgbClr val="CC7832"/>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CC7832"/>
                </a:solidFill>
                <a:latin typeface="Courier New"/>
                <a:ea typeface="Courier New"/>
                <a:cs typeface="Courier New"/>
                <a:sym typeface="Courier New"/>
              </a:rPr>
              <a:t> </a:t>
            </a:r>
            <a:r>
              <a:rPr b="1" lang="fr-FR" sz="1000">
                <a:solidFill>
                  <a:srgbClr val="808080"/>
                </a:solidFill>
                <a:latin typeface="Courier New"/>
                <a:ea typeface="Courier New"/>
                <a:cs typeface="Courier New"/>
                <a:sym typeface="Courier New"/>
              </a:rPr>
              <a:t>// then</a:t>
            </a:r>
            <a:endParaRPr b="1" sz="1000">
              <a:solidFill>
                <a:srgbClr val="808080"/>
              </a:solidFill>
              <a:latin typeface="Courier New"/>
              <a:ea typeface="Courier New"/>
              <a:cs typeface="Courier New"/>
              <a:sym typeface="Courier New"/>
            </a:endParaRPr>
          </a:p>
          <a:p>
            <a:pPr indent="0" lvl="0" marL="457200" rtl="0" algn="l">
              <a:lnSpc>
                <a:spcPct val="110000"/>
              </a:lnSpc>
              <a:spcBef>
                <a:spcPts val="0"/>
              </a:spcBef>
              <a:spcAft>
                <a:spcPts val="0"/>
              </a:spcAft>
              <a:buNone/>
            </a:pPr>
            <a:r>
              <a:rPr b="1" lang="fr-FR" sz="1000">
                <a:solidFill>
                  <a:srgbClr val="808080"/>
                </a:solidFill>
                <a:latin typeface="Courier New"/>
                <a:ea typeface="Courier New"/>
                <a:cs typeface="Courier New"/>
                <a:sym typeface="Courier New"/>
              </a:rPr>
              <a:t> </a:t>
            </a:r>
            <a:r>
              <a:rPr b="1" lang="fr-FR" sz="1000">
                <a:solidFill>
                  <a:srgbClr val="A9B7C6"/>
                </a:solidFill>
                <a:latin typeface="Courier New"/>
                <a:ea typeface="Courier New"/>
                <a:cs typeface="Courier New"/>
                <a:sym typeface="Courier New"/>
              </a:rPr>
              <a:t>Assertions.</a:t>
            </a:r>
            <a:r>
              <a:rPr b="1" i="1" lang="fr-FR" sz="1000">
                <a:solidFill>
                  <a:srgbClr val="A9B7C6"/>
                </a:solidFill>
                <a:latin typeface="Courier New"/>
                <a:ea typeface="Courier New"/>
                <a:cs typeface="Courier New"/>
                <a:sym typeface="Courier New"/>
              </a:rPr>
              <a:t>assertThat</a:t>
            </a:r>
            <a:r>
              <a:rPr b="1" lang="fr-FR" sz="1000">
                <a:solidFill>
                  <a:srgbClr val="A9B7C6"/>
                </a:solidFill>
                <a:latin typeface="Courier New"/>
                <a:ea typeface="Courier New"/>
                <a:cs typeface="Courier New"/>
                <a:sym typeface="Courier New"/>
              </a:rPr>
              <a:t>(students).hasSize(</a:t>
            </a:r>
            <a:r>
              <a:rPr b="1" lang="fr-FR" sz="1000">
                <a:solidFill>
                  <a:srgbClr val="6897BB"/>
                </a:solidFill>
                <a:latin typeface="Courier New"/>
                <a:ea typeface="Courier New"/>
                <a:cs typeface="Courier New"/>
                <a:sym typeface="Courier New"/>
              </a:rPr>
              <a:t>1</a:t>
            </a:r>
            <a:r>
              <a:rPr b="1" lang="fr-FR" sz="1000">
                <a:solidFill>
                  <a:srgbClr val="A9B7C6"/>
                </a:solidFill>
                <a:latin typeface="Courier New"/>
                <a:ea typeface="Courier New"/>
                <a:cs typeface="Courier New"/>
                <a:sym typeface="Courier New"/>
              </a:rPr>
              <a:t>)</a:t>
            </a:r>
            <a:r>
              <a:rPr b="1" lang="fr-FR" sz="1000">
                <a:solidFill>
                  <a:srgbClr val="CC7832"/>
                </a:solidFill>
                <a:latin typeface="Courier New"/>
                <a:ea typeface="Courier New"/>
                <a:cs typeface="Courier New"/>
                <a:sym typeface="Courier New"/>
              </a:rPr>
              <a:t>;</a:t>
            </a:r>
            <a:endParaRPr b="1" sz="1000">
              <a:solidFill>
                <a:srgbClr val="CC7832"/>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   }</a:t>
            </a:r>
            <a:endParaRPr b="1" sz="1000">
              <a:solidFill>
                <a:srgbClr val="A9B7C6"/>
              </a:solidFill>
              <a:latin typeface="Courier New"/>
              <a:ea typeface="Courier New"/>
              <a:cs typeface="Courier New"/>
              <a:sym typeface="Courier New"/>
            </a:endParaRPr>
          </a:p>
          <a:p>
            <a:pPr indent="0" lvl="0" marL="0" rtl="0" algn="l">
              <a:lnSpc>
                <a:spcPct val="110000"/>
              </a:lnSpc>
              <a:spcBef>
                <a:spcPts val="0"/>
              </a:spcBef>
              <a:spcAft>
                <a:spcPts val="0"/>
              </a:spcAft>
              <a:buClr>
                <a:schemeClr val="dk1"/>
              </a:buClr>
              <a:buSzPts val="1100"/>
              <a:buFont typeface="Arial"/>
              <a:buNone/>
            </a:pPr>
            <a:r>
              <a:rPr b="1" lang="fr-FR" sz="1000">
                <a:solidFill>
                  <a:srgbClr val="A9B7C6"/>
                </a:solidFill>
                <a:latin typeface="Courier New"/>
                <a:ea typeface="Courier New"/>
                <a:cs typeface="Courier New"/>
                <a:sym typeface="Courier New"/>
              </a:rPr>
              <a:t>}</a:t>
            </a:r>
            <a:endParaRPr b="1" sz="1000">
              <a:solidFill>
                <a:srgbClr val="BBB529"/>
              </a:solidFill>
              <a:latin typeface="Courier New"/>
              <a:ea typeface="Courier New"/>
              <a:cs typeface="Courier New"/>
              <a:sym typeface="Courier New"/>
            </a:endParaRPr>
          </a:p>
        </p:txBody>
      </p:sp>
      <p:sp>
        <p:nvSpPr>
          <p:cNvPr id="522" name="Google Shape;522;g138d2220928_1_34"/>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138d2220928_1_40"/>
          <p:cNvSpPr txBox="1"/>
          <p:nvPr>
            <p:ph type="title"/>
          </p:nvPr>
        </p:nvSpPr>
        <p:spPr>
          <a:xfrm>
            <a:off x="546300" y="933425"/>
            <a:ext cx="3364800" cy="307800"/>
          </a:xfrm>
          <a:prstGeom prst="rect">
            <a:avLst/>
          </a:prstGeom>
          <a:noFill/>
          <a:ln>
            <a:noFill/>
          </a:ln>
        </p:spPr>
        <p:txBody>
          <a:bodyPr anchorCtr="0" anchor="ctr" bIns="45700" lIns="91425" spcFirstLastPara="1" rIns="91425" wrap="square" tIns="45700">
            <a:spAutoFit/>
          </a:bodyPr>
          <a:lstStyle/>
          <a:p>
            <a:pPr indent="0" lvl="0" marL="0" rtl="0" algn="just">
              <a:lnSpc>
                <a:spcPct val="175000"/>
              </a:lnSpc>
              <a:spcBef>
                <a:spcPts val="0"/>
              </a:spcBef>
              <a:spcAft>
                <a:spcPts val="1100"/>
              </a:spcAft>
              <a:buClr>
                <a:schemeClr val="dk1"/>
              </a:buClr>
              <a:buSzPts val="1100"/>
              <a:buFont typeface="Arial"/>
              <a:buNone/>
            </a:pPr>
            <a:r>
              <a:rPr lang="fr-FR" sz="1400">
                <a:solidFill>
                  <a:srgbClr val="999999"/>
                </a:solidFill>
                <a:highlight>
                  <a:schemeClr val="lt1"/>
                </a:highlight>
                <a:latin typeface="Arial"/>
                <a:ea typeface="Arial"/>
                <a:cs typeface="Arial"/>
                <a:sym typeface="Arial"/>
              </a:rPr>
              <a:t>Unit Test : Persistence layer</a:t>
            </a:r>
            <a:endParaRPr sz="1400">
              <a:solidFill>
                <a:srgbClr val="999999"/>
              </a:solidFill>
              <a:highlight>
                <a:schemeClr val="lt1"/>
              </a:highlight>
              <a:latin typeface="Arial"/>
              <a:ea typeface="Arial"/>
              <a:cs typeface="Arial"/>
              <a:sym typeface="Arial"/>
            </a:endParaRPr>
          </a:p>
        </p:txBody>
      </p:sp>
      <p:sp>
        <p:nvSpPr>
          <p:cNvPr id="528" name="Google Shape;528;g138d2220928_1_40"/>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4800" lvl="0" marL="457200" rtl="0" algn="l">
              <a:lnSpc>
                <a:spcPct val="133400"/>
              </a:lnSpc>
              <a:spcBef>
                <a:spcPts val="0"/>
              </a:spcBef>
              <a:spcAft>
                <a:spcPts val="0"/>
              </a:spcAft>
              <a:buClr>
                <a:srgbClr val="333333"/>
              </a:buClr>
              <a:buSzPts val="1200"/>
              <a:buFont typeface="Arial"/>
              <a:buChar char="❏"/>
            </a:pPr>
            <a:r>
              <a:rPr lang="fr-FR" sz="1200">
                <a:solidFill>
                  <a:srgbClr val="333333"/>
                </a:solidFill>
                <a:highlight>
                  <a:srgbClr val="FAFAFA"/>
                </a:highlight>
                <a:latin typeface="Arial"/>
                <a:ea typeface="Arial"/>
                <a:cs typeface="Arial"/>
                <a:sym typeface="Arial"/>
              </a:rPr>
              <a:t>In the previous test, we start by inserting a new student in the DB,  then reading it via the findByXXX API.</a:t>
            </a:r>
            <a:endParaRPr sz="1200">
              <a:solidFill>
                <a:srgbClr val="333333"/>
              </a:solidFill>
              <a:highlight>
                <a:srgbClr val="FAFAFA"/>
              </a:highlight>
              <a:latin typeface="Arial"/>
              <a:ea typeface="Arial"/>
              <a:cs typeface="Arial"/>
              <a:sym typeface="Arial"/>
            </a:endParaRPr>
          </a:p>
          <a:p>
            <a:pPr indent="-304800" lvl="0" marL="457200" rtl="0" algn="l">
              <a:lnSpc>
                <a:spcPct val="133400"/>
              </a:lnSpc>
              <a:spcBef>
                <a:spcPts val="1000"/>
              </a:spcBef>
              <a:spcAft>
                <a:spcPts val="1000"/>
              </a:spcAft>
              <a:buSzPts val="1200"/>
              <a:buFont typeface="Arial"/>
              <a:buChar char="❏"/>
            </a:pPr>
            <a:r>
              <a:rPr lang="fr-FR" sz="1200">
                <a:solidFill>
                  <a:srgbClr val="333333"/>
                </a:solidFill>
                <a:highlight>
                  <a:srgbClr val="FAFAFA"/>
                </a:highlight>
                <a:latin typeface="Arial"/>
                <a:ea typeface="Arial"/>
                <a:cs typeface="Arial"/>
                <a:sym typeface="Arial"/>
              </a:rPr>
              <a:t>The </a:t>
            </a:r>
            <a:r>
              <a:rPr i="1" lang="fr-FR" sz="1200">
                <a:solidFill>
                  <a:srgbClr val="333333"/>
                </a:solidFill>
                <a:highlight>
                  <a:srgbClr val="FAFAFA"/>
                </a:highlight>
                <a:latin typeface="Arial"/>
                <a:ea typeface="Arial"/>
                <a:cs typeface="Arial"/>
                <a:sym typeface="Arial"/>
              </a:rPr>
              <a:t>assertThat(…)</a:t>
            </a:r>
            <a:r>
              <a:rPr lang="fr-FR" sz="1200">
                <a:solidFill>
                  <a:srgbClr val="333333"/>
                </a:solidFill>
                <a:highlight>
                  <a:srgbClr val="FAFAFA"/>
                </a:highlight>
                <a:latin typeface="Arial"/>
                <a:ea typeface="Arial"/>
                <a:cs typeface="Arial"/>
                <a:sym typeface="Arial"/>
              </a:rPr>
              <a:t> part comes from the </a:t>
            </a:r>
            <a:r>
              <a:rPr b="1" lang="fr-FR" sz="1200">
                <a:solidFill>
                  <a:srgbClr val="333333"/>
                </a:solidFill>
                <a:highlight>
                  <a:srgbClr val="FAFAFA"/>
                </a:highlight>
                <a:latin typeface="Arial"/>
                <a:ea typeface="Arial"/>
                <a:cs typeface="Arial"/>
                <a:sym typeface="Arial"/>
              </a:rPr>
              <a:t>Assertj </a:t>
            </a:r>
            <a:r>
              <a:rPr lang="fr-FR" sz="1200">
                <a:solidFill>
                  <a:srgbClr val="333333"/>
                </a:solidFill>
                <a:highlight>
                  <a:srgbClr val="FAFAFA"/>
                </a:highlight>
                <a:latin typeface="Arial"/>
                <a:ea typeface="Arial"/>
                <a:cs typeface="Arial"/>
                <a:sym typeface="Arial"/>
              </a:rPr>
              <a:t>library, which comes bundled with Spring Boot.</a:t>
            </a:r>
            <a:endParaRPr b="1" sz="1200">
              <a:solidFill>
                <a:srgbClr val="BBB529"/>
              </a:solidFill>
              <a:latin typeface="Courier New"/>
              <a:ea typeface="Courier New"/>
              <a:cs typeface="Courier New"/>
              <a:sym typeface="Courier New"/>
            </a:endParaRPr>
          </a:p>
        </p:txBody>
      </p:sp>
      <p:sp>
        <p:nvSpPr>
          <p:cNvPr id="529" name="Google Shape;529;g138d2220928_1_40"/>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Boot Tests</a:t>
            </a:r>
            <a:endParaRPr b="1"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149c4a3c6b8_1_30"/>
          <p:cNvSpPr txBox="1"/>
          <p:nvPr>
            <p:ph idx="1" type="body"/>
          </p:nvPr>
        </p:nvSpPr>
        <p:spPr>
          <a:xfrm>
            <a:off x="320386" y="763485"/>
            <a:ext cx="8654700" cy="375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1800"/>
              <a:buFont typeface="Arial"/>
              <a:buNone/>
            </a:pPr>
            <a:r>
              <a:rPr b="1" lang="fr-FR" sz="1800" u="sng">
                <a:solidFill>
                  <a:srgbClr val="2F5496"/>
                </a:solidFill>
                <a:latin typeface="Arial"/>
                <a:ea typeface="Arial"/>
                <a:cs typeface="Arial"/>
                <a:sym typeface="Arial"/>
              </a:rPr>
              <a:t>Plan: </a:t>
            </a:r>
            <a:endParaRPr/>
          </a:p>
          <a:p>
            <a:pPr indent="0" lvl="0" marL="0" rtl="0" algn="l">
              <a:lnSpc>
                <a:spcPct val="90000"/>
              </a:lnSpc>
              <a:spcBef>
                <a:spcPts val="750"/>
              </a:spcBef>
              <a:spcAft>
                <a:spcPts val="0"/>
              </a:spcAft>
              <a:buClr>
                <a:srgbClr val="505050"/>
              </a:buClr>
              <a:buSzPts val="1800"/>
              <a:buFont typeface="Calibri"/>
              <a:buNone/>
            </a:pPr>
            <a:r>
              <a:t/>
            </a:r>
            <a:endParaRPr sz="1800">
              <a:solidFill>
                <a:srgbClr val="2F5496"/>
              </a:solidFill>
              <a:latin typeface="Arial"/>
              <a:ea typeface="Arial"/>
              <a:cs typeface="Arial"/>
              <a:sym typeface="Arial"/>
            </a:endParaRPr>
          </a:p>
          <a:p>
            <a:pPr indent="-342900" lvl="0" marL="457200" rtl="0" algn="l">
              <a:lnSpc>
                <a:spcPct val="90000"/>
              </a:lnSpc>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Why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vs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Annotations</a:t>
            </a:r>
            <a:endParaRPr sz="1800">
              <a:solidFill>
                <a:srgbClr val="2F5496"/>
              </a:solidFill>
              <a:latin typeface="Arial"/>
              <a:ea typeface="Arial"/>
              <a:cs typeface="Arial"/>
              <a:sym typeface="Arial"/>
            </a:endParaRPr>
          </a:p>
          <a:p>
            <a:pPr indent="-342900" lvl="0" marL="457200" rtl="0" algn="l">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Starters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(Spring Setup)</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Tests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3CE3FA"/>
              </a:buClr>
              <a:buSzPts val="1800"/>
              <a:buFont typeface="Arial"/>
              <a:buChar char="❏"/>
            </a:pPr>
            <a:r>
              <a:rPr lang="fr-FR" sz="1800">
                <a:solidFill>
                  <a:srgbClr val="3CE3FA"/>
                </a:solidFill>
                <a:latin typeface="Arial"/>
                <a:ea typeface="Arial"/>
                <a:cs typeface="Arial"/>
                <a:sym typeface="Arial"/>
              </a:rPr>
              <a:t>Demo (Tests)</a:t>
            </a:r>
            <a:endParaRPr sz="1800">
              <a:solidFill>
                <a:srgbClr val="3CE3FA"/>
              </a:solidFill>
              <a:latin typeface="Arial"/>
              <a:ea typeface="Arial"/>
              <a:cs typeface="Arial"/>
              <a:sym typeface="Arial"/>
            </a:endParaRPr>
          </a:p>
          <a:p>
            <a:pPr indent="-342900" lvl="0" marL="457200" rtl="0" algn="l">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Materials &amp; documentation</a:t>
            </a:r>
            <a:endParaRPr sz="1800">
              <a:solidFill>
                <a:srgbClr val="2F5496"/>
              </a:solidFill>
              <a:latin typeface="Arial"/>
              <a:ea typeface="Arial"/>
              <a:cs typeface="Arial"/>
              <a:sym typeface="Arial"/>
            </a:endParaRPr>
          </a:p>
        </p:txBody>
      </p:sp>
      <p:pic>
        <p:nvPicPr>
          <p:cNvPr id="535" name="Google Shape;535;g149c4a3c6b8_1_30"/>
          <p:cNvPicPr preferRelativeResize="0"/>
          <p:nvPr/>
        </p:nvPicPr>
        <p:blipFill rotWithShape="1">
          <a:blip r:embed="rId3">
            <a:alphaModFix/>
          </a:blip>
          <a:srcRect b="0" l="0" r="0" t="0"/>
          <a:stretch/>
        </p:blipFill>
        <p:spPr>
          <a:xfrm>
            <a:off x="5454325" y="0"/>
            <a:ext cx="3689675" cy="5143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
          <p:cNvSpPr txBox="1"/>
          <p:nvPr>
            <p:ph type="title"/>
          </p:nvPr>
        </p:nvSpPr>
        <p:spPr>
          <a:xfrm>
            <a:off x="3942917" y="2047033"/>
            <a:ext cx="1508847" cy="8721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CE3FA"/>
              </a:buClr>
              <a:buSzPct val="100000"/>
              <a:buFont typeface="Arial Black"/>
              <a:buNone/>
            </a:pPr>
            <a:r>
              <a:rPr lang="fr-FR" sz="3300">
                <a:solidFill>
                  <a:srgbClr val="3CE3FA"/>
                </a:solidFill>
              </a:rPr>
              <a:t>DEMO</a:t>
            </a:r>
            <a:endParaRPr sz="3300">
              <a:solidFill>
                <a:srgbClr val="3CE3FA"/>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149c4a3c6b8_1_35"/>
          <p:cNvSpPr txBox="1"/>
          <p:nvPr>
            <p:ph idx="1" type="body"/>
          </p:nvPr>
        </p:nvSpPr>
        <p:spPr>
          <a:xfrm>
            <a:off x="320386" y="763485"/>
            <a:ext cx="8654700" cy="375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F5496"/>
              </a:buClr>
              <a:buSzPts val="1800"/>
              <a:buFont typeface="Arial"/>
              <a:buNone/>
            </a:pPr>
            <a:r>
              <a:rPr b="1" lang="fr-FR" sz="1800" u="sng">
                <a:solidFill>
                  <a:srgbClr val="2F5496"/>
                </a:solidFill>
                <a:latin typeface="Arial"/>
                <a:ea typeface="Arial"/>
                <a:cs typeface="Arial"/>
                <a:sym typeface="Arial"/>
              </a:rPr>
              <a:t>Plan: </a:t>
            </a:r>
            <a:endParaRPr/>
          </a:p>
          <a:p>
            <a:pPr indent="0" lvl="0" marL="0" rtl="0" algn="l">
              <a:lnSpc>
                <a:spcPct val="90000"/>
              </a:lnSpc>
              <a:spcBef>
                <a:spcPts val="750"/>
              </a:spcBef>
              <a:spcAft>
                <a:spcPts val="0"/>
              </a:spcAft>
              <a:buClr>
                <a:srgbClr val="505050"/>
              </a:buClr>
              <a:buSzPts val="1800"/>
              <a:buFont typeface="Calibri"/>
              <a:buNone/>
            </a:pPr>
            <a:r>
              <a:t/>
            </a:r>
            <a:endParaRPr sz="1800">
              <a:solidFill>
                <a:srgbClr val="2F5496"/>
              </a:solidFill>
              <a:latin typeface="Arial"/>
              <a:ea typeface="Arial"/>
              <a:cs typeface="Arial"/>
              <a:sym typeface="Arial"/>
            </a:endParaRPr>
          </a:p>
          <a:p>
            <a:pPr indent="-342900" lvl="0" marL="457200" rtl="0" algn="l">
              <a:lnSpc>
                <a:spcPct val="90000"/>
              </a:lnSpc>
              <a:spcBef>
                <a:spcPts val="750"/>
              </a:spcBef>
              <a:spcAft>
                <a:spcPts val="0"/>
              </a:spcAft>
              <a:buClr>
                <a:srgbClr val="2F5496"/>
              </a:buClr>
              <a:buSzPts val="1800"/>
              <a:buFont typeface="Arial"/>
              <a:buChar char="❏"/>
            </a:pPr>
            <a:r>
              <a:rPr lang="fr-FR" sz="1800">
                <a:solidFill>
                  <a:srgbClr val="2F5496"/>
                </a:solidFill>
                <a:latin typeface="Arial"/>
                <a:ea typeface="Arial"/>
                <a:cs typeface="Arial"/>
                <a:sym typeface="Arial"/>
              </a:rPr>
              <a:t>Why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vs Spring Boot</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Annotations</a:t>
            </a:r>
            <a:endParaRPr sz="1800">
              <a:solidFill>
                <a:srgbClr val="2F5496"/>
              </a:solidFill>
              <a:latin typeface="Arial"/>
              <a:ea typeface="Arial"/>
              <a:cs typeface="Arial"/>
              <a:sym typeface="Arial"/>
            </a:endParaRPr>
          </a:p>
          <a:p>
            <a:pPr indent="-342900" lvl="0" marL="457200" rtl="0" algn="l">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Spring Boot Starters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(Spring Setup)</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Tests</a:t>
            </a:r>
            <a:endParaRPr sz="1800">
              <a:solidFill>
                <a:srgbClr val="2F5496"/>
              </a:solidFill>
              <a:latin typeface="Arial"/>
              <a:ea typeface="Arial"/>
              <a:cs typeface="Arial"/>
              <a:sym typeface="Arial"/>
            </a:endParaRPr>
          </a:p>
          <a:p>
            <a:pPr indent="-342900" lvl="0" marL="457200" rtl="0" algn="l">
              <a:lnSpc>
                <a:spcPct val="90000"/>
              </a:lnSpc>
              <a:spcBef>
                <a:spcPts val="0"/>
              </a:spcBef>
              <a:spcAft>
                <a:spcPts val="0"/>
              </a:spcAft>
              <a:buClr>
                <a:srgbClr val="2F5496"/>
              </a:buClr>
              <a:buSzPts val="1800"/>
              <a:buFont typeface="Arial"/>
              <a:buChar char="❏"/>
            </a:pPr>
            <a:r>
              <a:rPr lang="fr-FR" sz="1800">
                <a:solidFill>
                  <a:srgbClr val="2F5496"/>
                </a:solidFill>
                <a:latin typeface="Arial"/>
                <a:ea typeface="Arial"/>
                <a:cs typeface="Arial"/>
                <a:sym typeface="Arial"/>
              </a:rPr>
              <a:t>Demo (Tests)</a:t>
            </a:r>
            <a:endParaRPr sz="1800">
              <a:solidFill>
                <a:srgbClr val="2F5496"/>
              </a:solidFill>
              <a:latin typeface="Arial"/>
              <a:ea typeface="Arial"/>
              <a:cs typeface="Arial"/>
              <a:sym typeface="Arial"/>
            </a:endParaRPr>
          </a:p>
          <a:p>
            <a:pPr indent="-342900" lvl="0" marL="457200" rtl="0" algn="l">
              <a:spcBef>
                <a:spcPts val="750"/>
              </a:spcBef>
              <a:spcAft>
                <a:spcPts val="0"/>
              </a:spcAft>
              <a:buClr>
                <a:srgbClr val="3CE3FA"/>
              </a:buClr>
              <a:buSzPts val="1800"/>
              <a:buFont typeface="Arial"/>
              <a:buChar char="❏"/>
            </a:pPr>
            <a:r>
              <a:rPr lang="fr-FR" sz="1800">
                <a:solidFill>
                  <a:srgbClr val="3CE3FA"/>
                </a:solidFill>
                <a:latin typeface="Arial"/>
                <a:ea typeface="Arial"/>
                <a:cs typeface="Arial"/>
                <a:sym typeface="Arial"/>
              </a:rPr>
              <a:t>Materials &amp; documentation</a:t>
            </a:r>
            <a:endParaRPr sz="1800">
              <a:solidFill>
                <a:srgbClr val="3CE3FA"/>
              </a:solidFill>
              <a:latin typeface="Arial"/>
              <a:ea typeface="Arial"/>
              <a:cs typeface="Arial"/>
              <a:sym typeface="Arial"/>
            </a:endParaRPr>
          </a:p>
        </p:txBody>
      </p:sp>
      <p:pic>
        <p:nvPicPr>
          <p:cNvPr id="546" name="Google Shape;546;g149c4a3c6b8_1_35"/>
          <p:cNvPicPr preferRelativeResize="0"/>
          <p:nvPr/>
        </p:nvPicPr>
        <p:blipFill rotWithShape="1">
          <a:blip r:embed="rId3">
            <a:alphaModFix/>
          </a:blip>
          <a:srcRect b="0" l="0" r="0" t="0"/>
          <a:stretch/>
        </p:blipFill>
        <p:spPr>
          <a:xfrm>
            <a:off x="5454325" y="0"/>
            <a:ext cx="3689675" cy="51435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1593bfcf0b0_0_1"/>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307975" lvl="0" marL="457200" rtl="0" algn="l">
              <a:lnSpc>
                <a:spcPct val="133400"/>
              </a:lnSpc>
              <a:spcBef>
                <a:spcPts val="0"/>
              </a:spcBef>
              <a:spcAft>
                <a:spcPts val="0"/>
              </a:spcAft>
              <a:buSzPts val="1250"/>
              <a:buFont typeface="Arial"/>
              <a:buChar char="❏"/>
            </a:pPr>
            <a:r>
              <a:rPr lang="fr-FR" sz="1250" u="sng">
                <a:solidFill>
                  <a:schemeClr val="hlink"/>
                </a:solidFill>
                <a:highlight>
                  <a:srgbClr val="FAFAFA"/>
                </a:highlight>
                <a:latin typeface="Arial"/>
                <a:ea typeface="Arial"/>
                <a:cs typeface="Arial"/>
                <a:sym typeface="Arial"/>
                <a:hlinkClick r:id="rId3"/>
              </a:rPr>
              <a:t>https://docs.spring.io/spring-boot/docs/2.0.x/reference/html/index.html</a:t>
            </a:r>
            <a:endParaRPr sz="1250">
              <a:solidFill>
                <a:srgbClr val="333333"/>
              </a:solidFill>
              <a:highlight>
                <a:srgbClr val="FAFAFA"/>
              </a:highlight>
              <a:latin typeface="Arial"/>
              <a:ea typeface="Arial"/>
              <a:cs typeface="Arial"/>
              <a:sym typeface="Arial"/>
            </a:endParaRPr>
          </a:p>
          <a:p>
            <a:pPr indent="-307975" lvl="0" marL="457200" rtl="0" algn="l">
              <a:lnSpc>
                <a:spcPct val="133400"/>
              </a:lnSpc>
              <a:spcBef>
                <a:spcPts val="1000"/>
              </a:spcBef>
              <a:spcAft>
                <a:spcPts val="0"/>
              </a:spcAft>
              <a:buSzPts val="1250"/>
              <a:buFont typeface="Arial"/>
              <a:buChar char="❏"/>
            </a:pPr>
            <a:r>
              <a:rPr lang="fr-FR" sz="1250" u="sng">
                <a:solidFill>
                  <a:schemeClr val="hlink"/>
                </a:solidFill>
                <a:highlight>
                  <a:srgbClr val="FAFAFA"/>
                </a:highlight>
                <a:latin typeface="Arial"/>
                <a:ea typeface="Arial"/>
                <a:cs typeface="Arial"/>
                <a:sym typeface="Arial"/>
                <a:hlinkClick r:id="rId4"/>
              </a:rPr>
              <a:t>https://www.baeldung.com/spring-boot</a:t>
            </a:r>
            <a:endParaRPr sz="1250">
              <a:solidFill>
                <a:srgbClr val="333333"/>
              </a:solidFill>
              <a:highlight>
                <a:srgbClr val="FAFAFA"/>
              </a:highlight>
              <a:latin typeface="Arial"/>
              <a:ea typeface="Arial"/>
              <a:cs typeface="Arial"/>
              <a:sym typeface="Arial"/>
            </a:endParaRPr>
          </a:p>
          <a:p>
            <a:pPr indent="-301625" lvl="0" marL="457200" rtl="0" algn="l">
              <a:lnSpc>
                <a:spcPct val="115000"/>
              </a:lnSpc>
              <a:spcBef>
                <a:spcPts val="1000"/>
              </a:spcBef>
              <a:spcAft>
                <a:spcPts val="0"/>
              </a:spcAft>
              <a:buSzPts val="1150"/>
              <a:buFont typeface="Arial"/>
              <a:buChar char="❏"/>
            </a:pPr>
            <a:r>
              <a:rPr lang="fr-FR" sz="1150" u="sng">
                <a:solidFill>
                  <a:srgbClr val="1155CC"/>
                </a:solidFill>
                <a:latin typeface="Arial"/>
                <a:ea typeface="Arial"/>
                <a:cs typeface="Arial"/>
                <a:sym typeface="Arial"/>
                <a:hlinkClick r:id="rId5">
                  <a:extLst>
                    <a:ext uri="{A12FA001-AC4F-418D-AE19-62706E023703}">
                      <ahyp:hlinkClr val="tx"/>
                    </a:ext>
                  </a:extLst>
                </a:hlinkClick>
              </a:rPr>
              <a:t>https://www.javatpoint.com/spring-boot-annotations</a:t>
            </a:r>
            <a:endParaRPr sz="1250">
              <a:solidFill>
                <a:srgbClr val="333333"/>
              </a:solidFill>
              <a:highlight>
                <a:srgbClr val="FAFAFA"/>
              </a:highlight>
              <a:latin typeface="Arial"/>
              <a:ea typeface="Arial"/>
              <a:cs typeface="Arial"/>
              <a:sym typeface="Arial"/>
            </a:endParaRPr>
          </a:p>
          <a:p>
            <a:pPr indent="-307975" lvl="0" marL="457200" rtl="0" algn="l">
              <a:lnSpc>
                <a:spcPct val="115000"/>
              </a:lnSpc>
              <a:spcBef>
                <a:spcPts val="1200"/>
              </a:spcBef>
              <a:spcAft>
                <a:spcPts val="0"/>
              </a:spcAft>
              <a:buSzPts val="1250"/>
              <a:buFont typeface="Arial"/>
              <a:buChar char="❏"/>
            </a:pPr>
            <a:r>
              <a:rPr lang="fr-FR" sz="1250" u="sng">
                <a:solidFill>
                  <a:schemeClr val="hlink"/>
                </a:solidFill>
                <a:highlight>
                  <a:srgbClr val="FAFAFA"/>
                </a:highlight>
                <a:latin typeface="Arial"/>
                <a:ea typeface="Arial"/>
                <a:cs typeface="Arial"/>
                <a:sym typeface="Arial"/>
                <a:hlinkClick r:id="rId6"/>
              </a:rPr>
              <a:t>https://dzone.com/articles/unit-and-integration-tests-in-spring-boot-2</a:t>
            </a:r>
            <a:endParaRPr sz="1250">
              <a:solidFill>
                <a:srgbClr val="333333"/>
              </a:solidFill>
              <a:highlight>
                <a:srgbClr val="FAFAFA"/>
              </a:highlight>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1250">
              <a:solidFill>
                <a:srgbClr val="333333"/>
              </a:solidFill>
              <a:highlight>
                <a:srgbClr val="FAFAFA"/>
              </a:highlight>
              <a:latin typeface="Arial"/>
              <a:ea typeface="Arial"/>
              <a:cs typeface="Arial"/>
              <a:sym typeface="Arial"/>
            </a:endParaRPr>
          </a:p>
        </p:txBody>
      </p:sp>
      <p:sp>
        <p:nvSpPr>
          <p:cNvPr id="552" name="Google Shape;552;g1593bfcf0b0_0_1"/>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Materials &amp; Documentation</a:t>
            </a:r>
            <a:endParaRPr b="1" sz="16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118df8038ae_0_15"/>
          <p:cNvSpPr txBox="1"/>
          <p:nvPr>
            <p:ph type="title"/>
          </p:nvPr>
        </p:nvSpPr>
        <p:spPr>
          <a:xfrm>
            <a:off x="452436" y="1177893"/>
            <a:ext cx="7743000" cy="17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Black"/>
              <a:buNone/>
            </a:pPr>
            <a:r>
              <a:rPr lang="fr-FR"/>
              <a:t>Thank you</a:t>
            </a:r>
            <a:endParaRPr/>
          </a:p>
        </p:txBody>
      </p:sp>
      <p:sp>
        <p:nvSpPr>
          <p:cNvPr id="558" name="Google Shape;558;g118df8038ae_0_15"/>
          <p:cNvSpPr txBox="1"/>
          <p:nvPr/>
        </p:nvSpPr>
        <p:spPr>
          <a:xfrm>
            <a:off x="84859" y="3292641"/>
            <a:ext cx="2679000" cy="872100"/>
          </a:xfrm>
          <a:prstGeom prst="rect">
            <a:avLst/>
          </a:prstGeom>
          <a:noFill/>
          <a:ln>
            <a:noFill/>
          </a:ln>
        </p:spPr>
        <p:txBody>
          <a:bodyPr anchorCtr="0" anchor="b" bIns="34275" lIns="68575" spcFirstLastPara="1" rIns="68575" wrap="square" tIns="34275">
            <a:normAutofit/>
          </a:bodyPr>
          <a:lstStyle/>
          <a:p>
            <a:pPr indent="0" lvl="0" marL="0" marR="0" rtl="0" algn="l">
              <a:lnSpc>
                <a:spcPct val="90000"/>
              </a:lnSpc>
              <a:spcBef>
                <a:spcPts val="0"/>
              </a:spcBef>
              <a:spcAft>
                <a:spcPts val="0"/>
              </a:spcAft>
              <a:buClr>
                <a:srgbClr val="2F5496"/>
              </a:buClr>
              <a:buSzPts val="1800"/>
              <a:buFont typeface="Arial"/>
              <a:buNone/>
            </a:pPr>
            <a:r>
              <a:t/>
            </a:r>
            <a:endParaRPr b="0" i="0" sz="4050" u="none" cap="none" strike="noStrike">
              <a:solidFill>
                <a:srgbClr val="FFFFFF"/>
              </a:solidFill>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49c4a3c6b8_1_52"/>
          <p:cNvSpPr txBox="1"/>
          <p:nvPr>
            <p:ph type="title"/>
          </p:nvPr>
        </p:nvSpPr>
        <p:spPr>
          <a:xfrm>
            <a:off x="546300" y="933425"/>
            <a:ext cx="3364800" cy="441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F3864"/>
              </a:buClr>
              <a:buSzPts val="1500"/>
              <a:buFont typeface="Arial Black"/>
              <a:buNone/>
            </a:pPr>
            <a:r>
              <a:rPr lang="fr-FR" sz="1400">
                <a:solidFill>
                  <a:srgbClr val="1F3864"/>
                </a:solidFill>
                <a:latin typeface="Arial"/>
                <a:ea typeface="Arial"/>
                <a:cs typeface="Arial"/>
                <a:sym typeface="Arial"/>
              </a:rPr>
              <a:t>Definition : Spring vs Spring Boot</a:t>
            </a:r>
            <a:endParaRPr sz="1400">
              <a:solidFill>
                <a:srgbClr val="1F3864"/>
              </a:solidFill>
              <a:latin typeface="Arial"/>
              <a:ea typeface="Arial"/>
              <a:cs typeface="Arial"/>
              <a:sym typeface="Arial"/>
            </a:endParaRPr>
          </a:p>
          <a:p>
            <a:pPr indent="0" lvl="0" marL="0" rtl="0" algn="l">
              <a:lnSpc>
                <a:spcPct val="90000"/>
              </a:lnSpc>
              <a:spcBef>
                <a:spcPts val="0"/>
              </a:spcBef>
              <a:spcAft>
                <a:spcPts val="0"/>
              </a:spcAft>
              <a:buClr>
                <a:srgbClr val="1F3864"/>
              </a:buClr>
              <a:buSzPts val="1500"/>
              <a:buFont typeface="Arial Black"/>
              <a:buNone/>
            </a:pPr>
            <a:r>
              <a:t/>
            </a:r>
            <a:endParaRPr sz="1500">
              <a:solidFill>
                <a:srgbClr val="1F3864"/>
              </a:solidFill>
            </a:endParaRPr>
          </a:p>
        </p:txBody>
      </p:sp>
      <p:sp>
        <p:nvSpPr>
          <p:cNvPr id="201" name="Google Shape;201;g149c4a3c6b8_1_52"/>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highlight>
                <a:schemeClr val="lt1"/>
              </a:highlight>
              <a:latin typeface="Arial"/>
              <a:ea typeface="Arial"/>
              <a:cs typeface="Arial"/>
              <a:sym typeface="Arial"/>
            </a:endParaRPr>
          </a:p>
          <a:p>
            <a:pPr indent="-304800" lvl="0" marL="457200" rtl="0" algn="l">
              <a:lnSpc>
                <a:spcPct val="150000"/>
              </a:lnSpc>
              <a:spcBef>
                <a:spcPts val="1200"/>
              </a:spcBef>
              <a:spcAft>
                <a:spcPts val="0"/>
              </a:spcAft>
              <a:buClr>
                <a:schemeClr val="dk1"/>
              </a:buClr>
              <a:buSzPts val="1200"/>
              <a:buFont typeface="Arial"/>
              <a:buChar char="➔"/>
            </a:pPr>
            <a:r>
              <a:rPr b="1" lang="fr-FR" sz="1200">
                <a:solidFill>
                  <a:schemeClr val="dk1"/>
                </a:solidFill>
                <a:highlight>
                  <a:schemeClr val="lt1"/>
                </a:highlight>
                <a:latin typeface="Arial"/>
                <a:ea typeface="Arial"/>
                <a:cs typeface="Arial"/>
                <a:sym typeface="Arial"/>
              </a:rPr>
              <a:t>Spring </a:t>
            </a:r>
            <a:r>
              <a:rPr lang="fr-FR" sz="1200">
                <a:solidFill>
                  <a:schemeClr val="dk1"/>
                </a:solidFill>
                <a:highlight>
                  <a:schemeClr val="lt1"/>
                </a:highlight>
                <a:latin typeface="Arial"/>
                <a:ea typeface="Arial"/>
                <a:cs typeface="Arial"/>
                <a:sym typeface="Arial"/>
              </a:rPr>
              <a:t>:</a:t>
            </a:r>
            <a:endParaRPr sz="1200">
              <a:solidFill>
                <a:schemeClr val="dk1"/>
              </a:solidFill>
              <a:highlight>
                <a:schemeClr val="lt1"/>
              </a:highlight>
              <a:latin typeface="Arial"/>
              <a:ea typeface="Arial"/>
              <a:cs typeface="Arial"/>
              <a:sym typeface="Arial"/>
            </a:endParaRPr>
          </a:p>
          <a:p>
            <a:pPr indent="0" lvl="0" marL="0" rtl="0" algn="l">
              <a:lnSpc>
                <a:spcPct val="133400"/>
              </a:lnSpc>
              <a:spcBef>
                <a:spcPts val="0"/>
              </a:spcBef>
              <a:spcAft>
                <a:spcPts val="0"/>
              </a:spcAft>
              <a:buNone/>
            </a:pPr>
            <a:r>
              <a:rPr lang="fr-FR" sz="1200">
                <a:solidFill>
                  <a:schemeClr val="dk1"/>
                </a:solidFill>
                <a:latin typeface="Arial"/>
                <a:ea typeface="Arial"/>
                <a:cs typeface="Arial"/>
                <a:sym typeface="Arial"/>
              </a:rPr>
              <a:t>To put it simply, the Spring framework provides comprehensive infrastructure support for developing Java applications.</a:t>
            </a:r>
            <a:endParaRPr sz="1200">
              <a:solidFill>
                <a:schemeClr val="dk1"/>
              </a:solidFill>
              <a:latin typeface="Arial"/>
              <a:ea typeface="Arial"/>
              <a:cs typeface="Arial"/>
              <a:sym typeface="Arial"/>
            </a:endParaRPr>
          </a:p>
          <a:p>
            <a:pPr indent="0" lvl="0" marL="0" rtl="0" algn="l">
              <a:lnSpc>
                <a:spcPct val="133400"/>
              </a:lnSpc>
              <a:spcBef>
                <a:spcPts val="800"/>
              </a:spcBef>
              <a:spcAft>
                <a:spcPts val="0"/>
              </a:spcAft>
              <a:buNone/>
            </a:pPr>
            <a:r>
              <a:rPr lang="fr-FR" sz="1200">
                <a:solidFill>
                  <a:schemeClr val="dk1"/>
                </a:solidFill>
                <a:latin typeface="Arial"/>
                <a:ea typeface="Arial"/>
                <a:cs typeface="Arial"/>
                <a:sym typeface="Arial"/>
              </a:rPr>
              <a:t>It's packed with some useful features like Dependency Injection, and out of the box modules, that can drastically reduce the development time of an application, like: Spring MVC, Spring Test, Spring Security..</a:t>
            </a:r>
            <a:endParaRPr sz="1200">
              <a:solidFill>
                <a:schemeClr val="dk1"/>
              </a:solidFill>
              <a:latin typeface="Arial"/>
              <a:ea typeface="Arial"/>
              <a:cs typeface="Arial"/>
              <a:sym typeface="Arial"/>
            </a:endParaRPr>
          </a:p>
          <a:p>
            <a:pPr indent="0" lvl="0" marL="457200" rtl="0" algn="l">
              <a:lnSpc>
                <a:spcPct val="100000"/>
              </a:lnSpc>
              <a:spcBef>
                <a:spcPts val="800"/>
              </a:spcBef>
              <a:spcAft>
                <a:spcPts val="800"/>
              </a:spcAft>
              <a:buNone/>
            </a:pPr>
            <a:r>
              <a:t/>
            </a:r>
            <a:endParaRPr sz="1200">
              <a:solidFill>
                <a:schemeClr val="dk1"/>
              </a:solidFill>
              <a:highlight>
                <a:schemeClr val="lt1"/>
              </a:highlight>
              <a:latin typeface="Arial"/>
              <a:ea typeface="Arial"/>
              <a:cs typeface="Arial"/>
              <a:sym typeface="Arial"/>
            </a:endParaRPr>
          </a:p>
        </p:txBody>
      </p:sp>
      <p:sp>
        <p:nvSpPr>
          <p:cNvPr id="202" name="Google Shape;202;g149c4a3c6b8_1_52"/>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vs Spring Boot</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49c4a3c6b8_1_58"/>
          <p:cNvSpPr txBox="1"/>
          <p:nvPr>
            <p:ph type="title"/>
          </p:nvPr>
        </p:nvSpPr>
        <p:spPr>
          <a:xfrm>
            <a:off x="546300" y="933425"/>
            <a:ext cx="3364800" cy="441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F3864"/>
              </a:buClr>
              <a:buSzPts val="1500"/>
              <a:buFont typeface="Arial Black"/>
              <a:buNone/>
            </a:pPr>
            <a:r>
              <a:rPr lang="fr-FR" sz="1400">
                <a:solidFill>
                  <a:srgbClr val="1F3864"/>
                </a:solidFill>
                <a:latin typeface="Arial"/>
                <a:ea typeface="Arial"/>
                <a:cs typeface="Arial"/>
                <a:sym typeface="Arial"/>
              </a:rPr>
              <a:t>Definition : Spring vs Spring Boot</a:t>
            </a:r>
            <a:endParaRPr sz="1400">
              <a:solidFill>
                <a:srgbClr val="1F3864"/>
              </a:solidFill>
              <a:latin typeface="Arial"/>
              <a:ea typeface="Arial"/>
              <a:cs typeface="Arial"/>
              <a:sym typeface="Arial"/>
            </a:endParaRPr>
          </a:p>
          <a:p>
            <a:pPr indent="0" lvl="0" marL="0" rtl="0" algn="l">
              <a:lnSpc>
                <a:spcPct val="90000"/>
              </a:lnSpc>
              <a:spcBef>
                <a:spcPts val="0"/>
              </a:spcBef>
              <a:spcAft>
                <a:spcPts val="0"/>
              </a:spcAft>
              <a:buClr>
                <a:srgbClr val="1F3864"/>
              </a:buClr>
              <a:buSzPts val="1500"/>
              <a:buFont typeface="Arial Black"/>
              <a:buNone/>
            </a:pPr>
            <a:r>
              <a:t/>
            </a:r>
            <a:endParaRPr sz="1500">
              <a:solidFill>
                <a:srgbClr val="1F3864"/>
              </a:solidFill>
            </a:endParaRPr>
          </a:p>
        </p:txBody>
      </p:sp>
      <p:sp>
        <p:nvSpPr>
          <p:cNvPr id="208" name="Google Shape;208;g149c4a3c6b8_1_58"/>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highlight>
                <a:schemeClr val="lt1"/>
              </a:highlight>
              <a:latin typeface="Arial"/>
              <a:ea typeface="Arial"/>
              <a:cs typeface="Arial"/>
              <a:sym typeface="Arial"/>
            </a:endParaRPr>
          </a:p>
          <a:p>
            <a:pPr indent="-304800" lvl="0" marL="457200" rtl="0" algn="l">
              <a:lnSpc>
                <a:spcPct val="150000"/>
              </a:lnSpc>
              <a:spcBef>
                <a:spcPts val="1200"/>
              </a:spcBef>
              <a:spcAft>
                <a:spcPts val="0"/>
              </a:spcAft>
              <a:buClr>
                <a:schemeClr val="dk1"/>
              </a:buClr>
              <a:buSzPts val="1200"/>
              <a:buFont typeface="Arial"/>
              <a:buChar char="➔"/>
            </a:pPr>
            <a:r>
              <a:rPr b="1" lang="fr-FR" sz="1200">
                <a:solidFill>
                  <a:schemeClr val="dk1"/>
                </a:solidFill>
                <a:highlight>
                  <a:schemeClr val="lt1"/>
                </a:highlight>
                <a:latin typeface="Arial"/>
                <a:ea typeface="Arial"/>
                <a:cs typeface="Arial"/>
                <a:sym typeface="Arial"/>
              </a:rPr>
              <a:t>Spring Boot </a:t>
            </a:r>
            <a:r>
              <a:rPr lang="fr-FR" sz="1200">
                <a:solidFill>
                  <a:schemeClr val="dk1"/>
                </a:solidFill>
                <a:highlight>
                  <a:schemeClr val="lt1"/>
                </a:highlight>
                <a:latin typeface="Arial"/>
                <a:ea typeface="Arial"/>
                <a:cs typeface="Arial"/>
                <a:sym typeface="Arial"/>
              </a:rPr>
              <a:t>:</a:t>
            </a:r>
            <a:endParaRPr sz="1200">
              <a:solidFill>
                <a:schemeClr val="dk1"/>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fr-FR" sz="1200">
                <a:solidFill>
                  <a:schemeClr val="dk1"/>
                </a:solidFill>
                <a:latin typeface="Arial"/>
                <a:ea typeface="Arial"/>
                <a:cs typeface="Arial"/>
                <a:sym typeface="Arial"/>
              </a:rPr>
              <a:t>On the other hand, Spring Boot is basically an </a:t>
            </a:r>
            <a:r>
              <a:rPr lang="fr-FR" sz="1200" u="sng">
                <a:solidFill>
                  <a:schemeClr val="dk1"/>
                </a:solidFill>
                <a:latin typeface="Arial"/>
                <a:ea typeface="Arial"/>
                <a:cs typeface="Arial"/>
                <a:sym typeface="Arial"/>
              </a:rPr>
              <a:t>extension </a:t>
            </a:r>
            <a:r>
              <a:rPr lang="fr-FR" sz="1200">
                <a:solidFill>
                  <a:schemeClr val="dk1"/>
                </a:solidFill>
                <a:latin typeface="Arial"/>
                <a:ea typeface="Arial"/>
                <a:cs typeface="Arial"/>
                <a:sym typeface="Arial"/>
              </a:rPr>
              <a:t>of the Spring framework, which eliminates the boilerplate configurations required for setting up a Spring application.</a:t>
            </a:r>
            <a:endParaRPr sz="1200">
              <a:solidFill>
                <a:schemeClr val="dk1"/>
              </a:solidFill>
              <a:latin typeface="Arial"/>
              <a:ea typeface="Arial"/>
              <a:cs typeface="Arial"/>
              <a:sym typeface="Arial"/>
            </a:endParaRPr>
          </a:p>
          <a:p>
            <a:pPr indent="0" lvl="0" marL="0" rtl="0" algn="l">
              <a:lnSpc>
                <a:spcPct val="115000"/>
              </a:lnSpc>
              <a:spcBef>
                <a:spcPts val="1000"/>
              </a:spcBef>
              <a:spcAft>
                <a:spcPts val="0"/>
              </a:spcAft>
              <a:buNone/>
            </a:pPr>
            <a:r>
              <a:rPr lang="fr-FR" sz="1200">
                <a:solidFill>
                  <a:schemeClr val="dk1"/>
                </a:solidFill>
                <a:latin typeface="Arial"/>
                <a:ea typeface="Arial"/>
                <a:cs typeface="Arial"/>
                <a:sym typeface="Arial"/>
              </a:rPr>
              <a:t>Since Spring Boot is built on top of Spring, it offers all the features and benefits of Spring. </a:t>
            </a:r>
            <a:endParaRPr sz="1200">
              <a:solidFill>
                <a:schemeClr val="dk1"/>
              </a:solidFill>
              <a:latin typeface="Arial"/>
              <a:ea typeface="Arial"/>
              <a:cs typeface="Arial"/>
              <a:sym typeface="Arial"/>
            </a:endParaRPr>
          </a:p>
          <a:p>
            <a:pPr indent="0" lvl="0" marL="0" rtl="0" algn="l">
              <a:lnSpc>
                <a:spcPct val="115000"/>
              </a:lnSpc>
              <a:spcBef>
                <a:spcPts val="1800"/>
              </a:spcBef>
              <a:spcAft>
                <a:spcPts val="1800"/>
              </a:spcAft>
              <a:buNone/>
            </a:pPr>
            <a:r>
              <a:rPr lang="fr-FR" sz="1200">
                <a:solidFill>
                  <a:schemeClr val="dk1"/>
                </a:solidFill>
                <a:latin typeface="Arial"/>
                <a:ea typeface="Arial"/>
                <a:cs typeface="Arial"/>
                <a:sym typeface="Arial"/>
              </a:rPr>
              <a:t>Spring Boot aims to reduce code length and provides developers with the easiest way to build an application.</a:t>
            </a:r>
            <a:endParaRPr sz="1200">
              <a:solidFill>
                <a:schemeClr val="dk1"/>
              </a:solidFill>
              <a:latin typeface="Arial"/>
              <a:ea typeface="Arial"/>
              <a:cs typeface="Arial"/>
              <a:sym typeface="Arial"/>
            </a:endParaRPr>
          </a:p>
        </p:txBody>
      </p:sp>
      <p:sp>
        <p:nvSpPr>
          <p:cNvPr id="209" name="Google Shape;209;g149c4a3c6b8_1_58"/>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vs Spring Boot</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49c4a3c6b8_1_64"/>
          <p:cNvSpPr txBox="1"/>
          <p:nvPr>
            <p:ph type="title"/>
          </p:nvPr>
        </p:nvSpPr>
        <p:spPr>
          <a:xfrm>
            <a:off x="546300" y="933425"/>
            <a:ext cx="3364800" cy="441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F3864"/>
              </a:buClr>
              <a:buSzPts val="1500"/>
              <a:buFont typeface="Arial Black"/>
              <a:buNone/>
            </a:pPr>
            <a:r>
              <a:rPr lang="fr-FR" sz="1400">
                <a:solidFill>
                  <a:srgbClr val="1F3864"/>
                </a:solidFill>
                <a:latin typeface="Arial"/>
                <a:ea typeface="Arial"/>
                <a:cs typeface="Arial"/>
                <a:sym typeface="Arial"/>
              </a:rPr>
              <a:t>Dependencies : Spring vs Spring Boot</a:t>
            </a:r>
            <a:endParaRPr sz="1400">
              <a:solidFill>
                <a:srgbClr val="1F3864"/>
              </a:solidFill>
              <a:latin typeface="Arial"/>
              <a:ea typeface="Arial"/>
              <a:cs typeface="Arial"/>
              <a:sym typeface="Arial"/>
            </a:endParaRPr>
          </a:p>
          <a:p>
            <a:pPr indent="0" lvl="0" marL="0" rtl="0" algn="l">
              <a:lnSpc>
                <a:spcPct val="90000"/>
              </a:lnSpc>
              <a:spcBef>
                <a:spcPts val="0"/>
              </a:spcBef>
              <a:spcAft>
                <a:spcPts val="0"/>
              </a:spcAft>
              <a:buClr>
                <a:srgbClr val="1F3864"/>
              </a:buClr>
              <a:buSzPts val="1500"/>
              <a:buFont typeface="Arial Black"/>
              <a:buNone/>
            </a:pPr>
            <a:r>
              <a:t/>
            </a:r>
            <a:endParaRPr sz="1500">
              <a:solidFill>
                <a:srgbClr val="1F3864"/>
              </a:solidFill>
            </a:endParaRPr>
          </a:p>
        </p:txBody>
      </p:sp>
      <p:sp>
        <p:nvSpPr>
          <p:cNvPr id="215" name="Google Shape;215;g149c4a3c6b8_1_64"/>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highlight>
                <a:schemeClr val="lt1"/>
              </a:highlight>
              <a:latin typeface="Arial"/>
              <a:ea typeface="Arial"/>
              <a:cs typeface="Arial"/>
              <a:sym typeface="Arial"/>
            </a:endParaRPr>
          </a:p>
          <a:p>
            <a:pPr indent="-304800" lvl="0" marL="457200" rtl="0" algn="l">
              <a:lnSpc>
                <a:spcPct val="150000"/>
              </a:lnSpc>
              <a:spcBef>
                <a:spcPts val="1200"/>
              </a:spcBef>
              <a:spcAft>
                <a:spcPts val="0"/>
              </a:spcAft>
              <a:buClr>
                <a:schemeClr val="dk1"/>
              </a:buClr>
              <a:buSzPts val="1200"/>
              <a:buFont typeface="Arial"/>
              <a:buChar char="➔"/>
            </a:pPr>
            <a:r>
              <a:rPr b="1" lang="fr-FR" sz="1200">
                <a:solidFill>
                  <a:schemeClr val="dk1"/>
                </a:solidFill>
                <a:highlight>
                  <a:schemeClr val="lt1"/>
                </a:highlight>
                <a:latin typeface="Arial"/>
                <a:ea typeface="Arial"/>
                <a:cs typeface="Arial"/>
                <a:sym typeface="Arial"/>
              </a:rPr>
              <a:t>Spring </a:t>
            </a:r>
            <a:r>
              <a:rPr lang="fr-FR" sz="1200">
                <a:solidFill>
                  <a:schemeClr val="dk1"/>
                </a:solidFill>
                <a:highlight>
                  <a:schemeClr val="lt1"/>
                </a:highlight>
                <a:latin typeface="Arial"/>
                <a:ea typeface="Arial"/>
                <a:cs typeface="Arial"/>
                <a:sym typeface="Arial"/>
              </a:rPr>
              <a:t>:</a:t>
            </a:r>
            <a:endParaRPr sz="1200">
              <a:solidFill>
                <a:schemeClr val="dk1"/>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fr-FR" sz="1200">
                <a:solidFill>
                  <a:schemeClr val="dk1"/>
                </a:solidFill>
                <a:highlight>
                  <a:srgbClr val="FFFFFF"/>
                </a:highlight>
                <a:latin typeface="Arial"/>
                <a:ea typeface="Arial"/>
                <a:cs typeface="Arial"/>
                <a:sym typeface="Arial"/>
              </a:rPr>
              <a:t>the minimum dependencies required to create a web application using Spring are :</a:t>
            </a:r>
            <a:endParaRPr sz="1200">
              <a:solidFill>
                <a:schemeClr val="dk1"/>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dependency</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highlight>
                  <a:srgbClr val="FAFAFA"/>
                </a:highlight>
                <a:latin typeface="Courier New"/>
                <a:ea typeface="Courier New"/>
                <a:cs typeface="Courier New"/>
                <a:sym typeface="Courier New"/>
              </a:rPr>
              <a:t>    </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groupId</a:t>
            </a:r>
            <a:r>
              <a:rPr lang="fr-FR" sz="1050">
                <a:solidFill>
                  <a:schemeClr val="dk1"/>
                </a:solidFill>
                <a:latin typeface="Courier New"/>
                <a:ea typeface="Courier New"/>
                <a:cs typeface="Courier New"/>
                <a:sym typeface="Courier New"/>
              </a:rPr>
              <a:t>&gt;</a:t>
            </a:r>
            <a:r>
              <a:rPr lang="fr-FR" sz="1050">
                <a:solidFill>
                  <a:schemeClr val="dk1"/>
                </a:solidFill>
                <a:highlight>
                  <a:srgbClr val="FAFAFA"/>
                </a:highlight>
                <a:latin typeface="Courier New"/>
                <a:ea typeface="Courier New"/>
                <a:cs typeface="Courier New"/>
                <a:sym typeface="Courier New"/>
              </a:rPr>
              <a:t>org.springframework</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groupId</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highlight>
                  <a:srgbClr val="FAFAFA"/>
                </a:highlight>
                <a:latin typeface="Courier New"/>
                <a:ea typeface="Courier New"/>
                <a:cs typeface="Courier New"/>
                <a:sym typeface="Courier New"/>
              </a:rPr>
              <a:t>    </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artifactId</a:t>
            </a:r>
            <a:r>
              <a:rPr lang="fr-FR" sz="1050">
                <a:solidFill>
                  <a:schemeClr val="dk1"/>
                </a:solidFill>
                <a:latin typeface="Courier New"/>
                <a:ea typeface="Courier New"/>
                <a:cs typeface="Courier New"/>
                <a:sym typeface="Courier New"/>
              </a:rPr>
              <a:t>&gt;</a:t>
            </a:r>
            <a:r>
              <a:rPr lang="fr-FR" sz="1050">
                <a:solidFill>
                  <a:schemeClr val="dk1"/>
                </a:solidFill>
                <a:highlight>
                  <a:srgbClr val="FAFAFA"/>
                </a:highlight>
                <a:latin typeface="Courier New"/>
                <a:ea typeface="Courier New"/>
                <a:cs typeface="Courier New"/>
                <a:sym typeface="Courier New"/>
              </a:rPr>
              <a:t>spring-web</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artifactId</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highlight>
                  <a:srgbClr val="FAFAFA"/>
                </a:highlight>
                <a:latin typeface="Courier New"/>
                <a:ea typeface="Courier New"/>
                <a:cs typeface="Courier New"/>
                <a:sym typeface="Courier New"/>
              </a:rPr>
              <a:t>    </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version</a:t>
            </a:r>
            <a:r>
              <a:rPr lang="fr-FR" sz="1050">
                <a:solidFill>
                  <a:schemeClr val="dk1"/>
                </a:solidFill>
                <a:latin typeface="Courier New"/>
                <a:ea typeface="Courier New"/>
                <a:cs typeface="Courier New"/>
                <a:sym typeface="Courier New"/>
              </a:rPr>
              <a:t>&gt;</a:t>
            </a:r>
            <a:r>
              <a:rPr lang="fr-FR" sz="1050">
                <a:solidFill>
                  <a:schemeClr val="dk1"/>
                </a:solidFill>
                <a:highlight>
                  <a:srgbClr val="FAFAFA"/>
                </a:highlight>
                <a:latin typeface="Courier New"/>
                <a:ea typeface="Courier New"/>
                <a:cs typeface="Courier New"/>
                <a:sym typeface="Courier New"/>
              </a:rPr>
              <a:t>x.x.x</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version</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dependency</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dependency</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highlight>
                  <a:srgbClr val="FAFAFA"/>
                </a:highlight>
                <a:latin typeface="Courier New"/>
                <a:ea typeface="Courier New"/>
                <a:cs typeface="Courier New"/>
                <a:sym typeface="Courier New"/>
              </a:rPr>
              <a:t>    </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groupId</a:t>
            </a:r>
            <a:r>
              <a:rPr lang="fr-FR" sz="1050">
                <a:solidFill>
                  <a:schemeClr val="dk1"/>
                </a:solidFill>
                <a:latin typeface="Courier New"/>
                <a:ea typeface="Courier New"/>
                <a:cs typeface="Courier New"/>
                <a:sym typeface="Courier New"/>
              </a:rPr>
              <a:t>&gt;</a:t>
            </a:r>
            <a:r>
              <a:rPr lang="fr-FR" sz="1050">
                <a:solidFill>
                  <a:schemeClr val="dk1"/>
                </a:solidFill>
                <a:highlight>
                  <a:srgbClr val="FAFAFA"/>
                </a:highlight>
                <a:latin typeface="Courier New"/>
                <a:ea typeface="Courier New"/>
                <a:cs typeface="Courier New"/>
                <a:sym typeface="Courier New"/>
              </a:rPr>
              <a:t>org.springframework</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groupId</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highlight>
                  <a:srgbClr val="FAFAFA"/>
                </a:highlight>
                <a:latin typeface="Courier New"/>
                <a:ea typeface="Courier New"/>
                <a:cs typeface="Courier New"/>
                <a:sym typeface="Courier New"/>
              </a:rPr>
              <a:t>    </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artifactId</a:t>
            </a:r>
            <a:r>
              <a:rPr lang="fr-FR" sz="1050">
                <a:solidFill>
                  <a:schemeClr val="dk1"/>
                </a:solidFill>
                <a:latin typeface="Courier New"/>
                <a:ea typeface="Courier New"/>
                <a:cs typeface="Courier New"/>
                <a:sym typeface="Courier New"/>
              </a:rPr>
              <a:t>&gt;</a:t>
            </a:r>
            <a:r>
              <a:rPr lang="fr-FR" sz="1050">
                <a:solidFill>
                  <a:schemeClr val="dk1"/>
                </a:solidFill>
                <a:highlight>
                  <a:srgbClr val="FAFAFA"/>
                </a:highlight>
                <a:latin typeface="Courier New"/>
                <a:ea typeface="Courier New"/>
                <a:cs typeface="Courier New"/>
                <a:sym typeface="Courier New"/>
              </a:rPr>
              <a:t>spring-webmvc</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artifactId</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highlight>
                  <a:srgbClr val="FAFAFA"/>
                </a:highlight>
                <a:latin typeface="Courier New"/>
                <a:ea typeface="Courier New"/>
                <a:cs typeface="Courier New"/>
                <a:sym typeface="Courier New"/>
              </a:rPr>
              <a:t>    </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version</a:t>
            </a:r>
            <a:r>
              <a:rPr lang="fr-FR" sz="1050">
                <a:solidFill>
                  <a:schemeClr val="dk1"/>
                </a:solidFill>
                <a:latin typeface="Courier New"/>
                <a:ea typeface="Courier New"/>
                <a:cs typeface="Courier New"/>
                <a:sym typeface="Courier New"/>
              </a:rPr>
              <a:t>&gt;</a:t>
            </a:r>
            <a:r>
              <a:rPr lang="fr-FR" sz="1050">
                <a:solidFill>
                  <a:schemeClr val="dk1"/>
                </a:solidFill>
                <a:highlight>
                  <a:srgbClr val="FAFAFA"/>
                </a:highlight>
                <a:latin typeface="Courier New"/>
                <a:ea typeface="Courier New"/>
                <a:cs typeface="Courier New"/>
                <a:sym typeface="Courier New"/>
              </a:rPr>
              <a:t>x.x.x</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version</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dependency</a:t>
            </a:r>
            <a:r>
              <a:rPr lang="fr-FR" sz="1050">
                <a:solidFill>
                  <a:schemeClr val="dk1"/>
                </a:solidFill>
                <a:latin typeface="Courier New"/>
                <a:ea typeface="Courier New"/>
                <a:cs typeface="Courier New"/>
                <a:sym typeface="Courier New"/>
              </a:rPr>
              <a:t>&gt;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latin typeface="Arial"/>
              <a:ea typeface="Arial"/>
              <a:cs typeface="Arial"/>
              <a:sym typeface="Arial"/>
            </a:endParaRPr>
          </a:p>
        </p:txBody>
      </p:sp>
      <p:sp>
        <p:nvSpPr>
          <p:cNvPr id="216" name="Google Shape;216;g149c4a3c6b8_1_64"/>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vs Spring Boot</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49c4a3c6b8_1_72"/>
          <p:cNvSpPr txBox="1"/>
          <p:nvPr>
            <p:ph type="title"/>
          </p:nvPr>
        </p:nvSpPr>
        <p:spPr>
          <a:xfrm>
            <a:off x="546300" y="933425"/>
            <a:ext cx="3364800" cy="441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F3864"/>
              </a:buClr>
              <a:buSzPts val="1500"/>
              <a:buFont typeface="Arial Black"/>
              <a:buNone/>
            </a:pPr>
            <a:r>
              <a:rPr lang="fr-FR" sz="1400">
                <a:solidFill>
                  <a:srgbClr val="1F3864"/>
                </a:solidFill>
                <a:latin typeface="Arial"/>
                <a:ea typeface="Arial"/>
                <a:cs typeface="Arial"/>
                <a:sym typeface="Arial"/>
              </a:rPr>
              <a:t>Dependencies : Spring vs Spring Boot</a:t>
            </a:r>
            <a:endParaRPr sz="1400">
              <a:solidFill>
                <a:srgbClr val="1F3864"/>
              </a:solidFill>
              <a:latin typeface="Arial"/>
              <a:ea typeface="Arial"/>
              <a:cs typeface="Arial"/>
              <a:sym typeface="Arial"/>
            </a:endParaRPr>
          </a:p>
          <a:p>
            <a:pPr indent="0" lvl="0" marL="0" rtl="0" algn="l">
              <a:lnSpc>
                <a:spcPct val="90000"/>
              </a:lnSpc>
              <a:spcBef>
                <a:spcPts val="0"/>
              </a:spcBef>
              <a:spcAft>
                <a:spcPts val="0"/>
              </a:spcAft>
              <a:buClr>
                <a:srgbClr val="1F3864"/>
              </a:buClr>
              <a:buSzPts val="1500"/>
              <a:buFont typeface="Arial Black"/>
              <a:buNone/>
            </a:pPr>
            <a:r>
              <a:t/>
            </a:r>
            <a:endParaRPr sz="1500">
              <a:solidFill>
                <a:srgbClr val="1F3864"/>
              </a:solidFill>
            </a:endParaRPr>
          </a:p>
        </p:txBody>
      </p:sp>
      <p:sp>
        <p:nvSpPr>
          <p:cNvPr id="222" name="Google Shape;222;g149c4a3c6b8_1_72"/>
          <p:cNvSpPr txBox="1"/>
          <p:nvPr>
            <p:ph idx="1" type="body"/>
          </p:nvPr>
        </p:nvSpPr>
        <p:spPr>
          <a:xfrm>
            <a:off x="244673" y="1283499"/>
            <a:ext cx="8654700" cy="3317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highlight>
                <a:schemeClr val="lt1"/>
              </a:highlight>
              <a:latin typeface="Arial"/>
              <a:ea typeface="Arial"/>
              <a:cs typeface="Arial"/>
              <a:sym typeface="Arial"/>
            </a:endParaRPr>
          </a:p>
          <a:p>
            <a:pPr indent="-304800" lvl="0" marL="457200" rtl="0" algn="l">
              <a:lnSpc>
                <a:spcPct val="150000"/>
              </a:lnSpc>
              <a:spcBef>
                <a:spcPts val="1200"/>
              </a:spcBef>
              <a:spcAft>
                <a:spcPts val="0"/>
              </a:spcAft>
              <a:buClr>
                <a:schemeClr val="dk1"/>
              </a:buClr>
              <a:buSzPts val="1200"/>
              <a:buFont typeface="Arial"/>
              <a:buChar char="➔"/>
            </a:pPr>
            <a:r>
              <a:rPr b="1" lang="fr-FR" sz="1200">
                <a:solidFill>
                  <a:schemeClr val="dk1"/>
                </a:solidFill>
                <a:highlight>
                  <a:schemeClr val="lt1"/>
                </a:highlight>
                <a:latin typeface="Arial"/>
                <a:ea typeface="Arial"/>
                <a:cs typeface="Arial"/>
                <a:sym typeface="Arial"/>
              </a:rPr>
              <a:t>Spring Boot </a:t>
            </a:r>
            <a:r>
              <a:rPr lang="fr-FR" sz="1200">
                <a:solidFill>
                  <a:schemeClr val="dk1"/>
                </a:solidFill>
                <a:highlight>
                  <a:schemeClr val="lt1"/>
                </a:highlight>
                <a:latin typeface="Arial"/>
                <a:ea typeface="Arial"/>
                <a:cs typeface="Arial"/>
                <a:sym typeface="Arial"/>
              </a:rPr>
              <a:t>:</a:t>
            </a:r>
            <a:endParaRPr sz="1100" u="sng">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100" u="sng">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fr-FR" sz="1200">
                <a:solidFill>
                  <a:schemeClr val="dk1"/>
                </a:solidFill>
                <a:highlight>
                  <a:srgbClr val="FFFFFF"/>
                </a:highlight>
                <a:latin typeface="Arial"/>
                <a:ea typeface="Arial"/>
                <a:cs typeface="Arial"/>
                <a:sym typeface="Arial"/>
              </a:rPr>
              <a:t>Spring Boot requires only one dependency to get a web application up and running :</a:t>
            </a:r>
            <a:endParaRPr sz="1200">
              <a:solidFill>
                <a:schemeClr val="dk1"/>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dependency</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highlight>
                  <a:srgbClr val="FAFAFA"/>
                </a:highlight>
                <a:latin typeface="Courier New"/>
                <a:ea typeface="Courier New"/>
                <a:cs typeface="Courier New"/>
                <a:sym typeface="Courier New"/>
              </a:rPr>
              <a:t>    </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groupId</a:t>
            </a:r>
            <a:r>
              <a:rPr lang="fr-FR" sz="1050">
                <a:solidFill>
                  <a:schemeClr val="dk1"/>
                </a:solidFill>
                <a:latin typeface="Courier New"/>
                <a:ea typeface="Courier New"/>
                <a:cs typeface="Courier New"/>
                <a:sym typeface="Courier New"/>
              </a:rPr>
              <a:t>&gt;</a:t>
            </a:r>
            <a:r>
              <a:rPr lang="fr-FR" sz="1050">
                <a:solidFill>
                  <a:schemeClr val="dk1"/>
                </a:solidFill>
                <a:highlight>
                  <a:srgbClr val="FAFAFA"/>
                </a:highlight>
                <a:latin typeface="Courier New"/>
                <a:ea typeface="Courier New"/>
                <a:cs typeface="Courier New"/>
                <a:sym typeface="Courier New"/>
              </a:rPr>
              <a:t>org.springframework.boot</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groupId</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highlight>
                  <a:srgbClr val="FAFAFA"/>
                </a:highlight>
                <a:latin typeface="Courier New"/>
                <a:ea typeface="Courier New"/>
                <a:cs typeface="Courier New"/>
                <a:sym typeface="Courier New"/>
              </a:rPr>
              <a:t>    </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artifactId</a:t>
            </a:r>
            <a:r>
              <a:rPr lang="fr-FR" sz="1050">
                <a:solidFill>
                  <a:schemeClr val="dk1"/>
                </a:solidFill>
                <a:latin typeface="Courier New"/>
                <a:ea typeface="Courier New"/>
                <a:cs typeface="Courier New"/>
                <a:sym typeface="Courier New"/>
              </a:rPr>
              <a:t>&gt;</a:t>
            </a:r>
            <a:r>
              <a:rPr lang="fr-FR" sz="1050">
                <a:solidFill>
                  <a:schemeClr val="dk1"/>
                </a:solidFill>
                <a:highlight>
                  <a:srgbClr val="FAFAFA"/>
                </a:highlight>
                <a:latin typeface="Courier New"/>
                <a:ea typeface="Courier New"/>
                <a:cs typeface="Courier New"/>
                <a:sym typeface="Courier New"/>
              </a:rPr>
              <a:t>spring-boot-starter-web</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artifactId</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highlight>
                  <a:srgbClr val="FAFAFA"/>
                </a:highlight>
                <a:latin typeface="Courier New"/>
                <a:ea typeface="Courier New"/>
                <a:cs typeface="Courier New"/>
                <a:sym typeface="Courier New"/>
              </a:rPr>
              <a:t>    </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version</a:t>
            </a:r>
            <a:r>
              <a:rPr lang="fr-FR" sz="1050">
                <a:solidFill>
                  <a:schemeClr val="dk1"/>
                </a:solidFill>
                <a:latin typeface="Courier New"/>
                <a:ea typeface="Courier New"/>
                <a:cs typeface="Courier New"/>
                <a:sym typeface="Courier New"/>
              </a:rPr>
              <a:t>&gt;</a:t>
            </a:r>
            <a:r>
              <a:rPr lang="fr-FR" sz="1050">
                <a:solidFill>
                  <a:schemeClr val="dk1"/>
                </a:solidFill>
                <a:highlight>
                  <a:srgbClr val="FAFAFA"/>
                </a:highlight>
                <a:latin typeface="Courier New"/>
                <a:ea typeface="Courier New"/>
                <a:cs typeface="Courier New"/>
                <a:sym typeface="Courier New"/>
              </a:rPr>
              <a:t>x.x.x</a:t>
            </a: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version</a:t>
            </a:r>
            <a:r>
              <a:rPr lang="fr-FR" sz="1050">
                <a:solidFill>
                  <a:schemeClr val="dk1"/>
                </a:solidFill>
                <a:latin typeface="Courier New"/>
                <a:ea typeface="Courier New"/>
                <a:cs typeface="Courier New"/>
                <a:sym typeface="Courier New"/>
              </a:rPr>
              <a:t>&gt;</a:t>
            </a:r>
            <a:endParaRPr sz="1050">
              <a:solidFill>
                <a:schemeClr val="dk1"/>
              </a:solidFill>
              <a:highlight>
                <a:srgbClr val="FAFA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fr-FR" sz="1050">
                <a:solidFill>
                  <a:schemeClr val="dk1"/>
                </a:solidFill>
                <a:latin typeface="Courier New"/>
                <a:ea typeface="Courier New"/>
                <a:cs typeface="Courier New"/>
                <a:sym typeface="Courier New"/>
              </a:rPr>
              <a:t>&lt;/</a:t>
            </a:r>
            <a:r>
              <a:rPr lang="fr-FR" sz="1050">
                <a:solidFill>
                  <a:srgbClr val="63B175"/>
                </a:solidFill>
                <a:latin typeface="Courier New"/>
                <a:ea typeface="Courier New"/>
                <a:cs typeface="Courier New"/>
                <a:sym typeface="Courier New"/>
              </a:rPr>
              <a:t>dependency</a:t>
            </a:r>
            <a:r>
              <a:rPr lang="fr-FR" sz="1050">
                <a:solidFill>
                  <a:schemeClr val="dk1"/>
                </a:solidFill>
                <a:latin typeface="Courier New"/>
                <a:ea typeface="Courier New"/>
                <a:cs typeface="Courier New"/>
                <a:sym typeface="Courier New"/>
              </a:rPr>
              <a:t>&gt;</a:t>
            </a:r>
            <a:endParaRPr sz="1200">
              <a:solidFill>
                <a:schemeClr val="dk1"/>
              </a:solidFill>
              <a:latin typeface="Arial"/>
              <a:ea typeface="Arial"/>
              <a:cs typeface="Arial"/>
              <a:sym typeface="Arial"/>
            </a:endParaRPr>
          </a:p>
        </p:txBody>
      </p:sp>
      <p:sp>
        <p:nvSpPr>
          <p:cNvPr id="223" name="Google Shape;223;g149c4a3c6b8_1_72"/>
          <p:cNvSpPr txBox="1"/>
          <p:nvPr/>
        </p:nvSpPr>
        <p:spPr>
          <a:xfrm>
            <a:off x="546291" y="339245"/>
            <a:ext cx="45720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fr-FR" sz="1600">
                <a:solidFill>
                  <a:srgbClr val="3CE3FA"/>
                </a:solidFill>
              </a:rPr>
              <a:t>Spring vs Spring Boot</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5583135E16434A801527A745BE7049" ma:contentTypeVersion="17" ma:contentTypeDescription="Create a new document." ma:contentTypeScope="" ma:versionID="52d9983d455e9cdaa0690f5a5923ecd2">
  <xsd:schema xmlns:xsd="http://www.w3.org/2001/XMLSchema" xmlns:xs="http://www.w3.org/2001/XMLSchema" xmlns:p="http://schemas.microsoft.com/office/2006/metadata/properties" xmlns:ns2="047a2526-fd93-4b57-adca-26fb1f5aa587" xmlns:ns3="efe9e3fd-a56a-4adf-b4df-e2cb2364b00c" targetNamespace="http://schemas.microsoft.com/office/2006/metadata/properties" ma:root="true" ma:fieldsID="745d11cf06d41ae2f73fb54174c1b134" ns2:_="" ns3:_="">
    <xsd:import namespace="047a2526-fd93-4b57-adca-26fb1f5aa587"/>
    <xsd:import namespace="efe9e3fd-a56a-4adf-b4df-e2cb2364b00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7a2526-fd93-4b57-adca-26fb1f5aa5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d85e823d-31db-440c-980d-283f89df7c2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fe9e3fd-a56a-4adf-b4df-e2cb2364b00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12f7e2d-7406-4cdf-b4b2-6f8883a61e68}" ma:internalName="TaxCatchAll" ma:showField="CatchAllData" ma:web="efe9e3fd-a56a-4adf-b4df-e2cb2364b0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fe9e3fd-a56a-4adf-b4df-e2cb2364b00c" xsi:nil="true"/>
    <lcf76f155ced4ddcb4097134ff3c332f xmlns="047a2526-fd93-4b57-adca-26fb1f5aa58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1281B93-5E76-442E-A370-61266D3D31DB}"/>
</file>

<file path=customXml/itemProps2.xml><?xml version="1.0" encoding="utf-8"?>
<ds:datastoreItem xmlns:ds="http://schemas.openxmlformats.org/officeDocument/2006/customXml" ds:itemID="{0EA901A3-5A3C-4F13-96B3-B8E13FEDF22C}"/>
</file>

<file path=customXml/itemProps3.xml><?xml version="1.0" encoding="utf-8"?>
<ds:datastoreItem xmlns:ds="http://schemas.openxmlformats.org/officeDocument/2006/customXml" ds:itemID="{ACE6C032-4080-4F0D-AE4C-E05C898E2D55}"/>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0x010100605583135E16434A801527A745BE7049</vt:lpwstr>
  </property>
</Properties>
</file>