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s/slide31.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notesSlides/notesSlide20.xml" ContentType="application/vnd.openxmlformats-officedocument.presentationml.notes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slideLayouts/slideLayout4.xml" ContentType="application/vnd.openxmlformats-officedocument.presentationml.slideLayout+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389" r:id="rId2"/>
    <p:sldId id="390" r:id="rId3"/>
    <p:sldId id="395" r:id="rId4"/>
    <p:sldId id="391" r:id="rId5"/>
    <p:sldId id="392" r:id="rId6"/>
    <p:sldId id="393" r:id="rId7"/>
    <p:sldId id="396" r:id="rId8"/>
    <p:sldId id="397" r:id="rId9"/>
    <p:sldId id="399" r:id="rId10"/>
    <p:sldId id="400" r:id="rId11"/>
    <p:sldId id="401" r:id="rId12"/>
    <p:sldId id="405" r:id="rId13"/>
    <p:sldId id="406" r:id="rId14"/>
    <p:sldId id="403" r:id="rId15"/>
    <p:sldId id="404"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3" r:id="rId32"/>
    <p:sldId id="422" r:id="rId33"/>
    <p:sldId id="424" r:id="rId34"/>
    <p:sldId id="425" r:id="rId35"/>
    <p:sldId id="426" r:id="rId36"/>
    <p:sldId id="427"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84127" autoAdjust="0"/>
  </p:normalViewPr>
  <p:slideViewPr>
    <p:cSldViewPr>
      <p:cViewPr varScale="1">
        <p:scale>
          <a:sx n="64" d="100"/>
          <a:sy n="64" d="100"/>
        </p:scale>
        <p:origin x="1080" y="48"/>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0F0A3D8-01F3-4A5A-AEB0-D758E019C9C7}" type="datetimeFigureOut">
              <a:rPr lang="en-US" smtClean="0"/>
              <a:t>10/26/2022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A1EFB8E-E93B-4ACD-A486-A4D7AB4788CA}" type="slidenum">
              <a:rPr lang="en-US" smtClean="0"/>
              <a:t>‹#›</a:t>
            </a:fld>
            <a:endParaRPr lang="en-US"/>
          </a:p>
        </p:txBody>
      </p:sp>
    </p:spTree>
    <p:extLst>
      <p:ext uri="{BB962C8B-B14F-4D97-AF65-F5344CB8AC3E}">
        <p14:creationId xmlns:p14="http://schemas.microsoft.com/office/powerpoint/2010/main" val="207691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EFB8E-E93B-4ACD-A486-A4D7AB4788CA}" type="slidenum">
              <a:rPr lang="en-US" smtClean="0"/>
              <a:t>1</a:t>
            </a:fld>
            <a:endParaRPr lang="en-US"/>
          </a:p>
        </p:txBody>
      </p:sp>
    </p:spTree>
    <p:extLst>
      <p:ext uri="{BB962C8B-B14F-4D97-AF65-F5344CB8AC3E}">
        <p14:creationId xmlns:p14="http://schemas.microsoft.com/office/powerpoint/2010/main" val="541752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17</a:t>
            </a:fld>
            <a:endParaRPr lang="en-US"/>
          </a:p>
        </p:txBody>
      </p:sp>
    </p:spTree>
    <p:extLst>
      <p:ext uri="{BB962C8B-B14F-4D97-AF65-F5344CB8AC3E}">
        <p14:creationId xmlns:p14="http://schemas.microsoft.com/office/powerpoint/2010/main" val="2736238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18</a:t>
            </a:fld>
            <a:endParaRPr lang="en-US"/>
          </a:p>
        </p:txBody>
      </p:sp>
    </p:spTree>
    <p:extLst>
      <p:ext uri="{BB962C8B-B14F-4D97-AF65-F5344CB8AC3E}">
        <p14:creationId xmlns:p14="http://schemas.microsoft.com/office/powerpoint/2010/main" val="321462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22</a:t>
            </a:fld>
            <a:endParaRPr lang="en-US"/>
          </a:p>
        </p:txBody>
      </p:sp>
    </p:spTree>
    <p:extLst>
      <p:ext uri="{BB962C8B-B14F-4D97-AF65-F5344CB8AC3E}">
        <p14:creationId xmlns:p14="http://schemas.microsoft.com/office/powerpoint/2010/main" val="3023731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23</a:t>
            </a:fld>
            <a:endParaRPr lang="en-US"/>
          </a:p>
        </p:txBody>
      </p:sp>
    </p:spTree>
    <p:extLst>
      <p:ext uri="{BB962C8B-B14F-4D97-AF65-F5344CB8AC3E}">
        <p14:creationId xmlns:p14="http://schemas.microsoft.com/office/powerpoint/2010/main" val="2911838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25</a:t>
            </a:fld>
            <a:endParaRPr lang="en-US"/>
          </a:p>
        </p:txBody>
      </p:sp>
    </p:spTree>
    <p:extLst>
      <p:ext uri="{BB962C8B-B14F-4D97-AF65-F5344CB8AC3E}">
        <p14:creationId xmlns:p14="http://schemas.microsoft.com/office/powerpoint/2010/main" val="576220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26</a:t>
            </a:fld>
            <a:endParaRPr lang="en-US"/>
          </a:p>
        </p:txBody>
      </p:sp>
    </p:spTree>
    <p:extLst>
      <p:ext uri="{BB962C8B-B14F-4D97-AF65-F5344CB8AC3E}">
        <p14:creationId xmlns:p14="http://schemas.microsoft.com/office/powerpoint/2010/main" val="1313691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27</a:t>
            </a:fld>
            <a:endParaRPr lang="en-US"/>
          </a:p>
        </p:txBody>
      </p:sp>
    </p:spTree>
    <p:extLst>
      <p:ext uri="{BB962C8B-B14F-4D97-AF65-F5344CB8AC3E}">
        <p14:creationId xmlns:p14="http://schemas.microsoft.com/office/powerpoint/2010/main" val="1598239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28</a:t>
            </a:fld>
            <a:endParaRPr lang="en-US"/>
          </a:p>
        </p:txBody>
      </p:sp>
    </p:spTree>
    <p:extLst>
      <p:ext uri="{BB962C8B-B14F-4D97-AF65-F5344CB8AC3E}">
        <p14:creationId xmlns:p14="http://schemas.microsoft.com/office/powerpoint/2010/main" val="5888828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29</a:t>
            </a:fld>
            <a:endParaRPr lang="en-US"/>
          </a:p>
        </p:txBody>
      </p:sp>
    </p:spTree>
    <p:extLst>
      <p:ext uri="{BB962C8B-B14F-4D97-AF65-F5344CB8AC3E}">
        <p14:creationId xmlns:p14="http://schemas.microsoft.com/office/powerpoint/2010/main" val="2895192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30</a:t>
            </a:fld>
            <a:endParaRPr lang="en-US"/>
          </a:p>
        </p:txBody>
      </p:sp>
    </p:spTree>
    <p:extLst>
      <p:ext uri="{BB962C8B-B14F-4D97-AF65-F5344CB8AC3E}">
        <p14:creationId xmlns:p14="http://schemas.microsoft.com/office/powerpoint/2010/main" val="2211784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3</a:t>
            </a:fld>
            <a:endParaRPr lang="en-US"/>
          </a:p>
        </p:txBody>
      </p:sp>
    </p:spTree>
    <p:extLst>
      <p:ext uri="{BB962C8B-B14F-4D97-AF65-F5344CB8AC3E}">
        <p14:creationId xmlns:p14="http://schemas.microsoft.com/office/powerpoint/2010/main" val="2309649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31</a:t>
            </a:fld>
            <a:endParaRPr lang="en-US"/>
          </a:p>
        </p:txBody>
      </p:sp>
    </p:spTree>
    <p:extLst>
      <p:ext uri="{BB962C8B-B14F-4D97-AF65-F5344CB8AC3E}">
        <p14:creationId xmlns:p14="http://schemas.microsoft.com/office/powerpoint/2010/main" val="2457892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36</a:t>
            </a:fld>
            <a:endParaRPr lang="en-US"/>
          </a:p>
        </p:txBody>
      </p:sp>
    </p:spTree>
    <p:extLst>
      <p:ext uri="{BB962C8B-B14F-4D97-AF65-F5344CB8AC3E}">
        <p14:creationId xmlns:p14="http://schemas.microsoft.com/office/powerpoint/2010/main" val="80196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4</a:t>
            </a:fld>
            <a:endParaRPr lang="en-US"/>
          </a:p>
        </p:txBody>
      </p:sp>
    </p:spTree>
    <p:extLst>
      <p:ext uri="{BB962C8B-B14F-4D97-AF65-F5344CB8AC3E}">
        <p14:creationId xmlns:p14="http://schemas.microsoft.com/office/powerpoint/2010/main" val="2388560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5</a:t>
            </a:fld>
            <a:endParaRPr lang="en-US"/>
          </a:p>
        </p:txBody>
      </p:sp>
    </p:spTree>
    <p:extLst>
      <p:ext uri="{BB962C8B-B14F-4D97-AF65-F5344CB8AC3E}">
        <p14:creationId xmlns:p14="http://schemas.microsoft.com/office/powerpoint/2010/main" val="25840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6</a:t>
            </a:fld>
            <a:endParaRPr lang="en-US"/>
          </a:p>
        </p:txBody>
      </p:sp>
    </p:spTree>
    <p:extLst>
      <p:ext uri="{BB962C8B-B14F-4D97-AF65-F5344CB8AC3E}">
        <p14:creationId xmlns:p14="http://schemas.microsoft.com/office/powerpoint/2010/main" val="1611953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10</a:t>
            </a:fld>
            <a:endParaRPr lang="en-US"/>
          </a:p>
        </p:txBody>
      </p:sp>
    </p:spTree>
    <p:extLst>
      <p:ext uri="{BB962C8B-B14F-4D97-AF65-F5344CB8AC3E}">
        <p14:creationId xmlns:p14="http://schemas.microsoft.com/office/powerpoint/2010/main" val="1537287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b="0" dirty="0"/>
          </a:p>
        </p:txBody>
      </p:sp>
      <p:sp>
        <p:nvSpPr>
          <p:cNvPr id="4" name="Slide Number Placeholder 3"/>
          <p:cNvSpPr>
            <a:spLocks noGrp="1"/>
          </p:cNvSpPr>
          <p:nvPr>
            <p:ph type="sldNum" sz="quarter" idx="10"/>
          </p:nvPr>
        </p:nvSpPr>
        <p:spPr/>
        <p:txBody>
          <a:bodyPr/>
          <a:lstStyle/>
          <a:p>
            <a:fld id="{5A1EFB8E-E93B-4ACD-A486-A4D7AB4788CA}" type="slidenum">
              <a:rPr lang="en-US" smtClean="0"/>
              <a:t>13</a:t>
            </a:fld>
            <a:endParaRPr lang="en-US"/>
          </a:p>
        </p:txBody>
      </p:sp>
    </p:spTree>
    <p:extLst>
      <p:ext uri="{BB962C8B-B14F-4D97-AF65-F5344CB8AC3E}">
        <p14:creationId xmlns:p14="http://schemas.microsoft.com/office/powerpoint/2010/main" val="3044699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15</a:t>
            </a:fld>
            <a:endParaRPr lang="en-US"/>
          </a:p>
        </p:txBody>
      </p:sp>
    </p:spTree>
    <p:extLst>
      <p:ext uri="{BB962C8B-B14F-4D97-AF65-F5344CB8AC3E}">
        <p14:creationId xmlns:p14="http://schemas.microsoft.com/office/powerpoint/2010/main" val="204596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5A1EFB8E-E93B-4ACD-A486-A4D7AB4788CA}" type="slidenum">
              <a:rPr lang="en-US" smtClean="0"/>
              <a:t>16</a:t>
            </a:fld>
            <a:endParaRPr lang="en-US"/>
          </a:p>
        </p:txBody>
      </p:sp>
    </p:spTree>
    <p:extLst>
      <p:ext uri="{BB962C8B-B14F-4D97-AF65-F5344CB8AC3E}">
        <p14:creationId xmlns:p14="http://schemas.microsoft.com/office/powerpoint/2010/main" val="129329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01388" y="1748104"/>
            <a:ext cx="3190875" cy="1245870"/>
          </a:xfrm>
          <a:prstGeom prst="rect">
            <a:avLst/>
          </a:prstGeom>
        </p:spPr>
        <p:txBody>
          <a:bodyPr wrap="square" lIns="0" tIns="0" rIns="0" bIns="0">
            <a:spAutoFit/>
          </a:bodyPr>
          <a:lstStyle>
            <a:lvl1pPr>
              <a:defRPr sz="8000" b="0" i="0">
                <a:solidFill>
                  <a:srgbClr val="950E68"/>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a:solidFill>
                  <a:srgbClr val="9AAD0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400" b="0" i="0">
                <a:solidFill>
                  <a:srgbClr val="505050"/>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a:solidFill>
                  <a:srgbClr val="9AAD0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0" i="0">
                <a:solidFill>
                  <a:srgbClr val="9AAD0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47138" y="621614"/>
            <a:ext cx="6630670" cy="452119"/>
          </a:xfrm>
          <a:prstGeom prst="rect">
            <a:avLst/>
          </a:prstGeom>
        </p:spPr>
        <p:txBody>
          <a:bodyPr wrap="square" lIns="0" tIns="0" rIns="0" bIns="0">
            <a:spAutoFit/>
          </a:bodyPr>
          <a:lstStyle>
            <a:lvl1pPr>
              <a:defRPr sz="2250" b="0" i="0">
                <a:solidFill>
                  <a:srgbClr val="9AAD01"/>
                </a:solidFill>
                <a:latin typeface="Arial"/>
                <a:cs typeface="Arial"/>
              </a:defRPr>
            </a:lvl1pPr>
          </a:lstStyle>
          <a:p>
            <a:endParaRPr/>
          </a:p>
        </p:txBody>
      </p:sp>
      <p:sp>
        <p:nvSpPr>
          <p:cNvPr id="3" name="Holder 3"/>
          <p:cNvSpPr>
            <a:spLocks noGrp="1"/>
          </p:cNvSpPr>
          <p:nvPr>
            <p:ph type="body" idx="1"/>
          </p:nvPr>
        </p:nvSpPr>
        <p:spPr>
          <a:xfrm>
            <a:off x="420877" y="1259535"/>
            <a:ext cx="11350244" cy="1712595"/>
          </a:xfrm>
          <a:prstGeom prst="rect">
            <a:avLst/>
          </a:prstGeom>
        </p:spPr>
        <p:txBody>
          <a:bodyPr wrap="square" lIns="0" tIns="0" rIns="0" bIns="0">
            <a:spAutoFit/>
          </a:bodyPr>
          <a:lstStyle>
            <a:lvl1pPr>
              <a:defRPr sz="1400" b="0" i="0">
                <a:solidFill>
                  <a:srgbClr val="505050"/>
                </a:solidFill>
                <a:latin typeface="Arial"/>
                <a:cs typeface="Arial"/>
              </a:defRPr>
            </a:lvl1pPr>
          </a:lstStyle>
          <a:p>
            <a:endParaRPr/>
          </a:p>
        </p:txBody>
      </p:sp>
      <p:sp>
        <p:nvSpPr>
          <p:cNvPr id="4" name="Holder 4"/>
          <p:cNvSpPr>
            <a:spLocks noGrp="1"/>
          </p:cNvSpPr>
          <p:nvPr>
            <p:ph type="ftr" sz="quarter" idx="5"/>
          </p:nvPr>
        </p:nvSpPr>
        <p:spPr>
          <a:xfrm>
            <a:off x="11202416" y="6397049"/>
            <a:ext cx="479425" cy="379095"/>
          </a:xfrm>
          <a:prstGeom prst="rect">
            <a:avLst/>
          </a:prstGeom>
        </p:spPr>
        <p:txBody>
          <a:bodyPr wrap="square" lIns="0" tIns="0" rIns="0" bIns="0">
            <a:spAutoFit/>
          </a:bodyPr>
          <a:lstStyle>
            <a:lvl1pPr>
              <a:defRPr sz="1200" b="1" i="0">
                <a:solidFill>
                  <a:srgbClr val="BD1269"/>
                </a:solidFill>
                <a:latin typeface="Arial"/>
                <a:cs typeface="Arial"/>
              </a:defRPr>
            </a:lvl1pPr>
          </a:lstStyle>
          <a:p>
            <a:pPr marL="12700" marR="5080">
              <a:lnSpc>
                <a:spcPts val="1440"/>
              </a:lnSpc>
              <a:spcBef>
                <a:spcPts val="35"/>
              </a:spcBef>
            </a:pPr>
            <a:r>
              <a:rPr spc="-85" dirty="0"/>
              <a:t>V</a:t>
            </a:r>
            <a:r>
              <a:rPr spc="-5" dirty="0"/>
              <a:t>ol</a:t>
            </a:r>
            <a:r>
              <a:rPr spc="-25" dirty="0"/>
              <a:t>v</a:t>
            </a:r>
            <a:r>
              <a:rPr spc="-5" dirty="0"/>
              <a:t>er  </a:t>
            </a:r>
            <a:r>
              <a:rPr spc="-10" dirty="0"/>
              <a:t>Atrás</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8" name="Imagen 8" descr="Logotipo&#10;&#10;Descripción generada automáticamente">
            <a:extLst>
              <a:ext uri="{FF2B5EF4-FFF2-40B4-BE49-F238E27FC236}">
                <a16:creationId xmlns="" xmlns:a16="http://schemas.microsoft.com/office/drawing/2014/main" id="{7AC6DDA3-12AB-03F4-4038-7344312B025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668000" y="309904"/>
            <a:ext cx="1251857" cy="31865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000" y="91440"/>
            <a:ext cx="9001125" cy="1456436"/>
          </a:xfrm>
          <a:custGeom>
            <a:avLst/>
            <a:gdLst/>
            <a:ahLst/>
            <a:cxnLst/>
            <a:rect l="l" t="t" r="r" b="b"/>
            <a:pathLst>
              <a:path w="9001125" h="1800225">
                <a:moveTo>
                  <a:pt x="9000744" y="0"/>
                </a:moveTo>
                <a:lnTo>
                  <a:pt x="0" y="0"/>
                </a:lnTo>
                <a:lnTo>
                  <a:pt x="0" y="1799843"/>
                </a:lnTo>
                <a:lnTo>
                  <a:pt x="9000744" y="1799843"/>
                </a:lnTo>
                <a:lnTo>
                  <a:pt x="9000744" y="0"/>
                </a:lnTo>
                <a:close/>
              </a:path>
            </a:pathLst>
          </a:custGeom>
          <a:solidFill>
            <a:srgbClr val="D56734"/>
          </a:solidFill>
        </p:spPr>
        <p:txBody>
          <a:bodyPr wrap="square" lIns="0" tIns="0" rIns="0" bIns="0" rtlCol="0"/>
          <a:lstStyle/>
          <a:p>
            <a:endParaRPr/>
          </a:p>
        </p:txBody>
      </p:sp>
      <p:sp>
        <p:nvSpPr>
          <p:cNvPr id="3" name="object 3"/>
          <p:cNvSpPr/>
          <p:nvPr/>
        </p:nvSpPr>
        <p:spPr>
          <a:xfrm>
            <a:off x="1143000" y="6652259"/>
            <a:ext cx="9906000" cy="108585"/>
          </a:xfrm>
          <a:custGeom>
            <a:avLst/>
            <a:gdLst/>
            <a:ahLst/>
            <a:cxnLst/>
            <a:rect l="l" t="t" r="r" b="b"/>
            <a:pathLst>
              <a:path w="9906000" h="108584">
                <a:moveTo>
                  <a:pt x="9906000" y="0"/>
                </a:moveTo>
                <a:lnTo>
                  <a:pt x="0" y="0"/>
                </a:lnTo>
                <a:lnTo>
                  <a:pt x="0" y="108176"/>
                </a:lnTo>
                <a:lnTo>
                  <a:pt x="9906000" y="108176"/>
                </a:lnTo>
                <a:lnTo>
                  <a:pt x="9906000" y="0"/>
                </a:lnTo>
                <a:close/>
              </a:path>
            </a:pathLst>
          </a:custGeom>
          <a:solidFill>
            <a:srgbClr val="D56734"/>
          </a:solidFill>
        </p:spPr>
        <p:txBody>
          <a:bodyPr wrap="square" lIns="0" tIns="0" rIns="0" bIns="0" rtlCol="0"/>
          <a:lstStyle/>
          <a:p>
            <a:endParaRPr/>
          </a:p>
        </p:txBody>
      </p:sp>
      <p:sp>
        <p:nvSpPr>
          <p:cNvPr id="4" name="object 4"/>
          <p:cNvSpPr/>
          <p:nvPr/>
        </p:nvSpPr>
        <p:spPr>
          <a:xfrm>
            <a:off x="8892540" y="496823"/>
            <a:ext cx="408305" cy="719455"/>
          </a:xfrm>
          <a:custGeom>
            <a:avLst/>
            <a:gdLst/>
            <a:ahLst/>
            <a:cxnLst/>
            <a:rect l="l" t="t" r="r" b="b"/>
            <a:pathLst>
              <a:path w="408304" h="719455">
                <a:moveTo>
                  <a:pt x="407924" y="0"/>
                </a:moveTo>
                <a:lnTo>
                  <a:pt x="0" y="0"/>
                </a:lnTo>
                <a:lnTo>
                  <a:pt x="0" y="719201"/>
                </a:lnTo>
                <a:lnTo>
                  <a:pt x="407924" y="0"/>
                </a:lnTo>
                <a:close/>
              </a:path>
            </a:pathLst>
          </a:custGeom>
          <a:solidFill>
            <a:srgbClr val="FFFFFF"/>
          </a:solidFill>
        </p:spPr>
        <p:txBody>
          <a:bodyPr wrap="square" lIns="0" tIns="0" rIns="0" bIns="0" rtlCol="0"/>
          <a:lstStyle/>
          <a:p>
            <a:endParaRPr/>
          </a:p>
        </p:txBody>
      </p:sp>
      <p:grpSp>
        <p:nvGrpSpPr>
          <p:cNvPr id="5" name="object 5"/>
          <p:cNvGrpSpPr/>
          <p:nvPr/>
        </p:nvGrpSpPr>
        <p:grpSpPr>
          <a:xfrm>
            <a:off x="1548383" y="496823"/>
            <a:ext cx="7343775" cy="899160"/>
            <a:chOff x="1548383" y="496823"/>
            <a:chExt cx="7343775" cy="899160"/>
          </a:xfrm>
        </p:grpSpPr>
        <p:sp>
          <p:nvSpPr>
            <p:cNvPr id="6" name="object 6"/>
            <p:cNvSpPr/>
            <p:nvPr/>
          </p:nvSpPr>
          <p:spPr>
            <a:xfrm>
              <a:off x="1548383" y="676655"/>
              <a:ext cx="719455" cy="719455"/>
            </a:xfrm>
            <a:custGeom>
              <a:avLst/>
              <a:gdLst/>
              <a:ahLst/>
              <a:cxnLst/>
              <a:rect l="l" t="t" r="r" b="b"/>
              <a:pathLst>
                <a:path w="719455" h="719455">
                  <a:moveTo>
                    <a:pt x="719201" y="0"/>
                  </a:moveTo>
                  <a:lnTo>
                    <a:pt x="0" y="0"/>
                  </a:lnTo>
                  <a:lnTo>
                    <a:pt x="0" y="719201"/>
                  </a:lnTo>
                  <a:lnTo>
                    <a:pt x="719201" y="719201"/>
                  </a:lnTo>
                  <a:lnTo>
                    <a:pt x="719201" y="0"/>
                  </a:lnTo>
                  <a:close/>
                </a:path>
              </a:pathLst>
            </a:custGeom>
            <a:solidFill>
              <a:srgbClr val="FFFFFF"/>
            </a:solidFill>
          </p:spPr>
          <p:txBody>
            <a:bodyPr wrap="square" lIns="0" tIns="0" rIns="0" bIns="0" rtlCol="0"/>
            <a:lstStyle/>
            <a:p>
              <a:endParaRPr/>
            </a:p>
          </p:txBody>
        </p:sp>
        <p:sp>
          <p:nvSpPr>
            <p:cNvPr id="7" name="object 7"/>
            <p:cNvSpPr/>
            <p:nvPr/>
          </p:nvSpPr>
          <p:spPr>
            <a:xfrm>
              <a:off x="1908047" y="1216151"/>
              <a:ext cx="359410" cy="179705"/>
            </a:xfrm>
            <a:custGeom>
              <a:avLst/>
              <a:gdLst/>
              <a:ahLst/>
              <a:cxnLst/>
              <a:rect l="l" t="t" r="r" b="b"/>
              <a:pathLst>
                <a:path w="359410" h="179705">
                  <a:moveTo>
                    <a:pt x="359282" y="0"/>
                  </a:moveTo>
                  <a:lnTo>
                    <a:pt x="0" y="0"/>
                  </a:lnTo>
                  <a:lnTo>
                    <a:pt x="359282" y="179324"/>
                  </a:lnTo>
                  <a:lnTo>
                    <a:pt x="359282" y="0"/>
                  </a:lnTo>
                  <a:close/>
                </a:path>
              </a:pathLst>
            </a:custGeom>
            <a:solidFill>
              <a:srgbClr val="949494"/>
            </a:solidFill>
          </p:spPr>
          <p:txBody>
            <a:bodyPr wrap="square" lIns="0" tIns="0" rIns="0" bIns="0" rtlCol="0"/>
            <a:lstStyle/>
            <a:p>
              <a:endParaRPr/>
            </a:p>
          </p:txBody>
        </p:sp>
        <p:sp>
          <p:nvSpPr>
            <p:cNvPr id="8" name="object 8"/>
            <p:cNvSpPr/>
            <p:nvPr/>
          </p:nvSpPr>
          <p:spPr>
            <a:xfrm>
              <a:off x="1908047" y="496823"/>
              <a:ext cx="6984365" cy="719455"/>
            </a:xfrm>
            <a:custGeom>
              <a:avLst/>
              <a:gdLst/>
              <a:ahLst/>
              <a:cxnLst/>
              <a:rect l="l" t="t" r="r" b="b"/>
              <a:pathLst>
                <a:path w="6984365" h="719455">
                  <a:moveTo>
                    <a:pt x="6983983" y="0"/>
                  </a:moveTo>
                  <a:lnTo>
                    <a:pt x="0" y="0"/>
                  </a:lnTo>
                  <a:lnTo>
                    <a:pt x="0" y="719201"/>
                  </a:lnTo>
                  <a:lnTo>
                    <a:pt x="6983983" y="719201"/>
                  </a:lnTo>
                  <a:lnTo>
                    <a:pt x="6983983" y="0"/>
                  </a:lnTo>
                  <a:close/>
                </a:path>
              </a:pathLst>
            </a:custGeom>
            <a:solidFill>
              <a:srgbClr val="FFFFFF"/>
            </a:solidFill>
          </p:spPr>
          <p:txBody>
            <a:bodyPr wrap="square" lIns="0" tIns="0" rIns="0" bIns="0" rtlCol="0"/>
            <a:lstStyle/>
            <a:p>
              <a:endParaRPr/>
            </a:p>
          </p:txBody>
        </p:sp>
      </p:grpSp>
      <p:sp>
        <p:nvSpPr>
          <p:cNvPr id="9" name="object 9"/>
          <p:cNvSpPr txBox="1"/>
          <p:nvPr/>
        </p:nvSpPr>
        <p:spPr>
          <a:xfrm>
            <a:off x="1908048" y="496823"/>
            <a:ext cx="6984365" cy="180340"/>
          </a:xfrm>
          <a:prstGeom prst="rect">
            <a:avLst/>
          </a:prstGeom>
          <a:solidFill>
            <a:srgbClr val="FFFFFF"/>
          </a:solidFill>
        </p:spPr>
        <p:txBody>
          <a:bodyPr vert="horz" wrap="square" lIns="0" tIns="13335" rIns="0" bIns="0" rtlCol="0">
            <a:spAutoFit/>
          </a:bodyPr>
          <a:lstStyle/>
          <a:p>
            <a:pPr marL="359410">
              <a:lnSpc>
                <a:spcPts val="1310"/>
              </a:lnSpc>
              <a:spcBef>
                <a:spcPts val="105"/>
              </a:spcBef>
            </a:pPr>
            <a:r>
              <a:rPr lang="en-US" sz="1100" spc="-5" dirty="0">
                <a:solidFill>
                  <a:srgbClr val="D56734"/>
                </a:solidFill>
                <a:latin typeface="Arial"/>
                <a:cs typeface="Arial"/>
              </a:rPr>
              <a:t>TECHNICAL TRAININGS</a:t>
            </a:r>
            <a:endParaRPr lang="en-US" sz="1100" dirty="0">
              <a:latin typeface="Arial"/>
              <a:cs typeface="Arial"/>
            </a:endParaRPr>
          </a:p>
        </p:txBody>
      </p:sp>
      <p:sp>
        <p:nvSpPr>
          <p:cNvPr id="10" name="object 10"/>
          <p:cNvSpPr txBox="1">
            <a:spLocks noGrp="1"/>
          </p:cNvSpPr>
          <p:nvPr>
            <p:ph type="title"/>
          </p:nvPr>
        </p:nvSpPr>
        <p:spPr>
          <a:xfrm>
            <a:off x="2255647" y="645413"/>
            <a:ext cx="6135370" cy="358431"/>
          </a:xfrm>
          <a:prstGeom prst="rect">
            <a:avLst/>
          </a:prstGeom>
        </p:spPr>
        <p:txBody>
          <a:bodyPr vert="horz" wrap="square" lIns="0" tIns="12065" rIns="0" bIns="0" rtlCol="0">
            <a:spAutoFit/>
          </a:bodyPr>
          <a:lstStyle/>
          <a:p>
            <a:pPr marL="12700">
              <a:lnSpc>
                <a:spcPct val="100000"/>
              </a:lnSpc>
              <a:spcBef>
                <a:spcPts val="95"/>
              </a:spcBef>
            </a:pPr>
            <a:r>
              <a:rPr lang="es-ES" spc="-5" dirty="0" smtClean="0">
                <a:solidFill>
                  <a:srgbClr val="D56734"/>
                </a:solidFill>
              </a:rPr>
              <a:t>Java EE / Spring</a:t>
            </a:r>
            <a:endParaRPr lang="es-ES" sz="2800" dirty="0"/>
          </a:p>
        </p:txBody>
      </p:sp>
      <p:grpSp>
        <p:nvGrpSpPr>
          <p:cNvPr id="11" name="object 11"/>
          <p:cNvGrpSpPr/>
          <p:nvPr/>
        </p:nvGrpSpPr>
        <p:grpSpPr>
          <a:xfrm>
            <a:off x="1125747" y="1587565"/>
            <a:ext cx="9905872" cy="4795242"/>
            <a:chOff x="1143000" y="1826538"/>
            <a:chExt cx="9905872" cy="4795242"/>
          </a:xfrm>
        </p:grpSpPr>
        <p:sp>
          <p:nvSpPr>
            <p:cNvPr id="12" name="object 12"/>
            <p:cNvSpPr/>
            <p:nvPr/>
          </p:nvSpPr>
          <p:spPr>
            <a:xfrm>
              <a:off x="1143000" y="1874520"/>
              <a:ext cx="3298190" cy="4747260"/>
            </a:xfrm>
            <a:custGeom>
              <a:avLst/>
              <a:gdLst/>
              <a:ahLst/>
              <a:cxnLst/>
              <a:rect l="l" t="t" r="r" b="b"/>
              <a:pathLst>
                <a:path w="3298190" h="4747259">
                  <a:moveTo>
                    <a:pt x="3297682" y="0"/>
                  </a:moveTo>
                  <a:lnTo>
                    <a:pt x="0" y="0"/>
                  </a:lnTo>
                  <a:lnTo>
                    <a:pt x="0" y="4747260"/>
                  </a:lnTo>
                  <a:lnTo>
                    <a:pt x="3297682" y="4747260"/>
                  </a:lnTo>
                  <a:lnTo>
                    <a:pt x="3297682" y="0"/>
                  </a:lnTo>
                  <a:close/>
                </a:path>
              </a:pathLst>
            </a:custGeom>
            <a:solidFill>
              <a:srgbClr val="FFFFFF"/>
            </a:solidFill>
          </p:spPr>
          <p:txBody>
            <a:bodyPr wrap="square" lIns="0" tIns="0" rIns="0" bIns="0" rtlCol="0"/>
            <a:lstStyle/>
            <a:p>
              <a:endParaRPr dirty="0"/>
            </a:p>
          </p:txBody>
        </p:sp>
        <p:sp>
          <p:nvSpPr>
            <p:cNvPr id="13" name="object 13"/>
            <p:cNvSpPr/>
            <p:nvPr/>
          </p:nvSpPr>
          <p:spPr>
            <a:xfrm>
              <a:off x="1325543" y="1826538"/>
              <a:ext cx="2555875" cy="360045"/>
            </a:xfrm>
            <a:custGeom>
              <a:avLst/>
              <a:gdLst/>
              <a:ahLst/>
              <a:cxnLst/>
              <a:rect l="l" t="t" r="r" b="b"/>
              <a:pathLst>
                <a:path w="2555875" h="360044">
                  <a:moveTo>
                    <a:pt x="2555748" y="0"/>
                  </a:moveTo>
                  <a:lnTo>
                    <a:pt x="288036" y="0"/>
                  </a:lnTo>
                  <a:lnTo>
                    <a:pt x="288036" y="508"/>
                  </a:lnTo>
                  <a:lnTo>
                    <a:pt x="143256" y="508"/>
                  </a:lnTo>
                  <a:lnTo>
                    <a:pt x="143256" y="71628"/>
                  </a:lnTo>
                  <a:lnTo>
                    <a:pt x="0" y="71628"/>
                  </a:lnTo>
                  <a:lnTo>
                    <a:pt x="0" y="287528"/>
                  </a:lnTo>
                  <a:lnTo>
                    <a:pt x="0" y="359918"/>
                  </a:lnTo>
                  <a:lnTo>
                    <a:pt x="288036" y="359918"/>
                  </a:lnTo>
                  <a:lnTo>
                    <a:pt x="288036" y="287528"/>
                  </a:lnTo>
                  <a:lnTo>
                    <a:pt x="2555621" y="287528"/>
                  </a:lnTo>
                  <a:lnTo>
                    <a:pt x="2555621" y="246888"/>
                  </a:lnTo>
                  <a:lnTo>
                    <a:pt x="2555748" y="246888"/>
                  </a:lnTo>
                  <a:lnTo>
                    <a:pt x="2555748" y="0"/>
                  </a:lnTo>
                  <a:close/>
                </a:path>
              </a:pathLst>
            </a:custGeom>
            <a:solidFill>
              <a:srgbClr val="D56734"/>
            </a:solidFill>
          </p:spPr>
          <p:txBody>
            <a:bodyPr wrap="square" lIns="0" tIns="0" rIns="0" bIns="0" rtlCol="0"/>
            <a:lstStyle/>
            <a:p>
              <a:endParaRPr/>
            </a:p>
          </p:txBody>
        </p:sp>
        <p:sp>
          <p:nvSpPr>
            <p:cNvPr id="14" name="object 14"/>
            <p:cNvSpPr/>
            <p:nvPr/>
          </p:nvSpPr>
          <p:spPr>
            <a:xfrm>
              <a:off x="4620767" y="1874520"/>
              <a:ext cx="6428105" cy="312420"/>
            </a:xfrm>
            <a:custGeom>
              <a:avLst/>
              <a:gdLst/>
              <a:ahLst/>
              <a:cxnLst/>
              <a:rect l="l" t="t" r="r" b="b"/>
              <a:pathLst>
                <a:path w="6428105" h="312419">
                  <a:moveTo>
                    <a:pt x="6427724" y="0"/>
                  </a:moveTo>
                  <a:lnTo>
                    <a:pt x="0" y="0"/>
                  </a:lnTo>
                  <a:lnTo>
                    <a:pt x="0" y="312420"/>
                  </a:lnTo>
                  <a:lnTo>
                    <a:pt x="6427724" y="312420"/>
                  </a:lnTo>
                  <a:lnTo>
                    <a:pt x="6427724" y="0"/>
                  </a:lnTo>
                  <a:close/>
                </a:path>
              </a:pathLst>
            </a:custGeom>
            <a:solidFill>
              <a:srgbClr val="FFFFFF"/>
            </a:solidFill>
          </p:spPr>
          <p:txBody>
            <a:bodyPr wrap="square" lIns="0" tIns="0" rIns="0" bIns="0" rtlCol="0"/>
            <a:lstStyle/>
            <a:p>
              <a:endParaRPr/>
            </a:p>
          </p:txBody>
        </p:sp>
        <p:sp>
          <p:nvSpPr>
            <p:cNvPr id="15" name="object 15"/>
            <p:cNvSpPr/>
            <p:nvPr/>
          </p:nvSpPr>
          <p:spPr>
            <a:xfrm>
              <a:off x="4945379" y="2561844"/>
              <a:ext cx="431165" cy="501650"/>
            </a:xfrm>
            <a:custGeom>
              <a:avLst/>
              <a:gdLst/>
              <a:ahLst/>
              <a:cxnLst/>
              <a:rect l="l" t="t" r="r" b="b"/>
              <a:pathLst>
                <a:path w="431164" h="501650">
                  <a:moveTo>
                    <a:pt x="215392" y="0"/>
                  </a:moveTo>
                  <a:lnTo>
                    <a:pt x="0" y="107822"/>
                  </a:lnTo>
                  <a:lnTo>
                    <a:pt x="0" y="393318"/>
                  </a:lnTo>
                  <a:lnTo>
                    <a:pt x="215392" y="501141"/>
                  </a:lnTo>
                  <a:lnTo>
                    <a:pt x="430784" y="393318"/>
                  </a:lnTo>
                  <a:lnTo>
                    <a:pt x="430784" y="107822"/>
                  </a:lnTo>
                  <a:lnTo>
                    <a:pt x="215392" y="0"/>
                  </a:lnTo>
                  <a:close/>
                </a:path>
              </a:pathLst>
            </a:custGeom>
            <a:solidFill>
              <a:srgbClr val="D56734"/>
            </a:solidFill>
          </p:spPr>
          <p:txBody>
            <a:bodyPr wrap="square" lIns="0" tIns="0" rIns="0" bIns="0" rtlCol="0"/>
            <a:lstStyle/>
            <a:p>
              <a:endParaRPr/>
            </a:p>
          </p:txBody>
        </p:sp>
      </p:grpSp>
      <p:sp>
        <p:nvSpPr>
          <p:cNvPr id="16" name="object 16"/>
          <p:cNvSpPr txBox="1"/>
          <p:nvPr/>
        </p:nvSpPr>
        <p:spPr>
          <a:xfrm>
            <a:off x="5461508" y="2575941"/>
            <a:ext cx="1330960" cy="452755"/>
          </a:xfrm>
          <a:prstGeom prst="rect">
            <a:avLst/>
          </a:prstGeom>
        </p:spPr>
        <p:txBody>
          <a:bodyPr vert="horz" wrap="square" lIns="0" tIns="13335" rIns="0" bIns="0" rtlCol="0">
            <a:spAutoFit/>
          </a:bodyPr>
          <a:lstStyle/>
          <a:p>
            <a:pPr marL="12700">
              <a:lnSpc>
                <a:spcPct val="100000"/>
              </a:lnSpc>
              <a:spcBef>
                <a:spcPts val="105"/>
              </a:spcBef>
            </a:pPr>
            <a:r>
              <a:rPr lang="en-US" sz="1400" dirty="0">
                <a:solidFill>
                  <a:srgbClr val="D56734"/>
                </a:solidFill>
                <a:latin typeface="Arial"/>
                <a:cs typeface="Arial"/>
              </a:rPr>
              <a:t>TYPE</a:t>
            </a:r>
            <a:endParaRPr sz="1400" dirty="0">
              <a:latin typeface="Arial"/>
              <a:cs typeface="Arial"/>
            </a:endParaRPr>
          </a:p>
          <a:p>
            <a:pPr marL="12700">
              <a:lnSpc>
                <a:spcPct val="100000"/>
              </a:lnSpc>
            </a:pPr>
            <a:r>
              <a:rPr lang="en-US" sz="1400" dirty="0">
                <a:solidFill>
                  <a:srgbClr val="7B7B7B"/>
                </a:solidFill>
                <a:latin typeface="Arial"/>
                <a:cs typeface="Arial"/>
              </a:rPr>
              <a:t>Online Course</a:t>
            </a:r>
            <a:endParaRPr sz="1400" dirty="0">
              <a:latin typeface="Arial"/>
              <a:cs typeface="Arial"/>
            </a:endParaRPr>
          </a:p>
        </p:txBody>
      </p:sp>
      <p:sp>
        <p:nvSpPr>
          <p:cNvPr id="17" name="object 17"/>
          <p:cNvSpPr txBox="1"/>
          <p:nvPr/>
        </p:nvSpPr>
        <p:spPr>
          <a:xfrm>
            <a:off x="1414690" y="1620080"/>
            <a:ext cx="2555875" cy="241732"/>
          </a:xfrm>
          <a:prstGeom prst="rect">
            <a:avLst/>
          </a:prstGeom>
        </p:spPr>
        <p:txBody>
          <a:bodyPr vert="horz" wrap="square" lIns="0" tIns="26034" rIns="0" bIns="0" rtlCol="0">
            <a:spAutoFit/>
          </a:bodyPr>
          <a:lstStyle/>
          <a:p>
            <a:pPr marL="323215">
              <a:lnSpc>
                <a:spcPct val="100000"/>
              </a:lnSpc>
              <a:spcBef>
                <a:spcPts val="204"/>
              </a:spcBef>
            </a:pPr>
            <a:r>
              <a:rPr lang="en-US" sz="1400" spc="-5" dirty="0">
                <a:solidFill>
                  <a:srgbClr val="FFFFFF"/>
                </a:solidFill>
                <a:latin typeface="Arial"/>
                <a:cs typeface="Arial"/>
              </a:rPr>
              <a:t>CONTENTS</a:t>
            </a:r>
            <a:endParaRPr sz="1400" dirty="0">
              <a:latin typeface="Arial"/>
              <a:cs typeface="Arial"/>
            </a:endParaRPr>
          </a:p>
        </p:txBody>
      </p:sp>
      <p:grpSp>
        <p:nvGrpSpPr>
          <p:cNvPr id="18" name="object 18"/>
          <p:cNvGrpSpPr/>
          <p:nvPr/>
        </p:nvGrpSpPr>
        <p:grpSpPr>
          <a:xfrm>
            <a:off x="4440936" y="1845563"/>
            <a:ext cx="6608064" cy="4860290"/>
            <a:chOff x="4440936" y="1845563"/>
            <a:chExt cx="6608064" cy="4860290"/>
          </a:xfrm>
        </p:grpSpPr>
        <p:sp>
          <p:nvSpPr>
            <p:cNvPr id="20" name="object 20"/>
            <p:cNvSpPr/>
            <p:nvPr/>
          </p:nvSpPr>
          <p:spPr>
            <a:xfrm>
              <a:off x="4440936" y="1845563"/>
              <a:ext cx="935990" cy="4860290"/>
            </a:xfrm>
            <a:custGeom>
              <a:avLst/>
              <a:gdLst/>
              <a:ahLst/>
              <a:cxnLst/>
              <a:rect l="l" t="t" r="r" b="b"/>
              <a:pathLst>
                <a:path w="935989" h="4860290">
                  <a:moveTo>
                    <a:pt x="179781" y="0"/>
                  </a:moveTo>
                  <a:lnTo>
                    <a:pt x="0" y="0"/>
                  </a:lnTo>
                  <a:lnTo>
                    <a:pt x="0" y="4859782"/>
                  </a:lnTo>
                  <a:lnTo>
                    <a:pt x="179781" y="4859782"/>
                  </a:lnTo>
                  <a:lnTo>
                    <a:pt x="179781" y="0"/>
                  </a:lnTo>
                  <a:close/>
                </a:path>
                <a:path w="935989" h="4860290">
                  <a:moveTo>
                    <a:pt x="935482" y="1502156"/>
                  </a:moveTo>
                  <a:lnTo>
                    <a:pt x="719836" y="1394333"/>
                  </a:lnTo>
                  <a:lnTo>
                    <a:pt x="504317" y="1502156"/>
                  </a:lnTo>
                  <a:lnTo>
                    <a:pt x="504317" y="1787906"/>
                  </a:lnTo>
                  <a:lnTo>
                    <a:pt x="719836" y="1895729"/>
                  </a:lnTo>
                  <a:lnTo>
                    <a:pt x="935482" y="1787906"/>
                  </a:lnTo>
                  <a:lnTo>
                    <a:pt x="935482" y="1502156"/>
                  </a:lnTo>
                  <a:close/>
                </a:path>
              </a:pathLst>
            </a:custGeom>
            <a:solidFill>
              <a:srgbClr val="D56734"/>
            </a:solidFill>
          </p:spPr>
          <p:txBody>
            <a:bodyPr wrap="square" lIns="0" tIns="0" rIns="0" bIns="0" rtlCol="0"/>
            <a:lstStyle/>
            <a:p>
              <a:endParaRPr/>
            </a:p>
          </p:txBody>
        </p:sp>
        <p:sp>
          <p:nvSpPr>
            <p:cNvPr id="21" name="object 21"/>
            <p:cNvSpPr/>
            <p:nvPr/>
          </p:nvSpPr>
          <p:spPr>
            <a:xfrm>
              <a:off x="4998720" y="3314700"/>
              <a:ext cx="324612" cy="323088"/>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4945379" y="3933444"/>
              <a:ext cx="431165" cy="501650"/>
            </a:xfrm>
            <a:custGeom>
              <a:avLst/>
              <a:gdLst/>
              <a:ahLst/>
              <a:cxnLst/>
              <a:rect l="l" t="t" r="r" b="b"/>
              <a:pathLst>
                <a:path w="431164" h="501650">
                  <a:moveTo>
                    <a:pt x="215392" y="0"/>
                  </a:moveTo>
                  <a:lnTo>
                    <a:pt x="0" y="107822"/>
                  </a:lnTo>
                  <a:lnTo>
                    <a:pt x="0" y="393318"/>
                  </a:lnTo>
                  <a:lnTo>
                    <a:pt x="215392" y="501141"/>
                  </a:lnTo>
                  <a:lnTo>
                    <a:pt x="430784" y="393318"/>
                  </a:lnTo>
                  <a:lnTo>
                    <a:pt x="430784" y="107822"/>
                  </a:lnTo>
                  <a:lnTo>
                    <a:pt x="215392" y="0"/>
                  </a:lnTo>
                  <a:close/>
                </a:path>
              </a:pathLst>
            </a:custGeom>
            <a:solidFill>
              <a:srgbClr val="D56734"/>
            </a:solidFill>
          </p:spPr>
          <p:txBody>
            <a:bodyPr wrap="square" lIns="0" tIns="0" rIns="0" bIns="0" rtlCol="0"/>
            <a:lstStyle/>
            <a:p>
              <a:endParaRPr/>
            </a:p>
          </p:txBody>
        </p:sp>
        <p:sp>
          <p:nvSpPr>
            <p:cNvPr id="23" name="object 23"/>
            <p:cNvSpPr/>
            <p:nvPr/>
          </p:nvSpPr>
          <p:spPr>
            <a:xfrm>
              <a:off x="4966716" y="4005072"/>
              <a:ext cx="359663" cy="359663"/>
            </a:xfrm>
            <a:prstGeom prst="rect">
              <a:avLst/>
            </a:prstGeom>
            <a:blipFill>
              <a:blip r:embed="rId4" cstate="print"/>
              <a:stretch>
                <a:fillRect/>
              </a:stretch>
            </a:blipFill>
          </p:spPr>
          <p:txBody>
            <a:bodyPr wrap="square" lIns="0" tIns="0" rIns="0" bIns="0" rtlCol="0"/>
            <a:lstStyle/>
            <a:p>
              <a:endParaRPr/>
            </a:p>
          </p:txBody>
        </p:sp>
        <p:sp>
          <p:nvSpPr>
            <p:cNvPr id="24" name="object 24"/>
            <p:cNvSpPr/>
            <p:nvPr/>
          </p:nvSpPr>
          <p:spPr>
            <a:xfrm>
              <a:off x="4457700" y="2225040"/>
              <a:ext cx="6591300" cy="0"/>
            </a:xfrm>
            <a:custGeom>
              <a:avLst/>
              <a:gdLst/>
              <a:ahLst/>
              <a:cxnLst/>
              <a:rect l="l" t="t" r="r" b="b"/>
              <a:pathLst>
                <a:path w="6591300">
                  <a:moveTo>
                    <a:pt x="0" y="0"/>
                  </a:moveTo>
                  <a:lnTo>
                    <a:pt x="627888" y="0"/>
                  </a:lnTo>
                </a:path>
                <a:path w="6591300">
                  <a:moveTo>
                    <a:pt x="2857500" y="0"/>
                  </a:moveTo>
                  <a:lnTo>
                    <a:pt x="6591173" y="0"/>
                  </a:lnTo>
                </a:path>
              </a:pathLst>
            </a:custGeom>
            <a:ln w="76200">
              <a:solidFill>
                <a:srgbClr val="D56734"/>
              </a:solidFill>
            </a:ln>
          </p:spPr>
          <p:txBody>
            <a:bodyPr wrap="square" lIns="0" tIns="0" rIns="0" bIns="0" rtlCol="0"/>
            <a:lstStyle/>
            <a:p>
              <a:endParaRPr/>
            </a:p>
          </p:txBody>
        </p:sp>
        <p:sp>
          <p:nvSpPr>
            <p:cNvPr id="25" name="object 25"/>
            <p:cNvSpPr/>
            <p:nvPr/>
          </p:nvSpPr>
          <p:spPr>
            <a:xfrm>
              <a:off x="5085588" y="2080260"/>
              <a:ext cx="2229485" cy="288290"/>
            </a:xfrm>
            <a:custGeom>
              <a:avLst/>
              <a:gdLst/>
              <a:ahLst/>
              <a:cxnLst/>
              <a:rect l="l" t="t" r="r" b="b"/>
              <a:pathLst>
                <a:path w="2229484" h="288289">
                  <a:moveTo>
                    <a:pt x="2229104" y="0"/>
                  </a:moveTo>
                  <a:lnTo>
                    <a:pt x="0" y="0"/>
                  </a:lnTo>
                  <a:lnTo>
                    <a:pt x="0" y="287782"/>
                  </a:lnTo>
                  <a:lnTo>
                    <a:pt x="2229104" y="287782"/>
                  </a:lnTo>
                  <a:lnTo>
                    <a:pt x="2229104" y="0"/>
                  </a:lnTo>
                  <a:close/>
                </a:path>
              </a:pathLst>
            </a:custGeom>
            <a:solidFill>
              <a:srgbClr val="FFFFFF"/>
            </a:solidFill>
          </p:spPr>
          <p:txBody>
            <a:bodyPr wrap="square" lIns="0" tIns="0" rIns="0" bIns="0" rtlCol="0"/>
            <a:lstStyle/>
            <a:p>
              <a:endParaRPr/>
            </a:p>
          </p:txBody>
        </p:sp>
      </p:grpSp>
      <p:sp>
        <p:nvSpPr>
          <p:cNvPr id="26" name="object 26"/>
          <p:cNvSpPr txBox="1"/>
          <p:nvPr/>
        </p:nvSpPr>
        <p:spPr>
          <a:xfrm>
            <a:off x="1264793" y="2021108"/>
            <a:ext cx="2849823" cy="5032788"/>
          </a:xfrm>
          <a:prstGeom prst="rect">
            <a:avLst/>
          </a:prstGeom>
        </p:spPr>
        <p:txBody>
          <a:bodyPr vert="horz" wrap="square" lIns="0" tIns="13335" rIns="0" bIns="0" rtlCol="0">
            <a:spAutoFit/>
          </a:bodyPr>
          <a:lstStyle/>
          <a:p>
            <a:pPr marL="184150" indent="-171450">
              <a:lnSpc>
                <a:spcPct val="100000"/>
              </a:lnSpc>
              <a:spcBef>
                <a:spcPts val="105"/>
              </a:spcBef>
              <a:buFont typeface="Wingdings" panose="05000000000000000000" pitchFamily="2" charset="2"/>
              <a:buChar char="q"/>
              <a:tabLst>
                <a:tab pos="299085" algn="l"/>
              </a:tabLst>
            </a:pPr>
            <a:r>
              <a:rPr lang="es-ES" sz="800" spc="-10" dirty="0" smtClean="0">
                <a:solidFill>
                  <a:srgbClr val="7B7B7B"/>
                </a:solidFill>
                <a:latin typeface="Arial"/>
                <a:cs typeface="Arial"/>
              </a:rPr>
              <a:t>Java EE </a:t>
            </a:r>
            <a:r>
              <a:rPr lang="es-ES" sz="800" spc="-10" dirty="0" err="1" smtClean="0">
                <a:solidFill>
                  <a:srgbClr val="7B7B7B"/>
                </a:solidFill>
                <a:latin typeface="Arial"/>
                <a:cs typeface="Arial"/>
              </a:rPr>
              <a:t>Architecture</a:t>
            </a:r>
            <a:r>
              <a:rPr lang="es-ES" sz="800" spc="-10" dirty="0" smtClean="0">
                <a:solidFill>
                  <a:srgbClr val="7B7B7B"/>
                </a:solidFill>
                <a:latin typeface="Arial"/>
                <a:cs typeface="Arial"/>
              </a:rPr>
              <a:t> </a:t>
            </a:r>
            <a:r>
              <a:rPr lang="es-ES" sz="800" spc="-10" dirty="0" err="1" smtClean="0">
                <a:solidFill>
                  <a:srgbClr val="7B7B7B"/>
                </a:solidFill>
                <a:latin typeface="Arial"/>
                <a:cs typeface="Arial"/>
              </a:rPr>
              <a:t>Overview</a:t>
            </a:r>
            <a:endParaRPr lang="es-ES" sz="800" spc="-10" dirty="0" smtClean="0">
              <a:solidFill>
                <a:srgbClr val="7B7B7B"/>
              </a:solidFill>
              <a:latin typeface="Arial"/>
              <a:cs typeface="Arial"/>
            </a:endParaRPr>
          </a:p>
          <a:p>
            <a:pPr marL="184150" indent="-171450">
              <a:lnSpc>
                <a:spcPct val="100000"/>
              </a:lnSpc>
              <a:spcBef>
                <a:spcPts val="105"/>
              </a:spcBef>
              <a:buFont typeface="Wingdings" panose="05000000000000000000" pitchFamily="2" charset="2"/>
              <a:buChar char="q"/>
              <a:tabLst>
                <a:tab pos="299085" algn="l"/>
              </a:tabLst>
            </a:pPr>
            <a:r>
              <a:rPr lang="es-ES" sz="800" spc="-10" dirty="0">
                <a:solidFill>
                  <a:srgbClr val="7B7B7B"/>
                </a:solidFill>
                <a:latin typeface="Arial"/>
                <a:cs typeface="Arial"/>
              </a:rPr>
              <a:t>Spring </a:t>
            </a:r>
            <a:r>
              <a:rPr lang="es-ES" sz="800" spc="-10" dirty="0" smtClean="0">
                <a:solidFill>
                  <a:srgbClr val="7B7B7B"/>
                </a:solidFill>
                <a:latin typeface="Arial"/>
                <a:cs typeface="Arial"/>
              </a:rPr>
              <a:t>Framework</a:t>
            </a:r>
          </a:p>
          <a:p>
            <a:pPr marL="184150" indent="-171450">
              <a:lnSpc>
                <a:spcPct val="100000"/>
              </a:lnSpc>
              <a:spcBef>
                <a:spcPts val="105"/>
              </a:spcBef>
              <a:buFont typeface="Wingdings" panose="05000000000000000000" pitchFamily="2" charset="2"/>
              <a:buChar char="q"/>
              <a:tabLst>
                <a:tab pos="299085" algn="l"/>
              </a:tabLst>
            </a:pPr>
            <a:r>
              <a:rPr lang="es-ES" sz="800" spc="-10" dirty="0">
                <a:solidFill>
                  <a:srgbClr val="7B7B7B"/>
                </a:solidFill>
                <a:latin typeface="Arial"/>
                <a:cs typeface="Arial"/>
              </a:rPr>
              <a:t>Spring vs </a:t>
            </a:r>
            <a:r>
              <a:rPr lang="es-ES" sz="800" spc="-10" dirty="0" smtClean="0">
                <a:solidFill>
                  <a:srgbClr val="7B7B7B"/>
                </a:solidFill>
                <a:latin typeface="Arial"/>
                <a:cs typeface="Arial"/>
              </a:rPr>
              <a:t>Java EE</a:t>
            </a:r>
          </a:p>
          <a:p>
            <a:pPr marL="184150" indent="-171450">
              <a:lnSpc>
                <a:spcPct val="100000"/>
              </a:lnSpc>
              <a:spcBef>
                <a:spcPts val="105"/>
              </a:spcBef>
              <a:buFont typeface="Wingdings" panose="05000000000000000000" pitchFamily="2" charset="2"/>
              <a:buChar char="q"/>
              <a:tabLst>
                <a:tab pos="299085" algn="l"/>
              </a:tabLst>
            </a:pPr>
            <a:r>
              <a:rPr lang="en-US" sz="800" spc="-10" dirty="0" smtClean="0">
                <a:solidFill>
                  <a:srgbClr val="7B7B7B"/>
                </a:solidFill>
                <a:latin typeface="Arial"/>
                <a:cs typeface="Arial"/>
              </a:rPr>
              <a:t>Spring Modules</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a:t>
            </a:r>
            <a:r>
              <a:rPr lang="en-US" sz="800" spc="-10" dirty="0">
                <a:solidFill>
                  <a:srgbClr val="7B7B7B"/>
                </a:solidFill>
                <a:latin typeface="Arial"/>
                <a:cs typeface="Arial"/>
              </a:rPr>
              <a:t>Modules Overview</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a:t>
            </a:r>
            <a:r>
              <a:rPr lang="en-US" sz="800" spc="-10" dirty="0">
                <a:solidFill>
                  <a:srgbClr val="7B7B7B"/>
                </a:solidFill>
                <a:latin typeface="Arial"/>
                <a:cs typeface="Arial"/>
              </a:rPr>
              <a:t>Core</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a:t>
            </a:r>
            <a:r>
              <a:rPr lang="en-US" sz="800" spc="-10" dirty="0">
                <a:solidFill>
                  <a:srgbClr val="7B7B7B"/>
                </a:solidFill>
                <a:latin typeface="Arial"/>
                <a:cs typeface="Arial"/>
              </a:rPr>
              <a:t>AOP</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a:t>
            </a:r>
            <a:r>
              <a:rPr lang="en-US" sz="800" spc="-10" dirty="0">
                <a:solidFill>
                  <a:srgbClr val="7B7B7B"/>
                </a:solidFill>
                <a:latin typeface="Arial"/>
                <a:cs typeface="Arial"/>
              </a:rPr>
              <a:t>Batch</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a:t>
            </a:r>
            <a:r>
              <a:rPr lang="en-US" sz="800" spc="-10" dirty="0">
                <a:solidFill>
                  <a:srgbClr val="7B7B7B"/>
                </a:solidFill>
                <a:latin typeface="Arial"/>
                <a:cs typeface="Arial"/>
              </a:rPr>
              <a:t>MVC</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Spring Security</a:t>
            </a:r>
          </a:p>
          <a:p>
            <a:pPr marL="184150" indent="-171450">
              <a:spcBef>
                <a:spcPts val="105"/>
              </a:spcBef>
              <a:buFont typeface="Wingdings" panose="05000000000000000000" pitchFamily="2" charset="2"/>
              <a:buChar char="q"/>
              <a:tabLst>
                <a:tab pos="299085" algn="l"/>
              </a:tabLst>
            </a:pPr>
            <a:r>
              <a:rPr lang="en-US" sz="800" spc="-10" dirty="0">
                <a:solidFill>
                  <a:srgbClr val="7B7B7B"/>
                </a:solidFill>
                <a:latin typeface="Arial"/>
                <a:cs typeface="Arial"/>
              </a:rPr>
              <a:t>Spring </a:t>
            </a:r>
            <a:r>
              <a:rPr lang="en-US" sz="800" spc="-10" dirty="0" smtClean="0">
                <a:solidFill>
                  <a:srgbClr val="7B7B7B"/>
                </a:solidFill>
                <a:latin typeface="Arial"/>
                <a:cs typeface="Arial"/>
              </a:rPr>
              <a:t>Core</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IOC / Dependency Injection</a:t>
            </a:r>
          </a:p>
          <a:p>
            <a:pPr marL="641350" lvl="1"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Constructor/ Setter/ Field Dependency injection</a:t>
            </a:r>
          </a:p>
          <a:p>
            <a:pPr marL="641350" lvl="1" indent="-171450">
              <a:spcBef>
                <a:spcPts val="105"/>
              </a:spcBef>
              <a:buFont typeface="Arial" panose="020B0604020202020204" pitchFamily="34" charset="0"/>
              <a:buChar char="•"/>
              <a:tabLst>
                <a:tab pos="299085" algn="l"/>
              </a:tabLst>
            </a:pPr>
            <a:r>
              <a:rPr lang="en-US" sz="800" spc="-10" dirty="0" err="1" smtClean="0">
                <a:solidFill>
                  <a:srgbClr val="7B7B7B"/>
                </a:solidFill>
                <a:latin typeface="Arial"/>
                <a:cs typeface="Arial"/>
              </a:rPr>
              <a:t>BeanFactory</a:t>
            </a:r>
            <a:endParaRPr lang="en-US" sz="800" spc="-10" dirty="0" smtClean="0">
              <a:solidFill>
                <a:srgbClr val="7B7B7B"/>
              </a:solidFill>
              <a:latin typeface="Arial"/>
              <a:cs typeface="Arial"/>
            </a:endParaRPr>
          </a:p>
          <a:p>
            <a:pPr marL="641350" lvl="1" indent="-171450">
              <a:spcBef>
                <a:spcPts val="105"/>
              </a:spcBef>
              <a:buFont typeface="Arial" panose="020B0604020202020204" pitchFamily="34" charset="0"/>
              <a:buChar char="•"/>
              <a:tabLst>
                <a:tab pos="299085" algn="l"/>
              </a:tabLst>
            </a:pPr>
            <a:r>
              <a:rPr lang="en-US" sz="800" spc="-10" dirty="0" err="1" smtClean="0">
                <a:solidFill>
                  <a:srgbClr val="7B7B7B"/>
                </a:solidFill>
                <a:latin typeface="Arial"/>
                <a:cs typeface="Arial"/>
              </a:rPr>
              <a:t>ApplicationContext</a:t>
            </a:r>
            <a:endParaRPr lang="en-US" sz="800" spc="-10" dirty="0" smtClean="0">
              <a:solidFill>
                <a:srgbClr val="7B7B7B"/>
              </a:solidFill>
              <a:latin typeface="Arial"/>
              <a:cs typeface="Arial"/>
            </a:endParaRPr>
          </a:p>
          <a:p>
            <a:pPr marL="641350" lvl="1"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Bean </a:t>
            </a:r>
            <a:r>
              <a:rPr lang="en-US" sz="800" spc="-10" dirty="0" smtClean="0">
                <a:solidFill>
                  <a:srgbClr val="7B7B7B"/>
                </a:solidFill>
                <a:latin typeface="Arial"/>
                <a:cs typeface="Arial"/>
              </a:rPr>
              <a:t>lifecycle</a:t>
            </a:r>
          </a:p>
          <a:p>
            <a:pPr marL="641350" lvl="1"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Bean </a:t>
            </a:r>
            <a:r>
              <a:rPr lang="en-US" sz="800" spc="-10" dirty="0" smtClean="0">
                <a:solidFill>
                  <a:srgbClr val="7B7B7B"/>
                </a:solidFill>
                <a:latin typeface="Arial"/>
                <a:cs typeface="Arial"/>
              </a:rPr>
              <a:t>scopes</a:t>
            </a:r>
          </a:p>
          <a:p>
            <a:pPr marL="641350" lvl="1"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Xml </a:t>
            </a:r>
            <a:r>
              <a:rPr lang="en-US" sz="800" spc="-10" dirty="0" smtClean="0">
                <a:solidFill>
                  <a:srgbClr val="7B7B7B"/>
                </a:solidFill>
                <a:latin typeface="Arial"/>
                <a:cs typeface="Arial"/>
              </a:rPr>
              <a:t>Configuration</a:t>
            </a:r>
          </a:p>
          <a:p>
            <a:pPr marL="641350" lvl="1"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Annotation Based </a:t>
            </a:r>
            <a:r>
              <a:rPr lang="en-US" sz="800" spc="-10" dirty="0" smtClean="0">
                <a:solidFill>
                  <a:srgbClr val="7B7B7B"/>
                </a:solidFill>
                <a:latin typeface="Arial"/>
                <a:cs typeface="Arial"/>
              </a:rPr>
              <a:t>Configuration</a:t>
            </a:r>
          </a:p>
          <a:p>
            <a:pPr marL="184150" indent="-171450">
              <a:spcBef>
                <a:spcPts val="105"/>
              </a:spcBef>
              <a:buFont typeface="Wingdings" panose="05000000000000000000" pitchFamily="2" charset="2"/>
              <a:buChar char="q"/>
              <a:tabLst>
                <a:tab pos="299085" algn="l"/>
              </a:tabLst>
            </a:pPr>
            <a:r>
              <a:rPr lang="en-US" sz="800" spc="-10" dirty="0" smtClean="0">
                <a:solidFill>
                  <a:srgbClr val="7B7B7B"/>
                </a:solidFill>
                <a:latin typeface="Arial"/>
                <a:cs typeface="Arial"/>
              </a:rPr>
              <a:t>Essential Spring Annotations</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t>
            </a:r>
            <a:r>
              <a:rPr lang="en-US" sz="800" spc="-10" dirty="0" smtClean="0">
                <a:solidFill>
                  <a:srgbClr val="7B7B7B"/>
                </a:solidFill>
                <a:latin typeface="Arial"/>
                <a:cs typeface="Arial"/>
              </a:rPr>
              <a:t>Configuration</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t>
            </a:r>
            <a:r>
              <a:rPr lang="en-US" sz="800" spc="-10" dirty="0" err="1">
                <a:solidFill>
                  <a:srgbClr val="7B7B7B"/>
                </a:solidFill>
                <a:latin typeface="Arial"/>
                <a:cs typeface="Arial"/>
              </a:rPr>
              <a:t>ComponentScan</a:t>
            </a:r>
            <a:endParaRPr lang="en-US" sz="800" spc="-10" dirty="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@Import</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t>
            </a:r>
            <a:r>
              <a:rPr lang="en-US" sz="800" spc="-10" dirty="0" err="1" smtClean="0">
                <a:solidFill>
                  <a:srgbClr val="7B7B7B"/>
                </a:solidFill>
                <a:latin typeface="Arial"/>
                <a:cs typeface="Arial"/>
              </a:rPr>
              <a:t>ImportResource</a:t>
            </a:r>
            <a:endParaRPr lang="en-US" sz="800" spc="-10" dirty="0" smtClean="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t>
            </a:r>
            <a:r>
              <a:rPr lang="en-US" sz="800" spc="-10" dirty="0" err="1">
                <a:solidFill>
                  <a:srgbClr val="7B7B7B"/>
                </a:solidFill>
                <a:latin typeface="Arial"/>
                <a:cs typeface="Arial"/>
              </a:rPr>
              <a:t>PropertySource</a:t>
            </a:r>
            <a:endParaRPr lang="en-US" sz="800" spc="-10" dirty="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@Value</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a:t>
            </a:r>
            <a:r>
              <a:rPr lang="en-US" sz="800" spc="-10" dirty="0" smtClean="0">
                <a:solidFill>
                  <a:srgbClr val="7B7B7B"/>
                </a:solidFill>
                <a:latin typeface="Arial"/>
                <a:cs typeface="Arial"/>
              </a:rPr>
              <a:t>Bean</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@Component @Service @</a:t>
            </a:r>
            <a:r>
              <a:rPr lang="en-US" sz="800" spc="-10" dirty="0" smtClean="0">
                <a:solidFill>
                  <a:srgbClr val="7B7B7B"/>
                </a:solidFill>
                <a:latin typeface="Arial"/>
                <a:cs typeface="Arial"/>
              </a:rPr>
              <a:t>Repository @Controller</a:t>
            </a: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a:t>
            </a:r>
            <a:r>
              <a:rPr lang="en-US" sz="800" spc="-10" dirty="0" err="1" smtClean="0">
                <a:solidFill>
                  <a:srgbClr val="7B7B7B"/>
                </a:solidFill>
                <a:latin typeface="Arial"/>
                <a:cs typeface="Arial"/>
              </a:rPr>
              <a:t>Autowired</a:t>
            </a:r>
            <a:endParaRPr lang="en-US" sz="800" spc="-10" dirty="0" smtClean="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a:t>
            </a:r>
            <a:r>
              <a:rPr lang="en-US" sz="800" spc="-10" dirty="0">
                <a:solidFill>
                  <a:srgbClr val="7B7B7B"/>
                </a:solidFill>
                <a:latin typeface="Arial"/>
                <a:cs typeface="Arial"/>
              </a:rPr>
              <a:t>Qualifier </a:t>
            </a:r>
            <a:endParaRPr lang="en-US" sz="800" spc="-10" dirty="0" smtClean="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@Primary </a:t>
            </a:r>
          </a:p>
          <a:p>
            <a:pPr marL="184150" indent="-171450">
              <a:spcBef>
                <a:spcPts val="105"/>
              </a:spcBef>
              <a:buFont typeface="Arial" panose="020B0604020202020204" pitchFamily="34" charset="0"/>
              <a:buChar char="•"/>
              <a:tabLst>
                <a:tab pos="299085" algn="l"/>
              </a:tabLst>
            </a:pPr>
            <a:r>
              <a:rPr lang="en-US" sz="800" spc="-10" dirty="0">
                <a:solidFill>
                  <a:srgbClr val="7B7B7B"/>
                </a:solidFill>
                <a:latin typeface="Arial"/>
                <a:cs typeface="Arial"/>
              </a:rPr>
              <a:t>@Lazy </a:t>
            </a:r>
            <a:endParaRPr lang="en-US" sz="800" spc="-10" dirty="0" smtClean="0">
              <a:solidFill>
                <a:srgbClr val="7B7B7B"/>
              </a:solidFill>
              <a:latin typeface="Arial"/>
              <a:cs typeface="Arial"/>
            </a:endParaRPr>
          </a:p>
          <a:p>
            <a:pPr marL="184150" indent="-171450">
              <a:spcBef>
                <a:spcPts val="105"/>
              </a:spcBef>
              <a:buFont typeface="Arial" panose="020B0604020202020204" pitchFamily="34" charset="0"/>
              <a:buChar char="•"/>
              <a:tabLst>
                <a:tab pos="299085" algn="l"/>
              </a:tabLst>
            </a:pPr>
            <a:r>
              <a:rPr lang="en-US" sz="800" spc="-10" dirty="0" smtClean="0">
                <a:solidFill>
                  <a:srgbClr val="7B7B7B"/>
                </a:solidFill>
                <a:latin typeface="Arial"/>
                <a:cs typeface="Arial"/>
              </a:rPr>
              <a:t>@Transactional</a:t>
            </a:r>
          </a:p>
          <a:p>
            <a:pPr marL="184150" indent="-171450">
              <a:spcBef>
                <a:spcPts val="105"/>
              </a:spcBef>
              <a:buFont typeface="Wingdings" panose="05000000000000000000" pitchFamily="2" charset="2"/>
              <a:buChar char="q"/>
              <a:tabLst>
                <a:tab pos="299085" algn="l"/>
              </a:tabLst>
            </a:pPr>
            <a:endParaRPr lang="en-US" sz="1100" spc="-10" dirty="0" smtClean="0">
              <a:solidFill>
                <a:srgbClr val="7B7B7B"/>
              </a:solidFill>
              <a:latin typeface="Arial"/>
              <a:cs typeface="Arial"/>
            </a:endParaRPr>
          </a:p>
          <a:p>
            <a:pPr marL="12700">
              <a:lnSpc>
                <a:spcPct val="100000"/>
              </a:lnSpc>
              <a:spcBef>
                <a:spcPts val="105"/>
              </a:spcBef>
              <a:tabLst>
                <a:tab pos="299085" algn="l"/>
              </a:tabLst>
            </a:pPr>
            <a:endParaRPr lang="en-US" sz="1100" spc="-10" dirty="0" smtClean="0">
              <a:solidFill>
                <a:srgbClr val="7B7B7B"/>
              </a:solidFill>
              <a:latin typeface="Arial"/>
              <a:cs typeface="Arial"/>
            </a:endParaRPr>
          </a:p>
          <a:p>
            <a:pPr marL="12700">
              <a:lnSpc>
                <a:spcPct val="100000"/>
              </a:lnSpc>
              <a:spcBef>
                <a:spcPts val="105"/>
              </a:spcBef>
              <a:tabLst>
                <a:tab pos="299085"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object 27"/>
          <p:cNvSpPr txBox="1"/>
          <p:nvPr/>
        </p:nvSpPr>
        <p:spPr>
          <a:xfrm>
            <a:off x="5461508" y="3272154"/>
            <a:ext cx="972819" cy="452755"/>
          </a:xfrm>
          <a:prstGeom prst="rect">
            <a:avLst/>
          </a:prstGeom>
        </p:spPr>
        <p:txBody>
          <a:bodyPr vert="horz" wrap="square" lIns="0" tIns="13335" rIns="0" bIns="0" rtlCol="0">
            <a:spAutoFit/>
          </a:bodyPr>
          <a:lstStyle/>
          <a:p>
            <a:pPr marL="12700">
              <a:lnSpc>
                <a:spcPct val="100000"/>
              </a:lnSpc>
              <a:spcBef>
                <a:spcPts val="105"/>
              </a:spcBef>
            </a:pPr>
            <a:r>
              <a:rPr lang="en-US" sz="1400" spc="-10" dirty="0">
                <a:solidFill>
                  <a:srgbClr val="D56734"/>
                </a:solidFill>
                <a:latin typeface="Arial"/>
                <a:cs typeface="Arial"/>
              </a:rPr>
              <a:t>DURATION</a:t>
            </a:r>
            <a:endParaRPr sz="1400" dirty="0">
              <a:latin typeface="Arial"/>
              <a:cs typeface="Arial"/>
            </a:endParaRPr>
          </a:p>
          <a:p>
            <a:pPr marL="12700">
              <a:lnSpc>
                <a:spcPct val="100000"/>
              </a:lnSpc>
            </a:pPr>
            <a:r>
              <a:rPr sz="1400" dirty="0">
                <a:solidFill>
                  <a:srgbClr val="7B7B7B"/>
                </a:solidFill>
                <a:latin typeface="Arial"/>
                <a:cs typeface="Arial"/>
              </a:rPr>
              <a:t>2</a:t>
            </a:r>
            <a:r>
              <a:rPr sz="1400" spc="-40" dirty="0">
                <a:solidFill>
                  <a:srgbClr val="7B7B7B"/>
                </a:solidFill>
                <a:latin typeface="Arial"/>
                <a:cs typeface="Arial"/>
              </a:rPr>
              <a:t> </a:t>
            </a:r>
            <a:r>
              <a:rPr lang="en-US" sz="1400" dirty="0">
                <a:solidFill>
                  <a:srgbClr val="7B7B7B"/>
                </a:solidFill>
                <a:latin typeface="Arial"/>
                <a:cs typeface="Arial"/>
              </a:rPr>
              <a:t>hours</a:t>
            </a:r>
            <a:endParaRPr sz="1400" dirty="0">
              <a:latin typeface="Arial"/>
              <a:cs typeface="Arial"/>
            </a:endParaRPr>
          </a:p>
        </p:txBody>
      </p:sp>
      <p:sp>
        <p:nvSpPr>
          <p:cNvPr id="28" name="object 28"/>
          <p:cNvSpPr txBox="1"/>
          <p:nvPr/>
        </p:nvSpPr>
        <p:spPr>
          <a:xfrm>
            <a:off x="5163058" y="2106930"/>
            <a:ext cx="2049145" cy="235962"/>
          </a:xfrm>
          <a:prstGeom prst="rect">
            <a:avLst/>
          </a:prstGeom>
        </p:spPr>
        <p:txBody>
          <a:bodyPr vert="horz" wrap="square" lIns="0" tIns="12700" rIns="0" bIns="0" rtlCol="0">
            <a:spAutoFit/>
          </a:bodyPr>
          <a:lstStyle/>
          <a:p>
            <a:pPr marL="12700">
              <a:lnSpc>
                <a:spcPct val="100000"/>
              </a:lnSpc>
              <a:spcBef>
                <a:spcPts val="100"/>
              </a:spcBef>
            </a:pPr>
            <a:r>
              <a:rPr lang="en-US" sz="1450" spc="-15" dirty="0">
                <a:solidFill>
                  <a:srgbClr val="D56734"/>
                </a:solidFill>
                <a:latin typeface="Arial"/>
                <a:cs typeface="Arial"/>
              </a:rPr>
              <a:t>BASIC INFORMATION</a:t>
            </a:r>
            <a:endParaRPr sz="1450" dirty="0">
              <a:latin typeface="Arial"/>
              <a:cs typeface="Arial"/>
            </a:endParaRPr>
          </a:p>
        </p:txBody>
      </p:sp>
      <p:grpSp>
        <p:nvGrpSpPr>
          <p:cNvPr id="29" name="object 29"/>
          <p:cNvGrpSpPr/>
          <p:nvPr/>
        </p:nvGrpSpPr>
        <p:grpSpPr>
          <a:xfrm>
            <a:off x="4457572" y="2557272"/>
            <a:ext cx="6591300" cy="2220468"/>
            <a:chOff x="4457700" y="2561843"/>
            <a:chExt cx="6591300" cy="2220468"/>
          </a:xfrm>
        </p:grpSpPr>
        <p:sp>
          <p:nvSpPr>
            <p:cNvPr id="30" name="object 30"/>
            <p:cNvSpPr/>
            <p:nvPr/>
          </p:nvSpPr>
          <p:spPr>
            <a:xfrm>
              <a:off x="4457700" y="4782311"/>
              <a:ext cx="6591300" cy="0"/>
            </a:xfrm>
            <a:custGeom>
              <a:avLst/>
              <a:gdLst/>
              <a:ahLst/>
              <a:cxnLst/>
              <a:rect l="l" t="t" r="r" b="b"/>
              <a:pathLst>
                <a:path w="6591300">
                  <a:moveTo>
                    <a:pt x="0" y="0"/>
                  </a:moveTo>
                  <a:lnTo>
                    <a:pt x="627888" y="0"/>
                  </a:lnTo>
                </a:path>
                <a:path w="6591300">
                  <a:moveTo>
                    <a:pt x="1854708" y="0"/>
                  </a:moveTo>
                  <a:lnTo>
                    <a:pt x="6591173" y="0"/>
                  </a:lnTo>
                </a:path>
              </a:pathLst>
            </a:custGeom>
            <a:ln w="76200">
              <a:solidFill>
                <a:srgbClr val="D56734"/>
              </a:solidFill>
            </a:ln>
          </p:spPr>
          <p:txBody>
            <a:bodyPr wrap="square" lIns="0" tIns="0" rIns="0" bIns="0" rtlCol="0"/>
            <a:lstStyle/>
            <a:p>
              <a:endParaRPr/>
            </a:p>
          </p:txBody>
        </p:sp>
        <p:sp>
          <p:nvSpPr>
            <p:cNvPr id="31" name="object 31"/>
            <p:cNvSpPr/>
            <p:nvPr/>
          </p:nvSpPr>
          <p:spPr>
            <a:xfrm>
              <a:off x="7321296" y="2561843"/>
              <a:ext cx="431165" cy="1179830"/>
            </a:xfrm>
            <a:custGeom>
              <a:avLst/>
              <a:gdLst/>
              <a:ahLst/>
              <a:cxnLst/>
              <a:rect l="l" t="t" r="r" b="b"/>
              <a:pathLst>
                <a:path w="431165" h="1179829">
                  <a:moveTo>
                    <a:pt x="430784" y="785876"/>
                  </a:moveTo>
                  <a:lnTo>
                    <a:pt x="215392" y="678053"/>
                  </a:lnTo>
                  <a:lnTo>
                    <a:pt x="0" y="785876"/>
                  </a:lnTo>
                  <a:lnTo>
                    <a:pt x="0" y="1071499"/>
                  </a:lnTo>
                  <a:lnTo>
                    <a:pt x="215392" y="1179322"/>
                  </a:lnTo>
                  <a:lnTo>
                    <a:pt x="430784" y="1071499"/>
                  </a:lnTo>
                  <a:lnTo>
                    <a:pt x="430784" y="785876"/>
                  </a:lnTo>
                  <a:close/>
                </a:path>
                <a:path w="431165" h="1179829">
                  <a:moveTo>
                    <a:pt x="430784" y="107823"/>
                  </a:moveTo>
                  <a:lnTo>
                    <a:pt x="215392" y="0"/>
                  </a:lnTo>
                  <a:lnTo>
                    <a:pt x="0" y="107823"/>
                  </a:lnTo>
                  <a:lnTo>
                    <a:pt x="0" y="393446"/>
                  </a:lnTo>
                  <a:lnTo>
                    <a:pt x="215392" y="501269"/>
                  </a:lnTo>
                  <a:lnTo>
                    <a:pt x="430784" y="393446"/>
                  </a:lnTo>
                  <a:lnTo>
                    <a:pt x="430784" y="107823"/>
                  </a:lnTo>
                  <a:close/>
                </a:path>
              </a:pathLst>
            </a:custGeom>
            <a:solidFill>
              <a:srgbClr val="D56734"/>
            </a:solidFill>
          </p:spPr>
          <p:txBody>
            <a:bodyPr wrap="square" lIns="0" tIns="0" rIns="0" bIns="0" rtlCol="0"/>
            <a:lstStyle/>
            <a:p>
              <a:endParaRPr/>
            </a:p>
          </p:txBody>
        </p:sp>
        <p:sp>
          <p:nvSpPr>
            <p:cNvPr id="32" name="object 32"/>
            <p:cNvSpPr/>
            <p:nvPr/>
          </p:nvSpPr>
          <p:spPr>
            <a:xfrm>
              <a:off x="7392924" y="2668524"/>
              <a:ext cx="288035" cy="288036"/>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4986527" y="2636520"/>
              <a:ext cx="324612" cy="324612"/>
            </a:xfrm>
            <a:prstGeom prst="rect">
              <a:avLst/>
            </a:prstGeom>
            <a:blipFill>
              <a:blip r:embed="rId6" cstate="print"/>
              <a:stretch>
                <a:fillRect/>
              </a:stretch>
            </a:blipFill>
          </p:spPr>
          <p:txBody>
            <a:bodyPr wrap="square" lIns="0" tIns="0" rIns="0" bIns="0" rtlCol="0"/>
            <a:lstStyle/>
            <a:p>
              <a:endParaRPr/>
            </a:p>
          </p:txBody>
        </p:sp>
      </p:grpSp>
      <p:sp>
        <p:nvSpPr>
          <p:cNvPr id="38" name="object 38"/>
          <p:cNvSpPr txBox="1"/>
          <p:nvPr/>
        </p:nvSpPr>
        <p:spPr>
          <a:xfrm>
            <a:off x="5461760" y="3956050"/>
            <a:ext cx="1330708" cy="443711"/>
          </a:xfrm>
          <a:prstGeom prst="rect">
            <a:avLst/>
          </a:prstGeom>
        </p:spPr>
        <p:txBody>
          <a:bodyPr vert="horz" wrap="square" lIns="0" tIns="12700" rIns="0" bIns="0" rtlCol="0">
            <a:spAutoFit/>
          </a:bodyPr>
          <a:lstStyle/>
          <a:p>
            <a:pPr marL="21590">
              <a:lnSpc>
                <a:spcPct val="100000"/>
              </a:lnSpc>
              <a:spcBef>
                <a:spcPts val="100"/>
              </a:spcBef>
            </a:pPr>
            <a:r>
              <a:rPr lang="en-US" sz="1400" spc="-5" dirty="0">
                <a:solidFill>
                  <a:srgbClr val="D56734"/>
                </a:solidFill>
                <a:latin typeface="Arial"/>
                <a:cs typeface="Arial"/>
              </a:rPr>
              <a:t>LANGUAGES</a:t>
            </a:r>
            <a:endParaRPr sz="1400" dirty="0">
              <a:latin typeface="Arial"/>
              <a:cs typeface="Arial"/>
            </a:endParaRPr>
          </a:p>
          <a:p>
            <a:pPr marL="12700">
              <a:lnSpc>
                <a:spcPct val="100000"/>
              </a:lnSpc>
              <a:spcBef>
                <a:spcPts val="5"/>
              </a:spcBef>
            </a:pPr>
            <a:r>
              <a:rPr lang="en-US" sz="1400" dirty="0">
                <a:solidFill>
                  <a:srgbClr val="7B7B7B"/>
                </a:solidFill>
                <a:latin typeface="Arial"/>
                <a:cs typeface="Arial"/>
              </a:rPr>
              <a:t>English, Arabic</a:t>
            </a:r>
            <a:endParaRPr sz="1400" dirty="0">
              <a:latin typeface="Arial"/>
              <a:cs typeface="Arial"/>
            </a:endParaRPr>
          </a:p>
        </p:txBody>
      </p:sp>
      <p:sp>
        <p:nvSpPr>
          <p:cNvPr id="39" name="object 39"/>
          <p:cNvSpPr txBox="1"/>
          <p:nvPr/>
        </p:nvSpPr>
        <p:spPr>
          <a:xfrm>
            <a:off x="7832597" y="2580258"/>
            <a:ext cx="3292603" cy="978088"/>
          </a:xfrm>
          <a:prstGeom prst="rect">
            <a:avLst/>
          </a:prstGeom>
        </p:spPr>
        <p:txBody>
          <a:bodyPr vert="horz" wrap="square" lIns="0" tIns="13335" rIns="0" bIns="0" rtlCol="0">
            <a:spAutoFit/>
          </a:bodyPr>
          <a:lstStyle/>
          <a:p>
            <a:pPr marL="22860">
              <a:lnSpc>
                <a:spcPct val="100000"/>
              </a:lnSpc>
              <a:spcBef>
                <a:spcPts val="105"/>
              </a:spcBef>
            </a:pPr>
            <a:r>
              <a:rPr lang="en-US" sz="1400" spc="-10" dirty="0">
                <a:solidFill>
                  <a:srgbClr val="D56734"/>
                </a:solidFill>
                <a:latin typeface="Arial"/>
                <a:cs typeface="Arial"/>
              </a:rPr>
              <a:t>PREREQUISITES</a:t>
            </a:r>
            <a:endParaRPr sz="1400" dirty="0">
              <a:latin typeface="Arial"/>
              <a:cs typeface="Arial"/>
            </a:endParaRPr>
          </a:p>
          <a:p>
            <a:pPr marL="22860">
              <a:lnSpc>
                <a:spcPct val="100000"/>
              </a:lnSpc>
            </a:pPr>
            <a:r>
              <a:rPr lang="en-US" sz="1400" spc="-5" dirty="0" smtClean="0">
                <a:solidFill>
                  <a:srgbClr val="7B7B7B"/>
                </a:solidFill>
                <a:latin typeface="Arial"/>
                <a:cs typeface="Arial"/>
              </a:rPr>
              <a:t>Java Knowledge</a:t>
            </a:r>
            <a:endParaRPr lang="en-US" sz="1400" dirty="0">
              <a:latin typeface="Arial"/>
              <a:cs typeface="Arial"/>
            </a:endParaRPr>
          </a:p>
          <a:p>
            <a:pPr marL="15240" marR="651510">
              <a:lnSpc>
                <a:spcPct val="106400"/>
              </a:lnSpc>
              <a:spcBef>
                <a:spcPts val="290"/>
              </a:spcBef>
            </a:pPr>
            <a:r>
              <a:rPr lang="en-US" sz="1400" spc="-15" dirty="0">
                <a:solidFill>
                  <a:srgbClr val="D56734"/>
                </a:solidFill>
                <a:latin typeface="Arial"/>
                <a:cs typeface="Arial"/>
              </a:rPr>
              <a:t>CATEGORIES</a:t>
            </a:r>
            <a:r>
              <a:rPr sz="1400" spc="-15" dirty="0">
                <a:solidFill>
                  <a:srgbClr val="D56734"/>
                </a:solidFill>
                <a:latin typeface="Arial"/>
                <a:cs typeface="Arial"/>
              </a:rPr>
              <a:t> </a:t>
            </a:r>
            <a:endParaRPr lang="en-US" sz="1400" spc="-15" dirty="0">
              <a:solidFill>
                <a:srgbClr val="D56734"/>
              </a:solidFill>
              <a:latin typeface="Arial"/>
              <a:cs typeface="Arial"/>
            </a:endParaRPr>
          </a:p>
          <a:p>
            <a:pPr marL="15240" marR="651510">
              <a:lnSpc>
                <a:spcPct val="106400"/>
              </a:lnSpc>
              <a:spcBef>
                <a:spcPts val="290"/>
              </a:spcBef>
            </a:pPr>
            <a:r>
              <a:rPr lang="en-US" sz="1400" spc="-5" dirty="0" smtClean="0">
                <a:solidFill>
                  <a:srgbClr val="7E7E7E"/>
                </a:solidFill>
                <a:latin typeface="Arial"/>
                <a:cs typeface="Arial"/>
              </a:rPr>
              <a:t>CJ</a:t>
            </a:r>
            <a:r>
              <a:rPr lang="en-US" sz="1400" dirty="0" smtClean="0">
                <a:solidFill>
                  <a:srgbClr val="7E7E7E"/>
                </a:solidFill>
                <a:latin typeface="Arial"/>
                <a:cs typeface="Arial"/>
              </a:rPr>
              <a:t>– </a:t>
            </a:r>
            <a:r>
              <a:rPr lang="en-US" sz="1400" spc="-5" dirty="0" smtClean="0">
                <a:solidFill>
                  <a:srgbClr val="7E7E7E"/>
                </a:solidFill>
                <a:latin typeface="Arial"/>
                <a:cs typeface="Arial"/>
              </a:rPr>
              <a:t>CD </a:t>
            </a:r>
            <a:r>
              <a:rPr lang="en-US" sz="1400" dirty="0">
                <a:solidFill>
                  <a:srgbClr val="7E7E7E"/>
                </a:solidFill>
                <a:latin typeface="Arial"/>
                <a:cs typeface="Arial"/>
              </a:rPr>
              <a:t>–</a:t>
            </a:r>
            <a:r>
              <a:rPr lang="en-US" sz="1400" spc="-170" dirty="0">
                <a:solidFill>
                  <a:srgbClr val="7E7E7E"/>
                </a:solidFill>
                <a:latin typeface="Arial"/>
                <a:cs typeface="Arial"/>
              </a:rPr>
              <a:t> </a:t>
            </a:r>
            <a:r>
              <a:rPr lang="en-US" sz="1400" spc="-5" dirty="0" smtClean="0">
                <a:solidFill>
                  <a:srgbClr val="7E7E7E"/>
                </a:solidFill>
                <a:latin typeface="Arial"/>
                <a:cs typeface="Arial"/>
              </a:rPr>
              <a:t>CD2 </a:t>
            </a:r>
            <a:r>
              <a:rPr lang="en-US" sz="1400" spc="-5" dirty="0">
                <a:solidFill>
                  <a:srgbClr val="7E7E7E"/>
                </a:solidFill>
                <a:latin typeface="Arial"/>
                <a:cs typeface="Arial"/>
              </a:rPr>
              <a:t>(JAVA)</a:t>
            </a:r>
            <a:endParaRPr sz="1400" dirty="0">
              <a:latin typeface="Arial"/>
              <a:cs typeface="Arial"/>
            </a:endParaRPr>
          </a:p>
        </p:txBody>
      </p:sp>
      <p:sp>
        <p:nvSpPr>
          <p:cNvPr id="40" name="object 40"/>
          <p:cNvSpPr txBox="1"/>
          <p:nvPr/>
        </p:nvSpPr>
        <p:spPr>
          <a:xfrm>
            <a:off x="4800600" y="4672710"/>
            <a:ext cx="6809740" cy="1777410"/>
          </a:xfrm>
          <a:prstGeom prst="rect">
            <a:avLst/>
          </a:prstGeom>
        </p:spPr>
        <p:txBody>
          <a:bodyPr vert="horz" wrap="square" lIns="0" tIns="12700" rIns="0" bIns="0" rtlCol="0">
            <a:spAutoFit/>
          </a:bodyPr>
          <a:lstStyle/>
          <a:p>
            <a:pPr marL="315595">
              <a:lnSpc>
                <a:spcPct val="100000"/>
              </a:lnSpc>
              <a:spcBef>
                <a:spcPts val="100"/>
              </a:spcBef>
            </a:pPr>
            <a:r>
              <a:rPr lang="en-US" sz="1450" spc="-15" dirty="0">
                <a:solidFill>
                  <a:srgbClr val="D56734"/>
                </a:solidFill>
                <a:latin typeface="Arial"/>
                <a:cs typeface="Arial"/>
              </a:rPr>
              <a:t>OBJECTIVES</a:t>
            </a:r>
            <a:endParaRPr sz="1450" dirty="0">
              <a:latin typeface="Arial"/>
              <a:cs typeface="Arial"/>
            </a:endParaRPr>
          </a:p>
          <a:p>
            <a:pPr marL="299085" marR="1288415" indent="-287020">
              <a:lnSpc>
                <a:spcPct val="100000"/>
              </a:lnSpc>
              <a:tabLst>
                <a:tab pos="299085" algn="l"/>
              </a:tabLst>
            </a:pPr>
            <a:endParaRPr lang="es-ES" sz="1200" spc="200" dirty="0">
              <a:solidFill>
                <a:srgbClr val="D56734"/>
              </a:solidFill>
              <a:latin typeface="Arial"/>
              <a:cs typeface="Arial"/>
            </a:endParaRPr>
          </a:p>
          <a:p>
            <a:pPr marL="299085" marR="1288415" indent="-287020">
              <a:lnSpc>
                <a:spcPct val="100000"/>
              </a:lnSpc>
              <a:tabLst>
                <a:tab pos="299085" algn="l"/>
              </a:tabLst>
            </a:pPr>
            <a:r>
              <a:rPr lang="es-ES" sz="1200" spc="200" dirty="0">
                <a:solidFill>
                  <a:srgbClr val="D56734"/>
                </a:solidFill>
                <a:latin typeface="Arial"/>
                <a:cs typeface="Arial"/>
              </a:rPr>
              <a:t>	</a:t>
            </a:r>
            <a:r>
              <a:rPr lang="en-US" sz="1000" dirty="0" smtClean="0">
                <a:solidFill>
                  <a:srgbClr val="7B7B7B"/>
                </a:solidFill>
                <a:latin typeface="Arial"/>
                <a:cs typeface="Arial"/>
              </a:rPr>
              <a:t>Understand the big picture of Java EE Architecture and it’s components</a:t>
            </a:r>
            <a:endParaRPr lang="en-US" sz="1000" dirty="0">
              <a:solidFill>
                <a:srgbClr val="7B7B7B"/>
              </a:solidFill>
              <a:latin typeface="Arial"/>
              <a:cs typeface="Arial"/>
            </a:endParaRPr>
          </a:p>
          <a:p>
            <a:pPr marL="299085" marR="1288415" indent="-287020">
              <a:lnSpc>
                <a:spcPct val="100000"/>
              </a:lnSpc>
              <a:tabLst>
                <a:tab pos="299085" algn="l"/>
              </a:tabLst>
            </a:pPr>
            <a:r>
              <a:rPr lang="es-ES" sz="1000" spc="200" dirty="0">
                <a:solidFill>
                  <a:srgbClr val="D56734"/>
                </a:solidFill>
                <a:latin typeface="Arial"/>
                <a:cs typeface="Arial"/>
              </a:rPr>
              <a:t>	</a:t>
            </a:r>
            <a:r>
              <a:rPr lang="en-US" sz="1000" dirty="0">
                <a:solidFill>
                  <a:srgbClr val="7B7B7B"/>
                </a:solidFill>
                <a:latin typeface="Arial"/>
                <a:cs typeface="Arial"/>
              </a:rPr>
              <a:t>Understand </a:t>
            </a:r>
            <a:r>
              <a:rPr lang="en-US" sz="1000" dirty="0" smtClean="0">
                <a:solidFill>
                  <a:srgbClr val="7B7B7B"/>
                </a:solidFill>
                <a:latin typeface="Arial"/>
                <a:cs typeface="Arial"/>
              </a:rPr>
              <a:t>differences between Java EE and Spring</a:t>
            </a:r>
          </a:p>
          <a:p>
            <a:pPr marL="299085" marR="1288415" indent="-287020">
              <a:lnSpc>
                <a:spcPct val="100000"/>
              </a:lnSpc>
              <a:buFont typeface="Wingdings" panose="05000000000000000000" pitchFamily="2" charset="2"/>
              <a:buChar char="q"/>
              <a:tabLst>
                <a:tab pos="299085" algn="l"/>
              </a:tabLst>
            </a:pPr>
            <a:r>
              <a:rPr lang="en-US" sz="1000" dirty="0" smtClean="0">
                <a:solidFill>
                  <a:srgbClr val="7B7B7B"/>
                </a:solidFill>
                <a:latin typeface="Arial"/>
                <a:cs typeface="Arial"/>
              </a:rPr>
              <a:t>Understand the reasons behind the development of Spring framework</a:t>
            </a:r>
            <a:endParaRPr lang="en-US" sz="1000" dirty="0">
              <a:solidFill>
                <a:srgbClr val="7B7B7B"/>
              </a:solidFill>
              <a:latin typeface="Arial"/>
              <a:cs typeface="Arial"/>
            </a:endParaRPr>
          </a:p>
          <a:p>
            <a:pPr marL="299085" marR="1288415" indent="-287020">
              <a:lnSpc>
                <a:spcPct val="100000"/>
              </a:lnSpc>
              <a:tabLst>
                <a:tab pos="299085" algn="l"/>
              </a:tabLst>
            </a:pPr>
            <a:r>
              <a:rPr lang="es-ES" sz="1000" spc="200" dirty="0">
                <a:solidFill>
                  <a:srgbClr val="D56734"/>
                </a:solidFill>
                <a:latin typeface="Arial"/>
                <a:cs typeface="Arial"/>
              </a:rPr>
              <a:t>	</a:t>
            </a:r>
            <a:r>
              <a:rPr lang="en-US" sz="1000" dirty="0" smtClean="0">
                <a:solidFill>
                  <a:srgbClr val="7B7B7B"/>
                </a:solidFill>
                <a:latin typeface="Arial"/>
                <a:cs typeface="Arial"/>
              </a:rPr>
              <a:t>Understand the big picture around Spring Core, Spring AOP, Spring MVC, Spring Security, Spring Batch modules </a:t>
            </a:r>
            <a:endParaRPr lang="en-US" sz="1000" dirty="0">
              <a:solidFill>
                <a:srgbClr val="7B7B7B"/>
              </a:solidFill>
              <a:latin typeface="Arial"/>
              <a:cs typeface="Arial"/>
            </a:endParaRPr>
          </a:p>
          <a:p>
            <a:pPr marL="299085" marR="1288415" indent="-287020">
              <a:lnSpc>
                <a:spcPct val="100000"/>
              </a:lnSpc>
              <a:tabLst>
                <a:tab pos="299085" algn="l"/>
              </a:tabLst>
            </a:pPr>
            <a:r>
              <a:rPr lang="es-ES" sz="1000" spc="200" dirty="0" smtClean="0">
                <a:solidFill>
                  <a:srgbClr val="D56734"/>
                </a:solidFill>
                <a:latin typeface="Arial"/>
                <a:cs typeface="Arial"/>
              </a:rPr>
              <a:t></a:t>
            </a:r>
            <a:r>
              <a:rPr lang="es-ES" sz="1000" spc="200" dirty="0">
                <a:solidFill>
                  <a:srgbClr val="D56734"/>
                </a:solidFill>
                <a:latin typeface="Arial"/>
                <a:cs typeface="Arial"/>
              </a:rPr>
              <a:t>	</a:t>
            </a:r>
            <a:r>
              <a:rPr lang="en-US" sz="1000" dirty="0" smtClean="0">
                <a:solidFill>
                  <a:srgbClr val="7B7B7B"/>
                </a:solidFill>
                <a:latin typeface="Arial"/>
                <a:cs typeface="Arial"/>
              </a:rPr>
              <a:t>Deep Dive into Spring Core module</a:t>
            </a:r>
            <a:endParaRPr lang="en-US" sz="1000" dirty="0">
              <a:solidFill>
                <a:srgbClr val="7B7B7B"/>
              </a:solidFill>
              <a:latin typeface="Arial"/>
              <a:cs typeface="Arial"/>
            </a:endParaRPr>
          </a:p>
          <a:p>
            <a:pPr marL="299085" marR="1288415" indent="-287020">
              <a:tabLst>
                <a:tab pos="299085" algn="l"/>
              </a:tabLst>
            </a:pPr>
            <a:r>
              <a:rPr lang="es-ES" sz="1000" spc="200" dirty="0">
                <a:solidFill>
                  <a:srgbClr val="D56734"/>
                </a:solidFill>
                <a:latin typeface="Arial"/>
                <a:cs typeface="Arial"/>
              </a:rPr>
              <a:t>	</a:t>
            </a:r>
            <a:r>
              <a:rPr lang="es-ES" sz="1000" dirty="0" err="1">
                <a:solidFill>
                  <a:srgbClr val="7B7B7B"/>
                </a:solidFill>
                <a:latin typeface="Arial"/>
                <a:cs typeface="Arial"/>
              </a:rPr>
              <a:t>Understand</a:t>
            </a:r>
            <a:r>
              <a:rPr lang="es-ES" sz="1000" dirty="0">
                <a:solidFill>
                  <a:srgbClr val="7B7B7B"/>
                </a:solidFill>
                <a:latin typeface="Arial"/>
                <a:cs typeface="Arial"/>
              </a:rPr>
              <a:t> </a:t>
            </a:r>
            <a:r>
              <a:rPr lang="es-ES" sz="1000" dirty="0" err="1">
                <a:solidFill>
                  <a:srgbClr val="7B7B7B"/>
                </a:solidFill>
                <a:latin typeface="Arial"/>
                <a:cs typeface="Arial"/>
              </a:rPr>
              <a:t>essential</a:t>
            </a:r>
            <a:r>
              <a:rPr lang="es-ES" sz="1000" dirty="0">
                <a:solidFill>
                  <a:srgbClr val="7B7B7B"/>
                </a:solidFill>
                <a:latin typeface="Arial"/>
                <a:cs typeface="Arial"/>
              </a:rPr>
              <a:t> Spring </a:t>
            </a:r>
            <a:r>
              <a:rPr lang="es-ES" sz="1000" dirty="0" err="1">
                <a:solidFill>
                  <a:srgbClr val="7B7B7B"/>
                </a:solidFill>
                <a:latin typeface="Arial"/>
                <a:cs typeface="Arial"/>
              </a:rPr>
              <a:t>annotations</a:t>
            </a:r>
            <a:endParaRPr lang="en-US" sz="1000" dirty="0">
              <a:solidFill>
                <a:srgbClr val="7B7B7B"/>
              </a:solidFill>
              <a:latin typeface="Arial"/>
              <a:cs typeface="Arial"/>
            </a:endParaRPr>
          </a:p>
          <a:p>
            <a:pPr marL="6343015">
              <a:lnSpc>
                <a:spcPct val="100000"/>
              </a:lnSpc>
              <a:spcBef>
                <a:spcPts val="459"/>
              </a:spcBef>
            </a:pPr>
            <a:endParaRPr sz="1200" dirty="0">
              <a:latin typeface="Arial"/>
              <a:cs typeface="Arial"/>
            </a:endParaRPr>
          </a:p>
        </p:txBody>
      </p:sp>
      <p:sp>
        <p:nvSpPr>
          <p:cNvPr id="47" name="object 37">
            <a:extLst>
              <a:ext uri="{FF2B5EF4-FFF2-40B4-BE49-F238E27FC236}">
                <a16:creationId xmlns="" xmlns:a16="http://schemas.microsoft.com/office/drawing/2014/main" id="{C8C248C1-1683-DDD1-762C-0261A5AFE520}"/>
              </a:ext>
            </a:extLst>
          </p:cNvPr>
          <p:cNvSpPr/>
          <p:nvPr/>
        </p:nvSpPr>
        <p:spPr>
          <a:xfrm>
            <a:off x="7405016" y="3297682"/>
            <a:ext cx="254509" cy="323087"/>
          </a:xfrm>
          <a:prstGeom prst="rect">
            <a:avLst/>
          </a:prstGeom>
          <a:blipFill>
            <a:blip r:embed="rId7"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744594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457200"/>
            <a:ext cx="6630670" cy="430887"/>
          </a:xfrm>
        </p:spPr>
        <p:txBody>
          <a:bodyPr/>
          <a:lstStyle/>
          <a:p>
            <a:pPr algn="ctr"/>
            <a:r>
              <a:rPr lang="en-US" sz="2800" dirty="0" smtClean="0"/>
              <a:t>Spring Modules - Overview</a:t>
            </a:r>
            <a:endParaRPr lang="en-US" sz="2800" dirty="0"/>
          </a:p>
        </p:txBody>
      </p:sp>
      <p:pic>
        <p:nvPicPr>
          <p:cNvPr id="4" name="Picture 3"/>
          <p:cNvPicPr>
            <a:picLocks noChangeAspect="1"/>
          </p:cNvPicPr>
          <p:nvPr/>
        </p:nvPicPr>
        <p:blipFill>
          <a:blip r:embed="rId3"/>
          <a:stretch>
            <a:fillRect/>
          </a:stretch>
        </p:blipFill>
        <p:spPr>
          <a:xfrm>
            <a:off x="381000" y="1219200"/>
            <a:ext cx="7924800" cy="4491038"/>
          </a:xfrm>
          <a:prstGeom prst="rect">
            <a:avLst/>
          </a:prstGeom>
        </p:spPr>
      </p:pic>
      <p:sp>
        <p:nvSpPr>
          <p:cNvPr id="3" name="TextBox 2"/>
          <p:cNvSpPr txBox="1"/>
          <p:nvPr/>
        </p:nvSpPr>
        <p:spPr>
          <a:xfrm>
            <a:off x="8534400" y="1524000"/>
            <a:ext cx="3505200" cy="2308324"/>
          </a:xfrm>
          <a:prstGeom prst="rect">
            <a:avLst/>
          </a:prstGeom>
          <a:noFill/>
        </p:spPr>
        <p:txBody>
          <a:bodyPr wrap="square" rtlCol="0">
            <a:spAutoFit/>
          </a:bodyPr>
          <a:lstStyle/>
          <a:p>
            <a:pPr marL="285750" indent="-285750">
              <a:buFontTx/>
              <a:buChar char="-"/>
            </a:pPr>
            <a:r>
              <a:rPr lang="en-US" dirty="0" smtClean="0"/>
              <a:t>Features of Spring framework are organized into Modules</a:t>
            </a:r>
          </a:p>
          <a:p>
            <a:pPr marL="285750" indent="-285750">
              <a:buFontTx/>
              <a:buChar char="-"/>
            </a:pPr>
            <a:endParaRPr lang="en-US" dirty="0" smtClean="0"/>
          </a:p>
          <a:p>
            <a:pPr marL="285750" indent="-285750">
              <a:buFontTx/>
              <a:buChar char="-"/>
            </a:pPr>
            <a:r>
              <a:rPr lang="en-US" dirty="0" smtClean="0"/>
              <a:t>Spring modules are grouped based on their primary features (Data Access/ Integration, Web, Core, AOP, Test)</a:t>
            </a:r>
          </a:p>
          <a:p>
            <a:pPr marL="285750" indent="-285750">
              <a:buFontTx/>
              <a:buChar char="-"/>
            </a:pPr>
            <a:endParaRPr lang="en-US" dirty="0"/>
          </a:p>
        </p:txBody>
      </p:sp>
    </p:spTree>
    <p:extLst>
      <p:ext uri="{BB962C8B-B14F-4D97-AF65-F5344CB8AC3E}">
        <p14:creationId xmlns:p14="http://schemas.microsoft.com/office/powerpoint/2010/main" val="615057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6630670" cy="430887"/>
          </a:xfrm>
        </p:spPr>
        <p:txBody>
          <a:bodyPr/>
          <a:lstStyle/>
          <a:p>
            <a:pPr algn="ctr"/>
            <a:r>
              <a:rPr lang="en-US" sz="2800" dirty="0" smtClean="0"/>
              <a:t>Spring Core</a:t>
            </a:r>
            <a:endParaRPr lang="en-US" sz="2800" dirty="0"/>
          </a:p>
        </p:txBody>
      </p:sp>
      <p:sp>
        <p:nvSpPr>
          <p:cNvPr id="3" name="Text Placeholder 2"/>
          <p:cNvSpPr>
            <a:spLocks noGrp="1"/>
          </p:cNvSpPr>
          <p:nvPr>
            <p:ph type="body" idx="1"/>
          </p:nvPr>
        </p:nvSpPr>
        <p:spPr>
          <a:xfrm>
            <a:off x="381000" y="896439"/>
            <a:ext cx="6553200" cy="5732961"/>
          </a:xfrm>
        </p:spPr>
        <p:txBody>
          <a:bodyPr/>
          <a:lstStyle/>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smtClean="0"/>
              <a:t>Spring Core container module implements </a:t>
            </a:r>
            <a:r>
              <a:rPr lang="en-US" dirty="0" err="1" smtClean="0"/>
              <a:t>IoC</a:t>
            </a:r>
            <a:r>
              <a:rPr lang="en-US" dirty="0" smtClean="0"/>
              <a:t> using Dependency Injection</a:t>
            </a:r>
          </a:p>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err="1" smtClean="0"/>
              <a:t>BeanFactory</a:t>
            </a:r>
            <a:r>
              <a:rPr lang="en-US" dirty="0" smtClean="0"/>
              <a:t> interface </a:t>
            </a:r>
            <a:r>
              <a:rPr lang="en-US" dirty="0"/>
              <a:t>is the </a:t>
            </a:r>
            <a:r>
              <a:rPr lang="en-US" dirty="0" smtClean="0"/>
              <a:t>representation </a:t>
            </a:r>
            <a:r>
              <a:rPr lang="en-US" dirty="0"/>
              <a:t>of the Spring </a:t>
            </a:r>
            <a:r>
              <a:rPr lang="en-US" dirty="0" err="1"/>
              <a:t>IoC</a:t>
            </a:r>
            <a:r>
              <a:rPr lang="en-US" dirty="0"/>
              <a:t> </a:t>
            </a:r>
            <a:r>
              <a:rPr lang="en-US" i="1" dirty="0"/>
              <a:t>container</a:t>
            </a:r>
            <a:r>
              <a:rPr lang="en-US" dirty="0"/>
              <a:t> that is responsible for containing and </a:t>
            </a:r>
            <a:r>
              <a:rPr lang="en-US" dirty="0" smtClean="0"/>
              <a:t> managing </a:t>
            </a:r>
            <a:r>
              <a:rPr lang="en-US" dirty="0"/>
              <a:t>the </a:t>
            </a:r>
            <a:r>
              <a:rPr lang="en-US" dirty="0" smtClean="0"/>
              <a:t>beans</a:t>
            </a:r>
            <a:r>
              <a:rPr lang="en-US" dirty="0"/>
              <a:t>.</a:t>
            </a:r>
          </a:p>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smtClean="0"/>
              <a:t>A Bean is an object created / managed by Spring IOC container</a:t>
            </a:r>
          </a:p>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smtClean="0"/>
              <a:t>Spring </a:t>
            </a:r>
            <a:r>
              <a:rPr lang="en-US" dirty="0" err="1"/>
              <a:t>IoC</a:t>
            </a:r>
            <a:r>
              <a:rPr lang="en-US" dirty="0"/>
              <a:t> container consumes some form of </a:t>
            </a:r>
            <a:r>
              <a:rPr lang="en-US" i="1" dirty="0"/>
              <a:t>configuration </a:t>
            </a:r>
            <a:r>
              <a:rPr lang="en-US" i="1" dirty="0" smtClean="0"/>
              <a:t>metadata</a:t>
            </a:r>
            <a:endParaRPr lang="en-US" dirty="0"/>
          </a:p>
          <a:p>
            <a:pPr marL="742950" lvl="1" indent="-285750">
              <a:buFont typeface="Wingdings" panose="05000000000000000000" pitchFamily="2" charset="2"/>
              <a:buChar char="ü"/>
            </a:pPr>
            <a:endParaRPr lang="en-US" dirty="0" smtClean="0"/>
          </a:p>
          <a:p>
            <a:pPr marL="742950" lvl="1" indent="-285750">
              <a:buFont typeface="Wingdings" panose="05000000000000000000" pitchFamily="2" charset="2"/>
              <a:buChar char="ü"/>
            </a:pPr>
            <a:r>
              <a:rPr lang="en-US" dirty="0" smtClean="0"/>
              <a:t>Configuration </a:t>
            </a:r>
            <a:r>
              <a:rPr lang="en-US" dirty="0"/>
              <a:t>metadata </a:t>
            </a:r>
            <a:r>
              <a:rPr lang="en-US" dirty="0" smtClean="0"/>
              <a:t>(XML / Annotations) is how </a:t>
            </a:r>
            <a:r>
              <a:rPr lang="en-US" dirty="0"/>
              <a:t>you </a:t>
            </a:r>
            <a:r>
              <a:rPr lang="en-US" dirty="0" smtClean="0"/>
              <a:t>inform </a:t>
            </a:r>
            <a:r>
              <a:rPr lang="en-US" dirty="0"/>
              <a:t>the Spring container as to how to </a:t>
            </a:r>
            <a:r>
              <a:rPr lang="en-US" i="1" dirty="0"/>
              <a:t>“instantiate, configure, and assemble [the objects in your </a:t>
            </a:r>
            <a:r>
              <a:rPr lang="en-US" i="1" dirty="0" smtClean="0"/>
              <a:t>application (beans)]</a:t>
            </a:r>
          </a:p>
          <a:p>
            <a:pPr lvl="1"/>
            <a:endParaRPr lang="en-US" dirty="0" smtClean="0"/>
          </a:p>
          <a:p>
            <a:pPr lvl="1"/>
            <a:endParaRPr lang="en-US" dirty="0"/>
          </a:p>
          <a:p>
            <a:pPr marL="742950" lvl="1" indent="-285750">
              <a:buFont typeface="Wingdings" panose="05000000000000000000" pitchFamily="2" charset="2"/>
              <a:buChar char="ü"/>
            </a:pPr>
            <a:endParaRPr lang="en-US" dirty="0"/>
          </a:p>
        </p:txBody>
      </p:sp>
      <p:pic>
        <p:nvPicPr>
          <p:cNvPr id="6" name="Picture 5"/>
          <p:cNvPicPr>
            <a:picLocks noChangeAspect="1"/>
          </p:cNvPicPr>
          <p:nvPr/>
        </p:nvPicPr>
        <p:blipFill>
          <a:blip r:embed="rId2"/>
          <a:stretch>
            <a:fillRect/>
          </a:stretch>
        </p:blipFill>
        <p:spPr>
          <a:xfrm>
            <a:off x="7239000" y="1676400"/>
            <a:ext cx="4648200" cy="3962400"/>
          </a:xfrm>
          <a:prstGeom prst="rect">
            <a:avLst/>
          </a:prstGeom>
        </p:spPr>
      </p:pic>
    </p:spTree>
    <p:extLst>
      <p:ext uri="{BB962C8B-B14F-4D97-AF65-F5344CB8AC3E}">
        <p14:creationId xmlns:p14="http://schemas.microsoft.com/office/powerpoint/2010/main" val="2408226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6630670" cy="346249"/>
          </a:xfrm>
        </p:spPr>
        <p:txBody>
          <a:bodyPr/>
          <a:lstStyle/>
          <a:p>
            <a:pPr algn="ctr"/>
            <a:r>
              <a:rPr lang="en-US" dirty="0" smtClean="0"/>
              <a:t>Spring AOP</a:t>
            </a:r>
            <a:endParaRPr lang="en-US" dirty="0"/>
          </a:p>
        </p:txBody>
      </p:sp>
      <p:sp>
        <p:nvSpPr>
          <p:cNvPr id="3" name="Text Placeholder 2"/>
          <p:cNvSpPr>
            <a:spLocks noGrp="1"/>
          </p:cNvSpPr>
          <p:nvPr>
            <p:ph type="body" idx="1"/>
          </p:nvPr>
        </p:nvSpPr>
        <p:spPr>
          <a:xfrm>
            <a:off x="420877" y="838201"/>
            <a:ext cx="10475723" cy="187743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marL="285750" indent="-285750">
              <a:buFont typeface="Wingdings" panose="05000000000000000000" pitchFamily="2" charset="2"/>
              <a:buChar char="q"/>
            </a:pPr>
            <a:endParaRPr lang="en-US" sz="1800" b="1" dirty="0" smtClean="0"/>
          </a:p>
          <a:p>
            <a:pPr marL="285750" indent="-285750">
              <a:buFont typeface="Wingdings" panose="05000000000000000000" pitchFamily="2" charset="2"/>
              <a:buChar char="q"/>
            </a:pPr>
            <a:r>
              <a:rPr lang="en-US" sz="1800" b="1" dirty="0" smtClean="0"/>
              <a:t>AOP (Aspect Oriented Programming) : </a:t>
            </a:r>
          </a:p>
          <a:p>
            <a:pPr marL="285750" indent="-285750">
              <a:buFont typeface="Wingdings" panose="05000000000000000000" pitchFamily="2" charset="2"/>
              <a:buChar char="q"/>
            </a:pPr>
            <a:endParaRPr lang="en-US" sz="1800" b="1" dirty="0" smtClean="0"/>
          </a:p>
          <a:p>
            <a:pPr marL="742950" lvl="1" indent="-285750">
              <a:buFont typeface="Wingdings" panose="05000000000000000000" pitchFamily="2" charset="2"/>
              <a:buChar char="Ø"/>
            </a:pPr>
            <a:r>
              <a:rPr lang="en-US" dirty="0" smtClean="0"/>
              <a:t>Programming paradigm that allow the separation of cross cutting concerns from the business concerns</a:t>
            </a:r>
          </a:p>
          <a:p>
            <a:pPr marL="742950" lvl="1" indent="-285750">
              <a:buFont typeface="Wingdings" panose="05000000000000000000" pitchFamily="2" charset="2"/>
              <a:buChar char="Ø"/>
            </a:pPr>
            <a:r>
              <a:rPr lang="en-US" dirty="0" smtClean="0"/>
              <a:t>Transaction management is an example of cross cutting concern</a:t>
            </a:r>
          </a:p>
          <a:p>
            <a:pPr marL="742950" lvl="1" indent="-285750">
              <a:buFont typeface="Wingdings" panose="05000000000000000000" pitchFamily="2" charset="2"/>
              <a:buChar char="q"/>
            </a:pPr>
            <a:endParaRPr lang="en-US" dirty="0" smtClean="0"/>
          </a:p>
          <a:p>
            <a:pPr marL="285750" indent="-285750">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418419" y="2978990"/>
            <a:ext cx="5448300" cy="3076575"/>
          </a:xfrm>
          <a:prstGeom prst="rect">
            <a:avLst/>
          </a:prstGeom>
        </p:spPr>
      </p:pic>
      <p:sp>
        <p:nvSpPr>
          <p:cNvPr id="6" name="TextBox 5"/>
          <p:cNvSpPr txBox="1"/>
          <p:nvPr/>
        </p:nvSpPr>
        <p:spPr>
          <a:xfrm>
            <a:off x="6477000" y="2978990"/>
            <a:ext cx="5029200" cy="23083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b="1" dirty="0" smtClean="0"/>
              <a:t>Cross cutting concern :</a:t>
            </a:r>
          </a:p>
          <a:p>
            <a:pPr marL="285750" indent="-285750">
              <a:buFont typeface="Wingdings" panose="05000000000000000000" pitchFamily="2" charset="2"/>
              <a:buChar char="§"/>
            </a:pPr>
            <a:r>
              <a:rPr lang="en-US" dirty="0" smtClean="0"/>
              <a:t>Functionality needed in many places of the application</a:t>
            </a:r>
            <a:r>
              <a:rPr lang="en-US" b="1" dirty="0" smtClean="0"/>
              <a:t> </a:t>
            </a:r>
          </a:p>
          <a:p>
            <a:pPr marL="285750" indent="-285750">
              <a:buFont typeface="Wingdings" panose="05000000000000000000" pitchFamily="2" charset="2"/>
              <a:buChar char="§"/>
            </a:pPr>
            <a:endParaRPr lang="en-US" b="1" dirty="0" smtClean="0"/>
          </a:p>
          <a:p>
            <a:pPr marL="285750" indent="-285750">
              <a:buFont typeface="Wingdings" panose="05000000000000000000" pitchFamily="2" charset="2"/>
              <a:buChar char="§"/>
            </a:pPr>
            <a:r>
              <a:rPr lang="en-US" b="1" dirty="0" smtClean="0"/>
              <a:t>Examples : </a:t>
            </a:r>
          </a:p>
          <a:p>
            <a:pPr marL="742950" lvl="1" indent="-285750">
              <a:buFont typeface="Wingdings" panose="05000000000000000000" pitchFamily="2" charset="2"/>
              <a:buChar char="§"/>
            </a:pPr>
            <a:r>
              <a:rPr lang="en-US" dirty="0" smtClean="0"/>
              <a:t>Logging (log before/after method call)</a:t>
            </a:r>
          </a:p>
          <a:p>
            <a:pPr marL="742950" lvl="1" indent="-285750">
              <a:buFont typeface="Wingdings" panose="05000000000000000000" pitchFamily="2" charset="2"/>
              <a:buChar char="§"/>
            </a:pPr>
            <a:r>
              <a:rPr lang="en-US" dirty="0" smtClean="0"/>
              <a:t>Transaction management (begin/commit)</a:t>
            </a:r>
          </a:p>
          <a:p>
            <a:pPr marL="742950" lvl="1" indent="-285750">
              <a:buFont typeface="Wingdings" panose="05000000000000000000" pitchFamily="2" charset="2"/>
              <a:buChar char="§"/>
            </a:pPr>
            <a:r>
              <a:rPr lang="en-US" dirty="0" smtClean="0"/>
              <a:t>Security (role check before method call)</a:t>
            </a:r>
          </a:p>
        </p:txBody>
      </p:sp>
    </p:spTree>
    <p:extLst>
      <p:ext uri="{BB962C8B-B14F-4D97-AF65-F5344CB8AC3E}">
        <p14:creationId xmlns:p14="http://schemas.microsoft.com/office/powerpoint/2010/main" val="306324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6630670" cy="346249"/>
          </a:xfrm>
        </p:spPr>
        <p:txBody>
          <a:bodyPr/>
          <a:lstStyle/>
          <a:p>
            <a:pPr algn="ctr"/>
            <a:r>
              <a:rPr lang="en-US" dirty="0" smtClean="0"/>
              <a:t>Spring AOP</a:t>
            </a:r>
            <a:endParaRPr lang="en-US" dirty="0"/>
          </a:p>
        </p:txBody>
      </p:sp>
      <p:sp>
        <p:nvSpPr>
          <p:cNvPr id="4" name="TextBox 3"/>
          <p:cNvSpPr txBox="1"/>
          <p:nvPr/>
        </p:nvSpPr>
        <p:spPr>
          <a:xfrm>
            <a:off x="533400" y="762000"/>
            <a:ext cx="11350244" cy="563231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marL="285750" indent="-285750">
              <a:buFont typeface="Wingdings" panose="05000000000000000000" pitchFamily="2" charset="2"/>
              <a:buChar char="q"/>
            </a:pPr>
            <a:r>
              <a:rPr lang="en-US" b="1" dirty="0" smtClean="0"/>
              <a:t>AOP Concepts : </a:t>
            </a:r>
          </a:p>
          <a:p>
            <a:pPr marL="285750" indent="-285750">
              <a:buFont typeface="Wingdings" panose="05000000000000000000" pitchFamily="2" charset="2"/>
              <a:buChar char="q"/>
            </a:pPr>
            <a:endParaRPr lang="en-US" b="1" dirty="0" smtClean="0"/>
          </a:p>
          <a:p>
            <a:pPr marL="285750" indent="-285750">
              <a:buFont typeface="Wingdings" panose="05000000000000000000" pitchFamily="2" charset="2"/>
              <a:buChar char="Ø"/>
            </a:pPr>
            <a:r>
              <a:rPr lang="en-US" dirty="0" smtClean="0"/>
              <a:t>Aspect : </a:t>
            </a:r>
          </a:p>
          <a:p>
            <a:pPr marL="742950" lvl="1" indent="-285750">
              <a:buFont typeface="Wingdings" panose="05000000000000000000" pitchFamily="2" charset="2"/>
              <a:buChar char="Ø"/>
            </a:pPr>
            <a:r>
              <a:rPr lang="en-US" dirty="0" smtClean="0"/>
              <a:t>a </a:t>
            </a:r>
            <a:r>
              <a:rPr lang="en-US" dirty="0"/>
              <a:t>modularization of a concern that cuts across multiple </a:t>
            </a:r>
            <a:r>
              <a:rPr lang="en-US" dirty="0" smtClean="0"/>
              <a:t>classes.</a:t>
            </a:r>
          </a:p>
          <a:p>
            <a:pPr marL="285750" indent="-285750">
              <a:buFont typeface="Wingdings" panose="05000000000000000000" pitchFamily="2" charset="2"/>
              <a:buChar char="Ø"/>
            </a:pPr>
            <a:r>
              <a:rPr lang="en-US" dirty="0"/>
              <a:t>Join point : </a:t>
            </a:r>
            <a:endParaRPr lang="en-US" dirty="0" smtClean="0"/>
          </a:p>
          <a:p>
            <a:pPr marL="742950" lvl="1" indent="-285750">
              <a:buFont typeface="Wingdings" panose="05000000000000000000" pitchFamily="2" charset="2"/>
              <a:buChar char="Ø"/>
            </a:pPr>
            <a:r>
              <a:rPr lang="en-US" dirty="0" smtClean="0"/>
              <a:t>A point </a:t>
            </a:r>
            <a:r>
              <a:rPr lang="en-US" dirty="0"/>
              <a:t>during the execution of a program</a:t>
            </a:r>
            <a:r>
              <a:rPr lang="en-US" dirty="0" smtClean="0"/>
              <a:t>, </a:t>
            </a:r>
            <a:r>
              <a:rPr lang="en-US" dirty="0"/>
              <a:t>In Spring AOP, a join point </a:t>
            </a:r>
            <a:r>
              <a:rPr lang="en-US" i="1" dirty="0"/>
              <a:t>always</a:t>
            </a:r>
            <a:r>
              <a:rPr lang="en-US" dirty="0"/>
              <a:t> represents a method execution</a:t>
            </a:r>
            <a:r>
              <a:rPr lang="en-US" dirty="0" smtClean="0"/>
              <a:t>.</a:t>
            </a:r>
          </a:p>
          <a:p>
            <a:pPr marL="285750" indent="-285750">
              <a:buFont typeface="Wingdings" panose="05000000000000000000" pitchFamily="2" charset="2"/>
              <a:buChar char="Ø"/>
            </a:pPr>
            <a:r>
              <a:rPr lang="en-US" i="1" dirty="0" smtClean="0"/>
              <a:t>Advice : </a:t>
            </a:r>
          </a:p>
          <a:p>
            <a:pPr marL="742950" lvl="1" indent="-285750">
              <a:buFont typeface="Wingdings" panose="05000000000000000000" pitchFamily="2" charset="2"/>
              <a:buChar char="Ø"/>
            </a:pPr>
            <a:r>
              <a:rPr lang="en-US" dirty="0" smtClean="0"/>
              <a:t>Action </a:t>
            </a:r>
            <a:r>
              <a:rPr lang="en-US" dirty="0"/>
              <a:t>taken by an aspect at a particular join </a:t>
            </a:r>
            <a:r>
              <a:rPr lang="en-US" dirty="0" smtClean="0"/>
              <a:t>point</a:t>
            </a:r>
          </a:p>
          <a:p>
            <a:pPr marL="285750" indent="-285750">
              <a:buFont typeface="Wingdings" panose="05000000000000000000" pitchFamily="2" charset="2"/>
              <a:buChar char="Ø"/>
            </a:pPr>
            <a:r>
              <a:rPr lang="en-US" dirty="0" smtClean="0"/>
              <a:t>Advice types : </a:t>
            </a:r>
          </a:p>
          <a:p>
            <a:pPr marL="742950" lvl="1" indent="-285750">
              <a:buFont typeface="Wingdings" panose="05000000000000000000" pitchFamily="2" charset="2"/>
              <a:buChar char="Ø"/>
            </a:pPr>
            <a:r>
              <a:rPr lang="en-US" dirty="0" smtClean="0"/>
              <a:t>"</a:t>
            </a:r>
            <a:r>
              <a:rPr lang="en-US" dirty="0"/>
              <a:t>around," "before" and "</a:t>
            </a:r>
            <a:r>
              <a:rPr lang="en-US" dirty="0" smtClean="0"/>
              <a:t>after“</a:t>
            </a:r>
          </a:p>
          <a:p>
            <a:pPr marL="285750" indent="-285750">
              <a:buFont typeface="Wingdings" panose="05000000000000000000" pitchFamily="2" charset="2"/>
              <a:buChar char="Ø"/>
            </a:pPr>
            <a:r>
              <a:rPr lang="en-US" dirty="0" err="1" smtClean="0"/>
              <a:t>Pointcut</a:t>
            </a:r>
            <a:r>
              <a:rPr lang="en-US" dirty="0" smtClean="0"/>
              <a:t> : </a:t>
            </a:r>
          </a:p>
          <a:p>
            <a:pPr marL="742950" lvl="1" indent="-285750">
              <a:buFont typeface="Wingdings" panose="05000000000000000000" pitchFamily="2" charset="2"/>
              <a:buChar char="Ø"/>
            </a:pPr>
            <a:r>
              <a:rPr lang="en-US" dirty="0" smtClean="0"/>
              <a:t>A predicate </a:t>
            </a:r>
            <a:r>
              <a:rPr lang="en-US" dirty="0"/>
              <a:t>that matches join points. Advice is associated with a </a:t>
            </a:r>
            <a:r>
              <a:rPr lang="en-US" dirty="0" err="1"/>
              <a:t>pointcut</a:t>
            </a:r>
            <a:r>
              <a:rPr lang="en-US" dirty="0"/>
              <a:t> expression and runs at any join point matched by the </a:t>
            </a:r>
            <a:r>
              <a:rPr lang="en-US" dirty="0" err="1" smtClean="0"/>
              <a:t>pointcut</a:t>
            </a:r>
            <a:endParaRPr lang="en-US" dirty="0" smtClean="0"/>
          </a:p>
          <a:p>
            <a:pPr marL="285750" indent="-285750">
              <a:buFont typeface="Wingdings" panose="05000000000000000000" pitchFamily="2" charset="2"/>
              <a:buChar char="Ø"/>
            </a:pPr>
            <a:r>
              <a:rPr lang="en-US" dirty="0" smtClean="0"/>
              <a:t>Target Object : </a:t>
            </a:r>
          </a:p>
          <a:p>
            <a:pPr marL="742950" lvl="1" indent="-285750">
              <a:buFont typeface="Wingdings" panose="05000000000000000000" pitchFamily="2" charset="2"/>
              <a:buChar char="Ø"/>
            </a:pPr>
            <a:r>
              <a:rPr lang="en-US" dirty="0" err="1" smtClean="0"/>
              <a:t>proxied</a:t>
            </a:r>
            <a:r>
              <a:rPr lang="en-US" dirty="0" smtClean="0"/>
              <a:t> object being advised by one or more aspects</a:t>
            </a:r>
          </a:p>
          <a:p>
            <a:pPr marL="285750" indent="-285750">
              <a:buFont typeface="Wingdings" panose="05000000000000000000" pitchFamily="2" charset="2"/>
              <a:buChar char="Ø"/>
            </a:pPr>
            <a:r>
              <a:rPr lang="en-US" dirty="0" smtClean="0"/>
              <a:t>AOP Proxy : </a:t>
            </a:r>
          </a:p>
          <a:p>
            <a:pPr marL="742950" lvl="1" indent="-285750">
              <a:buFont typeface="Wingdings" panose="05000000000000000000" pitchFamily="2" charset="2"/>
              <a:buChar char="Ø"/>
            </a:pPr>
            <a:r>
              <a:rPr lang="en-US" dirty="0" smtClean="0"/>
              <a:t>object </a:t>
            </a:r>
            <a:r>
              <a:rPr lang="en-US" dirty="0"/>
              <a:t>created by the AOP framework in order to implement the aspect contracts (advise method executions and so on)</a:t>
            </a:r>
          </a:p>
          <a:p>
            <a:pPr marL="285750" indent="-285750">
              <a:buFont typeface="Wingdings" panose="05000000000000000000" pitchFamily="2" charset="2"/>
              <a:buChar char="Ø"/>
            </a:pPr>
            <a:r>
              <a:rPr lang="en-US" dirty="0" smtClean="0"/>
              <a:t>Weaving : </a:t>
            </a:r>
          </a:p>
          <a:p>
            <a:pPr marL="742950" lvl="1" indent="-285750">
              <a:buFont typeface="Wingdings" panose="05000000000000000000" pitchFamily="2" charset="2"/>
              <a:buChar char="Ø"/>
            </a:pPr>
            <a:r>
              <a:rPr lang="en-US" dirty="0" smtClean="0"/>
              <a:t>linking </a:t>
            </a:r>
            <a:r>
              <a:rPr lang="en-US" dirty="0"/>
              <a:t>aspects with other application types or objects to create an advised </a:t>
            </a:r>
            <a:r>
              <a:rPr lang="en-US" dirty="0" smtClean="0"/>
              <a:t>object</a:t>
            </a:r>
          </a:p>
        </p:txBody>
      </p:sp>
    </p:spTree>
    <p:extLst>
      <p:ext uri="{BB962C8B-B14F-4D97-AF65-F5344CB8AC3E}">
        <p14:creationId xmlns:p14="http://schemas.microsoft.com/office/powerpoint/2010/main" val="3185614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9" y="152400"/>
            <a:ext cx="6630670" cy="430887"/>
          </a:xfrm>
        </p:spPr>
        <p:txBody>
          <a:bodyPr/>
          <a:lstStyle/>
          <a:p>
            <a:pPr algn="ctr"/>
            <a:r>
              <a:rPr lang="en-US" sz="2800" dirty="0" smtClean="0"/>
              <a:t>Spring Batch</a:t>
            </a:r>
            <a:endParaRPr lang="en-US" sz="2800" dirty="0"/>
          </a:p>
        </p:txBody>
      </p:sp>
      <p:sp>
        <p:nvSpPr>
          <p:cNvPr id="3" name="Text Placeholder 2"/>
          <p:cNvSpPr>
            <a:spLocks noGrp="1"/>
          </p:cNvSpPr>
          <p:nvPr>
            <p:ph type="body" idx="1"/>
          </p:nvPr>
        </p:nvSpPr>
        <p:spPr>
          <a:xfrm>
            <a:off x="4495800" y="843455"/>
            <a:ext cx="7275320" cy="4924425"/>
          </a:xfrm>
        </p:spPr>
        <p:txBody>
          <a:bodyPr/>
          <a:lstStyle/>
          <a:p>
            <a:pPr marL="285750" indent="-285750">
              <a:buFont typeface="Wingdings" panose="05000000000000000000" pitchFamily="2" charset="2"/>
              <a:buChar char="Ø"/>
            </a:pPr>
            <a:r>
              <a:rPr lang="en-US" sz="1600" dirty="0" smtClean="0"/>
              <a:t>Framework for developing batch applications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sz="1600" dirty="0"/>
              <a:t>P</a:t>
            </a:r>
            <a:r>
              <a:rPr lang="en-US" sz="1600" dirty="0" smtClean="0"/>
              <a:t>rovides </a:t>
            </a:r>
            <a:r>
              <a:rPr lang="en-US" sz="1600" dirty="0"/>
              <a:t>reusable functions that are essential in processing large volumes of records, including logging/tracing, transaction management, job processing statistics, job restart, skip,</a:t>
            </a:r>
            <a:r>
              <a:rPr lang="en-US" dirty="0"/>
              <a:t> </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sz="1600" b="1" dirty="0" smtClean="0"/>
              <a:t>Application Layer : </a:t>
            </a:r>
          </a:p>
          <a:p>
            <a:pPr marL="742950" lvl="1" indent="-285750">
              <a:buFont typeface="Wingdings" panose="05000000000000000000" pitchFamily="2" charset="2"/>
              <a:buChar char="§"/>
            </a:pPr>
            <a:r>
              <a:rPr lang="en-US" sz="1600" dirty="0">
                <a:solidFill>
                  <a:srgbClr val="505050"/>
                </a:solidFill>
                <a:latin typeface="Arial"/>
                <a:cs typeface="Arial"/>
              </a:rPr>
              <a:t>contains batch jobs written by developers using Spring Batch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1600" b="1" dirty="0" smtClean="0"/>
              <a:t>Core Layer : </a:t>
            </a:r>
          </a:p>
          <a:p>
            <a:pPr marL="742950" lvl="1" indent="-285750">
              <a:buFont typeface="Wingdings" panose="05000000000000000000" pitchFamily="2" charset="2"/>
              <a:buChar char="§"/>
            </a:pPr>
            <a:r>
              <a:rPr lang="en-US" sz="1600" dirty="0">
                <a:solidFill>
                  <a:srgbClr val="505050"/>
                </a:solidFill>
                <a:latin typeface="Arial"/>
                <a:cs typeface="Arial"/>
              </a:rPr>
              <a:t>contains the core runtime classes necessary to launch and control a batch job.</a:t>
            </a:r>
          </a:p>
          <a:p>
            <a:pPr marL="742950" lvl="1" indent="-285750">
              <a:buFont typeface="Wingdings" panose="05000000000000000000" pitchFamily="2" charset="2"/>
              <a:buChar char="§"/>
            </a:pPr>
            <a:r>
              <a:rPr lang="en-US" sz="1600" dirty="0">
                <a:solidFill>
                  <a:srgbClr val="505050"/>
                </a:solidFill>
                <a:latin typeface="Arial"/>
                <a:cs typeface="Arial"/>
              </a:rPr>
              <a:t>It includes implementations for </a:t>
            </a:r>
            <a:r>
              <a:rPr lang="en-US" sz="1600" dirty="0" err="1">
                <a:solidFill>
                  <a:srgbClr val="505050"/>
                </a:solidFill>
                <a:latin typeface="Arial"/>
                <a:cs typeface="Arial"/>
              </a:rPr>
              <a:t>JobLauncher</a:t>
            </a:r>
            <a:r>
              <a:rPr lang="en-US" sz="1600" dirty="0">
                <a:solidFill>
                  <a:srgbClr val="505050"/>
                </a:solidFill>
                <a:latin typeface="Arial"/>
                <a:cs typeface="Arial"/>
              </a:rPr>
              <a:t>, Job, and Step</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Ø"/>
            </a:pPr>
            <a:r>
              <a:rPr lang="en-US" sz="1600" b="1" dirty="0" smtClean="0"/>
              <a:t>Infrastructure Layer </a:t>
            </a:r>
            <a:r>
              <a:rPr lang="en-US" b="1" dirty="0" smtClean="0"/>
              <a:t>: </a:t>
            </a:r>
          </a:p>
          <a:p>
            <a:pPr marL="742950" lvl="1" indent="-285750">
              <a:buFont typeface="Wingdings" panose="05000000000000000000" pitchFamily="2" charset="2"/>
              <a:buChar char="§"/>
            </a:pPr>
            <a:r>
              <a:rPr lang="en-US" sz="1600" dirty="0">
                <a:solidFill>
                  <a:srgbClr val="505050"/>
                </a:solidFill>
                <a:latin typeface="Arial"/>
                <a:cs typeface="Arial"/>
              </a:rPr>
              <a:t>contains common readers and writers and services (like </a:t>
            </a:r>
            <a:r>
              <a:rPr lang="en-US" sz="1600" dirty="0" err="1">
                <a:solidFill>
                  <a:srgbClr val="505050"/>
                </a:solidFill>
                <a:latin typeface="Arial"/>
                <a:cs typeface="Arial"/>
              </a:rPr>
              <a:t>RetryTemplate</a:t>
            </a:r>
            <a:r>
              <a:rPr lang="en-US" sz="1600" dirty="0">
                <a:solidFill>
                  <a:srgbClr val="505050"/>
                </a:solidFill>
                <a:latin typeface="Arial"/>
                <a:cs typeface="Arial"/>
              </a:rPr>
              <a:t>), which are used both by application developers (like </a:t>
            </a:r>
            <a:r>
              <a:rPr lang="en-US" sz="1600" dirty="0" err="1" smtClean="0">
                <a:solidFill>
                  <a:srgbClr val="505050"/>
                </a:solidFill>
                <a:latin typeface="Arial"/>
                <a:cs typeface="Arial"/>
              </a:rPr>
              <a:t>ItemReader</a:t>
            </a:r>
            <a:r>
              <a:rPr lang="en-US" sz="1600" dirty="0">
                <a:solidFill>
                  <a:srgbClr val="505050"/>
                </a:solidFill>
                <a:latin typeface="Arial"/>
                <a:cs typeface="Arial"/>
              </a:rPr>
              <a:t>, </a:t>
            </a:r>
            <a:r>
              <a:rPr lang="en-US" sz="1600" dirty="0" err="1">
                <a:solidFill>
                  <a:srgbClr val="505050"/>
                </a:solidFill>
                <a:latin typeface="Arial"/>
                <a:cs typeface="Arial"/>
              </a:rPr>
              <a:t>ItemWriter</a:t>
            </a:r>
            <a:r>
              <a:rPr lang="en-US" sz="1600" dirty="0">
                <a:solidFill>
                  <a:srgbClr val="505050"/>
                </a:solidFill>
                <a:latin typeface="Arial"/>
                <a:cs typeface="Arial"/>
              </a:rPr>
              <a:t>), and the core framework (like retry)</a:t>
            </a:r>
          </a:p>
          <a:p>
            <a:pPr lvl="1"/>
            <a:endParaRPr lang="en-US" dirty="0" smtClean="0"/>
          </a:p>
          <a:p>
            <a:pPr marL="742950" lvl="1" indent="-285750">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414337" y="899653"/>
            <a:ext cx="3743325" cy="4129547"/>
          </a:xfrm>
          <a:prstGeom prst="rect">
            <a:avLst/>
          </a:prstGeom>
        </p:spPr>
      </p:pic>
      <p:sp>
        <p:nvSpPr>
          <p:cNvPr id="9" name="TextBox 8"/>
          <p:cNvSpPr txBox="1"/>
          <p:nvPr/>
        </p:nvSpPr>
        <p:spPr>
          <a:xfrm>
            <a:off x="2285999" y="5418250"/>
            <a:ext cx="8763000" cy="1200329"/>
          </a:xfrm>
          <a:prstGeom prst="rect">
            <a:avLst/>
          </a:prstGeom>
          <a:solidFill>
            <a:schemeClr val="accent1">
              <a:lumMod val="40000"/>
              <a:lumOff val="60000"/>
            </a:schemeClr>
          </a:solidFill>
        </p:spPr>
        <p:txBody>
          <a:bodyPr wrap="square" rtlCol="0">
            <a:spAutoFit/>
          </a:bodyPr>
          <a:lstStyle/>
          <a:p>
            <a:r>
              <a:rPr lang="en-US" dirty="0" smtClean="0"/>
              <a:t>Typical Batch program : </a:t>
            </a:r>
          </a:p>
          <a:p>
            <a:r>
              <a:rPr lang="en-US" dirty="0"/>
              <a:t>	</a:t>
            </a:r>
            <a:r>
              <a:rPr lang="en-US" dirty="0" smtClean="0"/>
              <a:t>1) </a:t>
            </a:r>
            <a:r>
              <a:rPr lang="en-US" dirty="0"/>
              <a:t>Reads a large number of </a:t>
            </a:r>
            <a:r>
              <a:rPr lang="en-US" dirty="0" smtClean="0"/>
              <a:t>records from a database, file, or queue.</a:t>
            </a:r>
          </a:p>
          <a:p>
            <a:r>
              <a:rPr lang="en-US" dirty="0" smtClean="0"/>
              <a:t>	2) Process the data in some fashion</a:t>
            </a:r>
          </a:p>
          <a:p>
            <a:r>
              <a:rPr lang="en-US" dirty="0" smtClean="0"/>
              <a:t>	3) Writes back data in a modified form</a:t>
            </a:r>
          </a:p>
        </p:txBody>
      </p:sp>
    </p:spTree>
    <p:extLst>
      <p:ext uri="{BB962C8B-B14F-4D97-AF65-F5344CB8AC3E}">
        <p14:creationId xmlns:p14="http://schemas.microsoft.com/office/powerpoint/2010/main" val="3614640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04800"/>
            <a:ext cx="6630670" cy="430887"/>
          </a:xfrm>
        </p:spPr>
        <p:txBody>
          <a:bodyPr/>
          <a:lstStyle/>
          <a:p>
            <a:pPr algn="ctr"/>
            <a:r>
              <a:rPr lang="en-US" sz="2800" dirty="0" smtClean="0"/>
              <a:t>Spring MVC</a:t>
            </a:r>
            <a:endParaRPr lang="en-US" sz="2800" dirty="0"/>
          </a:p>
        </p:txBody>
      </p:sp>
      <p:pic>
        <p:nvPicPr>
          <p:cNvPr id="4" name="Picture 3"/>
          <p:cNvPicPr>
            <a:picLocks noChangeAspect="1"/>
          </p:cNvPicPr>
          <p:nvPr/>
        </p:nvPicPr>
        <p:blipFill>
          <a:blip r:embed="rId3"/>
          <a:stretch>
            <a:fillRect/>
          </a:stretch>
        </p:blipFill>
        <p:spPr>
          <a:xfrm>
            <a:off x="228600" y="1014596"/>
            <a:ext cx="6357938" cy="4962525"/>
          </a:xfrm>
          <a:prstGeom prst="rect">
            <a:avLst/>
          </a:prstGeom>
        </p:spPr>
      </p:pic>
      <p:sp>
        <p:nvSpPr>
          <p:cNvPr id="5" name="TextBox 4"/>
          <p:cNvSpPr txBox="1"/>
          <p:nvPr/>
        </p:nvSpPr>
        <p:spPr>
          <a:xfrm>
            <a:off x="1981200" y="5977121"/>
            <a:ext cx="4038600" cy="381000"/>
          </a:xfrm>
          <a:prstGeom prst="rect">
            <a:avLst/>
          </a:prstGeom>
          <a:noFill/>
        </p:spPr>
        <p:txBody>
          <a:bodyPr wrap="square" rtlCol="0">
            <a:spAutoFit/>
          </a:bodyPr>
          <a:lstStyle/>
          <a:p>
            <a:r>
              <a:rPr lang="en-US" dirty="0" smtClean="0"/>
              <a:t>Figure : Request Processing Workflow</a:t>
            </a:r>
            <a:endParaRPr lang="en-US" dirty="0"/>
          </a:p>
        </p:txBody>
      </p:sp>
      <p:sp>
        <p:nvSpPr>
          <p:cNvPr id="8" name="TextBox 7"/>
          <p:cNvSpPr txBox="1"/>
          <p:nvPr/>
        </p:nvSpPr>
        <p:spPr>
          <a:xfrm>
            <a:off x="6586538" y="1295400"/>
            <a:ext cx="5376862"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Provide </a:t>
            </a:r>
            <a:r>
              <a:rPr lang="en-US" b="1" dirty="0" smtClean="0"/>
              <a:t>Model-View-Controller</a:t>
            </a:r>
            <a:r>
              <a:rPr lang="en-US" dirty="0" smtClean="0"/>
              <a:t> architecture : </a:t>
            </a:r>
          </a:p>
          <a:p>
            <a:pPr marL="285750"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b="1" dirty="0" smtClean="0"/>
              <a:t>Model</a:t>
            </a:r>
            <a:r>
              <a:rPr lang="en-US" dirty="0" smtClean="0"/>
              <a:t> : encapsulate the application data</a:t>
            </a:r>
          </a:p>
          <a:p>
            <a:pPr marL="742950" lvl="1" indent="-285750">
              <a:buFont typeface="Wingdings" panose="05000000000000000000" pitchFamily="2" charset="2"/>
              <a:buChar char="Ø"/>
            </a:pPr>
            <a:endParaRPr lang="en-US" b="1" dirty="0" smtClean="0"/>
          </a:p>
          <a:p>
            <a:pPr marL="742950" lvl="1" indent="-285750">
              <a:buFont typeface="Wingdings" panose="05000000000000000000" pitchFamily="2" charset="2"/>
              <a:buChar char="Ø"/>
            </a:pPr>
            <a:r>
              <a:rPr lang="en-US" b="1" dirty="0" smtClean="0"/>
              <a:t>View</a:t>
            </a:r>
            <a:r>
              <a:rPr lang="en-US" dirty="0" smtClean="0"/>
              <a:t> : render the model data</a:t>
            </a:r>
          </a:p>
          <a:p>
            <a:pPr marL="742950" lvl="1" indent="-285750">
              <a:buFont typeface="Wingdings" panose="05000000000000000000" pitchFamily="2" charset="2"/>
              <a:buChar char="Ø"/>
            </a:pPr>
            <a:endParaRPr lang="en-US" b="1" dirty="0" smtClean="0"/>
          </a:p>
          <a:p>
            <a:pPr marL="742950" lvl="1" indent="-285750">
              <a:buFont typeface="Wingdings" panose="05000000000000000000" pitchFamily="2" charset="2"/>
              <a:buChar char="Ø"/>
            </a:pPr>
            <a:r>
              <a:rPr lang="en-US" b="1" dirty="0" smtClean="0"/>
              <a:t>Controller</a:t>
            </a:r>
            <a:r>
              <a:rPr lang="en-US" dirty="0" smtClean="0"/>
              <a:t> : process user requests, build the model after calling business service(s), and pass it to the view for rendering</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b="1" dirty="0" smtClean="0"/>
              <a:t>Dispatcher Servlet</a:t>
            </a:r>
            <a:r>
              <a:rPr lang="en-US" dirty="0" smtClean="0"/>
              <a:t> (Front Controller): </a:t>
            </a:r>
          </a:p>
          <a:p>
            <a:pPr marL="742950" lvl="1" indent="-285750">
              <a:buFont typeface="Wingdings" panose="05000000000000000000" pitchFamily="2" charset="2"/>
              <a:buChar char="Ø"/>
            </a:pPr>
            <a:r>
              <a:rPr lang="en-US" dirty="0"/>
              <a:t>handles all the HTTP requests and responses.</a:t>
            </a:r>
          </a:p>
        </p:txBody>
      </p:sp>
    </p:spTree>
    <p:extLst>
      <p:ext uri="{BB962C8B-B14F-4D97-AF65-F5344CB8AC3E}">
        <p14:creationId xmlns:p14="http://schemas.microsoft.com/office/powerpoint/2010/main" val="14566623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81000"/>
            <a:ext cx="6630670" cy="430887"/>
          </a:xfrm>
        </p:spPr>
        <p:txBody>
          <a:bodyPr/>
          <a:lstStyle/>
          <a:p>
            <a:pPr algn="ctr"/>
            <a:r>
              <a:rPr lang="en-US" sz="2800" dirty="0" smtClean="0"/>
              <a:t>Spring Security</a:t>
            </a:r>
            <a:endParaRPr lang="en-US" sz="2800" dirty="0"/>
          </a:p>
        </p:txBody>
      </p:sp>
      <p:sp>
        <p:nvSpPr>
          <p:cNvPr id="3" name="Text Placeholder 2"/>
          <p:cNvSpPr>
            <a:spLocks noGrp="1"/>
          </p:cNvSpPr>
          <p:nvPr>
            <p:ph type="body" idx="1"/>
          </p:nvPr>
        </p:nvSpPr>
        <p:spPr>
          <a:xfrm>
            <a:off x="420877" y="1259535"/>
            <a:ext cx="11350244" cy="2585323"/>
          </a:xfrm>
        </p:spPr>
        <p:txBody>
          <a:bodyPr/>
          <a:lstStyle/>
          <a:p>
            <a:pPr marL="285750" indent="-285750">
              <a:buFont typeface="Wingdings" panose="05000000000000000000" pitchFamily="2" charset="2"/>
              <a:buChar char="Ø"/>
            </a:pPr>
            <a:r>
              <a:rPr lang="en-US" dirty="0" smtClean="0"/>
              <a:t>Provide support for authentication and authorization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Provide protection against common attacks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provides a default set of security related HTTP response headers to provide secure </a:t>
            </a:r>
            <a:r>
              <a:rPr lang="en-US" dirty="0" smtClean="0"/>
              <a:t>defaults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default for Spring Security is to include the following </a:t>
            </a:r>
            <a:r>
              <a:rPr lang="en-US" dirty="0" smtClean="0"/>
              <a:t>headers in the http response :</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4" name="Picture 3"/>
          <p:cNvPicPr>
            <a:picLocks noChangeAspect="1"/>
          </p:cNvPicPr>
          <p:nvPr/>
        </p:nvPicPr>
        <p:blipFill>
          <a:blip r:embed="rId3"/>
          <a:stretch>
            <a:fillRect/>
          </a:stretch>
        </p:blipFill>
        <p:spPr>
          <a:xfrm>
            <a:off x="2119311" y="3348444"/>
            <a:ext cx="7953375" cy="2057400"/>
          </a:xfrm>
          <a:prstGeom prst="rect">
            <a:avLst/>
          </a:prstGeom>
        </p:spPr>
      </p:pic>
    </p:spTree>
    <p:extLst>
      <p:ext uri="{BB962C8B-B14F-4D97-AF65-F5344CB8AC3E}">
        <p14:creationId xmlns:p14="http://schemas.microsoft.com/office/powerpoint/2010/main" val="692730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92922"/>
            <a:ext cx="6630670" cy="346249"/>
          </a:xfrm>
        </p:spPr>
        <p:txBody>
          <a:bodyPr/>
          <a:lstStyle/>
          <a:p>
            <a:pPr algn="ctr"/>
            <a:r>
              <a:rPr lang="en-US" dirty="0" smtClean="0"/>
              <a:t>Spring Core – IOC / Dependency Injection</a:t>
            </a:r>
            <a:endParaRPr lang="en-US" dirty="0"/>
          </a:p>
        </p:txBody>
      </p:sp>
      <p:sp>
        <p:nvSpPr>
          <p:cNvPr id="3" name="Text Placeholder 2"/>
          <p:cNvSpPr>
            <a:spLocks noGrp="1"/>
          </p:cNvSpPr>
          <p:nvPr>
            <p:ph type="body" idx="1"/>
          </p:nvPr>
        </p:nvSpPr>
        <p:spPr>
          <a:xfrm>
            <a:off x="457200" y="759916"/>
            <a:ext cx="11350244" cy="3202484"/>
          </a:xfrm>
        </p:spPr>
        <p:txBody>
          <a:bodyPr/>
          <a:lstStyle/>
          <a:p>
            <a:pPr marL="285750" indent="-285750">
              <a:buFont typeface="Wingdings" panose="05000000000000000000" pitchFamily="2" charset="2"/>
              <a:buChar char="Ø"/>
            </a:pPr>
            <a:r>
              <a:rPr lang="en-US" dirty="0" smtClean="0"/>
              <a:t>Inversion of control is </a:t>
            </a:r>
            <a:r>
              <a:rPr lang="en-US" dirty="0"/>
              <a:t>a design principle that allows classes to be loosely coupled and, therefore, easier to test and maintain</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a:t>
            </a:r>
            <a:r>
              <a:rPr lang="en-US" dirty="0"/>
              <a:t>control of objects and their dependencies </a:t>
            </a:r>
            <a:r>
              <a:rPr lang="en-US" dirty="0" smtClean="0"/>
              <a:t>is transferred from </a:t>
            </a:r>
            <a:r>
              <a:rPr lang="en-US" dirty="0"/>
              <a:t>the main program to a container or </a:t>
            </a:r>
            <a:r>
              <a:rPr lang="en-US" dirty="0" smtClean="0"/>
              <a:t>framework</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Dependency Injection is an implementation of the IOC design principle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Spring container instantiates and manages the lifecycle of the objects that are a part of the </a:t>
            </a:r>
            <a:r>
              <a:rPr lang="en-US" dirty="0" smtClean="0"/>
              <a:t>program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developer </a:t>
            </a:r>
            <a:r>
              <a:rPr lang="en-US" dirty="0"/>
              <a:t>provides the information related to what objects and dependencies are required by the application</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Benefits of IOC : </a:t>
            </a:r>
          </a:p>
          <a:p>
            <a:pPr marL="742950" lvl="1" indent="-285750">
              <a:buFont typeface="Wingdings" panose="05000000000000000000" pitchFamily="2" charset="2"/>
              <a:buChar char="Ø"/>
            </a:pPr>
            <a:r>
              <a:rPr lang="en-US" sz="1400" dirty="0">
                <a:solidFill>
                  <a:srgbClr val="505050"/>
                </a:solidFill>
                <a:latin typeface="Arial"/>
                <a:cs typeface="Arial"/>
              </a:rPr>
              <a:t>Reduces amount of application code</a:t>
            </a:r>
          </a:p>
          <a:p>
            <a:pPr marL="742950" lvl="1" indent="-285750">
              <a:buFont typeface="Wingdings" panose="05000000000000000000" pitchFamily="2" charset="2"/>
              <a:buChar char="Ø"/>
            </a:pPr>
            <a:r>
              <a:rPr lang="en-US" sz="1400" dirty="0">
                <a:solidFill>
                  <a:srgbClr val="505050"/>
                </a:solidFill>
                <a:latin typeface="Arial"/>
                <a:cs typeface="Arial"/>
              </a:rPr>
              <a:t>Decreases coupling between classes</a:t>
            </a:r>
          </a:p>
          <a:p>
            <a:pPr marL="742950" lvl="1" indent="-285750">
              <a:buFont typeface="Wingdings" panose="05000000000000000000" pitchFamily="2" charset="2"/>
              <a:buChar char="Ø"/>
            </a:pPr>
            <a:r>
              <a:rPr lang="en-US" sz="1400" dirty="0">
                <a:solidFill>
                  <a:srgbClr val="505050"/>
                </a:solidFill>
                <a:latin typeface="Arial"/>
                <a:cs typeface="Arial"/>
              </a:rPr>
              <a:t>Makes the application easier to test and maintain</a:t>
            </a:r>
          </a:p>
          <a:p>
            <a:pPr marL="742950" lvl="1"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Rectangle 3"/>
          <p:cNvSpPr/>
          <p:nvPr/>
        </p:nvSpPr>
        <p:spPr>
          <a:xfrm>
            <a:off x="2209800" y="3978337"/>
            <a:ext cx="7620000" cy="8382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209800" y="4816537"/>
            <a:ext cx="7620000" cy="7976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09800" y="5630155"/>
            <a:ext cx="7620000" cy="82222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810000" y="4894621"/>
            <a:ext cx="2590800" cy="6096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Dependency Injection</a:t>
            </a:r>
            <a:endParaRPr lang="en-US" dirty="0"/>
          </a:p>
        </p:txBody>
      </p:sp>
      <p:sp>
        <p:nvSpPr>
          <p:cNvPr id="10" name="Rounded Rectangle 9"/>
          <p:cNvSpPr/>
          <p:nvPr/>
        </p:nvSpPr>
        <p:spPr>
          <a:xfrm>
            <a:off x="3810000" y="5720529"/>
            <a:ext cx="2590800" cy="60960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IOC Container</a:t>
            </a:r>
            <a:endParaRPr lang="en-US" dirty="0"/>
          </a:p>
        </p:txBody>
      </p:sp>
      <p:sp>
        <p:nvSpPr>
          <p:cNvPr id="11" name="Rounded Rectangle 10"/>
          <p:cNvSpPr/>
          <p:nvPr/>
        </p:nvSpPr>
        <p:spPr>
          <a:xfrm>
            <a:off x="3810000" y="4056421"/>
            <a:ext cx="2590800" cy="6096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Inversion of Control</a:t>
            </a:r>
            <a:endParaRPr lang="en-US" dirty="0"/>
          </a:p>
        </p:txBody>
      </p:sp>
      <p:sp>
        <p:nvSpPr>
          <p:cNvPr id="12" name="Rectangle 11"/>
          <p:cNvSpPr/>
          <p:nvPr/>
        </p:nvSpPr>
        <p:spPr>
          <a:xfrm>
            <a:off x="6920215" y="4072398"/>
            <a:ext cx="1915763"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Principle</a:t>
            </a:r>
            <a:r>
              <a:rPr lang="en-US" sz="2800" b="0" cap="none" spc="0" dirty="0" smtClean="0">
                <a:ln w="0"/>
                <a:solidFill>
                  <a:schemeClr val="tx1"/>
                </a:solidFill>
                <a:effectLst>
                  <a:outerShdw blurRad="38100" dist="19050" dir="2700000" algn="tl" rotWithShape="0">
                    <a:schemeClr val="dk1">
                      <a:alpha val="40000"/>
                    </a:schemeClr>
                  </a:outerShdw>
                </a:effectLst>
              </a:rPr>
              <a:t> </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6974292" y="4860956"/>
            <a:ext cx="1915763"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Pattern</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6974292" y="5697927"/>
            <a:ext cx="1915763"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Framework</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838138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630670" cy="346249"/>
          </a:xfrm>
        </p:spPr>
        <p:txBody>
          <a:bodyPr/>
          <a:lstStyle/>
          <a:p>
            <a:pPr algn="ctr"/>
            <a:r>
              <a:rPr lang="en-US" dirty="0" smtClean="0"/>
              <a:t>Constructor dependency injection</a:t>
            </a:r>
            <a:endParaRPr lang="en-US" dirty="0"/>
          </a:p>
        </p:txBody>
      </p:sp>
      <p:sp>
        <p:nvSpPr>
          <p:cNvPr id="3" name="Text Placeholder 2"/>
          <p:cNvSpPr>
            <a:spLocks noGrp="1"/>
          </p:cNvSpPr>
          <p:nvPr>
            <p:ph type="body" idx="1"/>
          </p:nvPr>
        </p:nvSpPr>
        <p:spPr>
          <a:xfrm>
            <a:off x="457200" y="990600"/>
            <a:ext cx="11350244" cy="3570208"/>
          </a:xfrm>
        </p:spPr>
        <p:txBody>
          <a:bodyPr/>
          <a:lstStyle/>
          <a:p>
            <a:pPr marL="285750" indent="-285750">
              <a:buFont typeface="Wingdings" panose="05000000000000000000" pitchFamily="2" charset="2"/>
              <a:buChar char="Ø"/>
            </a:pPr>
            <a:r>
              <a:rPr lang="en-US" dirty="0" smtClean="0"/>
              <a:t>Is the recommended way of dependency injection in Spring</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From Spring </a:t>
            </a:r>
            <a:r>
              <a:rPr lang="en-US" dirty="0"/>
              <a:t>4.3, classes with a single constructor can omit the </a:t>
            </a:r>
            <a:r>
              <a:rPr lang="en-US" i="1" dirty="0"/>
              <a:t>@</a:t>
            </a:r>
            <a:r>
              <a:rPr lang="en-US" i="1" dirty="0" err="1"/>
              <a:t>Autowired</a:t>
            </a:r>
            <a:r>
              <a:rPr lang="en-US" i="1" dirty="0"/>
              <a:t> </a:t>
            </a:r>
            <a:r>
              <a:rPr lang="en-US" dirty="0"/>
              <a:t>annotation</a:t>
            </a:r>
          </a:p>
          <a:p>
            <a:endParaRPr lang="en-US" dirty="0" smtClean="0"/>
          </a:p>
          <a:p>
            <a:pPr marL="285750" indent="-285750">
              <a:buFont typeface="Wingdings" panose="05000000000000000000" pitchFamily="2" charset="2"/>
              <a:buChar char="Ø"/>
            </a:pPr>
            <a:r>
              <a:rPr lang="en-US" dirty="0"/>
              <a:t>Testability : no need to mock </a:t>
            </a:r>
            <a:r>
              <a:rPr lang="en-US" dirty="0" smtClean="0"/>
              <a:t>dependencies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All required dependencies are available at initialization time </a:t>
            </a:r>
          </a:p>
          <a:p>
            <a:pPr marL="1200150" lvl="2" indent="-285750">
              <a:buFont typeface="Symbol" panose="05050102010706020507" pitchFamily="18" charset="2"/>
              <a:buChar char="Þ"/>
            </a:pPr>
            <a:r>
              <a:rPr lang="en-US" sz="1400" dirty="0" smtClean="0">
                <a:solidFill>
                  <a:srgbClr val="505050"/>
                </a:solidFill>
                <a:latin typeface="Arial"/>
                <a:cs typeface="Arial"/>
              </a:rPr>
              <a:t>IOC container make sure all constructor arguments are available before passing them to constructor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Design </a:t>
            </a:r>
            <a:r>
              <a:rPr lang="en-US" dirty="0"/>
              <a:t>for </a:t>
            </a:r>
            <a:r>
              <a:rPr lang="en-US" dirty="0" smtClean="0"/>
              <a:t>immutability : </a:t>
            </a:r>
          </a:p>
          <a:p>
            <a:pPr lvl="1"/>
            <a:r>
              <a:rPr lang="en-US" dirty="0" smtClean="0"/>
              <a:t>=&gt; </a:t>
            </a:r>
            <a:r>
              <a:rPr lang="en-US" sz="1400" dirty="0">
                <a:solidFill>
                  <a:srgbClr val="505050"/>
                </a:solidFill>
                <a:latin typeface="Arial"/>
                <a:cs typeface="Arial"/>
              </a:rPr>
              <a:t>Mark dependencies final</a:t>
            </a:r>
          </a:p>
          <a:p>
            <a:pPr marL="742950" lvl="1" indent="-285750">
              <a:buFont typeface="Symbol" panose="05050102010706020507" pitchFamily="18" charset="2"/>
              <a:buChar char="Þ"/>
            </a:pPr>
            <a:r>
              <a:rPr lang="en-US" sz="1400" dirty="0" smtClean="0">
                <a:solidFill>
                  <a:srgbClr val="505050"/>
                </a:solidFill>
                <a:latin typeface="Arial"/>
                <a:cs typeface="Arial"/>
              </a:rPr>
              <a:t>Secure </a:t>
            </a:r>
            <a:r>
              <a:rPr lang="en-US" sz="1400" dirty="0">
                <a:solidFill>
                  <a:srgbClr val="505050"/>
                </a:solidFill>
                <a:latin typeface="Arial"/>
                <a:cs typeface="Arial"/>
              </a:rPr>
              <a:t>behavior of </a:t>
            </a:r>
            <a:r>
              <a:rPr lang="en-US" sz="1400" dirty="0" smtClean="0">
                <a:solidFill>
                  <a:srgbClr val="505050"/>
                </a:solidFill>
                <a:latin typeface="Arial"/>
                <a:cs typeface="Arial"/>
              </a:rPr>
              <a:t>beans (dependencies can’t be changed later) =&gt; </a:t>
            </a:r>
            <a:r>
              <a:rPr lang="en-US" sz="1400" dirty="0" err="1" smtClean="0">
                <a:solidFill>
                  <a:srgbClr val="505050"/>
                </a:solidFill>
                <a:latin typeface="Arial"/>
                <a:cs typeface="Arial"/>
              </a:rPr>
              <a:t>unflexibility</a:t>
            </a:r>
            <a:r>
              <a:rPr lang="en-US" sz="1400" dirty="0" smtClean="0">
                <a:solidFill>
                  <a:srgbClr val="505050"/>
                </a:solidFill>
                <a:latin typeface="Arial"/>
                <a:cs typeface="Arial"/>
              </a:rPr>
              <a:t> to take into account</a:t>
            </a:r>
          </a:p>
          <a:p>
            <a:pPr marL="742950" lvl="1" indent="-285750">
              <a:buFont typeface="Symbol" panose="05050102010706020507" pitchFamily="18" charset="2"/>
              <a:buChar char="Þ"/>
            </a:pPr>
            <a:r>
              <a:rPr lang="en-US" sz="1400" dirty="0" smtClean="0">
                <a:solidFill>
                  <a:srgbClr val="505050"/>
                </a:solidFill>
                <a:latin typeface="Arial"/>
                <a:cs typeface="Arial"/>
              </a:rPr>
              <a:t>When </a:t>
            </a:r>
            <a:r>
              <a:rPr lang="en-US" sz="1400" dirty="0">
                <a:solidFill>
                  <a:srgbClr val="505050"/>
                </a:solidFill>
                <a:latin typeface="Arial"/>
                <a:cs typeface="Arial"/>
              </a:rPr>
              <a:t>refactoring, detect errors after refactoring at compile time</a:t>
            </a:r>
          </a:p>
          <a:p>
            <a:endParaRPr lang="en-US" dirty="0" smtClean="0"/>
          </a:p>
          <a:p>
            <a:pPr marL="285750" indent="-285750">
              <a:buFont typeface="Wingdings" panose="05000000000000000000" pitchFamily="2" charset="2"/>
              <a:buChar char="Ø"/>
            </a:pPr>
            <a:r>
              <a:rPr lang="en-US" dirty="0" smtClean="0"/>
              <a:t>Loose coupling with the DI container</a:t>
            </a:r>
            <a:endParaRPr lang="en-US" dirty="0"/>
          </a:p>
          <a:p>
            <a:pPr marL="742950" lvl="1"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04334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630670" cy="346249"/>
          </a:xfrm>
        </p:spPr>
        <p:txBody>
          <a:bodyPr/>
          <a:lstStyle/>
          <a:p>
            <a:pPr algn="ctr"/>
            <a:r>
              <a:rPr lang="en-US" dirty="0" smtClean="0"/>
              <a:t>Setter dependency injection</a:t>
            </a:r>
            <a:endParaRPr lang="en-US" dirty="0"/>
          </a:p>
        </p:txBody>
      </p:sp>
      <p:sp>
        <p:nvSpPr>
          <p:cNvPr id="3" name="Text Placeholder 2"/>
          <p:cNvSpPr>
            <a:spLocks noGrp="1"/>
          </p:cNvSpPr>
          <p:nvPr>
            <p:ph type="body" idx="1"/>
          </p:nvPr>
        </p:nvSpPr>
        <p:spPr>
          <a:xfrm>
            <a:off x="420877" y="1259535"/>
            <a:ext cx="11350244" cy="1723549"/>
          </a:xfrm>
        </p:spPr>
        <p:txBody>
          <a:bodyPr/>
          <a:lstStyle/>
          <a:p>
            <a:pPr marL="285750" indent="-285750">
              <a:buFont typeface="Wingdings" panose="05000000000000000000" pitchFamily="2" charset="2"/>
              <a:buChar char="Ø"/>
            </a:pPr>
            <a:r>
              <a:rPr lang="en-US" dirty="0" smtClean="0"/>
              <a:t>Use of @</a:t>
            </a:r>
            <a:r>
              <a:rPr lang="en-US" dirty="0" err="1" smtClean="0"/>
              <a:t>Autowired</a:t>
            </a:r>
            <a:r>
              <a:rPr lang="en-US" dirty="0" smtClean="0"/>
              <a:t> on setter methods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Poor readability of the code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Required use of @</a:t>
            </a:r>
            <a:r>
              <a:rPr lang="en-US" dirty="0" err="1" smtClean="0"/>
              <a:t>Autowired</a:t>
            </a:r>
            <a:r>
              <a:rPr lang="en-US" dirty="0" smtClean="0"/>
              <a:t> =&gt; tight </a:t>
            </a:r>
            <a:r>
              <a:rPr lang="en-US" dirty="0" err="1" smtClean="0"/>
              <a:t>coopling</a:t>
            </a:r>
            <a:r>
              <a:rPr lang="en-US" dirty="0" smtClean="0"/>
              <a:t> between the code and the DI container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endParaRPr lang="en-US" dirty="0"/>
          </a:p>
        </p:txBody>
      </p:sp>
    </p:spTree>
    <p:extLst>
      <p:ext uri="{BB962C8B-B14F-4D97-AF65-F5344CB8AC3E}">
        <p14:creationId xmlns:p14="http://schemas.microsoft.com/office/powerpoint/2010/main" val="3918084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138" y="621614"/>
            <a:ext cx="6630670" cy="692497"/>
          </a:xfrm>
        </p:spPr>
        <p:txBody>
          <a:bodyPr/>
          <a:lstStyle/>
          <a:p>
            <a:pPr algn="ctr"/>
            <a:r>
              <a:rPr lang="en-US" dirty="0" smtClean="0"/>
              <a:t/>
            </a:r>
            <a:br>
              <a:rPr lang="en-US" dirty="0" smtClean="0"/>
            </a:br>
            <a:endParaRPr lang="en-US" dirty="0"/>
          </a:p>
        </p:txBody>
      </p:sp>
      <p:sp>
        <p:nvSpPr>
          <p:cNvPr id="4" name="Rectangle 3"/>
          <p:cNvSpPr/>
          <p:nvPr/>
        </p:nvSpPr>
        <p:spPr>
          <a:xfrm>
            <a:off x="3778765" y="2967335"/>
            <a:ext cx="4634474" cy="923330"/>
          </a:xfrm>
          <a:prstGeom prst="rect">
            <a:avLst/>
          </a:prstGeom>
          <a:noFill/>
        </p:spPr>
        <p:txBody>
          <a:bodyPr wrap="non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INTRODUCTION</a:t>
            </a:r>
          </a:p>
        </p:txBody>
      </p:sp>
    </p:spTree>
    <p:extLst>
      <p:ext uri="{BB962C8B-B14F-4D97-AF65-F5344CB8AC3E}">
        <p14:creationId xmlns:p14="http://schemas.microsoft.com/office/powerpoint/2010/main" val="39016814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630670" cy="346249"/>
          </a:xfrm>
        </p:spPr>
        <p:txBody>
          <a:bodyPr/>
          <a:lstStyle/>
          <a:p>
            <a:pPr algn="ctr"/>
            <a:r>
              <a:rPr lang="en-US" dirty="0" smtClean="0"/>
              <a:t>Field dependency injection</a:t>
            </a:r>
            <a:endParaRPr lang="en-US" dirty="0"/>
          </a:p>
        </p:txBody>
      </p:sp>
      <p:sp>
        <p:nvSpPr>
          <p:cNvPr id="3" name="Text Placeholder 2"/>
          <p:cNvSpPr>
            <a:spLocks noGrp="1"/>
          </p:cNvSpPr>
          <p:nvPr>
            <p:ph type="body" idx="1"/>
          </p:nvPr>
        </p:nvSpPr>
        <p:spPr>
          <a:xfrm>
            <a:off x="457200" y="990600"/>
            <a:ext cx="11350244" cy="3016210"/>
          </a:xfrm>
        </p:spPr>
        <p:txBody>
          <a:bodyPr/>
          <a:lstStyle/>
          <a:p>
            <a:pPr marL="285750" indent="-285750">
              <a:buFont typeface="Wingdings" panose="05000000000000000000" pitchFamily="2" charset="2"/>
              <a:buChar char="Ø"/>
            </a:pPr>
            <a:r>
              <a:rPr lang="en-US" dirty="0" smtClean="0"/>
              <a:t>Fields of the class are annotated with @</a:t>
            </a:r>
            <a:r>
              <a:rPr lang="en-US" dirty="0" err="1" smtClean="0"/>
              <a:t>Autowired</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The code is more clean with field injection, avoids boilerplate code (setter), and no need to declare constructor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Don’t work with final (Immutable) fields</a:t>
            </a:r>
          </a:p>
          <a:p>
            <a:r>
              <a:rPr lang="en-US" dirty="0" smtClean="0"/>
              <a:t>	=&gt; final fields must be instantiated at class instantiation</a:t>
            </a:r>
          </a:p>
          <a:p>
            <a:r>
              <a:rPr lang="en-US" dirty="0"/>
              <a:t>	</a:t>
            </a:r>
            <a:r>
              <a:rPr lang="en-US" dirty="0" smtClean="0"/>
              <a:t>=&gt; The field injection runs after class instantiation</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Required use of @</a:t>
            </a:r>
            <a:r>
              <a:rPr lang="en-US" dirty="0" err="1"/>
              <a:t>Autowired</a:t>
            </a:r>
            <a:r>
              <a:rPr lang="en-US" dirty="0"/>
              <a:t> =&gt; tight </a:t>
            </a:r>
            <a:r>
              <a:rPr lang="en-US" dirty="0" err="1"/>
              <a:t>coopling</a:t>
            </a:r>
            <a:r>
              <a:rPr lang="en-US" dirty="0"/>
              <a:t> between the </a:t>
            </a:r>
            <a:r>
              <a:rPr lang="en-US" dirty="0" smtClean="0"/>
              <a:t>class code </a:t>
            </a:r>
            <a:r>
              <a:rPr lang="en-US" dirty="0"/>
              <a:t>and the DI container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322371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630670" cy="346249"/>
          </a:xfrm>
        </p:spPr>
        <p:txBody>
          <a:bodyPr/>
          <a:lstStyle/>
          <a:p>
            <a:pPr algn="ctr"/>
            <a:r>
              <a:rPr lang="en-US" dirty="0" err="1" smtClean="0"/>
              <a:t>BeanFactory</a:t>
            </a:r>
            <a:endParaRPr lang="en-US" dirty="0"/>
          </a:p>
        </p:txBody>
      </p:sp>
      <p:sp>
        <p:nvSpPr>
          <p:cNvPr id="3" name="Text Placeholder 2"/>
          <p:cNvSpPr>
            <a:spLocks noGrp="1"/>
          </p:cNvSpPr>
          <p:nvPr>
            <p:ph type="body" idx="1"/>
          </p:nvPr>
        </p:nvSpPr>
        <p:spPr>
          <a:xfrm>
            <a:off x="420877" y="1259535"/>
            <a:ext cx="11350244" cy="4308872"/>
          </a:xfrm>
        </p:spPr>
        <p:txBody>
          <a:bodyPr/>
          <a:lstStyle/>
          <a:p>
            <a:pPr marL="285750" indent="-285750">
              <a:buFont typeface="Wingdings" panose="05000000000000000000" pitchFamily="2" charset="2"/>
              <a:buChar char="Ø"/>
            </a:pPr>
            <a:r>
              <a:rPr lang="en-US" dirty="0" smtClean="0"/>
              <a:t>The root interface for accessing a Spring bean container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Manage the beans and their dependencies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 a configuration registry (xml file) for creating beans and injecting the dependencies between them</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supports only Singleton and Prototype bean </a:t>
            </a:r>
            <a:r>
              <a:rPr lang="en-US" dirty="0" smtClean="0"/>
              <a:t>scopes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does not support </a:t>
            </a:r>
            <a:r>
              <a:rPr lang="en-US" dirty="0" smtClean="0"/>
              <a:t>Annotations for </a:t>
            </a:r>
            <a:r>
              <a:rPr lang="en-US" dirty="0" err="1" smtClean="0"/>
              <a:t>autowiring</a:t>
            </a:r>
            <a:endParaRPr lang="en-US" dirty="0" smtClean="0"/>
          </a:p>
          <a:p>
            <a:r>
              <a:rPr lang="en-US" dirty="0" smtClean="0"/>
              <a:t>	=&gt; need to use </a:t>
            </a:r>
            <a:r>
              <a:rPr lang="en-US" dirty="0" err="1" smtClean="0"/>
              <a:t>autowire</a:t>
            </a:r>
            <a:r>
              <a:rPr lang="en-US" dirty="0" smtClean="0"/>
              <a:t> attribute in XML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does not </a:t>
            </a:r>
            <a:r>
              <a:rPr lang="en-US" dirty="0" smtClean="0"/>
              <a:t>provides i18n / internationalization </a:t>
            </a:r>
            <a:r>
              <a:rPr lang="en-US" dirty="0"/>
              <a:t>functionality</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instantiate beans only when you call </a:t>
            </a:r>
            <a:r>
              <a:rPr lang="en-US" dirty="0" err="1" smtClean="0"/>
              <a:t>getBean</a:t>
            </a:r>
            <a:r>
              <a:rPr lang="en-US" dirty="0" smtClean="0"/>
              <a:t>() method(s) : </a:t>
            </a:r>
          </a:p>
          <a:p>
            <a:pPr marL="285750" indent="-285750">
              <a:buFont typeface="Wingdings" panose="05000000000000000000" pitchFamily="2" charset="2"/>
              <a:buChar char="Ø"/>
            </a:pPr>
            <a:endParaRPr lang="en-US" dirty="0" smtClean="0"/>
          </a:p>
          <a:p>
            <a:pPr marL="742950" lvl="1" indent="-285750">
              <a:buFont typeface="Symbol" panose="05050102010706020507" pitchFamily="18" charset="2"/>
              <a:buChar char="Þ"/>
            </a:pPr>
            <a:r>
              <a:rPr lang="en-US" sz="1400" dirty="0" smtClean="0">
                <a:solidFill>
                  <a:srgbClr val="505050"/>
                </a:solidFill>
                <a:latin typeface="Arial"/>
                <a:cs typeface="Arial"/>
              </a:rPr>
              <a:t>leads </a:t>
            </a:r>
            <a:r>
              <a:rPr lang="en-US" sz="1400" dirty="0">
                <a:solidFill>
                  <a:srgbClr val="505050"/>
                </a:solidFill>
                <a:latin typeface="Arial"/>
                <a:cs typeface="Arial"/>
              </a:rPr>
              <a:t>to not detecting configuration errors at </a:t>
            </a:r>
            <a:r>
              <a:rPr lang="en-US" sz="1400" dirty="0" smtClean="0">
                <a:solidFill>
                  <a:srgbClr val="505050"/>
                </a:solidFill>
                <a:latin typeface="Arial"/>
                <a:cs typeface="Arial"/>
              </a:rPr>
              <a:t>startup</a:t>
            </a:r>
          </a:p>
          <a:p>
            <a:pPr marL="742950" lvl="1" indent="-285750">
              <a:buFont typeface="Symbol" panose="05050102010706020507" pitchFamily="18" charset="2"/>
              <a:buChar char="Þ"/>
            </a:pPr>
            <a:r>
              <a:rPr lang="en-US" sz="1400" dirty="0" smtClean="0">
                <a:solidFill>
                  <a:srgbClr val="505050"/>
                </a:solidFill>
                <a:latin typeface="Arial"/>
                <a:cs typeface="Arial"/>
              </a:rPr>
              <a:t>This problem is solved in </a:t>
            </a:r>
            <a:r>
              <a:rPr lang="en-US" sz="1400" dirty="0" err="1" smtClean="0">
                <a:solidFill>
                  <a:srgbClr val="505050"/>
                </a:solidFill>
                <a:latin typeface="Arial"/>
                <a:cs typeface="Arial"/>
              </a:rPr>
              <a:t>ApplicationContext</a:t>
            </a:r>
            <a:r>
              <a:rPr lang="en-US" sz="1400" dirty="0" smtClean="0">
                <a:solidFill>
                  <a:srgbClr val="505050"/>
                </a:solidFill>
                <a:latin typeface="Arial"/>
                <a:cs typeface="Arial"/>
              </a:rPr>
              <a:t> implementations, where it instantiate all singleton beans at startup</a:t>
            </a:r>
            <a:endParaRPr lang="en-US" sz="1400" dirty="0">
              <a:solidFill>
                <a:srgbClr val="505050"/>
              </a:solidFill>
              <a:latin typeface="Arial"/>
              <a:cs typeface="Arial"/>
            </a:endParaRPr>
          </a:p>
          <a:p>
            <a:pPr marL="285750" indent="-285750">
              <a:buFont typeface="Wingdings" panose="05000000000000000000" pitchFamily="2" charset="2"/>
              <a:buChar char="Ø"/>
            </a:pPr>
            <a:endParaRPr lang="en-US" dirty="0" smtClean="0"/>
          </a:p>
          <a:p>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973695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04800"/>
            <a:ext cx="6630670" cy="346249"/>
          </a:xfrm>
        </p:spPr>
        <p:txBody>
          <a:bodyPr/>
          <a:lstStyle/>
          <a:p>
            <a:pPr algn="ctr"/>
            <a:r>
              <a:rPr lang="en-US" dirty="0" err="1" smtClean="0"/>
              <a:t>ApplicationContext</a:t>
            </a:r>
            <a:endParaRPr lang="en-US" dirty="0"/>
          </a:p>
        </p:txBody>
      </p:sp>
      <p:sp>
        <p:nvSpPr>
          <p:cNvPr id="3" name="Text Placeholder 2"/>
          <p:cNvSpPr>
            <a:spLocks noGrp="1"/>
          </p:cNvSpPr>
          <p:nvPr>
            <p:ph type="body" idx="1"/>
          </p:nvPr>
        </p:nvSpPr>
        <p:spPr>
          <a:xfrm>
            <a:off x="228600" y="1143000"/>
            <a:ext cx="6019800" cy="5232202"/>
          </a:xfrm>
        </p:spPr>
        <p:txBody>
          <a:bodyPr/>
          <a:lstStyle/>
          <a:p>
            <a:pPr marL="285750" indent="-285750">
              <a:buFont typeface="Wingdings" panose="05000000000000000000" pitchFamily="2" charset="2"/>
              <a:buChar char="Ø"/>
            </a:pPr>
            <a:r>
              <a:rPr lang="en-US" i="1" dirty="0" err="1"/>
              <a:t>ApplicationContext</a:t>
            </a:r>
            <a:r>
              <a:rPr lang="en-US" dirty="0"/>
              <a:t> is a sub-interface of the </a:t>
            </a:r>
            <a:r>
              <a:rPr lang="en-US" i="1" dirty="0" err="1" smtClean="0"/>
              <a:t>BeanFactory</a:t>
            </a:r>
            <a:endParaRPr lang="en-US" i="1" dirty="0" smtClean="0"/>
          </a:p>
          <a:p>
            <a:pPr marL="285750" indent="-285750">
              <a:buFont typeface="Wingdings" panose="05000000000000000000" pitchFamily="2" charset="2"/>
              <a:buChar char="Ø"/>
            </a:pPr>
            <a:endParaRPr lang="en-US" i="1" dirty="0"/>
          </a:p>
          <a:p>
            <a:pPr marL="285750" indent="-285750">
              <a:buFont typeface="Wingdings" panose="05000000000000000000" pitchFamily="2" charset="2"/>
              <a:buChar char="Ø"/>
            </a:pPr>
            <a:r>
              <a:rPr lang="en-US" i="1" dirty="0" err="1" smtClean="0"/>
              <a:t>ApplicationContext</a:t>
            </a:r>
            <a:r>
              <a:rPr lang="en-US" i="1" dirty="0" smtClean="0"/>
              <a:t> </a:t>
            </a:r>
            <a:r>
              <a:rPr lang="en-US" dirty="0" smtClean="0"/>
              <a:t>allow Java configuration in addition to XML configuration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err="1" smtClean="0"/>
              <a:t>ApplicationContext</a:t>
            </a:r>
            <a:r>
              <a:rPr lang="en-US" dirty="0" smtClean="0"/>
              <a:t> is mostly used in production applications</a:t>
            </a:r>
          </a:p>
          <a:p>
            <a:pPr marL="285750" indent="-285750">
              <a:buFont typeface="Wingdings" panose="05000000000000000000" pitchFamily="2" charset="2"/>
              <a:buChar char="Ø"/>
            </a:pPr>
            <a:endParaRPr lang="en-US" dirty="0"/>
          </a:p>
          <a:p>
            <a:endParaRPr lang="en-US" i="1" dirty="0"/>
          </a:p>
          <a:p>
            <a:pPr marL="285750" indent="-285750">
              <a:buFont typeface="Wingdings" panose="05000000000000000000" pitchFamily="2" charset="2"/>
              <a:buChar char="Ø"/>
            </a:pPr>
            <a:r>
              <a:rPr lang="en-US" dirty="0" smtClean="0"/>
              <a:t>Additional features of </a:t>
            </a:r>
            <a:r>
              <a:rPr lang="en-US" dirty="0" err="1" smtClean="0"/>
              <a:t>ApplicationContext</a:t>
            </a:r>
            <a:r>
              <a:rPr lang="en-US" dirty="0" smtClean="0"/>
              <a:t> : </a:t>
            </a:r>
          </a:p>
          <a:p>
            <a:pPr marL="285750" indent="-285750">
              <a:buFont typeface="Wingdings" panose="05000000000000000000" pitchFamily="2" charset="2"/>
              <a:buChar char="Ø"/>
            </a:pPr>
            <a:endParaRPr lang="en-US" dirty="0" smtClean="0"/>
          </a:p>
          <a:p>
            <a:pPr marL="742950" lvl="1" indent="-285750">
              <a:buFont typeface="Wingdings" panose="05000000000000000000" pitchFamily="2" charset="2"/>
              <a:buChar char="v"/>
            </a:pPr>
            <a:r>
              <a:rPr lang="en-US" sz="1400" dirty="0">
                <a:solidFill>
                  <a:srgbClr val="505050"/>
                </a:solidFill>
                <a:latin typeface="Arial"/>
                <a:cs typeface="Arial"/>
              </a:rPr>
              <a:t>Message resolution and Internationalization : </a:t>
            </a:r>
            <a:endParaRPr lang="en-US" sz="1400" dirty="0" smtClean="0">
              <a:solidFill>
                <a:srgbClr val="505050"/>
              </a:solidFill>
              <a:latin typeface="Arial"/>
              <a:cs typeface="Arial"/>
            </a:endParaRPr>
          </a:p>
          <a:p>
            <a:pPr lvl="1"/>
            <a:endParaRPr lang="en-US" sz="1400" dirty="0">
              <a:solidFill>
                <a:srgbClr val="505050"/>
              </a:solidFill>
              <a:latin typeface="Arial"/>
              <a:cs typeface="Arial"/>
            </a:endParaRPr>
          </a:p>
          <a:p>
            <a:pPr marL="1200150" lvl="2" indent="-285750">
              <a:buFontTx/>
              <a:buChar char="-"/>
            </a:pPr>
            <a:r>
              <a:rPr lang="en-US" sz="1400" dirty="0">
                <a:solidFill>
                  <a:srgbClr val="505050"/>
                </a:solidFill>
                <a:latin typeface="Arial"/>
                <a:cs typeface="Arial"/>
              </a:rPr>
              <a:t>Provide </a:t>
            </a:r>
            <a:r>
              <a:rPr lang="en-US" sz="1400" dirty="0" err="1">
                <a:solidFill>
                  <a:srgbClr val="505050"/>
                </a:solidFill>
                <a:latin typeface="Arial"/>
                <a:cs typeface="Arial"/>
              </a:rPr>
              <a:t>ResourceBundleMessageSource</a:t>
            </a:r>
            <a:r>
              <a:rPr lang="en-US" sz="1400" dirty="0">
                <a:solidFill>
                  <a:srgbClr val="505050"/>
                </a:solidFill>
                <a:latin typeface="Arial"/>
                <a:cs typeface="Arial"/>
              </a:rPr>
              <a:t> implementation of </a:t>
            </a:r>
            <a:r>
              <a:rPr lang="en-US" sz="1400" dirty="0" err="1">
                <a:solidFill>
                  <a:srgbClr val="505050"/>
                </a:solidFill>
                <a:latin typeface="Arial"/>
                <a:cs typeface="Arial"/>
              </a:rPr>
              <a:t>MessageSource</a:t>
            </a:r>
            <a:r>
              <a:rPr lang="en-US" sz="1400" dirty="0">
                <a:solidFill>
                  <a:srgbClr val="505050"/>
                </a:solidFill>
                <a:latin typeface="Arial"/>
                <a:cs typeface="Arial"/>
              </a:rPr>
              <a:t> interface, that allow us for example to create different properties files for each language messages, and we load the translated message based on the actual local of the client that sent the request to our </a:t>
            </a:r>
            <a:r>
              <a:rPr lang="en-US" sz="1400" dirty="0" smtClean="0">
                <a:solidFill>
                  <a:srgbClr val="505050"/>
                </a:solidFill>
                <a:latin typeface="Arial"/>
                <a:cs typeface="Arial"/>
              </a:rPr>
              <a:t>backend application</a:t>
            </a:r>
          </a:p>
          <a:p>
            <a:pPr marL="1200150" lvl="2" indent="-285750">
              <a:buFontTx/>
              <a:buChar char="-"/>
            </a:pPr>
            <a:endParaRPr lang="en-US" sz="1400" dirty="0">
              <a:solidFill>
                <a:srgbClr val="505050"/>
              </a:solidFill>
              <a:latin typeface="Arial"/>
              <a:cs typeface="Arial"/>
            </a:endParaRPr>
          </a:p>
          <a:p>
            <a:pPr marL="742950" lvl="1" indent="-285750">
              <a:buFont typeface="Wingdings" panose="05000000000000000000" pitchFamily="2" charset="2"/>
              <a:buChar char="v"/>
            </a:pPr>
            <a:r>
              <a:rPr lang="en-US" sz="1400" dirty="0" smtClean="0">
                <a:solidFill>
                  <a:srgbClr val="505050"/>
                </a:solidFill>
                <a:latin typeface="Arial"/>
                <a:cs typeface="Arial"/>
              </a:rPr>
              <a:t>Event publishing : </a:t>
            </a:r>
          </a:p>
          <a:p>
            <a:pPr marL="1200150" lvl="2" indent="-285750">
              <a:buFontTx/>
              <a:buChar char="-"/>
            </a:pPr>
            <a:r>
              <a:rPr lang="en-US" sz="1400" dirty="0" smtClean="0">
                <a:solidFill>
                  <a:srgbClr val="505050"/>
                </a:solidFill>
                <a:latin typeface="Arial"/>
                <a:cs typeface="Arial"/>
              </a:rPr>
              <a:t>Ability to publish events to beans </a:t>
            </a:r>
            <a:r>
              <a:rPr lang="en-US" sz="1400" dirty="0" err="1" smtClean="0">
                <a:solidFill>
                  <a:srgbClr val="505050"/>
                </a:solidFill>
                <a:latin typeface="Arial"/>
                <a:cs typeface="Arial"/>
              </a:rPr>
              <a:t>registred</a:t>
            </a:r>
            <a:r>
              <a:rPr lang="en-US" sz="1400" dirty="0" smtClean="0">
                <a:solidFill>
                  <a:srgbClr val="505050"/>
                </a:solidFill>
                <a:latin typeface="Arial"/>
                <a:cs typeface="Arial"/>
              </a:rPr>
              <a:t> as listeners (example </a:t>
            </a:r>
            <a:r>
              <a:rPr lang="en-US" sz="1400" dirty="0">
                <a:solidFill>
                  <a:srgbClr val="505050"/>
                </a:solidFill>
                <a:latin typeface="Arial"/>
                <a:cs typeface="Arial"/>
              </a:rPr>
              <a:t>: </a:t>
            </a:r>
            <a:r>
              <a:rPr lang="en-US" sz="1400" dirty="0" err="1">
                <a:solidFill>
                  <a:srgbClr val="505050"/>
                </a:solidFill>
                <a:latin typeface="Arial"/>
                <a:cs typeface="Arial"/>
              </a:rPr>
              <a:t>ContextStartedEvent</a:t>
            </a:r>
            <a:r>
              <a:rPr lang="en-US" sz="1400" dirty="0">
                <a:solidFill>
                  <a:srgbClr val="505050"/>
                </a:solidFill>
                <a:latin typeface="Arial"/>
                <a:cs typeface="Arial"/>
              </a:rPr>
              <a:t>, </a:t>
            </a:r>
            <a:r>
              <a:rPr lang="en-US" sz="1400" dirty="0" err="1">
                <a:solidFill>
                  <a:srgbClr val="505050"/>
                </a:solidFill>
                <a:latin typeface="Arial"/>
                <a:cs typeface="Arial"/>
              </a:rPr>
              <a:t>ContextStoppedEvent</a:t>
            </a:r>
            <a:r>
              <a:rPr lang="en-US" sz="1400" dirty="0" smtClean="0">
                <a:solidFill>
                  <a:srgbClr val="505050"/>
                </a:solidFill>
                <a:latin typeface="Arial"/>
                <a:cs typeface="Arial"/>
              </a:rPr>
              <a:t>)</a:t>
            </a:r>
          </a:p>
          <a:p>
            <a:pPr marL="1200150" lvl="2" indent="-285750">
              <a:buFontTx/>
              <a:buChar char="-"/>
            </a:pPr>
            <a:r>
              <a:rPr lang="en-US" sz="1400" dirty="0">
                <a:solidFill>
                  <a:srgbClr val="505050"/>
                </a:solidFill>
                <a:latin typeface="Arial"/>
                <a:cs typeface="Arial"/>
              </a:rPr>
              <a:t>provided through the </a:t>
            </a:r>
            <a:r>
              <a:rPr lang="en-US" sz="1400" dirty="0" err="1">
                <a:solidFill>
                  <a:srgbClr val="505050"/>
                </a:solidFill>
                <a:latin typeface="Arial"/>
                <a:cs typeface="Arial"/>
              </a:rPr>
              <a:t>ApplicationEvent</a:t>
            </a:r>
            <a:r>
              <a:rPr lang="en-US" sz="1400" dirty="0">
                <a:solidFill>
                  <a:srgbClr val="505050"/>
                </a:solidFill>
                <a:latin typeface="Arial"/>
                <a:cs typeface="Arial"/>
              </a:rPr>
              <a:t> class and </a:t>
            </a:r>
            <a:r>
              <a:rPr lang="en-US" sz="1400" dirty="0" err="1">
                <a:solidFill>
                  <a:srgbClr val="505050"/>
                </a:solidFill>
                <a:latin typeface="Arial"/>
                <a:cs typeface="Arial"/>
              </a:rPr>
              <a:t>ApplicationListener</a:t>
            </a:r>
            <a:r>
              <a:rPr lang="en-US" sz="1400" dirty="0">
                <a:solidFill>
                  <a:srgbClr val="505050"/>
                </a:solidFill>
                <a:latin typeface="Arial"/>
                <a:cs typeface="Arial"/>
              </a:rPr>
              <a:t> interface</a:t>
            </a:r>
          </a:p>
          <a:p>
            <a:pPr marL="742950" lvl="1" indent="-285750">
              <a:buFontTx/>
              <a:buChar char="-"/>
            </a:pPr>
            <a:endParaRPr lang="en-US" dirty="0"/>
          </a:p>
        </p:txBody>
      </p:sp>
      <p:sp>
        <p:nvSpPr>
          <p:cNvPr id="4" name="Rectangle 3"/>
          <p:cNvSpPr/>
          <p:nvPr/>
        </p:nvSpPr>
        <p:spPr>
          <a:xfrm>
            <a:off x="8686800" y="1415842"/>
            <a:ext cx="2057400" cy="838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BeanFactory</a:t>
            </a:r>
            <a:endParaRPr lang="en-US" dirty="0"/>
          </a:p>
        </p:txBody>
      </p:sp>
      <p:sp>
        <p:nvSpPr>
          <p:cNvPr id="5" name="Rectangle 4"/>
          <p:cNvSpPr/>
          <p:nvPr/>
        </p:nvSpPr>
        <p:spPr>
          <a:xfrm>
            <a:off x="8691716" y="2831370"/>
            <a:ext cx="20574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smtClean="0"/>
              <a:t>ApplicationContext</a:t>
            </a:r>
            <a:endParaRPr lang="en-US" dirty="0"/>
          </a:p>
        </p:txBody>
      </p:sp>
      <p:cxnSp>
        <p:nvCxnSpPr>
          <p:cNvPr id="7" name="Straight Arrow Connector 6"/>
          <p:cNvCxnSpPr>
            <a:stCxn id="5" idx="0"/>
            <a:endCxn id="4" idx="2"/>
          </p:cNvCxnSpPr>
          <p:nvPr/>
        </p:nvCxnSpPr>
        <p:spPr>
          <a:xfrm flipH="1" flipV="1">
            <a:off x="9715500" y="2254042"/>
            <a:ext cx="4916" cy="57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248832" y="4278853"/>
            <a:ext cx="1447800" cy="1366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ClassPathXmlApplication</a:t>
            </a:r>
            <a:endParaRPr lang="en-US" dirty="0" smtClean="0"/>
          </a:p>
          <a:p>
            <a:pPr algn="ctr"/>
            <a:r>
              <a:rPr lang="en-US" dirty="0" smtClean="0"/>
              <a:t>Context</a:t>
            </a:r>
            <a:endParaRPr lang="en-US" dirty="0"/>
          </a:p>
        </p:txBody>
      </p:sp>
      <p:sp>
        <p:nvSpPr>
          <p:cNvPr id="20" name="Rectangle 19"/>
          <p:cNvSpPr/>
          <p:nvPr/>
        </p:nvSpPr>
        <p:spPr>
          <a:xfrm>
            <a:off x="8879778" y="4293601"/>
            <a:ext cx="1447800" cy="1366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FileSystem</a:t>
            </a:r>
            <a:endParaRPr lang="en-US" dirty="0" smtClean="0"/>
          </a:p>
          <a:p>
            <a:pPr algn="ctr"/>
            <a:r>
              <a:rPr lang="en-US" dirty="0"/>
              <a:t>X</a:t>
            </a:r>
            <a:r>
              <a:rPr lang="en-US" dirty="0" smtClean="0"/>
              <a:t>ml</a:t>
            </a:r>
          </a:p>
          <a:p>
            <a:pPr algn="ctr"/>
            <a:r>
              <a:rPr lang="en-US" dirty="0" smtClean="0"/>
              <a:t>Application</a:t>
            </a:r>
          </a:p>
          <a:p>
            <a:pPr algn="ctr"/>
            <a:r>
              <a:rPr lang="en-US" dirty="0" smtClean="0"/>
              <a:t>Context</a:t>
            </a:r>
            <a:endParaRPr lang="en-US" dirty="0"/>
          </a:p>
        </p:txBody>
      </p:sp>
      <p:sp>
        <p:nvSpPr>
          <p:cNvPr id="21" name="Rectangle 20"/>
          <p:cNvSpPr/>
          <p:nvPr/>
        </p:nvSpPr>
        <p:spPr>
          <a:xfrm>
            <a:off x="10510725" y="4298517"/>
            <a:ext cx="1447800" cy="13666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Annotation</a:t>
            </a:r>
          </a:p>
          <a:p>
            <a:pPr algn="ctr"/>
            <a:r>
              <a:rPr lang="en-US" dirty="0" err="1" smtClean="0"/>
              <a:t>Config</a:t>
            </a:r>
            <a:endParaRPr lang="en-US" dirty="0" smtClean="0"/>
          </a:p>
          <a:p>
            <a:pPr algn="ctr"/>
            <a:r>
              <a:rPr lang="en-US" dirty="0" smtClean="0"/>
              <a:t>Application</a:t>
            </a:r>
          </a:p>
          <a:p>
            <a:pPr algn="ctr"/>
            <a:r>
              <a:rPr lang="en-US" dirty="0" smtClean="0"/>
              <a:t>Context</a:t>
            </a:r>
            <a:endParaRPr lang="en-US" dirty="0"/>
          </a:p>
        </p:txBody>
      </p:sp>
      <p:cxnSp>
        <p:nvCxnSpPr>
          <p:cNvPr id="23" name="Elbow Connector 22"/>
          <p:cNvCxnSpPr>
            <a:stCxn id="19" idx="0"/>
          </p:cNvCxnSpPr>
          <p:nvPr/>
        </p:nvCxnSpPr>
        <p:spPr>
          <a:xfrm rot="5400000" flipH="1" flipV="1">
            <a:off x="7976044" y="3568095"/>
            <a:ext cx="707447" cy="7140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0" idx="0"/>
          </p:cNvCxnSpPr>
          <p:nvPr/>
        </p:nvCxnSpPr>
        <p:spPr>
          <a:xfrm rot="16200000" flipV="1">
            <a:off x="9200091" y="3890014"/>
            <a:ext cx="624031" cy="1831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16200000" flipV="1">
            <a:off x="10261974" y="3735175"/>
            <a:ext cx="624031" cy="4928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03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5865" y="152400"/>
            <a:ext cx="6630670" cy="346249"/>
          </a:xfrm>
        </p:spPr>
        <p:txBody>
          <a:bodyPr/>
          <a:lstStyle/>
          <a:p>
            <a:pPr algn="ctr"/>
            <a:r>
              <a:rPr lang="en-US" dirty="0" smtClean="0"/>
              <a:t>Bean Lifecycle</a:t>
            </a:r>
            <a:endParaRPr lang="en-US" dirty="0"/>
          </a:p>
        </p:txBody>
      </p:sp>
      <p:pic>
        <p:nvPicPr>
          <p:cNvPr id="4" name="Picture 3"/>
          <p:cNvPicPr>
            <a:picLocks noChangeAspect="1"/>
          </p:cNvPicPr>
          <p:nvPr/>
        </p:nvPicPr>
        <p:blipFill>
          <a:blip r:embed="rId3"/>
          <a:stretch>
            <a:fillRect/>
          </a:stretch>
        </p:blipFill>
        <p:spPr>
          <a:xfrm>
            <a:off x="1752600" y="880320"/>
            <a:ext cx="8077200" cy="3614807"/>
          </a:xfrm>
          <a:prstGeom prst="rect">
            <a:avLst/>
          </a:prstGeom>
        </p:spPr>
      </p:pic>
      <p:sp>
        <p:nvSpPr>
          <p:cNvPr id="3" name="Text Placeholder 2"/>
          <p:cNvSpPr>
            <a:spLocks noGrp="1"/>
          </p:cNvSpPr>
          <p:nvPr>
            <p:ph type="body" idx="1"/>
          </p:nvPr>
        </p:nvSpPr>
        <p:spPr>
          <a:xfrm>
            <a:off x="533400" y="4876799"/>
            <a:ext cx="11350244" cy="215444"/>
          </a:xfrm>
        </p:spPr>
        <p:txBody>
          <a:bodyPr/>
          <a:lstStyle/>
          <a:p>
            <a:r>
              <a:rPr lang="en-US" dirty="0" smtClean="0"/>
              <a:t>- </a:t>
            </a:r>
            <a:endParaRPr lang="en-US" dirty="0"/>
          </a:p>
        </p:txBody>
      </p:sp>
      <p:pic>
        <p:nvPicPr>
          <p:cNvPr id="5" name="Picture 4"/>
          <p:cNvPicPr>
            <a:picLocks noChangeAspect="1"/>
          </p:cNvPicPr>
          <p:nvPr/>
        </p:nvPicPr>
        <p:blipFill>
          <a:blip r:embed="rId4"/>
          <a:stretch>
            <a:fillRect/>
          </a:stretch>
        </p:blipFill>
        <p:spPr>
          <a:xfrm>
            <a:off x="1752600" y="4495127"/>
            <a:ext cx="6210935" cy="1752600"/>
          </a:xfrm>
          <a:prstGeom prst="rect">
            <a:avLst/>
          </a:prstGeom>
        </p:spPr>
      </p:pic>
    </p:spTree>
    <p:extLst>
      <p:ext uri="{BB962C8B-B14F-4D97-AF65-F5344CB8AC3E}">
        <p14:creationId xmlns:p14="http://schemas.microsoft.com/office/powerpoint/2010/main" val="23426144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6630670" cy="346249"/>
          </a:xfrm>
        </p:spPr>
        <p:txBody>
          <a:bodyPr/>
          <a:lstStyle/>
          <a:p>
            <a:pPr algn="ctr"/>
            <a:r>
              <a:rPr lang="en-US" dirty="0" smtClean="0"/>
              <a:t>Bean scopes</a:t>
            </a:r>
            <a:endParaRPr lang="en-US" dirty="0"/>
          </a:p>
        </p:txBody>
      </p:sp>
      <p:sp>
        <p:nvSpPr>
          <p:cNvPr id="3" name="Text Placeholder 2"/>
          <p:cNvSpPr>
            <a:spLocks noGrp="1"/>
          </p:cNvSpPr>
          <p:nvPr>
            <p:ph type="body" idx="1"/>
          </p:nvPr>
        </p:nvSpPr>
        <p:spPr>
          <a:xfrm>
            <a:off x="420877" y="1259535"/>
            <a:ext cx="11350244" cy="4893647"/>
          </a:xfrm>
        </p:spPr>
        <p:txBody>
          <a:bodyPr/>
          <a:lstStyle/>
          <a:p>
            <a:pPr marL="285750" indent="-285750">
              <a:buFont typeface="Wingdings" panose="05000000000000000000" pitchFamily="2" charset="2"/>
              <a:buChar char="Ø"/>
            </a:pPr>
            <a:r>
              <a:rPr lang="en-US" dirty="0" smtClean="0">
                <a:solidFill>
                  <a:srgbClr val="000000"/>
                </a:solidFill>
                <a:latin typeface="Raleway"/>
              </a:rPr>
              <a:t>Singleton : </a:t>
            </a:r>
          </a:p>
          <a:p>
            <a:pPr marL="742950" lvl="1" indent="-285750">
              <a:buFont typeface="Wingdings" panose="05000000000000000000" pitchFamily="2" charset="2"/>
              <a:buChar char="Ø"/>
            </a:pPr>
            <a:r>
              <a:rPr lang="en-US" dirty="0" smtClean="0">
                <a:solidFill>
                  <a:srgbClr val="000000"/>
                </a:solidFill>
                <a:latin typeface="Raleway"/>
              </a:rPr>
              <a:t>Is the default scope, one single instance is created per application context</a:t>
            </a:r>
          </a:p>
          <a:p>
            <a:pPr marL="285750" indent="-285750">
              <a:buFont typeface="Wingdings" panose="05000000000000000000" pitchFamily="2" charset="2"/>
              <a:buChar char="Ø"/>
            </a:pPr>
            <a:endParaRPr lang="en-US" dirty="0" smtClean="0">
              <a:solidFill>
                <a:srgbClr val="000000"/>
              </a:solidFill>
              <a:latin typeface="Raleway"/>
            </a:endParaRPr>
          </a:p>
          <a:p>
            <a:pPr marL="285750" indent="-285750">
              <a:buFont typeface="Wingdings" panose="05000000000000000000" pitchFamily="2" charset="2"/>
              <a:buChar char="Ø"/>
            </a:pPr>
            <a:r>
              <a:rPr lang="en-US" dirty="0" smtClean="0">
                <a:solidFill>
                  <a:srgbClr val="000000"/>
                </a:solidFill>
                <a:latin typeface="Raleway"/>
              </a:rPr>
              <a:t>Prototype : </a:t>
            </a:r>
          </a:p>
          <a:p>
            <a:pPr marL="742950" lvl="1" indent="-285750">
              <a:buFont typeface="Wingdings" panose="05000000000000000000" pitchFamily="2" charset="2"/>
              <a:buChar char="Ø"/>
            </a:pPr>
            <a:r>
              <a:rPr lang="en-US" dirty="0" smtClean="0"/>
              <a:t>A different bean instance is returned every </a:t>
            </a:r>
            <a:r>
              <a:rPr lang="en-US" dirty="0"/>
              <a:t>time it is requested from the container.</a:t>
            </a:r>
            <a:endParaRPr lang="en-US" dirty="0" smtClean="0">
              <a:solidFill>
                <a:srgbClr val="000000"/>
              </a:solidFill>
              <a:latin typeface="Raleway"/>
            </a:endParaRPr>
          </a:p>
          <a:p>
            <a:pPr marL="285750" indent="-285750">
              <a:buFont typeface="Wingdings" panose="05000000000000000000" pitchFamily="2" charset="2"/>
              <a:buChar char="Ø"/>
            </a:pPr>
            <a:endParaRPr lang="en-US" dirty="0" smtClean="0">
              <a:solidFill>
                <a:srgbClr val="000000"/>
              </a:solidFill>
              <a:latin typeface="Raleway"/>
            </a:endParaRPr>
          </a:p>
          <a:p>
            <a:pPr marL="285750" indent="-285750">
              <a:buFont typeface="Wingdings" panose="05000000000000000000" pitchFamily="2" charset="2"/>
              <a:buChar char="Ø"/>
            </a:pPr>
            <a:r>
              <a:rPr lang="en-US" dirty="0" smtClean="0">
                <a:solidFill>
                  <a:srgbClr val="000000"/>
                </a:solidFill>
                <a:latin typeface="Raleway"/>
              </a:rPr>
              <a:t>Request : </a:t>
            </a:r>
          </a:p>
          <a:p>
            <a:pPr marL="742950" lvl="1" indent="-285750">
              <a:buFont typeface="Wingdings" panose="05000000000000000000" pitchFamily="2" charset="2"/>
              <a:buChar char="Ø"/>
            </a:pPr>
            <a:r>
              <a:rPr lang="en-US" dirty="0"/>
              <a:t>creates a bean instance for a single HTTP request</a:t>
            </a:r>
            <a:endParaRPr lang="en-US" dirty="0" smtClean="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r>
              <a:rPr lang="en-US" dirty="0" smtClean="0">
                <a:solidFill>
                  <a:srgbClr val="000000"/>
                </a:solidFill>
                <a:latin typeface="Raleway"/>
              </a:rPr>
              <a:t>Session : </a:t>
            </a:r>
          </a:p>
          <a:p>
            <a:pPr marL="742950" lvl="1" indent="-285750">
              <a:buFont typeface="Wingdings" panose="05000000000000000000" pitchFamily="2" charset="2"/>
              <a:buChar char="Ø"/>
            </a:pPr>
            <a:r>
              <a:rPr lang="en-US" dirty="0"/>
              <a:t> creates a bean instance for an HTTP Session.</a:t>
            </a:r>
            <a:endParaRPr lang="en-US" dirty="0" smtClean="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r>
              <a:rPr lang="en-US" dirty="0" smtClean="0">
                <a:solidFill>
                  <a:srgbClr val="000000"/>
                </a:solidFill>
                <a:latin typeface="Raleway"/>
              </a:rPr>
              <a:t>Application : </a:t>
            </a:r>
          </a:p>
          <a:p>
            <a:pPr marL="742950" lvl="1" indent="-285750">
              <a:buFont typeface="Wingdings" panose="05000000000000000000" pitchFamily="2" charset="2"/>
              <a:buChar char="Ø"/>
            </a:pPr>
            <a:r>
              <a:rPr lang="en-US" dirty="0"/>
              <a:t>creates the bean instance for the lifecycle of a </a:t>
            </a:r>
            <a:r>
              <a:rPr lang="en-US" i="1" dirty="0" err="1"/>
              <a:t>ServletContext</a:t>
            </a:r>
            <a:endParaRPr lang="en-US" dirty="0" smtClean="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r>
              <a:rPr lang="en-US" dirty="0" err="1" smtClean="0">
                <a:solidFill>
                  <a:srgbClr val="000000"/>
                </a:solidFill>
                <a:latin typeface="Raleway"/>
              </a:rPr>
              <a:t>Websocket</a:t>
            </a:r>
            <a:r>
              <a:rPr lang="en-US" dirty="0" smtClean="0">
                <a:solidFill>
                  <a:srgbClr val="000000"/>
                </a:solidFill>
                <a:latin typeface="Raleway"/>
              </a:rPr>
              <a:t> : </a:t>
            </a:r>
          </a:p>
          <a:p>
            <a:pPr marL="742950" lvl="1" indent="-285750">
              <a:buFont typeface="Wingdings" panose="05000000000000000000" pitchFamily="2" charset="2"/>
              <a:buChar char="Ø"/>
            </a:pPr>
            <a:r>
              <a:rPr lang="en-US" dirty="0"/>
              <a:t>creates the bean instance</a:t>
            </a:r>
            <a:r>
              <a:rPr lang="en-US" dirty="0" smtClean="0"/>
              <a:t> </a:t>
            </a:r>
            <a:r>
              <a:rPr lang="en-US" dirty="0"/>
              <a:t>for a particular </a:t>
            </a:r>
            <a:r>
              <a:rPr lang="en-US" i="1" dirty="0" err="1"/>
              <a:t>WebSocket</a:t>
            </a:r>
            <a:r>
              <a:rPr lang="en-US" i="1" dirty="0"/>
              <a:t> </a:t>
            </a:r>
            <a:r>
              <a:rPr lang="en-US" dirty="0"/>
              <a:t>session</a:t>
            </a:r>
            <a:endParaRPr lang="en-US" dirty="0" smtClean="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endParaRPr lang="en-US" dirty="0">
              <a:solidFill>
                <a:srgbClr val="000000"/>
              </a:solidFill>
              <a:latin typeface="Raleway"/>
            </a:endParaRP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966956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54006"/>
            <a:ext cx="6630670" cy="346249"/>
          </a:xfrm>
        </p:spPr>
        <p:txBody>
          <a:bodyPr/>
          <a:lstStyle/>
          <a:p>
            <a:pPr algn="ctr"/>
            <a:r>
              <a:rPr lang="en-US" dirty="0" smtClean="0"/>
              <a:t>Xml Based configuration</a:t>
            </a:r>
            <a:endParaRPr lang="en-US" dirty="0"/>
          </a:p>
        </p:txBody>
      </p:sp>
      <p:sp>
        <p:nvSpPr>
          <p:cNvPr id="3" name="Text Placeholder 2"/>
          <p:cNvSpPr>
            <a:spLocks noGrp="1"/>
          </p:cNvSpPr>
          <p:nvPr>
            <p:ph type="body" idx="1"/>
          </p:nvPr>
        </p:nvSpPr>
        <p:spPr>
          <a:xfrm>
            <a:off x="420876" y="1121659"/>
            <a:ext cx="11350244" cy="2800767"/>
          </a:xfrm>
        </p:spPr>
        <p:txBody>
          <a:bodyPr/>
          <a:lstStyle/>
          <a:p>
            <a:pPr marL="285750" indent="-285750">
              <a:buFont typeface="Wingdings" panose="05000000000000000000" pitchFamily="2" charset="2"/>
              <a:buChar char="Ø"/>
            </a:pPr>
            <a:r>
              <a:rPr lang="en-US" dirty="0" smtClean="0"/>
              <a:t>Is the first provided Spring configuration style when it was born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create an xml file specifying the spring xml schema inside &lt;beans&gt; tag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declare our beans and the dependencies between them inside &lt;bean&gt; tags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Xml configuration files grow and become difficult to maintain, and error prone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can’t detect type errors at compile time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Difficulty in maintenance of large xml files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pic>
        <p:nvPicPr>
          <p:cNvPr id="4" name="Picture 3"/>
          <p:cNvPicPr>
            <a:picLocks noChangeAspect="1"/>
          </p:cNvPicPr>
          <p:nvPr/>
        </p:nvPicPr>
        <p:blipFill>
          <a:blip r:embed="rId3"/>
          <a:stretch>
            <a:fillRect/>
          </a:stretch>
        </p:blipFill>
        <p:spPr>
          <a:xfrm>
            <a:off x="1471611" y="3886200"/>
            <a:ext cx="9248775" cy="1952625"/>
          </a:xfrm>
          <a:prstGeom prst="rect">
            <a:avLst/>
          </a:prstGeom>
        </p:spPr>
      </p:pic>
    </p:spTree>
    <p:extLst>
      <p:ext uri="{BB962C8B-B14F-4D97-AF65-F5344CB8AC3E}">
        <p14:creationId xmlns:p14="http://schemas.microsoft.com/office/powerpoint/2010/main" val="3775607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304800"/>
            <a:ext cx="6630670" cy="346249"/>
          </a:xfrm>
        </p:spPr>
        <p:txBody>
          <a:bodyPr/>
          <a:lstStyle/>
          <a:p>
            <a:pPr algn="ctr"/>
            <a:r>
              <a:rPr lang="en-US" dirty="0" smtClean="0"/>
              <a:t>Annotation based configuration</a:t>
            </a:r>
            <a:endParaRPr lang="en-US" dirty="0"/>
          </a:p>
        </p:txBody>
      </p:sp>
      <p:sp>
        <p:nvSpPr>
          <p:cNvPr id="3" name="Text Placeholder 2"/>
          <p:cNvSpPr>
            <a:spLocks noGrp="1"/>
          </p:cNvSpPr>
          <p:nvPr>
            <p:ph type="body" idx="1"/>
          </p:nvPr>
        </p:nvSpPr>
        <p:spPr>
          <a:xfrm>
            <a:off x="420877" y="1259535"/>
            <a:ext cx="11350244" cy="3016210"/>
          </a:xfrm>
        </p:spPr>
        <p:txBody>
          <a:bodyPr/>
          <a:lstStyle/>
          <a:p>
            <a:pPr marL="285750" indent="-285750">
              <a:buFont typeface="Wingdings" panose="05000000000000000000" pitchFamily="2" charset="2"/>
              <a:buChar char="Ø"/>
            </a:pPr>
            <a:r>
              <a:rPr lang="en-US" dirty="0" smtClean="0"/>
              <a:t>From </a:t>
            </a:r>
            <a:r>
              <a:rPr lang="en-US" dirty="0"/>
              <a:t>Spring 2.5 it became possible to configure the dependency injection using </a:t>
            </a:r>
            <a:r>
              <a:rPr lang="en-US" dirty="0" smtClean="0"/>
              <a:t>annotations</a:t>
            </a:r>
          </a:p>
          <a:p>
            <a:endParaRPr lang="en-US" dirty="0" smtClean="0"/>
          </a:p>
          <a:p>
            <a:pPr marL="285750" indent="-285750">
              <a:buFont typeface="Wingdings" panose="05000000000000000000" pitchFamily="2" charset="2"/>
              <a:buChar char="Ø"/>
            </a:pPr>
            <a:r>
              <a:rPr lang="en-US" dirty="0" smtClean="0"/>
              <a:t>Bean wiring is configured using annotations</a:t>
            </a:r>
          </a:p>
          <a:p>
            <a:pPr marL="742950" lvl="1" indent="-285750">
              <a:buFont typeface="Wingdings" panose="05000000000000000000" pitchFamily="2" charset="2"/>
              <a:buChar char="Ø"/>
            </a:pPr>
            <a:endParaRPr lang="en-US" sz="1400" dirty="0" smtClean="0">
              <a:solidFill>
                <a:srgbClr val="505050"/>
              </a:solidFill>
              <a:latin typeface="Arial"/>
              <a:cs typeface="Arial"/>
            </a:endParaRPr>
          </a:p>
          <a:p>
            <a:pPr marL="742950" lvl="1" indent="-285750">
              <a:buFont typeface="Wingdings" panose="05000000000000000000" pitchFamily="2" charset="2"/>
              <a:buChar char="Ø"/>
            </a:pPr>
            <a:r>
              <a:rPr lang="en-US" sz="1400" dirty="0" smtClean="0">
                <a:solidFill>
                  <a:srgbClr val="FF0000"/>
                </a:solidFill>
                <a:latin typeface="Arial"/>
                <a:cs typeface="Arial"/>
              </a:rPr>
              <a:t>&lt;</a:t>
            </a:r>
            <a:r>
              <a:rPr lang="en-US" sz="1400" dirty="0" err="1">
                <a:solidFill>
                  <a:srgbClr val="FF0000"/>
                </a:solidFill>
                <a:latin typeface="Arial"/>
                <a:cs typeface="Arial"/>
              </a:rPr>
              <a:t>context:annotation-config</a:t>
            </a:r>
            <a:r>
              <a:rPr lang="en-US" sz="1400" dirty="0">
                <a:solidFill>
                  <a:srgbClr val="FF0000"/>
                </a:solidFill>
                <a:latin typeface="Arial"/>
                <a:cs typeface="Arial"/>
              </a:rPr>
              <a:t>&gt; :  used to </a:t>
            </a:r>
            <a:r>
              <a:rPr lang="en-US" sz="1400" dirty="0" smtClean="0">
                <a:solidFill>
                  <a:srgbClr val="FF0000"/>
                </a:solidFill>
                <a:latin typeface="Arial"/>
                <a:cs typeface="Arial"/>
              </a:rPr>
              <a:t>process </a:t>
            </a:r>
            <a:r>
              <a:rPr lang="en-US" sz="1400" dirty="0">
                <a:solidFill>
                  <a:srgbClr val="FF0000"/>
                </a:solidFill>
                <a:latin typeface="Arial"/>
                <a:cs typeface="Arial"/>
              </a:rPr>
              <a:t>annotations in beans already registered in the application </a:t>
            </a:r>
            <a:r>
              <a:rPr lang="en-US" sz="1400" dirty="0" smtClean="0">
                <a:solidFill>
                  <a:srgbClr val="FF0000"/>
                </a:solidFill>
                <a:latin typeface="Arial"/>
                <a:cs typeface="Arial"/>
              </a:rPr>
              <a:t>context</a:t>
            </a:r>
          </a:p>
          <a:p>
            <a:pPr marL="742950" lvl="1" indent="-285750">
              <a:buFont typeface="Wingdings" panose="05000000000000000000" pitchFamily="2" charset="2"/>
              <a:buChar char="Ø"/>
            </a:pPr>
            <a:endParaRPr lang="en-US" sz="1400" dirty="0">
              <a:solidFill>
                <a:srgbClr val="FF0000"/>
              </a:solidFill>
              <a:latin typeface="Arial"/>
              <a:cs typeface="Arial"/>
            </a:endParaRPr>
          </a:p>
          <a:p>
            <a:pPr marL="742950" lvl="1" indent="-285750">
              <a:buFont typeface="Wingdings" panose="05000000000000000000" pitchFamily="2" charset="2"/>
              <a:buChar char="Ø"/>
            </a:pPr>
            <a:r>
              <a:rPr lang="en-US" sz="1400" dirty="0">
                <a:solidFill>
                  <a:srgbClr val="FF0000"/>
                </a:solidFill>
                <a:latin typeface="Arial"/>
                <a:cs typeface="Arial"/>
              </a:rPr>
              <a:t>&lt;</a:t>
            </a:r>
            <a:r>
              <a:rPr lang="en-US" sz="1400" dirty="0" err="1">
                <a:solidFill>
                  <a:srgbClr val="FF0000"/>
                </a:solidFill>
                <a:latin typeface="Arial"/>
                <a:cs typeface="Arial"/>
              </a:rPr>
              <a:t>context:component-scan</a:t>
            </a:r>
            <a:r>
              <a:rPr lang="en-US" sz="1400" dirty="0">
                <a:solidFill>
                  <a:srgbClr val="FF0000"/>
                </a:solidFill>
                <a:latin typeface="Arial"/>
                <a:cs typeface="Arial"/>
              </a:rPr>
              <a:t>&gt; : in addition to what &lt;</a:t>
            </a:r>
            <a:r>
              <a:rPr lang="en-US" sz="1400" dirty="0" err="1">
                <a:solidFill>
                  <a:srgbClr val="FF0000"/>
                </a:solidFill>
                <a:latin typeface="Arial"/>
                <a:cs typeface="Arial"/>
              </a:rPr>
              <a:t>context:annotation-config</a:t>
            </a:r>
            <a:r>
              <a:rPr lang="en-US" sz="1400" dirty="0">
                <a:solidFill>
                  <a:srgbClr val="FF0000"/>
                </a:solidFill>
                <a:latin typeface="Arial"/>
                <a:cs typeface="Arial"/>
              </a:rPr>
              <a:t>&gt; do, it also scan packages to find and register beans within the </a:t>
            </a:r>
            <a:r>
              <a:rPr lang="en-US" sz="1400" dirty="0" err="1">
                <a:solidFill>
                  <a:srgbClr val="FF0000"/>
                </a:solidFill>
                <a:latin typeface="Arial"/>
                <a:cs typeface="Arial"/>
              </a:rPr>
              <a:t>applicationcontext</a:t>
            </a:r>
            <a:endParaRPr lang="en-US" sz="1400" dirty="0">
              <a:solidFill>
                <a:srgbClr val="FF0000"/>
              </a:solidFill>
              <a:latin typeface="Arial"/>
              <a:cs typeface="Arial"/>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Annotation injection is performed before XML </a:t>
            </a:r>
            <a:r>
              <a:rPr lang="en-US" dirty="0" smtClean="0"/>
              <a:t>injection</a:t>
            </a:r>
          </a:p>
          <a:p>
            <a:pPr marL="742950" lvl="1" indent="-285750">
              <a:buFont typeface="Symbol" panose="05050102010706020507" pitchFamily="18" charset="2"/>
              <a:buChar char="Þ"/>
            </a:pPr>
            <a:r>
              <a:rPr lang="en-US" sz="1400" dirty="0" smtClean="0">
                <a:solidFill>
                  <a:srgbClr val="505050"/>
                </a:solidFill>
                <a:latin typeface="Arial"/>
                <a:cs typeface="Arial"/>
              </a:rPr>
              <a:t>The </a:t>
            </a:r>
            <a:r>
              <a:rPr lang="en-US" sz="1400" dirty="0">
                <a:solidFill>
                  <a:srgbClr val="505050"/>
                </a:solidFill>
                <a:latin typeface="Arial"/>
                <a:cs typeface="Arial"/>
              </a:rPr>
              <a:t>xml configuration overrides the annotation configuration in case they are </a:t>
            </a:r>
            <a:r>
              <a:rPr lang="en-US" sz="1400" dirty="0" smtClean="0">
                <a:solidFill>
                  <a:srgbClr val="505050"/>
                </a:solidFill>
                <a:latin typeface="Arial"/>
                <a:cs typeface="Arial"/>
              </a:rPr>
              <a:t>similar</a:t>
            </a:r>
          </a:p>
          <a:p>
            <a:pPr marL="742950" lvl="1" indent="-285750">
              <a:buFont typeface="Symbol" panose="05050102010706020507" pitchFamily="18" charset="2"/>
              <a:buChar char="Þ"/>
            </a:pPr>
            <a:endParaRPr lang="en-US" sz="1400" dirty="0">
              <a:solidFill>
                <a:srgbClr val="505050"/>
              </a:solidFill>
              <a:latin typeface="Arial"/>
              <a:cs typeface="Arial"/>
            </a:endParaRPr>
          </a:p>
          <a:p>
            <a:pPr marL="171450" indent="-171450">
              <a:buFont typeface="Wingdings" panose="05000000000000000000" pitchFamily="2" charset="2"/>
              <a:buChar char="Ø"/>
            </a:pPr>
            <a:r>
              <a:rPr lang="en-US" dirty="0" smtClean="0"/>
              <a:t>  Need </a:t>
            </a:r>
            <a:r>
              <a:rPr lang="en-US" dirty="0"/>
              <a:t>to enable annotation wiring in the xml configuration </a:t>
            </a:r>
            <a:r>
              <a:rPr lang="en-US" dirty="0" smtClean="0"/>
              <a:t>file using either </a:t>
            </a:r>
            <a:r>
              <a:rPr lang="en-US" dirty="0"/>
              <a:t>&lt;</a:t>
            </a:r>
            <a:r>
              <a:rPr lang="en-US" dirty="0" err="1"/>
              <a:t>context:annotation-config</a:t>
            </a:r>
            <a:r>
              <a:rPr lang="en-US" dirty="0" smtClean="0"/>
              <a:t>&gt; or </a:t>
            </a:r>
            <a:r>
              <a:rPr lang="en-US" dirty="0"/>
              <a:t>&lt;</a:t>
            </a:r>
            <a:r>
              <a:rPr lang="en-US" dirty="0" err="1"/>
              <a:t>context:component-scan</a:t>
            </a:r>
            <a:r>
              <a:rPr lang="en-US" dirty="0"/>
              <a:t>&gt; </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952011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138" y="621614"/>
            <a:ext cx="6630670" cy="346249"/>
          </a:xfrm>
        </p:spPr>
        <p:txBody>
          <a:bodyPr/>
          <a:lstStyle/>
          <a:p>
            <a:pPr algn="ctr"/>
            <a:r>
              <a:rPr lang="en-US" dirty="0" smtClean="0"/>
              <a:t>Java based configuration</a:t>
            </a:r>
            <a:endParaRPr lang="en-US" dirty="0"/>
          </a:p>
        </p:txBody>
      </p:sp>
      <p:sp>
        <p:nvSpPr>
          <p:cNvPr id="3" name="Text Placeholder 2"/>
          <p:cNvSpPr>
            <a:spLocks noGrp="1"/>
          </p:cNvSpPr>
          <p:nvPr>
            <p:ph type="body" idx="1"/>
          </p:nvPr>
        </p:nvSpPr>
        <p:spPr>
          <a:xfrm>
            <a:off x="381000" y="1524000"/>
            <a:ext cx="11350244" cy="3231654"/>
          </a:xfrm>
        </p:spPr>
        <p:txBody>
          <a:bodyPr/>
          <a:lstStyle/>
          <a:p>
            <a:pPr marL="285750" indent="-285750">
              <a:buFont typeface="Wingdings" panose="05000000000000000000" pitchFamily="2" charset="2"/>
              <a:buChar char="Ø"/>
            </a:pPr>
            <a:r>
              <a:rPr lang="en-US" dirty="0" smtClean="0"/>
              <a:t>Enables to write the Spring configuration without using xml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Annotating a class with the </a:t>
            </a:r>
            <a:r>
              <a:rPr lang="en-US" b="1" dirty="0"/>
              <a:t>@Configuration</a:t>
            </a:r>
            <a:r>
              <a:rPr lang="en-US" dirty="0"/>
              <a:t> indicates that the class can be used by the Spring </a:t>
            </a:r>
            <a:r>
              <a:rPr lang="en-US" dirty="0" err="1"/>
              <a:t>IoC</a:t>
            </a:r>
            <a:r>
              <a:rPr lang="en-US" dirty="0"/>
              <a:t> container as a source of bean </a:t>
            </a:r>
            <a:r>
              <a:rPr lang="en-US" dirty="0" smtClean="0"/>
              <a:t>definitions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a:t>
            </a:r>
            <a:r>
              <a:rPr lang="en-US" b="1" dirty="0"/>
              <a:t>@Bean</a:t>
            </a:r>
            <a:r>
              <a:rPr lang="en-US" dirty="0"/>
              <a:t> annotation tells Spring that a method annotated with @Bean will return an object that should be registered as a bean in the Spring application </a:t>
            </a:r>
            <a:r>
              <a:rPr lang="en-US" dirty="0" smtClean="0"/>
              <a:t>context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create the </a:t>
            </a:r>
            <a:r>
              <a:rPr lang="en-US" dirty="0" err="1" smtClean="0"/>
              <a:t>ApplicationContext</a:t>
            </a:r>
            <a:r>
              <a:rPr lang="en-US" dirty="0" smtClean="0"/>
              <a:t> with the implementation </a:t>
            </a:r>
            <a:r>
              <a:rPr lang="en-US" dirty="0" err="1" smtClean="0"/>
              <a:t>AnnotationConfigApplicationContext</a:t>
            </a:r>
            <a:r>
              <a:rPr lang="en-US" dirty="0" smtClean="0"/>
              <a:t> that we give it as parameter the base configuration class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can register as many configuration classes as we want with the register() method of </a:t>
            </a:r>
            <a:r>
              <a:rPr lang="en-US" dirty="0" err="1"/>
              <a:t>AnnotationConfigApplicationContext</a:t>
            </a:r>
            <a:r>
              <a:rPr lang="en-US" dirty="0"/>
              <a:t>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9281597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138" y="621614"/>
            <a:ext cx="6630670" cy="346249"/>
          </a:xfrm>
        </p:spPr>
        <p:txBody>
          <a:bodyPr/>
          <a:lstStyle/>
          <a:p>
            <a:pPr algn="ctr"/>
            <a:r>
              <a:rPr lang="en-US" dirty="0" smtClean="0"/>
              <a:t>Spring Annotations - @Configuration</a:t>
            </a:r>
            <a:endParaRPr lang="en-US" dirty="0"/>
          </a:p>
        </p:txBody>
      </p:sp>
      <p:sp>
        <p:nvSpPr>
          <p:cNvPr id="3" name="Text Placeholder 2"/>
          <p:cNvSpPr>
            <a:spLocks noGrp="1"/>
          </p:cNvSpPr>
          <p:nvPr>
            <p:ph type="body" idx="1"/>
          </p:nvPr>
        </p:nvSpPr>
        <p:spPr>
          <a:xfrm>
            <a:off x="420877" y="1259534"/>
            <a:ext cx="11350244" cy="1508105"/>
          </a:xfrm>
        </p:spPr>
        <p:txBody>
          <a:bodyPr/>
          <a:lstStyle/>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Used over a class to tell it’s a spring configuration class that contains @Bean definition methods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Can be used also with @</a:t>
            </a:r>
            <a:r>
              <a:rPr lang="en-US" dirty="0" err="1" smtClean="0"/>
              <a:t>ComponentScan</a:t>
            </a:r>
            <a:r>
              <a:rPr lang="en-US" dirty="0" smtClean="0"/>
              <a:t> to scan candidates for bean creation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102438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7138" y="621614"/>
            <a:ext cx="6630670" cy="346249"/>
          </a:xfrm>
        </p:spPr>
        <p:txBody>
          <a:bodyPr/>
          <a:lstStyle/>
          <a:p>
            <a:pPr algn="ctr"/>
            <a:r>
              <a:rPr lang="en-US" dirty="0"/>
              <a:t>Spring Annotations - @</a:t>
            </a:r>
            <a:r>
              <a:rPr lang="en-US" dirty="0" err="1" smtClean="0"/>
              <a:t>ComponentScan</a:t>
            </a:r>
            <a:endParaRPr lang="en-US" dirty="0"/>
          </a:p>
        </p:txBody>
      </p:sp>
      <p:sp>
        <p:nvSpPr>
          <p:cNvPr id="3" name="Text Placeholder 2"/>
          <p:cNvSpPr>
            <a:spLocks noGrp="1"/>
          </p:cNvSpPr>
          <p:nvPr>
            <p:ph type="body" idx="1"/>
          </p:nvPr>
        </p:nvSpPr>
        <p:spPr>
          <a:xfrm>
            <a:off x="420877" y="1259535"/>
            <a:ext cx="11350244" cy="4585871"/>
          </a:xfrm>
        </p:spPr>
        <p:txBody>
          <a:bodyPr/>
          <a:lstStyle/>
          <a:p>
            <a:endParaRPr lang="en-US" dirty="0" smtClean="0"/>
          </a:p>
          <a:p>
            <a:pPr marL="285750" indent="-285750">
              <a:buFont typeface="Wingdings" panose="05000000000000000000" pitchFamily="2" charset="2"/>
              <a:buChar char="Ø"/>
            </a:pPr>
            <a:r>
              <a:rPr lang="en-US" dirty="0" smtClean="0"/>
              <a:t>Used </a:t>
            </a:r>
            <a:r>
              <a:rPr lang="en-US" dirty="0"/>
              <a:t>along with the @Configuration annotation to specify the packages that we want to be </a:t>
            </a:r>
            <a:r>
              <a:rPr lang="en-US" dirty="0" smtClean="0"/>
              <a:t>scanned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used without arguments, the current package in which the class annotated with @</a:t>
            </a:r>
            <a:r>
              <a:rPr lang="en-US" dirty="0" err="1" smtClean="0"/>
              <a:t>ComponentScan</a:t>
            </a:r>
            <a:r>
              <a:rPr lang="en-US" dirty="0" smtClean="0"/>
              <a:t> is present, and all it’s </a:t>
            </a:r>
            <a:r>
              <a:rPr lang="en-US" dirty="0" err="1" smtClean="0"/>
              <a:t>subpackages</a:t>
            </a:r>
            <a:r>
              <a:rPr lang="en-US" dirty="0" smtClean="0"/>
              <a:t> are scanned</a:t>
            </a:r>
          </a:p>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r>
              <a:rPr lang="en-US" b="1" dirty="0" smtClean="0"/>
              <a:t>Example : </a:t>
            </a:r>
          </a:p>
          <a:p>
            <a:pPr marL="285750" indent="-285750">
              <a:buFont typeface="Wingdings" panose="05000000000000000000" pitchFamily="2" charset="2"/>
              <a:buChar char="Ø"/>
            </a:pPr>
            <a:endParaRPr lang="en-US" b="1" dirty="0" smtClean="0"/>
          </a:p>
          <a:p>
            <a:endParaRPr lang="en-US" b="1" dirty="0" smtClean="0"/>
          </a:p>
          <a:p>
            <a:pPr marL="0" lvl="2"/>
            <a:r>
              <a:rPr lang="en-US" b="1" dirty="0"/>
              <a:t>	</a:t>
            </a:r>
            <a:r>
              <a:rPr lang="en-US" b="1" dirty="0">
                <a:solidFill>
                  <a:srgbClr val="505050"/>
                </a:solidFill>
                <a:latin typeface="Arial"/>
                <a:cs typeface="Arial"/>
              </a:rPr>
              <a:t>@</a:t>
            </a:r>
            <a:r>
              <a:rPr lang="en-US" b="1" dirty="0" err="1">
                <a:solidFill>
                  <a:srgbClr val="505050"/>
                </a:solidFill>
                <a:latin typeface="Arial"/>
                <a:cs typeface="Arial"/>
              </a:rPr>
              <a:t>ComponentScan</a:t>
            </a:r>
            <a:r>
              <a:rPr lang="en-US" b="1" dirty="0">
                <a:solidFill>
                  <a:srgbClr val="505050"/>
                </a:solidFill>
                <a:latin typeface="Arial"/>
                <a:cs typeface="Arial"/>
              </a:rPr>
              <a:t>(</a:t>
            </a:r>
            <a:r>
              <a:rPr lang="en-US" b="1" dirty="0" err="1">
                <a:solidFill>
                  <a:srgbClr val="505050"/>
                </a:solidFill>
                <a:latin typeface="Arial"/>
                <a:cs typeface="Arial"/>
              </a:rPr>
              <a:t>basePackages</a:t>
            </a:r>
            <a:r>
              <a:rPr lang="en-US" b="1" dirty="0">
                <a:solidFill>
                  <a:srgbClr val="505050"/>
                </a:solidFill>
                <a:latin typeface="Arial"/>
                <a:cs typeface="Arial"/>
              </a:rPr>
              <a:t> = {"</a:t>
            </a:r>
            <a:r>
              <a:rPr lang="en-US" b="1" dirty="0" err="1" smtClean="0">
                <a:solidFill>
                  <a:srgbClr val="505050"/>
                </a:solidFill>
                <a:latin typeface="Arial"/>
                <a:cs typeface="Arial"/>
              </a:rPr>
              <a:t>com.example.util</a:t>
            </a:r>
            <a:r>
              <a:rPr lang="en-US" b="1" dirty="0" smtClean="0">
                <a:solidFill>
                  <a:srgbClr val="505050"/>
                </a:solidFill>
                <a:latin typeface="Arial"/>
                <a:cs typeface="Arial"/>
              </a:rPr>
              <a:t>”, “</a:t>
            </a:r>
            <a:r>
              <a:rPr lang="en-US" b="1" dirty="0" err="1" smtClean="0">
                <a:solidFill>
                  <a:srgbClr val="505050"/>
                </a:solidFill>
                <a:latin typeface="Arial"/>
                <a:cs typeface="Arial"/>
              </a:rPr>
              <a:t>com.example.service</a:t>
            </a:r>
            <a:r>
              <a:rPr lang="en-US" b="1" dirty="0" smtClean="0">
                <a:solidFill>
                  <a:srgbClr val="505050"/>
                </a:solidFill>
                <a:latin typeface="Arial"/>
                <a:cs typeface="Arial"/>
              </a:rPr>
              <a:t>”})</a:t>
            </a:r>
            <a:endParaRPr lang="en-US" b="1" dirty="0">
              <a:solidFill>
                <a:srgbClr val="505050"/>
              </a:solidFill>
              <a:latin typeface="Arial"/>
              <a:cs typeface="Arial"/>
            </a:endParaRPr>
          </a:p>
          <a:p>
            <a:endParaRPr lang="en-US" b="1" dirty="0" smtClean="0"/>
          </a:p>
          <a:p>
            <a:r>
              <a:rPr lang="en-US" b="1" dirty="0"/>
              <a:t>	</a:t>
            </a:r>
            <a:r>
              <a:rPr lang="en-US" sz="1800" b="1" dirty="0" smtClean="0"/>
              <a:t>@</a:t>
            </a:r>
            <a:r>
              <a:rPr lang="en-US" sz="1800" b="1" dirty="0" err="1"/>
              <a:t>ComponentScan</a:t>
            </a:r>
            <a:r>
              <a:rPr lang="en-US" sz="1800" b="1" dirty="0"/>
              <a:t>(</a:t>
            </a:r>
            <a:r>
              <a:rPr lang="en-US" sz="1800" b="1" dirty="0" err="1"/>
              <a:t>basePackages</a:t>
            </a:r>
            <a:r>
              <a:rPr lang="en-US" sz="1800" b="1" dirty="0"/>
              <a:t> = "</a:t>
            </a:r>
            <a:r>
              <a:rPr lang="en-US" sz="1800" b="1" dirty="0" err="1" smtClean="0"/>
              <a:t>com.example.util</a:t>
            </a:r>
            <a:r>
              <a:rPr lang="en-US" sz="1800" b="1" dirty="0" smtClean="0"/>
              <a:t> , </a:t>
            </a:r>
            <a:r>
              <a:rPr lang="en-US" sz="1800" b="1" dirty="0" err="1" smtClean="0"/>
              <a:t>com.example.service</a:t>
            </a:r>
            <a:r>
              <a:rPr lang="en-US" sz="1800" b="1" dirty="0"/>
              <a:t>")</a:t>
            </a:r>
            <a:endParaRPr lang="en-US" sz="1800" b="1" dirty="0" smtClean="0"/>
          </a:p>
          <a:p>
            <a:pPr marL="285750" indent="-285750">
              <a:buFont typeface="Wingdings" panose="05000000000000000000" pitchFamily="2" charset="2"/>
              <a:buChar char="Ø"/>
            </a:pPr>
            <a:endParaRPr lang="en-US" sz="1800" b="1" dirty="0"/>
          </a:p>
          <a:p>
            <a:pPr lvl="2"/>
            <a:r>
              <a:rPr lang="en-US" b="1" dirty="0">
                <a:solidFill>
                  <a:srgbClr val="505050"/>
                </a:solidFill>
                <a:latin typeface="Arial"/>
                <a:cs typeface="Arial"/>
              </a:rPr>
              <a:t>@</a:t>
            </a:r>
            <a:r>
              <a:rPr lang="en-US" b="1" dirty="0" err="1">
                <a:solidFill>
                  <a:srgbClr val="505050"/>
                </a:solidFill>
                <a:latin typeface="Arial"/>
                <a:cs typeface="Arial"/>
              </a:rPr>
              <a:t>ComponentScan</a:t>
            </a:r>
            <a:r>
              <a:rPr lang="en-US" b="1" dirty="0">
                <a:solidFill>
                  <a:srgbClr val="505050"/>
                </a:solidFill>
                <a:latin typeface="Arial"/>
                <a:cs typeface="Arial"/>
              </a:rPr>
              <a:t>(</a:t>
            </a:r>
            <a:r>
              <a:rPr lang="en-US" b="1" dirty="0" err="1">
                <a:solidFill>
                  <a:srgbClr val="505050"/>
                </a:solidFill>
                <a:latin typeface="Arial"/>
                <a:cs typeface="Arial"/>
              </a:rPr>
              <a:t>basePackages</a:t>
            </a:r>
            <a:r>
              <a:rPr lang="en-US" b="1" dirty="0">
                <a:solidFill>
                  <a:srgbClr val="505050"/>
                </a:solidFill>
                <a:latin typeface="Arial"/>
                <a:cs typeface="Arial"/>
              </a:rPr>
              <a:t> = "</a:t>
            </a:r>
            <a:r>
              <a:rPr lang="en-US" b="1" dirty="0" err="1" smtClean="0">
                <a:solidFill>
                  <a:srgbClr val="505050"/>
                </a:solidFill>
                <a:latin typeface="Arial"/>
                <a:cs typeface="Arial"/>
              </a:rPr>
              <a:t>com.example.util</a:t>
            </a:r>
            <a:r>
              <a:rPr lang="en-US" b="1" dirty="0" smtClean="0">
                <a:solidFill>
                  <a:srgbClr val="505050"/>
                </a:solidFill>
                <a:latin typeface="Arial"/>
                <a:cs typeface="Arial"/>
              </a:rPr>
              <a:t> ; </a:t>
            </a:r>
            <a:r>
              <a:rPr lang="en-US" b="1" dirty="0" err="1" smtClean="0">
                <a:solidFill>
                  <a:srgbClr val="505050"/>
                </a:solidFill>
                <a:latin typeface="Arial"/>
                <a:cs typeface="Arial"/>
              </a:rPr>
              <a:t>com.example.service</a:t>
            </a:r>
            <a:r>
              <a:rPr lang="en-US" b="1" dirty="0">
                <a:solidFill>
                  <a:srgbClr val="505050"/>
                </a:solidFill>
                <a:latin typeface="Arial"/>
                <a:cs typeface="Arial"/>
              </a:rPr>
              <a:t>")</a:t>
            </a:r>
          </a:p>
          <a:p>
            <a:pPr lvl="2"/>
            <a:endParaRPr lang="en-US" b="1" dirty="0">
              <a:solidFill>
                <a:srgbClr val="505050"/>
              </a:solidFill>
              <a:latin typeface="Arial"/>
              <a:cs typeface="Arial"/>
            </a:endParaRPr>
          </a:p>
          <a:p>
            <a:pPr lvl="2"/>
            <a:r>
              <a:rPr lang="en-US" b="1" dirty="0">
                <a:solidFill>
                  <a:srgbClr val="505050"/>
                </a:solidFill>
                <a:latin typeface="Arial"/>
                <a:cs typeface="Arial"/>
              </a:rPr>
              <a:t>@</a:t>
            </a:r>
            <a:r>
              <a:rPr lang="en-US" b="1" dirty="0" err="1">
                <a:solidFill>
                  <a:srgbClr val="505050"/>
                </a:solidFill>
                <a:latin typeface="Arial"/>
                <a:cs typeface="Arial"/>
              </a:rPr>
              <a:t>ComponentScan</a:t>
            </a:r>
            <a:r>
              <a:rPr lang="en-US" b="1" dirty="0">
                <a:solidFill>
                  <a:srgbClr val="505050"/>
                </a:solidFill>
                <a:latin typeface="Arial"/>
                <a:cs typeface="Arial"/>
              </a:rPr>
              <a:t>(</a:t>
            </a:r>
            <a:r>
              <a:rPr lang="en-US" b="1" dirty="0" err="1">
                <a:solidFill>
                  <a:srgbClr val="505050"/>
                </a:solidFill>
                <a:latin typeface="Arial"/>
                <a:cs typeface="Arial"/>
              </a:rPr>
              <a:t>basePackages</a:t>
            </a:r>
            <a:r>
              <a:rPr lang="en-US" b="1" dirty="0">
                <a:solidFill>
                  <a:srgbClr val="505050"/>
                </a:solidFill>
                <a:latin typeface="Arial"/>
                <a:cs typeface="Arial"/>
              </a:rPr>
              <a:t> = "</a:t>
            </a:r>
            <a:r>
              <a:rPr lang="en-US" b="1" dirty="0" err="1" smtClean="0">
                <a:solidFill>
                  <a:srgbClr val="505050"/>
                </a:solidFill>
                <a:latin typeface="Arial"/>
                <a:cs typeface="Arial"/>
              </a:rPr>
              <a:t>com.example.util</a:t>
            </a:r>
            <a:r>
              <a:rPr lang="en-US" b="1" dirty="0" smtClean="0">
                <a:solidFill>
                  <a:srgbClr val="505050"/>
                </a:solidFill>
                <a:latin typeface="Arial"/>
                <a:cs typeface="Arial"/>
              </a:rPr>
              <a:t> </a:t>
            </a:r>
            <a:r>
              <a:rPr lang="en-US" b="1" dirty="0" err="1" smtClean="0">
                <a:solidFill>
                  <a:srgbClr val="505050"/>
                </a:solidFill>
                <a:latin typeface="Arial"/>
                <a:cs typeface="Arial"/>
              </a:rPr>
              <a:t>com.example.service</a:t>
            </a:r>
            <a:r>
              <a:rPr lang="en-US" b="1" dirty="0">
                <a:solidFill>
                  <a:srgbClr val="505050"/>
                </a:solidFill>
                <a:latin typeface="Arial"/>
                <a:cs typeface="Arial"/>
              </a:rPr>
              <a:t>")</a:t>
            </a:r>
          </a:p>
          <a:p>
            <a:pPr lvl="2"/>
            <a:endParaRPr lang="en-US" b="1" dirty="0">
              <a:solidFill>
                <a:srgbClr val="505050"/>
              </a:solidFill>
              <a:latin typeface="Arial"/>
              <a:cs typeface="Arial"/>
            </a:endParaRPr>
          </a:p>
          <a:p>
            <a:pPr lvl="2"/>
            <a:r>
              <a:rPr lang="en-US" b="1" dirty="0">
                <a:solidFill>
                  <a:srgbClr val="505050"/>
                </a:solidFill>
                <a:latin typeface="Arial"/>
                <a:cs typeface="Arial"/>
              </a:rPr>
              <a:t>@</a:t>
            </a:r>
            <a:r>
              <a:rPr lang="en-US" b="1" dirty="0" err="1">
                <a:solidFill>
                  <a:srgbClr val="505050"/>
                </a:solidFill>
                <a:latin typeface="Arial"/>
                <a:cs typeface="Arial"/>
              </a:rPr>
              <a:t>ComponentScan</a:t>
            </a:r>
            <a:r>
              <a:rPr lang="en-US" b="1" dirty="0">
                <a:solidFill>
                  <a:srgbClr val="505050"/>
                </a:solidFill>
                <a:latin typeface="Arial"/>
                <a:cs typeface="Arial"/>
              </a:rPr>
              <a:t>(</a:t>
            </a:r>
            <a:r>
              <a:rPr lang="en-US" b="1" dirty="0" err="1">
                <a:solidFill>
                  <a:srgbClr val="505050"/>
                </a:solidFill>
                <a:latin typeface="Arial"/>
                <a:cs typeface="Arial"/>
              </a:rPr>
              <a:t>basePackages</a:t>
            </a:r>
            <a:r>
              <a:rPr lang="en-US" b="1" dirty="0">
                <a:solidFill>
                  <a:srgbClr val="505050"/>
                </a:solidFill>
                <a:latin typeface="Arial"/>
                <a:cs typeface="Arial"/>
              </a:rPr>
              <a:t> = {"</a:t>
            </a:r>
            <a:r>
              <a:rPr lang="en-US" b="1" dirty="0" err="1" smtClean="0">
                <a:solidFill>
                  <a:srgbClr val="505050"/>
                </a:solidFill>
                <a:latin typeface="Arial"/>
                <a:cs typeface="Arial"/>
              </a:rPr>
              <a:t>com.example.util</a:t>
            </a:r>
            <a:r>
              <a:rPr lang="en-US" b="1" dirty="0" smtClean="0">
                <a:solidFill>
                  <a:srgbClr val="505050"/>
                </a:solidFill>
                <a:latin typeface="Arial"/>
                <a:cs typeface="Arial"/>
              </a:rPr>
              <a:t> </a:t>
            </a:r>
            <a:r>
              <a:rPr lang="en-US" b="1" dirty="0" err="1" smtClean="0">
                <a:solidFill>
                  <a:srgbClr val="505050"/>
                </a:solidFill>
                <a:latin typeface="Arial"/>
                <a:cs typeface="Arial"/>
              </a:rPr>
              <a:t>com.example.service</a:t>
            </a:r>
            <a:r>
              <a:rPr lang="en-US" b="1" dirty="0">
                <a:solidFill>
                  <a:srgbClr val="505050"/>
                </a:solidFill>
                <a:latin typeface="Arial"/>
                <a:cs typeface="Arial"/>
              </a:rPr>
              <a:t>"})</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211184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6630670" cy="430887"/>
          </a:xfrm>
        </p:spPr>
        <p:txBody>
          <a:bodyPr/>
          <a:lstStyle/>
          <a:p>
            <a:pPr algn="ctr"/>
            <a:r>
              <a:rPr lang="en-US" sz="2800" dirty="0" smtClean="0"/>
              <a:t>Java Enterprise Edition</a:t>
            </a:r>
            <a:endParaRPr lang="en-US" sz="2800" dirty="0"/>
          </a:p>
        </p:txBody>
      </p:sp>
      <p:sp>
        <p:nvSpPr>
          <p:cNvPr id="3" name="Text Placeholder 2"/>
          <p:cNvSpPr>
            <a:spLocks noGrp="1"/>
          </p:cNvSpPr>
          <p:nvPr>
            <p:ph type="body" idx="1"/>
          </p:nvPr>
        </p:nvSpPr>
        <p:spPr>
          <a:xfrm>
            <a:off x="6248400" y="914400"/>
            <a:ext cx="5029200" cy="2923877"/>
          </a:xfrm>
        </p:spPr>
        <p:txBody>
          <a:bodyPr/>
          <a:lstStyle/>
          <a:p>
            <a:pPr marL="285750" indent="-285750">
              <a:buFont typeface="Wingdings" panose="05000000000000000000" pitchFamily="2" charset="2"/>
              <a:buChar char="Ø"/>
            </a:pPr>
            <a:r>
              <a:rPr lang="en-US" dirty="0" smtClean="0"/>
              <a:t>A Provider that implements these specifications, </a:t>
            </a:r>
            <a:r>
              <a:rPr lang="en-US" dirty="0"/>
              <a:t>must meet certain conformance requirements in order to </a:t>
            </a:r>
            <a:r>
              <a:rPr lang="en-US" dirty="0" smtClean="0"/>
              <a:t>be certified  Full or Web</a:t>
            </a:r>
            <a:r>
              <a:rPr lang="en-US" dirty="0"/>
              <a:t> </a:t>
            </a:r>
            <a:r>
              <a:rPr lang="en-US" i="1" dirty="0"/>
              <a:t>Jakarta EE compliant</a:t>
            </a:r>
            <a:r>
              <a:rPr lang="en-US" dirty="0" smtClean="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Example of Java EE Certified Full Compliant : </a:t>
            </a:r>
          </a:p>
          <a:p>
            <a:pPr marL="742950" lvl="1" indent="-285750">
              <a:buFont typeface="Wingdings" panose="05000000000000000000" pitchFamily="2" charset="2"/>
              <a:buChar char="Ø"/>
            </a:pPr>
            <a:r>
              <a:rPr lang="en-US" sz="1400" dirty="0"/>
              <a:t>Oracle </a:t>
            </a:r>
            <a:r>
              <a:rPr lang="en-US" sz="1400" dirty="0" err="1"/>
              <a:t>WebLogic</a:t>
            </a:r>
            <a:r>
              <a:rPr lang="en-US" sz="1400" dirty="0"/>
              <a:t> </a:t>
            </a:r>
            <a:r>
              <a:rPr lang="en-US" sz="1400" dirty="0" smtClean="0"/>
              <a:t>Server</a:t>
            </a:r>
          </a:p>
          <a:p>
            <a:pPr marL="742950" lvl="1" indent="-285750">
              <a:buFont typeface="Wingdings" panose="05000000000000000000" pitchFamily="2" charset="2"/>
              <a:buChar char="Ø"/>
            </a:pPr>
            <a:r>
              <a:rPr lang="en-US" sz="1400" dirty="0" smtClean="0"/>
              <a:t>Oracle Glassfish</a:t>
            </a:r>
          </a:p>
          <a:p>
            <a:pPr marL="742950" lvl="1" indent="-285750">
              <a:buFont typeface="Wingdings" panose="05000000000000000000" pitchFamily="2" charset="2"/>
              <a:buChar char="Ø"/>
            </a:pPr>
            <a:r>
              <a:rPr lang="en-US" sz="1400" dirty="0"/>
              <a:t>IBM WebSphere Application Server </a:t>
            </a:r>
            <a:r>
              <a:rPr lang="en-US" sz="1400" dirty="0" smtClean="0"/>
              <a:t>Liberty</a:t>
            </a:r>
          </a:p>
          <a:p>
            <a:pPr marL="742950" lvl="1" indent="-285750">
              <a:buFont typeface="Wingdings" panose="05000000000000000000" pitchFamily="2" charset="2"/>
              <a:buChar char="Ø"/>
            </a:pPr>
            <a:r>
              <a:rPr lang="en-US" sz="1400" dirty="0" err="1" smtClean="0"/>
              <a:t>Redhat</a:t>
            </a:r>
            <a:r>
              <a:rPr lang="en-US" sz="1400" dirty="0" smtClean="0"/>
              <a:t> </a:t>
            </a:r>
            <a:r>
              <a:rPr lang="en-US" sz="1400" dirty="0" err="1" smtClean="0"/>
              <a:t>Wildfly</a:t>
            </a:r>
            <a:endParaRPr lang="en-US" sz="1400" dirty="0" smtClean="0"/>
          </a:p>
          <a:p>
            <a:pPr marL="742950" lvl="1" indent="-285750">
              <a:buFont typeface="Wingdings" panose="05000000000000000000" pitchFamily="2" charset="2"/>
              <a:buChar char="Ø"/>
            </a:pPr>
            <a:r>
              <a:rPr lang="en-US" sz="1400" dirty="0" err="1"/>
              <a:t>JBoss</a:t>
            </a:r>
            <a:r>
              <a:rPr lang="en-US" sz="1400" dirty="0"/>
              <a:t> Enterprise Application </a:t>
            </a:r>
            <a:r>
              <a:rPr lang="en-US" sz="1400" dirty="0" smtClean="0"/>
              <a:t>Platform</a:t>
            </a:r>
          </a:p>
          <a:p>
            <a:pPr marL="742950" lvl="1"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p:txBody>
      </p:sp>
      <p:sp>
        <p:nvSpPr>
          <p:cNvPr id="5" name="Text Placeholder 2"/>
          <p:cNvSpPr txBox="1">
            <a:spLocks/>
          </p:cNvSpPr>
          <p:nvPr/>
        </p:nvSpPr>
        <p:spPr>
          <a:xfrm>
            <a:off x="533400" y="914400"/>
            <a:ext cx="5029200" cy="5139869"/>
          </a:xfrm>
          <a:prstGeom prst="rect">
            <a:avLst/>
          </a:prstGeom>
        </p:spPr>
        <p:txBody>
          <a:bodyPr wrap="square" lIns="0" tIns="0" rIns="0" bIns="0">
            <a:spAutoFit/>
          </a:bodyPr>
          <a:lstStyle>
            <a:lvl1pPr marL="0">
              <a:defRPr sz="1400" b="0" i="0">
                <a:solidFill>
                  <a:srgbClr val="505050"/>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buFont typeface="Wingdings" panose="05000000000000000000" pitchFamily="2" charset="2"/>
              <a:buChar char="Ø"/>
            </a:pPr>
            <a:r>
              <a:rPr lang="en-US" kern="0" dirty="0" smtClean="0"/>
              <a:t>A set of specifications for enterprise application features : </a:t>
            </a:r>
          </a:p>
          <a:p>
            <a:pPr marL="285750" indent="-285750">
              <a:buFont typeface="Wingdings" panose="05000000000000000000" pitchFamily="2" charset="2"/>
              <a:buChar char="Ø"/>
            </a:pPr>
            <a:endParaRPr lang="en-US" kern="0" dirty="0" smtClean="0"/>
          </a:p>
          <a:p>
            <a:pPr marL="742950" lvl="1" indent="-285750">
              <a:buFont typeface="Wingdings" panose="05000000000000000000" pitchFamily="2" charset="2"/>
              <a:buChar char="v"/>
            </a:pPr>
            <a:r>
              <a:rPr lang="en-US" b="1" kern="0" dirty="0" smtClean="0">
                <a:solidFill>
                  <a:sysClr val="windowText" lastClr="000000"/>
                </a:solidFill>
              </a:rPr>
              <a:t>Web specifications : </a:t>
            </a:r>
          </a:p>
          <a:p>
            <a:pPr marL="1200150" lvl="2" indent="-285750">
              <a:buFont typeface="Arial" panose="020B0604020202020204" pitchFamily="34" charset="0"/>
              <a:buChar char="•"/>
            </a:pPr>
            <a:r>
              <a:rPr lang="en-US" kern="0" dirty="0" smtClean="0">
                <a:solidFill>
                  <a:sysClr val="windowText" lastClr="000000"/>
                </a:solidFill>
              </a:rPr>
              <a:t>Java Servlet</a:t>
            </a:r>
          </a:p>
          <a:p>
            <a:pPr marL="1200150" lvl="2" indent="-285750">
              <a:buFont typeface="Arial" panose="020B0604020202020204" pitchFamily="34" charset="0"/>
              <a:buChar char="•"/>
            </a:pPr>
            <a:r>
              <a:rPr lang="en-US" kern="0" dirty="0" smtClean="0">
                <a:solidFill>
                  <a:sysClr val="windowText" lastClr="000000"/>
                </a:solidFill>
              </a:rPr>
              <a:t>Java Server Faces</a:t>
            </a:r>
          </a:p>
          <a:p>
            <a:pPr marL="1200150" lvl="2" indent="-285750">
              <a:buFont typeface="Arial" panose="020B0604020202020204" pitchFamily="34" charset="0"/>
              <a:buChar char="•"/>
            </a:pPr>
            <a:r>
              <a:rPr lang="en-US" kern="0" dirty="0" smtClean="0">
                <a:solidFill>
                  <a:sysClr val="windowText" lastClr="000000"/>
                </a:solidFill>
              </a:rPr>
              <a:t>Java Expression Language</a:t>
            </a:r>
          </a:p>
          <a:p>
            <a:pPr marL="742950" lvl="1" indent="-285750">
              <a:buFont typeface="Wingdings" panose="05000000000000000000" pitchFamily="2" charset="2"/>
              <a:buChar char="v"/>
            </a:pPr>
            <a:r>
              <a:rPr lang="en-US" b="1" kern="0" dirty="0" smtClean="0">
                <a:solidFill>
                  <a:sysClr val="windowText" lastClr="000000"/>
                </a:solidFill>
              </a:rPr>
              <a:t>Web service specifications : </a:t>
            </a:r>
          </a:p>
          <a:p>
            <a:pPr marL="1200150" lvl="2" indent="-285750">
              <a:buFont typeface="Arial" panose="020B0604020202020204" pitchFamily="34" charset="0"/>
              <a:buChar char="•"/>
            </a:pPr>
            <a:r>
              <a:rPr lang="en-US" kern="0" dirty="0" smtClean="0">
                <a:solidFill>
                  <a:sysClr val="windowText" lastClr="000000"/>
                </a:solidFill>
              </a:rPr>
              <a:t>Java </a:t>
            </a:r>
            <a:r>
              <a:rPr lang="en-US" kern="0" dirty="0" err="1" smtClean="0">
                <a:solidFill>
                  <a:sysClr val="windowText" lastClr="000000"/>
                </a:solidFill>
              </a:rPr>
              <a:t>RESTful</a:t>
            </a:r>
            <a:r>
              <a:rPr lang="en-US" kern="0" dirty="0" smtClean="0">
                <a:solidFill>
                  <a:sysClr val="windowText" lastClr="000000"/>
                </a:solidFill>
              </a:rPr>
              <a:t> Web Services</a:t>
            </a:r>
          </a:p>
          <a:p>
            <a:pPr marL="1200150" lvl="2" indent="-285750">
              <a:buFont typeface="Arial" panose="020B0604020202020204" pitchFamily="34" charset="0"/>
              <a:buChar char="•"/>
            </a:pPr>
            <a:r>
              <a:rPr lang="en-US" kern="0" dirty="0" smtClean="0">
                <a:solidFill>
                  <a:sysClr val="windowText" lastClr="000000"/>
                </a:solidFill>
              </a:rPr>
              <a:t>Java JSON Processing</a:t>
            </a:r>
          </a:p>
          <a:p>
            <a:pPr marL="1200150" lvl="2" indent="-285750">
              <a:buFont typeface="Arial" panose="020B0604020202020204" pitchFamily="34" charset="0"/>
              <a:buChar char="•"/>
            </a:pPr>
            <a:r>
              <a:rPr lang="en-US" kern="0" dirty="0" smtClean="0">
                <a:solidFill>
                  <a:sysClr val="windowText" lastClr="000000"/>
                </a:solidFill>
              </a:rPr>
              <a:t>Java XML Binding</a:t>
            </a:r>
          </a:p>
          <a:p>
            <a:pPr marL="1200150" lvl="2" indent="-285750">
              <a:buFont typeface="Arial" panose="020B0604020202020204" pitchFamily="34" charset="0"/>
              <a:buChar char="•"/>
            </a:pPr>
            <a:r>
              <a:rPr lang="en-US" kern="0" dirty="0" smtClean="0">
                <a:solidFill>
                  <a:sysClr val="windowText" lastClr="000000"/>
                </a:solidFill>
              </a:rPr>
              <a:t>Java XML Web Services</a:t>
            </a:r>
          </a:p>
          <a:p>
            <a:pPr marL="742950" lvl="1" indent="-285750">
              <a:buFont typeface="Wingdings" panose="05000000000000000000" pitchFamily="2" charset="2"/>
              <a:buChar char="v"/>
            </a:pPr>
            <a:r>
              <a:rPr lang="en-US" b="1" kern="0" dirty="0" smtClean="0">
                <a:solidFill>
                  <a:sysClr val="windowText" lastClr="000000"/>
                </a:solidFill>
              </a:rPr>
              <a:t>Enterprise specifications : </a:t>
            </a:r>
          </a:p>
          <a:p>
            <a:pPr marL="1200150" lvl="2" indent="-285750">
              <a:buFont typeface="Arial" panose="020B0604020202020204" pitchFamily="34" charset="0"/>
              <a:buChar char="•"/>
            </a:pPr>
            <a:r>
              <a:rPr lang="en-US" kern="0" dirty="0" smtClean="0">
                <a:solidFill>
                  <a:sysClr val="windowText" lastClr="000000"/>
                </a:solidFill>
              </a:rPr>
              <a:t>Enterprise Java Beans</a:t>
            </a:r>
          </a:p>
          <a:p>
            <a:pPr marL="1200150" lvl="2" indent="-285750">
              <a:buFont typeface="Arial" panose="020B0604020202020204" pitchFamily="34" charset="0"/>
              <a:buChar char="•"/>
            </a:pPr>
            <a:r>
              <a:rPr lang="en-US" kern="0" dirty="0" smtClean="0">
                <a:solidFill>
                  <a:sysClr val="windowText" lastClr="000000"/>
                </a:solidFill>
              </a:rPr>
              <a:t>Java Persistence API</a:t>
            </a:r>
          </a:p>
          <a:p>
            <a:pPr marL="1200150" lvl="2" indent="-285750">
              <a:buFont typeface="Arial" panose="020B0604020202020204" pitchFamily="34" charset="0"/>
              <a:buChar char="•"/>
            </a:pPr>
            <a:r>
              <a:rPr lang="en-US" kern="0" dirty="0" smtClean="0">
                <a:solidFill>
                  <a:sysClr val="windowText" lastClr="000000"/>
                </a:solidFill>
              </a:rPr>
              <a:t>Java Transaction API</a:t>
            </a:r>
          </a:p>
          <a:p>
            <a:pPr marL="1200150" lvl="2" indent="-285750">
              <a:buFont typeface="Arial" panose="020B0604020202020204" pitchFamily="34" charset="0"/>
              <a:buChar char="•"/>
            </a:pPr>
            <a:r>
              <a:rPr lang="en-US" kern="0" dirty="0" smtClean="0">
                <a:solidFill>
                  <a:sysClr val="windowText" lastClr="000000"/>
                </a:solidFill>
              </a:rPr>
              <a:t>Java Messaging Service</a:t>
            </a:r>
          </a:p>
          <a:p>
            <a:pPr marL="742950" lvl="1" indent="-285750">
              <a:buFont typeface="Wingdings" panose="05000000000000000000" pitchFamily="2" charset="2"/>
              <a:buChar char="v"/>
            </a:pPr>
            <a:r>
              <a:rPr lang="en-US" b="1" kern="0" dirty="0" smtClean="0">
                <a:solidFill>
                  <a:sysClr val="windowText" lastClr="000000"/>
                </a:solidFill>
              </a:rPr>
              <a:t>Other specifications : </a:t>
            </a:r>
          </a:p>
          <a:p>
            <a:pPr marL="1200150" lvl="2" indent="-285750">
              <a:buFont typeface="Arial" panose="020B0604020202020204" pitchFamily="34" charset="0"/>
              <a:buChar char="•"/>
            </a:pPr>
            <a:r>
              <a:rPr lang="en-US" kern="0" dirty="0" smtClean="0">
                <a:solidFill>
                  <a:sysClr val="windowText" lastClr="000000"/>
                </a:solidFill>
              </a:rPr>
              <a:t>Java Batch</a:t>
            </a:r>
          </a:p>
          <a:p>
            <a:pPr marL="1200150" lvl="2" indent="-285750">
              <a:buFont typeface="Arial" panose="020B0604020202020204" pitchFamily="34" charset="0"/>
              <a:buChar char="•"/>
            </a:pPr>
            <a:r>
              <a:rPr lang="en-US" kern="0" dirty="0" smtClean="0">
                <a:solidFill>
                  <a:sysClr val="windowText" lastClr="000000"/>
                </a:solidFill>
              </a:rPr>
              <a:t>Validation</a:t>
            </a:r>
            <a:endParaRPr lang="en-US" kern="0" dirty="0">
              <a:solidFill>
                <a:sysClr val="windowText" lastClr="000000"/>
              </a:solidFill>
            </a:endParaRPr>
          </a:p>
        </p:txBody>
      </p:sp>
    </p:spTree>
    <p:extLst>
      <p:ext uri="{BB962C8B-B14F-4D97-AF65-F5344CB8AC3E}">
        <p14:creationId xmlns:p14="http://schemas.microsoft.com/office/powerpoint/2010/main" val="9435086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6630670" cy="346249"/>
          </a:xfrm>
        </p:spPr>
        <p:txBody>
          <a:bodyPr/>
          <a:lstStyle/>
          <a:p>
            <a:pPr algn="ctr"/>
            <a:r>
              <a:rPr lang="en-US" dirty="0"/>
              <a:t>Spring Annotations - </a:t>
            </a:r>
            <a:r>
              <a:rPr lang="en-US" dirty="0" smtClean="0"/>
              <a:t>@Import</a:t>
            </a:r>
            <a:endParaRPr lang="en-US" dirty="0"/>
          </a:p>
        </p:txBody>
      </p:sp>
      <p:sp>
        <p:nvSpPr>
          <p:cNvPr id="4" name="Rectangle 1"/>
          <p:cNvSpPr>
            <a:spLocks noGrp="1" noChangeArrowheads="1"/>
          </p:cNvSpPr>
          <p:nvPr>
            <p:ph type="body" idx="1"/>
          </p:nvPr>
        </p:nvSpPr>
        <p:spPr bwMode="auto">
          <a:xfrm>
            <a:off x="685800" y="927557"/>
            <a:ext cx="10896600" cy="56274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1415"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solidFill>
                  <a:srgbClr val="505050"/>
                </a:solidFill>
                <a:latin typeface="Arial"/>
              </a:rPr>
              <a:t>Indicates one or more component classes to import — typically @Configuration classes </a:t>
            </a:r>
            <a:endParaRPr lang="en-US" altLang="en-US" dirty="0" smtClean="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smtClean="0">
                <a:solidFill>
                  <a:srgbClr val="505050"/>
                </a:solidFill>
                <a:latin typeface="Arial"/>
              </a:rPr>
              <a:t> Useful when we want to group multiple configuration classes into one</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smtClean="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smtClean="0">
                <a:solidFill>
                  <a:srgbClr val="505050"/>
                </a:solidFill>
                <a:latin typeface="Arial"/>
              </a:rPr>
              <a:t>Accept @Component classes (@Configuration also as it inherit from @Component)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smtClean="0">
                <a:solidFill>
                  <a:srgbClr val="505050"/>
                </a:solidFill>
                <a:latin typeface="Arial"/>
              </a:rPr>
              <a:t>Can be used together with @</a:t>
            </a:r>
            <a:r>
              <a:rPr lang="en-US" altLang="en-US" dirty="0" err="1" smtClean="0">
                <a:solidFill>
                  <a:srgbClr val="505050"/>
                </a:solidFill>
                <a:latin typeface="Arial"/>
              </a:rPr>
              <a:t>ComponentScan</a:t>
            </a:r>
            <a:r>
              <a:rPr lang="en-US" altLang="en-US" dirty="0" smtClean="0">
                <a:solidFill>
                  <a:srgbClr val="505050"/>
                </a:solidFill>
                <a:latin typeface="Arial"/>
              </a:rPr>
              <a:t> to improve performance of application startup, while loading only some groups of bean configuration</a:t>
            </a:r>
          </a:p>
          <a:p>
            <a:pPr marR="0" lvl="0" algn="l" defTabSz="914400" rtl="0" eaLnBrk="0" fontAlgn="base" latinLnBrk="0" hangingPunct="0">
              <a:lnSpc>
                <a:spcPct val="100000"/>
              </a:lnSpc>
              <a:spcBef>
                <a:spcPct val="0"/>
              </a:spcBef>
              <a:spcAft>
                <a:spcPct val="0"/>
              </a:spcAft>
              <a:buClrTx/>
              <a:buSzTx/>
              <a:tabLst/>
            </a:pPr>
            <a:endParaRPr lang="en-US" altLang="en-US" dirty="0" smtClean="0">
              <a:solidFill>
                <a:srgbClr val="505050"/>
              </a:solidFill>
              <a:latin typeface="Arial"/>
            </a:endParaRPr>
          </a:p>
          <a:p>
            <a:pPr marR="0" lvl="0" algn="l" defTabSz="914400" rtl="0" eaLnBrk="0" fontAlgn="base" latinLnBrk="0" hangingPunct="0">
              <a:lnSpc>
                <a:spcPct val="100000"/>
              </a:lnSpc>
              <a:spcBef>
                <a:spcPct val="0"/>
              </a:spcBef>
              <a:spcAft>
                <a:spcPct val="0"/>
              </a:spcAft>
              <a:buClrTx/>
              <a:buSzTx/>
              <a:tabLst/>
            </a:pPr>
            <a:r>
              <a:rPr lang="en-US" altLang="en-US" dirty="0" smtClean="0">
                <a:solidFill>
                  <a:srgbClr val="505050"/>
                </a:solidFill>
                <a:latin typeface="Arial"/>
              </a:rPr>
              <a:t>Example : </a:t>
            </a:r>
          </a:p>
          <a:p>
            <a:pPr marR="0" lvl="0" algn="l" defTabSz="914400" rtl="0" eaLnBrk="0" fontAlgn="base" latinLnBrk="0" hangingPunct="0">
              <a:lnSpc>
                <a:spcPct val="100000"/>
              </a:lnSpc>
              <a:spcBef>
                <a:spcPct val="0"/>
              </a:spcBef>
              <a:spcAft>
                <a:spcPct val="0"/>
              </a:spcAft>
              <a:buClrTx/>
              <a:buSzTx/>
              <a:tabLst/>
            </a:pPr>
            <a:endParaRPr lang="en-US" altLang="en-US" dirty="0">
              <a:solidFill>
                <a:srgbClr val="505050"/>
              </a:solidFill>
              <a:latin typeface="Arial"/>
            </a:endParaRPr>
          </a:p>
          <a:p>
            <a:pPr marR="0" lvl="0" algn="l" defTabSz="914400" rtl="0" eaLnBrk="0" fontAlgn="base" latinLnBrk="0" hangingPunct="0">
              <a:lnSpc>
                <a:spcPct val="100000"/>
              </a:lnSpc>
              <a:spcBef>
                <a:spcPct val="0"/>
              </a:spcBef>
              <a:spcAft>
                <a:spcPct val="0"/>
              </a:spcAft>
              <a:buClrTx/>
              <a:buSzTx/>
              <a:tabLst/>
            </a:pPr>
            <a:endParaRPr lang="en-US" altLang="en-US" dirty="0" smtClean="0">
              <a:solidFill>
                <a:srgbClr val="505050"/>
              </a:solidFill>
              <a:latin typeface="Arial"/>
            </a:endParaRPr>
          </a:p>
          <a:p>
            <a:pPr marR="0" lvl="0" algn="l" defTabSz="914400" rtl="0" eaLnBrk="0" fontAlgn="base" latinLnBrk="0" hangingPunct="0">
              <a:lnSpc>
                <a:spcPct val="100000"/>
              </a:lnSpc>
              <a:spcBef>
                <a:spcPct val="0"/>
              </a:spcBef>
              <a:spcAft>
                <a:spcPct val="0"/>
              </a:spcAft>
              <a:buClrTx/>
              <a:buSzTx/>
              <a:tabLst/>
            </a:pPr>
            <a:endParaRPr lang="en-US" altLang="en-US" dirty="0">
              <a:solidFill>
                <a:srgbClr val="505050"/>
              </a:solidFill>
              <a:latin typeface="Arial"/>
            </a:endParaRPr>
          </a:p>
          <a:p>
            <a:pPr marR="0" lvl="0" algn="l" defTabSz="914400" rtl="0" eaLnBrk="0" fontAlgn="base" latinLnBrk="0" hangingPunct="0">
              <a:lnSpc>
                <a:spcPct val="100000"/>
              </a:lnSpc>
              <a:spcBef>
                <a:spcPct val="0"/>
              </a:spcBef>
              <a:spcAft>
                <a:spcPct val="0"/>
              </a:spcAft>
              <a:buClrTx/>
              <a:buSzTx/>
              <a:tabLst/>
            </a:pPr>
            <a:endParaRPr lang="en-US" altLang="en-US" dirty="0" smtClean="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smtClean="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rgbClr val="505050"/>
              </a:solidFill>
              <a:latin typeface="Aria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100" dirty="0"/>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smtClean="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719528" y="3352800"/>
            <a:ext cx="4953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package</a:t>
            </a:r>
            <a:r>
              <a:rPr lang="en-US" dirty="0"/>
              <a:t> </a:t>
            </a:r>
            <a:r>
              <a:rPr lang="en-US" dirty="0" err="1" smtClean="0"/>
              <a:t>com.hr.service</a:t>
            </a:r>
            <a:r>
              <a:rPr lang="en-US" dirty="0" smtClean="0"/>
              <a:t>;</a:t>
            </a:r>
          </a:p>
          <a:p>
            <a:r>
              <a:rPr lang="en-US" dirty="0" smtClean="0"/>
              <a:t> </a:t>
            </a:r>
          </a:p>
          <a:p>
            <a:r>
              <a:rPr lang="en-US" dirty="0" smtClean="0"/>
              <a:t>@</a:t>
            </a:r>
            <a:r>
              <a:rPr lang="en-US" dirty="0"/>
              <a:t>Configuration </a:t>
            </a:r>
            <a:endParaRPr lang="en-US" dirty="0" smtClean="0"/>
          </a:p>
          <a:p>
            <a:r>
              <a:rPr lang="en-US" dirty="0" smtClean="0"/>
              <a:t>@</a:t>
            </a:r>
            <a:r>
              <a:rPr lang="en-US" dirty="0" err="1"/>
              <a:t>ComponentScan</a:t>
            </a:r>
            <a:r>
              <a:rPr lang="en-US" dirty="0"/>
              <a:t> </a:t>
            </a:r>
            <a:endParaRPr lang="en-US" dirty="0" smtClean="0"/>
          </a:p>
          <a:p>
            <a:r>
              <a:rPr lang="en-US" b="1" dirty="0" smtClean="0"/>
              <a:t>public</a:t>
            </a:r>
            <a:r>
              <a:rPr lang="en-US" dirty="0" smtClean="0"/>
              <a:t> </a:t>
            </a:r>
            <a:r>
              <a:rPr lang="en-US" b="1" dirty="0"/>
              <a:t>class</a:t>
            </a:r>
            <a:r>
              <a:rPr lang="en-US" dirty="0"/>
              <a:t> </a:t>
            </a:r>
            <a:r>
              <a:rPr lang="en-US" b="1" dirty="0" err="1" smtClean="0"/>
              <a:t>HrServiceConfiguration</a:t>
            </a:r>
            <a:r>
              <a:rPr lang="en-US" dirty="0" smtClean="0"/>
              <a:t> {</a:t>
            </a:r>
          </a:p>
          <a:p>
            <a:r>
              <a:rPr lang="en-US" dirty="0" smtClean="0"/>
              <a:t> </a:t>
            </a:r>
            <a:r>
              <a:rPr lang="en-US" dirty="0"/>
              <a:t>}</a:t>
            </a:r>
          </a:p>
        </p:txBody>
      </p:sp>
      <p:sp>
        <p:nvSpPr>
          <p:cNvPr id="6" name="Rectangle 5"/>
          <p:cNvSpPr/>
          <p:nvPr/>
        </p:nvSpPr>
        <p:spPr>
          <a:xfrm>
            <a:off x="6400800" y="3352800"/>
            <a:ext cx="4953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package</a:t>
            </a:r>
            <a:r>
              <a:rPr lang="en-US" dirty="0"/>
              <a:t> </a:t>
            </a:r>
            <a:r>
              <a:rPr lang="en-US" dirty="0" smtClean="0"/>
              <a:t>com.hr;</a:t>
            </a:r>
          </a:p>
          <a:p>
            <a:endParaRPr lang="en-US" dirty="0" smtClean="0"/>
          </a:p>
          <a:p>
            <a:r>
              <a:rPr lang="en-US" dirty="0" smtClean="0"/>
              <a:t>@</a:t>
            </a:r>
            <a:r>
              <a:rPr lang="en-US" dirty="0"/>
              <a:t>Configuration </a:t>
            </a:r>
            <a:endParaRPr lang="en-US" dirty="0" smtClean="0"/>
          </a:p>
          <a:p>
            <a:r>
              <a:rPr lang="en-US" dirty="0" smtClean="0"/>
              <a:t>@Import(</a:t>
            </a:r>
            <a:r>
              <a:rPr lang="en-US" b="1" dirty="0" err="1" smtClean="0"/>
              <a:t>HrServiceConfiguration</a:t>
            </a:r>
            <a:r>
              <a:rPr lang="en-US" dirty="0" err="1" smtClean="0"/>
              <a:t>.class</a:t>
            </a:r>
            <a:r>
              <a:rPr lang="en-US" dirty="0" smtClean="0"/>
              <a:t>)</a:t>
            </a:r>
          </a:p>
          <a:p>
            <a:r>
              <a:rPr lang="en-US" b="1" dirty="0" smtClean="0"/>
              <a:t>public</a:t>
            </a:r>
            <a:r>
              <a:rPr lang="en-US" dirty="0" smtClean="0"/>
              <a:t> </a:t>
            </a:r>
            <a:r>
              <a:rPr lang="en-US" b="1" dirty="0"/>
              <a:t>class</a:t>
            </a:r>
            <a:r>
              <a:rPr lang="en-US" dirty="0"/>
              <a:t> </a:t>
            </a:r>
            <a:r>
              <a:rPr lang="en-US" b="1" dirty="0" err="1" smtClean="0"/>
              <a:t>HrConfiguration</a:t>
            </a:r>
            <a:r>
              <a:rPr lang="en-US" dirty="0" smtClean="0"/>
              <a:t> {</a:t>
            </a:r>
          </a:p>
          <a:p>
            <a:r>
              <a:rPr lang="en-US" dirty="0" smtClean="0"/>
              <a:t> </a:t>
            </a:r>
            <a:r>
              <a:rPr lang="en-US" dirty="0"/>
              <a:t>}</a:t>
            </a:r>
          </a:p>
        </p:txBody>
      </p:sp>
    </p:spTree>
    <p:extLst>
      <p:ext uri="{BB962C8B-B14F-4D97-AF65-F5344CB8AC3E}">
        <p14:creationId xmlns:p14="http://schemas.microsoft.com/office/powerpoint/2010/main" val="1103336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630670" cy="346249"/>
          </a:xfrm>
        </p:spPr>
        <p:txBody>
          <a:bodyPr/>
          <a:lstStyle/>
          <a:p>
            <a:pPr algn="ctr"/>
            <a:r>
              <a:rPr lang="en-US" dirty="0"/>
              <a:t>Spring </a:t>
            </a:r>
            <a:r>
              <a:rPr lang="en-US" dirty="0" smtClean="0"/>
              <a:t>Annotations - @</a:t>
            </a:r>
            <a:r>
              <a:rPr lang="en-US" dirty="0" err="1" smtClean="0"/>
              <a:t>PropertySource</a:t>
            </a:r>
            <a:endParaRPr lang="en-US" dirty="0"/>
          </a:p>
        </p:txBody>
      </p:sp>
      <p:sp>
        <p:nvSpPr>
          <p:cNvPr id="3" name="Text Placeholder 2"/>
          <p:cNvSpPr>
            <a:spLocks noGrp="1"/>
          </p:cNvSpPr>
          <p:nvPr>
            <p:ph type="body" idx="1"/>
          </p:nvPr>
        </p:nvSpPr>
        <p:spPr>
          <a:xfrm>
            <a:off x="420877" y="1259535"/>
            <a:ext cx="11350244" cy="2154436"/>
          </a:xfrm>
        </p:spPr>
        <p:txBody>
          <a:bodyPr/>
          <a:lstStyle/>
          <a:p>
            <a:pPr marL="285750" indent="-285750">
              <a:buFont typeface="Wingdings" panose="05000000000000000000" pitchFamily="2" charset="2"/>
              <a:buChar char="Ø"/>
            </a:pPr>
            <a:r>
              <a:rPr lang="en-US" dirty="0" smtClean="0"/>
              <a:t>Introduced in </a:t>
            </a:r>
            <a:r>
              <a:rPr lang="en-US" dirty="0"/>
              <a:t>Spring </a:t>
            </a:r>
            <a:r>
              <a:rPr lang="en-US" dirty="0" smtClean="0"/>
              <a:t>3.1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Used with @Configuration for registering properties file(s) in the application Environment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Not supported when we use YAML files for properties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In Spring Boot convention, if we put </a:t>
            </a:r>
            <a:r>
              <a:rPr lang="en-US" dirty="0" err="1" smtClean="0"/>
              <a:t>application.properties</a:t>
            </a:r>
            <a:r>
              <a:rPr lang="en-US" dirty="0" smtClean="0"/>
              <a:t> under </a:t>
            </a:r>
            <a:r>
              <a:rPr lang="en-US" dirty="0" err="1" smtClean="0"/>
              <a:t>src</a:t>
            </a:r>
            <a:r>
              <a:rPr lang="en-US" dirty="0" smtClean="0"/>
              <a:t>/main/resources it is automatically detected without need of @</a:t>
            </a:r>
            <a:r>
              <a:rPr lang="en-US" dirty="0" err="1" smtClean="0"/>
              <a:t>PropertySource</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Rectangle 3"/>
          <p:cNvSpPr/>
          <p:nvPr/>
        </p:nvSpPr>
        <p:spPr>
          <a:xfrm>
            <a:off x="719528" y="3352800"/>
            <a:ext cx="4953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@Configuration @</a:t>
            </a:r>
            <a:r>
              <a:rPr lang="en-US" dirty="0" err="1"/>
              <a:t>PropertySource</a:t>
            </a:r>
            <a:r>
              <a:rPr lang="en-US" dirty="0"/>
              <a:t>("</a:t>
            </a:r>
            <a:r>
              <a:rPr lang="en-US" dirty="0" err="1" smtClean="0"/>
              <a:t>classpath:app.properties</a:t>
            </a:r>
            <a:r>
              <a:rPr lang="en-US" dirty="0"/>
              <a:t>") </a:t>
            </a:r>
            <a:r>
              <a:rPr lang="en-US" dirty="0" smtClean="0"/>
              <a:t>   </a:t>
            </a:r>
            <a:r>
              <a:rPr lang="en-US" b="1" dirty="0" smtClean="0"/>
              <a:t>public</a:t>
            </a:r>
            <a:r>
              <a:rPr lang="en-US" dirty="0" smtClean="0"/>
              <a:t> </a:t>
            </a:r>
            <a:r>
              <a:rPr lang="en-US" b="1" dirty="0"/>
              <a:t>class</a:t>
            </a:r>
            <a:r>
              <a:rPr lang="en-US" dirty="0"/>
              <a:t> </a:t>
            </a:r>
            <a:r>
              <a:rPr lang="en-US" b="1" dirty="0" err="1" smtClean="0"/>
              <a:t>MainConfig</a:t>
            </a:r>
            <a:r>
              <a:rPr lang="en-US" dirty="0" smtClean="0"/>
              <a:t> {</a:t>
            </a:r>
          </a:p>
          <a:p>
            <a:r>
              <a:rPr lang="en-US" dirty="0" smtClean="0"/>
              <a:t> </a:t>
            </a:r>
          </a:p>
          <a:p>
            <a:r>
              <a:rPr lang="en-US" dirty="0" smtClean="0"/>
              <a:t> </a:t>
            </a:r>
            <a:r>
              <a:rPr lang="en-US" dirty="0"/>
              <a:t>}</a:t>
            </a:r>
          </a:p>
        </p:txBody>
      </p:sp>
      <p:sp>
        <p:nvSpPr>
          <p:cNvPr id="5" name="Rectangle 4"/>
          <p:cNvSpPr/>
          <p:nvPr/>
        </p:nvSpPr>
        <p:spPr>
          <a:xfrm>
            <a:off x="6400800" y="3352800"/>
            <a:ext cx="49530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 Using Java 8 repeatable annotation</a:t>
            </a:r>
          </a:p>
          <a:p>
            <a:endParaRPr lang="en-US" dirty="0" smtClean="0"/>
          </a:p>
          <a:p>
            <a:r>
              <a:rPr lang="en-US" dirty="0" smtClean="0"/>
              <a:t>@</a:t>
            </a:r>
            <a:r>
              <a:rPr lang="en-US" dirty="0" err="1"/>
              <a:t>PropertySource</a:t>
            </a:r>
            <a:r>
              <a:rPr lang="en-US" dirty="0"/>
              <a:t>("</a:t>
            </a:r>
            <a:r>
              <a:rPr lang="en-US" dirty="0" err="1" smtClean="0"/>
              <a:t>classpath:app.properties</a:t>
            </a:r>
            <a:r>
              <a:rPr lang="en-US" dirty="0"/>
              <a:t>") @</a:t>
            </a:r>
            <a:r>
              <a:rPr lang="en-US" dirty="0" err="1"/>
              <a:t>PropertySource</a:t>
            </a:r>
            <a:r>
              <a:rPr lang="en-US" dirty="0"/>
              <a:t>("</a:t>
            </a:r>
            <a:r>
              <a:rPr lang="en-US" dirty="0" err="1" smtClean="0"/>
              <a:t>classpath:database.properties</a:t>
            </a:r>
            <a:r>
              <a:rPr lang="en-US" dirty="0" smtClean="0"/>
              <a:t>")</a:t>
            </a:r>
          </a:p>
          <a:p>
            <a:r>
              <a:rPr lang="en-US" dirty="0" smtClean="0"/>
              <a:t>@Configuration</a:t>
            </a:r>
            <a:endParaRPr lang="en-US" dirty="0"/>
          </a:p>
          <a:p>
            <a:r>
              <a:rPr lang="en-US" dirty="0" smtClean="0"/>
              <a:t> </a:t>
            </a:r>
            <a:r>
              <a:rPr lang="en-US" b="1" dirty="0"/>
              <a:t>public</a:t>
            </a:r>
            <a:r>
              <a:rPr lang="en-US" dirty="0"/>
              <a:t> </a:t>
            </a:r>
            <a:r>
              <a:rPr lang="en-US" b="1" dirty="0"/>
              <a:t>class</a:t>
            </a:r>
            <a:r>
              <a:rPr lang="en-US" dirty="0"/>
              <a:t> </a:t>
            </a:r>
            <a:r>
              <a:rPr lang="en-US" b="1" dirty="0" err="1"/>
              <a:t>MainConfig</a:t>
            </a:r>
            <a:r>
              <a:rPr lang="en-US" dirty="0"/>
              <a:t> </a:t>
            </a:r>
            <a:r>
              <a:rPr lang="en-US" dirty="0" smtClean="0"/>
              <a:t>{</a:t>
            </a:r>
          </a:p>
          <a:p>
            <a:endParaRPr lang="en-US" dirty="0"/>
          </a:p>
          <a:p>
            <a:r>
              <a:rPr lang="en-US" dirty="0" smtClean="0"/>
              <a:t>}</a:t>
            </a:r>
            <a:endParaRPr lang="en-US" dirty="0"/>
          </a:p>
        </p:txBody>
      </p:sp>
    </p:spTree>
    <p:extLst>
      <p:ext uri="{BB962C8B-B14F-4D97-AF65-F5344CB8AC3E}">
        <p14:creationId xmlns:p14="http://schemas.microsoft.com/office/powerpoint/2010/main" val="201935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28600"/>
            <a:ext cx="6630670" cy="346249"/>
          </a:xfrm>
        </p:spPr>
        <p:txBody>
          <a:bodyPr/>
          <a:lstStyle/>
          <a:p>
            <a:pPr algn="ctr"/>
            <a:r>
              <a:rPr lang="en-US" dirty="0"/>
              <a:t>Spring Annotations - </a:t>
            </a:r>
            <a:r>
              <a:rPr lang="en-US" dirty="0" smtClean="0"/>
              <a:t>@Value</a:t>
            </a:r>
            <a:endParaRPr lang="en-US" dirty="0"/>
          </a:p>
        </p:txBody>
      </p:sp>
      <p:sp>
        <p:nvSpPr>
          <p:cNvPr id="3" name="Text Placeholder 2"/>
          <p:cNvSpPr>
            <a:spLocks noGrp="1"/>
          </p:cNvSpPr>
          <p:nvPr>
            <p:ph type="body" idx="1"/>
          </p:nvPr>
        </p:nvSpPr>
        <p:spPr>
          <a:xfrm>
            <a:off x="420877" y="1259535"/>
            <a:ext cx="11350244" cy="1938992"/>
          </a:xfrm>
        </p:spPr>
        <p:txBody>
          <a:bodyPr/>
          <a:lstStyle/>
          <a:p>
            <a:pPr marL="285750" indent="-285750">
              <a:buFont typeface="Wingdings" panose="05000000000000000000" pitchFamily="2" charset="2"/>
              <a:buChar char="Ø"/>
            </a:pPr>
            <a:r>
              <a:rPr lang="en-US" dirty="0" smtClean="0"/>
              <a:t>Used to inject values into fields in Spring managed beans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Generally, we use it to inject values from properties file(s) registered in the environment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can also inject raw values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Can be applied at the field or constructor / method parameter level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Rectangle 3"/>
          <p:cNvSpPr/>
          <p:nvPr/>
        </p:nvSpPr>
        <p:spPr>
          <a:xfrm>
            <a:off x="719528" y="3352800"/>
            <a:ext cx="495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@Value</a:t>
            </a:r>
            <a:r>
              <a:rPr lang="en-US" dirty="0" smtClean="0"/>
              <a:t>(“raw value") </a:t>
            </a:r>
          </a:p>
          <a:p>
            <a:r>
              <a:rPr lang="en-US" b="1" dirty="0" smtClean="0"/>
              <a:t>private</a:t>
            </a:r>
            <a:r>
              <a:rPr lang="en-US" dirty="0" smtClean="0"/>
              <a:t> </a:t>
            </a:r>
            <a:r>
              <a:rPr lang="en-US" dirty="0"/>
              <a:t>String </a:t>
            </a:r>
            <a:r>
              <a:rPr lang="en-US" dirty="0" err="1" smtClean="0"/>
              <a:t>rawValue</a:t>
            </a:r>
            <a:r>
              <a:rPr lang="en-US" dirty="0" smtClean="0"/>
              <a:t>;</a:t>
            </a:r>
            <a:endParaRPr lang="en-US" dirty="0"/>
          </a:p>
        </p:txBody>
      </p:sp>
      <p:sp>
        <p:nvSpPr>
          <p:cNvPr id="5" name="Rectangle 4"/>
          <p:cNvSpPr/>
          <p:nvPr/>
        </p:nvSpPr>
        <p:spPr>
          <a:xfrm>
            <a:off x="6095999" y="3352800"/>
            <a:ext cx="4953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@Value("${</a:t>
            </a:r>
            <a:r>
              <a:rPr lang="en-US" dirty="0" err="1" smtClean="0"/>
              <a:t>value.from.properties.file</a:t>
            </a:r>
            <a:r>
              <a:rPr lang="en-US" dirty="0"/>
              <a:t>}") </a:t>
            </a:r>
            <a:endParaRPr lang="en-US" dirty="0" smtClean="0"/>
          </a:p>
          <a:p>
            <a:r>
              <a:rPr lang="en-US" b="1" dirty="0" smtClean="0"/>
              <a:t>private</a:t>
            </a:r>
            <a:r>
              <a:rPr lang="en-US" dirty="0" smtClean="0"/>
              <a:t> </a:t>
            </a:r>
            <a:r>
              <a:rPr lang="en-US" dirty="0"/>
              <a:t>String </a:t>
            </a:r>
            <a:r>
              <a:rPr lang="en-US" dirty="0" err="1" smtClean="0"/>
              <a:t>valueFromPropertiesFile</a:t>
            </a:r>
            <a:r>
              <a:rPr lang="en-US" dirty="0"/>
              <a:t>;</a:t>
            </a:r>
          </a:p>
        </p:txBody>
      </p:sp>
      <p:sp>
        <p:nvSpPr>
          <p:cNvPr id="6" name="Rectangle 5"/>
          <p:cNvSpPr/>
          <p:nvPr/>
        </p:nvSpPr>
        <p:spPr>
          <a:xfrm>
            <a:off x="2895600" y="4572000"/>
            <a:ext cx="594359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@Value("${</a:t>
            </a:r>
            <a:r>
              <a:rPr lang="en-US" dirty="0" err="1" smtClean="0"/>
              <a:t>value.from.properties.file</a:t>
            </a:r>
            <a:r>
              <a:rPr lang="en-US" dirty="0" smtClean="0"/>
              <a:t>: </a:t>
            </a:r>
            <a:r>
              <a:rPr lang="en-US" dirty="0" err="1" smtClean="0"/>
              <a:t>defaultValue</a:t>
            </a:r>
            <a:r>
              <a:rPr lang="en-US" dirty="0" smtClean="0"/>
              <a:t>}") </a:t>
            </a:r>
          </a:p>
          <a:p>
            <a:r>
              <a:rPr lang="en-US" b="1" dirty="0" smtClean="0"/>
              <a:t>private</a:t>
            </a:r>
            <a:r>
              <a:rPr lang="en-US" dirty="0" smtClean="0"/>
              <a:t> </a:t>
            </a:r>
            <a:r>
              <a:rPr lang="en-US" dirty="0"/>
              <a:t>String </a:t>
            </a:r>
            <a:r>
              <a:rPr lang="en-US" dirty="0" err="1" smtClean="0"/>
              <a:t>valueFromPropertiesFile</a:t>
            </a:r>
            <a:r>
              <a:rPr lang="en-US" dirty="0"/>
              <a:t>;</a:t>
            </a:r>
          </a:p>
        </p:txBody>
      </p:sp>
    </p:spTree>
    <p:extLst>
      <p:ext uri="{BB962C8B-B14F-4D97-AF65-F5344CB8AC3E}">
        <p14:creationId xmlns:p14="http://schemas.microsoft.com/office/powerpoint/2010/main" val="26778773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630670" cy="346249"/>
          </a:xfrm>
        </p:spPr>
        <p:txBody>
          <a:bodyPr/>
          <a:lstStyle/>
          <a:p>
            <a:pPr algn="ctr"/>
            <a:r>
              <a:rPr lang="en-US" dirty="0"/>
              <a:t>Spring Annotations - </a:t>
            </a:r>
            <a:r>
              <a:rPr lang="en-US" dirty="0" smtClean="0"/>
              <a:t>@Qualifier</a:t>
            </a:r>
            <a:endParaRPr lang="en-US" dirty="0"/>
          </a:p>
        </p:txBody>
      </p:sp>
      <p:sp>
        <p:nvSpPr>
          <p:cNvPr id="3" name="Text Placeholder 2"/>
          <p:cNvSpPr>
            <a:spLocks noGrp="1"/>
          </p:cNvSpPr>
          <p:nvPr>
            <p:ph type="body" idx="1"/>
          </p:nvPr>
        </p:nvSpPr>
        <p:spPr>
          <a:xfrm>
            <a:off x="420877" y="1259535"/>
            <a:ext cx="11350244" cy="1938992"/>
          </a:xfrm>
        </p:spPr>
        <p:txBody>
          <a:bodyPr/>
          <a:lstStyle/>
          <a:p>
            <a:pPr marL="285750" indent="-285750">
              <a:buFont typeface="Wingdings" panose="05000000000000000000" pitchFamily="2" charset="2"/>
              <a:buChar char="Ø"/>
            </a:pPr>
            <a:r>
              <a:rPr lang="en-US" dirty="0" smtClean="0"/>
              <a:t>Solve the problem when Spring doesn’t know which bean </a:t>
            </a:r>
            <a:r>
              <a:rPr lang="en-US" smtClean="0"/>
              <a:t>to inject</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Problem Case : </a:t>
            </a:r>
          </a:p>
          <a:p>
            <a:pPr marL="742950" lvl="2" indent="-285750">
              <a:buFont typeface="Wingdings" panose="05000000000000000000" pitchFamily="2" charset="2"/>
              <a:buChar char="Ø"/>
            </a:pPr>
            <a:r>
              <a:rPr lang="en-US" sz="1400" dirty="0">
                <a:solidFill>
                  <a:srgbClr val="505050"/>
                </a:solidFill>
                <a:latin typeface="Arial"/>
                <a:cs typeface="Arial"/>
              </a:rPr>
              <a:t>We have multiple beans of the same type in the application context</a:t>
            </a:r>
          </a:p>
          <a:p>
            <a:pPr marL="742950" lvl="2" indent="-285750">
              <a:buFont typeface="Wingdings" panose="05000000000000000000" pitchFamily="2" charset="2"/>
              <a:buChar char="Ø"/>
            </a:pPr>
            <a:r>
              <a:rPr lang="en-US" sz="1400" dirty="0">
                <a:solidFill>
                  <a:srgbClr val="505050"/>
                </a:solidFill>
                <a:latin typeface="Arial"/>
                <a:cs typeface="Arial"/>
              </a:rPr>
              <a:t>Spring by default resolve the </a:t>
            </a:r>
            <a:r>
              <a:rPr lang="en-US" sz="1400" dirty="0" err="1">
                <a:solidFill>
                  <a:srgbClr val="505050"/>
                </a:solidFill>
                <a:latin typeface="Arial"/>
                <a:cs typeface="Arial"/>
              </a:rPr>
              <a:t>autowired</a:t>
            </a:r>
            <a:r>
              <a:rPr lang="en-US" sz="1400" dirty="0">
                <a:solidFill>
                  <a:srgbClr val="505050"/>
                </a:solidFill>
                <a:latin typeface="Arial"/>
                <a:cs typeface="Arial"/>
              </a:rPr>
              <a:t> entries by type</a:t>
            </a:r>
          </a:p>
          <a:p>
            <a:pPr marL="742950" lvl="2" indent="-285750">
              <a:buFont typeface="Wingdings" panose="05000000000000000000" pitchFamily="2" charset="2"/>
              <a:buChar char="Ø"/>
            </a:pPr>
            <a:r>
              <a:rPr lang="en-US" sz="1400" dirty="0">
                <a:solidFill>
                  <a:srgbClr val="505050"/>
                </a:solidFill>
                <a:latin typeface="Arial"/>
                <a:cs typeface="Arial"/>
              </a:rPr>
              <a:t>Spring throw </a:t>
            </a:r>
            <a:r>
              <a:rPr lang="en-US" sz="1400" dirty="0" err="1" smtClean="0">
                <a:solidFill>
                  <a:srgbClr val="505050"/>
                </a:solidFill>
                <a:latin typeface="Arial"/>
                <a:cs typeface="Arial"/>
              </a:rPr>
              <a:t>NoUniqueBeanDefinitionException</a:t>
            </a:r>
            <a:endParaRPr lang="en-US" sz="1400" dirty="0" smtClean="0">
              <a:solidFill>
                <a:srgbClr val="505050"/>
              </a:solidFill>
              <a:latin typeface="Arial"/>
              <a:cs typeface="Arial"/>
            </a:endParaRPr>
          </a:p>
          <a:p>
            <a:pPr marL="742950" lvl="2" indent="-285750">
              <a:buFont typeface="Wingdings" panose="05000000000000000000" pitchFamily="2" charset="2"/>
              <a:buChar char="Ø"/>
            </a:pPr>
            <a:endParaRPr lang="en-US" sz="1400" dirty="0">
              <a:solidFill>
                <a:srgbClr val="505050"/>
              </a:solidFill>
              <a:latin typeface="Arial"/>
              <a:cs typeface="Arial"/>
            </a:endParaRPr>
          </a:p>
          <a:p>
            <a:pPr marL="742950" lvl="2" indent="-285750">
              <a:buFont typeface="Wingdings" panose="05000000000000000000" pitchFamily="2" charset="2"/>
              <a:buChar char="Ø"/>
            </a:pPr>
            <a:endParaRPr lang="en-US" sz="1400" dirty="0">
              <a:solidFill>
                <a:srgbClr val="505050"/>
              </a:solidFill>
              <a:latin typeface="Arial"/>
              <a:cs typeface="Arial"/>
            </a:endParaRPr>
          </a:p>
          <a:p>
            <a:pPr marL="285750" indent="-285750">
              <a:buFont typeface="Wingdings" panose="05000000000000000000" pitchFamily="2" charset="2"/>
              <a:buChar char="Ø"/>
            </a:pPr>
            <a:endParaRPr lang="en-US" dirty="0"/>
          </a:p>
        </p:txBody>
      </p:sp>
      <p:sp>
        <p:nvSpPr>
          <p:cNvPr id="4" name="Rectangle 3"/>
          <p:cNvSpPr/>
          <p:nvPr/>
        </p:nvSpPr>
        <p:spPr>
          <a:xfrm>
            <a:off x="671971" y="3352800"/>
            <a:ext cx="5029298"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@Service</a:t>
            </a:r>
          </a:p>
          <a:p>
            <a:r>
              <a:rPr lang="en-US" b="1" dirty="0" smtClean="0"/>
              <a:t>public</a:t>
            </a:r>
            <a:r>
              <a:rPr lang="en-US" dirty="0" smtClean="0"/>
              <a:t> </a:t>
            </a:r>
            <a:r>
              <a:rPr lang="en-US" b="1" dirty="0"/>
              <a:t>class</a:t>
            </a:r>
            <a:r>
              <a:rPr lang="en-US" dirty="0"/>
              <a:t> </a:t>
            </a:r>
            <a:r>
              <a:rPr lang="en-US" b="1" dirty="0" err="1" smtClean="0"/>
              <a:t>CustomerServiceImpl</a:t>
            </a:r>
            <a:r>
              <a:rPr lang="en-US" b="1" dirty="0" smtClean="0"/>
              <a:t> implements      </a:t>
            </a:r>
            <a:r>
              <a:rPr lang="en-US" b="1" dirty="0" err="1" smtClean="0"/>
              <a:t>CustomerService</a:t>
            </a:r>
            <a:r>
              <a:rPr lang="en-US" dirty="0" smtClean="0"/>
              <a:t> </a:t>
            </a:r>
            <a:r>
              <a:rPr lang="en-US" dirty="0"/>
              <a:t>{ </a:t>
            </a:r>
            <a:endParaRPr lang="en-US" dirty="0" smtClean="0"/>
          </a:p>
          <a:p>
            <a:endParaRPr lang="en-US" dirty="0" smtClean="0"/>
          </a:p>
          <a:p>
            <a:r>
              <a:rPr lang="en-US" dirty="0"/>
              <a:t> </a:t>
            </a:r>
            <a:r>
              <a:rPr lang="en-US" dirty="0" smtClean="0"/>
              <a:t>  </a:t>
            </a:r>
            <a:r>
              <a:rPr lang="en-US" dirty="0" smtClean="0">
                <a:solidFill>
                  <a:schemeClr val="bg1"/>
                </a:solidFill>
              </a:rPr>
              <a:t>@</a:t>
            </a:r>
            <a:r>
              <a:rPr lang="en-US" dirty="0" err="1">
                <a:solidFill>
                  <a:schemeClr val="bg1"/>
                </a:solidFill>
              </a:rPr>
              <a:t>Autowired</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C00000"/>
                </a:solidFill>
              </a:rPr>
              <a:t>@</a:t>
            </a:r>
            <a:r>
              <a:rPr lang="en-US" dirty="0">
                <a:solidFill>
                  <a:srgbClr val="C00000"/>
                </a:solidFill>
              </a:rPr>
              <a:t>Qualifier</a:t>
            </a:r>
            <a:r>
              <a:rPr lang="en-US" dirty="0" smtClean="0">
                <a:solidFill>
                  <a:srgbClr val="C00000"/>
                </a:solidFill>
              </a:rPr>
              <a:t>(“</a:t>
            </a:r>
            <a:r>
              <a:rPr lang="en-US" dirty="0" err="1" smtClean="0">
                <a:solidFill>
                  <a:srgbClr val="C00000"/>
                </a:solidFill>
              </a:rPr>
              <a:t>nttSmsService</a:t>
            </a:r>
            <a:r>
              <a:rPr lang="en-US" dirty="0" smtClean="0">
                <a:solidFill>
                  <a:srgbClr val="C00000"/>
                </a:solidFill>
              </a:rPr>
              <a:t>") </a:t>
            </a:r>
          </a:p>
          <a:p>
            <a:r>
              <a:rPr lang="en-US" b="1" dirty="0"/>
              <a:t> </a:t>
            </a:r>
            <a:r>
              <a:rPr lang="en-US" b="1" dirty="0" smtClean="0"/>
              <a:t>  private</a:t>
            </a:r>
            <a:r>
              <a:rPr lang="en-US" dirty="0" smtClean="0"/>
              <a:t> </a:t>
            </a:r>
            <a:r>
              <a:rPr lang="en-US" dirty="0" err="1" smtClean="0"/>
              <a:t>SmsService</a:t>
            </a:r>
            <a:r>
              <a:rPr lang="en-US" dirty="0" smtClean="0"/>
              <a:t> </a:t>
            </a:r>
            <a:r>
              <a:rPr lang="en-US" dirty="0" err="1" smtClean="0"/>
              <a:t>smsService</a:t>
            </a:r>
            <a:r>
              <a:rPr lang="en-US" dirty="0" smtClean="0"/>
              <a:t>; </a:t>
            </a:r>
          </a:p>
          <a:p>
            <a:endParaRPr lang="en-US" dirty="0" smtClean="0"/>
          </a:p>
          <a:p>
            <a:r>
              <a:rPr lang="en-US" dirty="0" smtClean="0"/>
              <a:t>}</a:t>
            </a:r>
            <a:endParaRPr lang="en-US" dirty="0"/>
          </a:p>
        </p:txBody>
      </p:sp>
      <p:sp>
        <p:nvSpPr>
          <p:cNvPr id="5" name="Rectangle 4"/>
          <p:cNvSpPr/>
          <p:nvPr/>
        </p:nvSpPr>
        <p:spPr>
          <a:xfrm>
            <a:off x="6280274" y="3352800"/>
            <a:ext cx="5425191"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@Component</a:t>
            </a:r>
            <a:r>
              <a:rPr lang="en-US" b="1" dirty="0" smtClean="0">
                <a:solidFill>
                  <a:srgbClr val="C00000"/>
                </a:solidFill>
              </a:rPr>
              <a:t>(“</a:t>
            </a:r>
            <a:r>
              <a:rPr lang="en-US" b="1" dirty="0" err="1" smtClean="0">
                <a:solidFill>
                  <a:srgbClr val="C00000"/>
                </a:solidFill>
              </a:rPr>
              <a:t>nttSmsService</a:t>
            </a:r>
            <a:r>
              <a:rPr lang="en-US" b="1" dirty="0" smtClean="0">
                <a:solidFill>
                  <a:srgbClr val="C00000"/>
                </a:solidFill>
              </a:rPr>
              <a:t>”)</a:t>
            </a:r>
          </a:p>
          <a:p>
            <a:r>
              <a:rPr lang="en-US" b="1" dirty="0" smtClean="0"/>
              <a:t>public</a:t>
            </a:r>
            <a:r>
              <a:rPr lang="en-US" dirty="0" smtClean="0"/>
              <a:t> </a:t>
            </a:r>
            <a:r>
              <a:rPr lang="en-US" b="1" dirty="0"/>
              <a:t>class</a:t>
            </a:r>
            <a:r>
              <a:rPr lang="en-US" dirty="0"/>
              <a:t> </a:t>
            </a:r>
            <a:r>
              <a:rPr lang="en-US" b="1" dirty="0" err="1" smtClean="0"/>
              <a:t>NttSmsService</a:t>
            </a:r>
            <a:r>
              <a:rPr lang="en-US" dirty="0" smtClean="0"/>
              <a:t> implements </a:t>
            </a:r>
            <a:r>
              <a:rPr lang="en-US" dirty="0" err="1" smtClean="0"/>
              <a:t>SmsService</a:t>
            </a:r>
            <a:r>
              <a:rPr lang="en-US" dirty="0" smtClean="0"/>
              <a:t>{</a:t>
            </a:r>
          </a:p>
          <a:p>
            <a:endParaRPr lang="en-US" dirty="0"/>
          </a:p>
          <a:p>
            <a:r>
              <a:rPr lang="en-US" dirty="0" smtClean="0"/>
              <a:t>    // …. </a:t>
            </a:r>
          </a:p>
          <a:p>
            <a:r>
              <a:rPr lang="en-US" dirty="0"/>
              <a:t> </a:t>
            </a:r>
            <a:r>
              <a:rPr lang="en-US" dirty="0" smtClean="0"/>
              <a:t>  </a:t>
            </a:r>
          </a:p>
          <a:p>
            <a:r>
              <a:rPr lang="en-US" dirty="0" smtClean="0"/>
              <a:t>}</a:t>
            </a:r>
            <a:endParaRPr lang="en-US" dirty="0"/>
          </a:p>
        </p:txBody>
      </p:sp>
    </p:spTree>
    <p:extLst>
      <p:ext uri="{BB962C8B-B14F-4D97-AF65-F5344CB8AC3E}">
        <p14:creationId xmlns:p14="http://schemas.microsoft.com/office/powerpoint/2010/main" val="1966277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381000"/>
            <a:ext cx="6630670" cy="346249"/>
          </a:xfrm>
        </p:spPr>
        <p:txBody>
          <a:bodyPr/>
          <a:lstStyle/>
          <a:p>
            <a:pPr algn="ctr"/>
            <a:r>
              <a:rPr lang="en-US" dirty="0"/>
              <a:t>Spring Annotations </a:t>
            </a:r>
            <a:r>
              <a:rPr lang="en-US" dirty="0" smtClean="0"/>
              <a:t>- @Primary</a:t>
            </a:r>
            <a:endParaRPr lang="en-US" dirty="0"/>
          </a:p>
        </p:txBody>
      </p:sp>
      <p:sp>
        <p:nvSpPr>
          <p:cNvPr id="3" name="Text Placeholder 2"/>
          <p:cNvSpPr>
            <a:spLocks noGrp="1"/>
          </p:cNvSpPr>
          <p:nvPr>
            <p:ph type="body" idx="1"/>
          </p:nvPr>
        </p:nvSpPr>
        <p:spPr>
          <a:xfrm>
            <a:off x="457200" y="1524000"/>
            <a:ext cx="11350244" cy="3447098"/>
          </a:xfrm>
        </p:spPr>
        <p:txBody>
          <a:bodyPr/>
          <a:lstStyle/>
          <a:p>
            <a:pPr marL="285750" indent="-285750">
              <a:buFont typeface="Wingdings" panose="05000000000000000000" pitchFamily="2" charset="2"/>
              <a:buChar char="Ø"/>
            </a:pPr>
            <a:r>
              <a:rPr lang="en-US" dirty="0" smtClean="0"/>
              <a:t>Introduced in Spring 3.0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Used to give higher preference to a bean when there are multiple beans of the same 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Used specifically in following cases : </a:t>
            </a:r>
          </a:p>
          <a:p>
            <a:pPr marL="285750" indent="-285750">
              <a:buFont typeface="Wingdings" panose="05000000000000000000" pitchFamily="2" charset="2"/>
              <a:buChar char="Ø"/>
            </a:pPr>
            <a:endParaRPr lang="en-US" dirty="0" smtClean="0"/>
          </a:p>
          <a:p>
            <a:pPr marL="742950" lvl="1" indent="-285750">
              <a:buFont typeface="Wingdings" panose="05000000000000000000" pitchFamily="2" charset="2"/>
              <a:buChar char="Ø"/>
            </a:pPr>
            <a:r>
              <a:rPr lang="en-US" sz="1400" dirty="0">
                <a:solidFill>
                  <a:srgbClr val="505050"/>
                </a:solidFill>
                <a:latin typeface="Arial"/>
                <a:cs typeface="Arial"/>
              </a:rPr>
              <a:t>Case 1 </a:t>
            </a:r>
            <a:r>
              <a:rPr lang="en-US" sz="1400" dirty="0" smtClean="0">
                <a:solidFill>
                  <a:srgbClr val="505050"/>
                </a:solidFill>
                <a:latin typeface="Arial"/>
                <a:cs typeface="Arial"/>
              </a:rPr>
              <a:t>: </a:t>
            </a:r>
            <a:r>
              <a:rPr lang="en-US" sz="1400" dirty="0">
                <a:solidFill>
                  <a:srgbClr val="505050"/>
                </a:solidFill>
                <a:latin typeface="Arial"/>
                <a:cs typeface="Arial"/>
              </a:rPr>
              <a:t>We declare multiple beans of same type in @Configuration classes, in which case @Qualifier will not solve the issue</a:t>
            </a:r>
          </a:p>
          <a:p>
            <a:pPr marL="742950" lvl="1" indent="-285750">
              <a:buFont typeface="Wingdings" panose="05000000000000000000" pitchFamily="2" charset="2"/>
              <a:buChar char="Ø"/>
            </a:pPr>
            <a:endParaRPr lang="en-US" sz="1400" dirty="0" smtClean="0">
              <a:solidFill>
                <a:srgbClr val="505050"/>
              </a:solidFill>
              <a:latin typeface="Arial"/>
              <a:cs typeface="Arial"/>
            </a:endParaRPr>
          </a:p>
          <a:p>
            <a:pPr marL="742950" lvl="1" indent="-285750">
              <a:buFont typeface="Wingdings" panose="05000000000000000000" pitchFamily="2" charset="2"/>
              <a:buChar char="Ø"/>
            </a:pPr>
            <a:r>
              <a:rPr lang="en-US" sz="1400" dirty="0" smtClean="0">
                <a:solidFill>
                  <a:srgbClr val="505050"/>
                </a:solidFill>
                <a:latin typeface="Arial"/>
                <a:cs typeface="Arial"/>
              </a:rPr>
              <a:t>Case </a:t>
            </a:r>
            <a:r>
              <a:rPr lang="en-US" sz="1400" dirty="0">
                <a:solidFill>
                  <a:srgbClr val="505050"/>
                </a:solidFill>
                <a:latin typeface="Arial"/>
                <a:cs typeface="Arial"/>
              </a:rPr>
              <a:t>2 : We use @</a:t>
            </a:r>
            <a:r>
              <a:rPr lang="en-US" sz="1400" dirty="0" err="1">
                <a:solidFill>
                  <a:srgbClr val="505050"/>
                </a:solidFill>
                <a:latin typeface="Arial"/>
                <a:cs typeface="Arial"/>
              </a:rPr>
              <a:t>ComponentScan</a:t>
            </a:r>
            <a:r>
              <a:rPr lang="en-US" sz="1400" dirty="0">
                <a:solidFill>
                  <a:srgbClr val="505050"/>
                </a:solidFill>
                <a:latin typeface="Arial"/>
                <a:cs typeface="Arial"/>
              </a:rPr>
              <a:t> over a configuration class, and we declare multiple @Component of the same type in the package candidate for scan</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Useful when we want to specify which bean of a certain type should be injected by default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If </a:t>
            </a:r>
            <a:r>
              <a:rPr lang="en-US" dirty="0"/>
              <a:t>both the @Qualifier and @Primary annotations are present, then the @Qualifier annotation will have </a:t>
            </a:r>
            <a:r>
              <a:rPr lang="en-US" dirty="0" smtClean="0"/>
              <a:t>precedence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6449809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06179"/>
            <a:ext cx="6630670" cy="346249"/>
          </a:xfrm>
        </p:spPr>
        <p:txBody>
          <a:bodyPr/>
          <a:lstStyle/>
          <a:p>
            <a:pPr algn="ctr"/>
            <a:r>
              <a:rPr lang="en-US" dirty="0"/>
              <a:t>Spring Annotations - </a:t>
            </a:r>
            <a:r>
              <a:rPr lang="en-US" dirty="0" smtClean="0"/>
              <a:t>@Lazy</a:t>
            </a:r>
            <a:endParaRPr lang="en-US" dirty="0"/>
          </a:p>
        </p:txBody>
      </p:sp>
      <p:sp>
        <p:nvSpPr>
          <p:cNvPr id="3" name="Text Placeholder 2"/>
          <p:cNvSpPr>
            <a:spLocks noGrp="1"/>
          </p:cNvSpPr>
          <p:nvPr>
            <p:ph type="body" idx="1"/>
          </p:nvPr>
        </p:nvSpPr>
        <p:spPr>
          <a:xfrm>
            <a:off x="440864" y="994838"/>
            <a:ext cx="11350244" cy="1938992"/>
          </a:xfrm>
        </p:spPr>
        <p:txBody>
          <a:bodyPr/>
          <a:lstStyle/>
          <a:p>
            <a:pPr marL="285750" indent="-285750">
              <a:buFont typeface="Wingdings" panose="05000000000000000000" pitchFamily="2" charset="2"/>
              <a:buChar char="Ø"/>
            </a:pPr>
            <a:r>
              <a:rPr lang="en-US" dirty="0" smtClean="0"/>
              <a:t>Spring by default creates all singleton beans eagerly at startup of the application context</a:t>
            </a:r>
          </a:p>
          <a:p>
            <a:pPr marL="742950" lvl="1" indent="-285750">
              <a:buFont typeface="Wingdings" panose="05000000000000000000" pitchFamily="2" charset="2"/>
              <a:buChar char="Ø"/>
            </a:pPr>
            <a:r>
              <a:rPr lang="en-US" sz="1400" dirty="0">
                <a:solidFill>
                  <a:srgbClr val="505050"/>
                </a:solidFill>
                <a:latin typeface="Arial"/>
                <a:cs typeface="Arial"/>
              </a:rPr>
              <a:t>Earlier detection of possible </a:t>
            </a:r>
            <a:r>
              <a:rPr lang="en-US" sz="1400" dirty="0" smtClean="0">
                <a:solidFill>
                  <a:srgbClr val="505050"/>
                </a:solidFill>
                <a:latin typeface="Arial"/>
                <a:cs typeface="Arial"/>
              </a:rPr>
              <a:t>errors</a:t>
            </a:r>
          </a:p>
          <a:p>
            <a:pPr marL="742950" lvl="1" indent="-285750">
              <a:buFont typeface="Wingdings" panose="05000000000000000000" pitchFamily="2" charset="2"/>
              <a:buChar char="Ø"/>
            </a:pPr>
            <a:endParaRPr lang="en-US" sz="1400" dirty="0">
              <a:solidFill>
                <a:srgbClr val="505050"/>
              </a:solidFill>
              <a:latin typeface="Arial"/>
              <a:cs typeface="Arial"/>
            </a:endParaRPr>
          </a:p>
          <a:p>
            <a:pPr marL="285750" indent="-285750">
              <a:buFont typeface="Wingdings" panose="05000000000000000000" pitchFamily="2" charset="2"/>
              <a:buChar char="Ø"/>
            </a:pPr>
            <a:r>
              <a:rPr lang="en-US" dirty="0"/>
              <a:t>@Lazy is used when we want to </a:t>
            </a:r>
            <a:r>
              <a:rPr lang="en-US" dirty="0" smtClean="0"/>
              <a:t>initialize a bean that we know is rarely used in the application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Rectangle 3"/>
          <p:cNvSpPr/>
          <p:nvPr/>
        </p:nvSpPr>
        <p:spPr>
          <a:xfrm>
            <a:off x="304800" y="2819400"/>
            <a:ext cx="4953000" cy="22116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@Lazy</a:t>
            </a:r>
            <a:endParaRPr lang="en-US" dirty="0" smtClean="0">
              <a:solidFill>
                <a:srgbClr val="C00000"/>
              </a:solidFill>
            </a:endParaRPr>
          </a:p>
          <a:p>
            <a:r>
              <a:rPr lang="en-US" dirty="0" smtClean="0"/>
              <a:t>@Configuration</a:t>
            </a:r>
          </a:p>
          <a:p>
            <a:r>
              <a:rPr lang="en-US" b="1" dirty="0" smtClean="0"/>
              <a:t>public</a:t>
            </a:r>
            <a:r>
              <a:rPr lang="en-US" dirty="0" smtClean="0"/>
              <a:t> </a:t>
            </a:r>
            <a:r>
              <a:rPr lang="en-US" b="1" dirty="0"/>
              <a:t>class</a:t>
            </a:r>
            <a:r>
              <a:rPr lang="en-US" dirty="0"/>
              <a:t> </a:t>
            </a:r>
            <a:r>
              <a:rPr lang="en-US" b="1" dirty="0" err="1" smtClean="0"/>
              <a:t>MainConfig</a:t>
            </a:r>
            <a:r>
              <a:rPr lang="en-US" dirty="0" smtClean="0"/>
              <a:t> {</a:t>
            </a:r>
          </a:p>
          <a:p>
            <a:r>
              <a:rPr lang="en-US" dirty="0" smtClean="0"/>
              <a:t>    // All beans defined here will be lazily loaded      </a:t>
            </a:r>
          </a:p>
          <a:p>
            <a:r>
              <a:rPr lang="en-US" dirty="0" smtClean="0"/>
              <a:t> </a:t>
            </a:r>
            <a:r>
              <a:rPr lang="en-US" dirty="0"/>
              <a:t>}</a:t>
            </a:r>
          </a:p>
        </p:txBody>
      </p:sp>
      <p:sp>
        <p:nvSpPr>
          <p:cNvPr id="5" name="Rectangle 4"/>
          <p:cNvSpPr/>
          <p:nvPr/>
        </p:nvSpPr>
        <p:spPr>
          <a:xfrm>
            <a:off x="6095999" y="2438400"/>
            <a:ext cx="5545101"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00000"/>
                </a:solidFill>
              </a:rPr>
              <a:t>@</a:t>
            </a:r>
            <a:r>
              <a:rPr lang="en-US" dirty="0" smtClean="0">
                <a:solidFill>
                  <a:srgbClr val="C00000"/>
                </a:solidFill>
              </a:rPr>
              <a:t>Lazy</a:t>
            </a:r>
            <a:endParaRPr lang="en-US" dirty="0" smtClean="0"/>
          </a:p>
          <a:p>
            <a:r>
              <a:rPr lang="en-US" dirty="0" smtClean="0"/>
              <a:t>@Component</a:t>
            </a:r>
          </a:p>
          <a:p>
            <a:r>
              <a:rPr lang="en-US" b="1" dirty="0" smtClean="0"/>
              <a:t>public</a:t>
            </a:r>
            <a:r>
              <a:rPr lang="en-US" dirty="0" smtClean="0"/>
              <a:t> </a:t>
            </a:r>
            <a:r>
              <a:rPr lang="en-US" b="1" dirty="0"/>
              <a:t>class</a:t>
            </a:r>
            <a:r>
              <a:rPr lang="en-US" dirty="0"/>
              <a:t> </a:t>
            </a:r>
            <a:r>
              <a:rPr lang="en-US" b="1" dirty="0" err="1" smtClean="0"/>
              <a:t>RarelyUsedService</a:t>
            </a:r>
            <a:r>
              <a:rPr lang="en-US" dirty="0" smtClean="0"/>
              <a:t>{</a:t>
            </a:r>
          </a:p>
          <a:p>
            <a:r>
              <a:rPr lang="en-US" dirty="0" smtClean="0"/>
              <a:t> </a:t>
            </a:r>
            <a:r>
              <a:rPr lang="en-US" dirty="0"/>
              <a:t>}</a:t>
            </a:r>
          </a:p>
        </p:txBody>
      </p:sp>
      <p:sp>
        <p:nvSpPr>
          <p:cNvPr id="6" name="Rectangle 5"/>
          <p:cNvSpPr/>
          <p:nvPr/>
        </p:nvSpPr>
        <p:spPr>
          <a:xfrm>
            <a:off x="6095999" y="3755036"/>
            <a:ext cx="5545101"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@Service</a:t>
            </a:r>
          </a:p>
          <a:p>
            <a:r>
              <a:rPr lang="en-US" b="1" dirty="0" smtClean="0"/>
              <a:t>public</a:t>
            </a:r>
            <a:r>
              <a:rPr lang="en-US" dirty="0" smtClean="0"/>
              <a:t> </a:t>
            </a:r>
            <a:r>
              <a:rPr lang="en-US" b="1" dirty="0"/>
              <a:t>class</a:t>
            </a:r>
            <a:r>
              <a:rPr lang="en-US" dirty="0"/>
              <a:t> </a:t>
            </a:r>
            <a:r>
              <a:rPr lang="en-US" b="1" dirty="0" err="1" smtClean="0"/>
              <a:t>CustomerServiceImpl</a:t>
            </a:r>
            <a:r>
              <a:rPr lang="en-US" b="1" dirty="0" smtClean="0"/>
              <a:t> implements </a:t>
            </a:r>
            <a:r>
              <a:rPr lang="en-US" b="1" dirty="0" err="1" smtClean="0"/>
              <a:t>CustomerService</a:t>
            </a:r>
            <a:r>
              <a:rPr lang="en-US" dirty="0" smtClean="0"/>
              <a:t>{</a:t>
            </a:r>
            <a:endParaRPr lang="en-US" dirty="0"/>
          </a:p>
          <a:p>
            <a:r>
              <a:rPr lang="en-US" dirty="0" smtClean="0"/>
              <a:t>    </a:t>
            </a:r>
            <a:r>
              <a:rPr lang="nl-NL" dirty="0">
                <a:solidFill>
                  <a:srgbClr val="C00000"/>
                </a:solidFill>
              </a:rPr>
              <a:t>@Lazy</a:t>
            </a:r>
          </a:p>
          <a:p>
            <a:r>
              <a:rPr lang="nl-NL" dirty="0" smtClean="0"/>
              <a:t>    @</a:t>
            </a:r>
            <a:r>
              <a:rPr lang="nl-NL" dirty="0"/>
              <a:t>Autowired</a:t>
            </a:r>
          </a:p>
          <a:p>
            <a:r>
              <a:rPr lang="nl-NL" b="1" dirty="0" smtClean="0"/>
              <a:t>    private</a:t>
            </a:r>
            <a:r>
              <a:rPr lang="nl-NL" dirty="0" smtClean="0"/>
              <a:t> </a:t>
            </a:r>
            <a:r>
              <a:rPr lang="en-US" b="1" dirty="0" err="1"/>
              <a:t>RarelyUsedService</a:t>
            </a:r>
            <a:r>
              <a:rPr lang="en-US" b="1" dirty="0"/>
              <a:t> </a:t>
            </a:r>
            <a:r>
              <a:rPr lang="en-US" b="1" dirty="0" err="1" smtClean="0"/>
              <a:t>rarelyUsedService</a:t>
            </a:r>
            <a:r>
              <a:rPr lang="nl-NL" dirty="0"/>
              <a:t>;</a:t>
            </a:r>
            <a:endParaRPr lang="en-US" dirty="0" smtClean="0"/>
          </a:p>
          <a:p>
            <a:r>
              <a:rPr lang="en-US" dirty="0" smtClean="0"/>
              <a:t>    </a:t>
            </a:r>
          </a:p>
          <a:p>
            <a:r>
              <a:rPr lang="en-US" dirty="0" smtClean="0"/>
              <a:t> </a:t>
            </a:r>
            <a:r>
              <a:rPr lang="en-US" dirty="0"/>
              <a:t>}</a:t>
            </a:r>
          </a:p>
        </p:txBody>
      </p:sp>
    </p:spTree>
    <p:extLst>
      <p:ext uri="{BB962C8B-B14F-4D97-AF65-F5344CB8AC3E}">
        <p14:creationId xmlns:p14="http://schemas.microsoft.com/office/powerpoint/2010/main" val="25137060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228600"/>
            <a:ext cx="6630670" cy="346249"/>
          </a:xfrm>
        </p:spPr>
        <p:txBody>
          <a:bodyPr/>
          <a:lstStyle/>
          <a:p>
            <a:r>
              <a:rPr lang="en-US" dirty="0"/>
              <a:t>Spring Annotations - </a:t>
            </a:r>
            <a:r>
              <a:rPr lang="en-US" dirty="0" smtClean="0"/>
              <a:t>@Transactional</a:t>
            </a:r>
            <a:endParaRPr lang="en-US" dirty="0"/>
          </a:p>
        </p:txBody>
      </p:sp>
      <p:sp>
        <p:nvSpPr>
          <p:cNvPr id="3" name="Text Placeholder 2"/>
          <p:cNvSpPr>
            <a:spLocks noGrp="1"/>
          </p:cNvSpPr>
          <p:nvPr>
            <p:ph type="body" idx="1"/>
          </p:nvPr>
        </p:nvSpPr>
        <p:spPr>
          <a:xfrm>
            <a:off x="533400" y="990600"/>
            <a:ext cx="11350244" cy="2743200"/>
          </a:xfrm>
        </p:spPr>
        <p:txBody>
          <a:bodyPr/>
          <a:lstStyle/>
          <a:p>
            <a:pPr marL="285750" indent="-285750">
              <a:buFont typeface="Wingdings" panose="05000000000000000000" pitchFamily="2" charset="2"/>
              <a:buChar char="Ø"/>
            </a:pPr>
            <a:r>
              <a:rPr lang="en-US" dirty="0" smtClean="0"/>
              <a:t>Is the declarative approach to manage transactions with Spring</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Can be used on class or method level</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Spring creates proxies for all the classes annotated or containing in method level @Transactional annotation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The Proxy allow Spring to inject transactional logic before and after the running method</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By default the rollback of the transaction happens when runtime exceptions or errors occur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We can manage rollback rules by using </a:t>
            </a:r>
            <a:r>
              <a:rPr lang="en-US" dirty="0" err="1" smtClean="0"/>
              <a:t>rollbackFor</a:t>
            </a:r>
            <a:r>
              <a:rPr lang="en-US" dirty="0" smtClean="0"/>
              <a:t> and </a:t>
            </a:r>
            <a:r>
              <a:rPr lang="en-US" dirty="0" err="1" smtClean="0"/>
              <a:t>noRollbackFor</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6" name="Rectangle 5"/>
          <p:cNvSpPr/>
          <p:nvPr/>
        </p:nvSpPr>
        <p:spPr>
          <a:xfrm>
            <a:off x="838200" y="3755036"/>
            <a:ext cx="10363200" cy="1524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smtClean="0"/>
              <a:t>If the Transactional bean is implementing an interface : </a:t>
            </a:r>
          </a:p>
          <a:p>
            <a:r>
              <a:rPr lang="en-US" dirty="0"/>
              <a:t> </a:t>
            </a:r>
            <a:r>
              <a:rPr lang="en-US" dirty="0" smtClean="0"/>
              <a:t>        =&gt; only external method calls of the transactional method will start a transaction</a:t>
            </a:r>
          </a:p>
          <a:p>
            <a:r>
              <a:rPr lang="en-US" dirty="0"/>
              <a:t> </a:t>
            </a:r>
            <a:r>
              <a:rPr lang="en-US" dirty="0" smtClean="0"/>
              <a:t>        =&gt; In this specific case don’t call the transactional method from a method within the same class</a:t>
            </a:r>
          </a:p>
          <a:p>
            <a:r>
              <a:rPr lang="en-US" dirty="0" smtClean="0"/>
              <a:t>         =&gt; </a:t>
            </a:r>
            <a:r>
              <a:rPr lang="en-US" dirty="0" smtClean="0">
                <a:solidFill>
                  <a:srgbClr val="FFFF00"/>
                </a:solidFill>
              </a:rPr>
              <a:t>This is a limitation of the Java Dynamic Proxy created by Spring for Bean classes that implement     	interfaces (</a:t>
            </a:r>
            <a:r>
              <a:rPr lang="en-US" dirty="0">
                <a:solidFill>
                  <a:srgbClr val="FFFF00"/>
                </a:solidFill>
              </a:rPr>
              <a:t>only external method calls that come in through the proxy will be intercepted</a:t>
            </a:r>
            <a:r>
              <a:rPr lang="en-US" dirty="0" smtClean="0">
                <a:solidFill>
                  <a:srgbClr val="FFFF00"/>
                </a:solidFill>
              </a:rPr>
              <a:t>)</a:t>
            </a:r>
            <a:endParaRPr lang="en-US" dirty="0">
              <a:solidFill>
                <a:srgbClr val="FFFF00"/>
              </a:solidFill>
            </a:endParaRPr>
          </a:p>
        </p:txBody>
      </p:sp>
      <p:sp>
        <p:nvSpPr>
          <p:cNvPr id="7" name="Rectangle 6"/>
          <p:cNvSpPr/>
          <p:nvPr/>
        </p:nvSpPr>
        <p:spPr>
          <a:xfrm>
            <a:off x="838200" y="5486400"/>
            <a:ext cx="10363200" cy="838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dirty="0">
                <a:solidFill>
                  <a:srgbClr val="FFFF00"/>
                </a:solidFill>
              </a:rPr>
              <a:t>O</a:t>
            </a:r>
            <a:r>
              <a:rPr lang="en-US" dirty="0" smtClean="0">
                <a:solidFill>
                  <a:srgbClr val="FFFF00"/>
                </a:solidFill>
              </a:rPr>
              <a:t>nly </a:t>
            </a:r>
            <a:r>
              <a:rPr lang="en-US" dirty="0">
                <a:solidFill>
                  <a:srgbClr val="FFFF00"/>
                </a:solidFill>
              </a:rPr>
              <a:t>public methods should be annotated with @Transactional</a:t>
            </a:r>
          </a:p>
          <a:p>
            <a:r>
              <a:rPr lang="en-US" dirty="0"/>
              <a:t> </a:t>
            </a:r>
            <a:r>
              <a:rPr lang="en-US" dirty="0" smtClean="0"/>
              <a:t>        </a:t>
            </a:r>
            <a:endParaRPr lang="en-US" dirty="0">
              <a:solidFill>
                <a:srgbClr val="FFFF00"/>
              </a:solidFill>
            </a:endParaRPr>
          </a:p>
        </p:txBody>
      </p:sp>
    </p:spTree>
    <p:extLst>
      <p:ext uri="{BB962C8B-B14F-4D97-AF65-F5344CB8AC3E}">
        <p14:creationId xmlns:p14="http://schemas.microsoft.com/office/powerpoint/2010/main" val="3297987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52400"/>
            <a:ext cx="7240270" cy="430887"/>
          </a:xfrm>
        </p:spPr>
        <p:txBody>
          <a:bodyPr/>
          <a:lstStyle/>
          <a:p>
            <a:pPr algn="ctr"/>
            <a:r>
              <a:rPr lang="en-US" sz="2800" dirty="0" smtClean="0"/>
              <a:t>Java EE Architecture – Java EE Containers</a:t>
            </a:r>
            <a:endParaRPr lang="en-US" sz="2800" dirty="0"/>
          </a:p>
        </p:txBody>
      </p:sp>
      <p:sp>
        <p:nvSpPr>
          <p:cNvPr id="3" name="Text Placeholder 2"/>
          <p:cNvSpPr>
            <a:spLocks noGrp="1"/>
          </p:cNvSpPr>
          <p:nvPr>
            <p:ph type="body" idx="1"/>
          </p:nvPr>
        </p:nvSpPr>
        <p:spPr>
          <a:xfrm>
            <a:off x="420877" y="762000"/>
            <a:ext cx="11350244" cy="5867401"/>
          </a:xfrm>
        </p:spPr>
        <p:txBody>
          <a:bodyPr/>
          <a:lstStyle/>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600200"/>
            <a:ext cx="7162800" cy="3200400"/>
          </a:xfrm>
          <a:prstGeom prst="rect">
            <a:avLst/>
          </a:prstGeom>
        </p:spPr>
      </p:pic>
    </p:spTree>
    <p:extLst>
      <p:ext uri="{BB962C8B-B14F-4D97-AF65-F5344CB8AC3E}">
        <p14:creationId xmlns:p14="http://schemas.microsoft.com/office/powerpoint/2010/main" val="2347732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6630670" cy="430887"/>
          </a:xfrm>
        </p:spPr>
        <p:txBody>
          <a:bodyPr/>
          <a:lstStyle/>
          <a:p>
            <a:pPr algn="ctr"/>
            <a:r>
              <a:rPr lang="en-US" sz="2800" dirty="0" smtClean="0"/>
              <a:t>Java EE Architecture – Web Container</a:t>
            </a:r>
            <a:endParaRPr lang="en-US" sz="2800" dirty="0"/>
          </a:p>
        </p:txBody>
      </p:sp>
      <p:sp>
        <p:nvSpPr>
          <p:cNvPr id="3" name="Text Placeholder 2"/>
          <p:cNvSpPr>
            <a:spLocks noGrp="1"/>
          </p:cNvSpPr>
          <p:nvPr>
            <p:ph type="body" idx="1"/>
          </p:nvPr>
        </p:nvSpPr>
        <p:spPr>
          <a:xfrm>
            <a:off x="4267200" y="1295400"/>
            <a:ext cx="7580120" cy="2154436"/>
          </a:xfrm>
        </p:spPr>
        <p:txBody>
          <a:bodyPr/>
          <a:lstStyle/>
          <a:p>
            <a:pPr marL="285750" indent="-285750">
              <a:buFont typeface="Wingdings" panose="05000000000000000000" pitchFamily="2" charset="2"/>
              <a:buChar char="Ø"/>
            </a:pPr>
            <a:r>
              <a:rPr lang="en-US" dirty="0" smtClean="0"/>
              <a:t>Also named Servlet Container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Manage the lifecycle of servlets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Handle Servlet requests / responses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a:t>
            </a:r>
            <a:r>
              <a:rPr lang="en-US" dirty="0" smtClean="0"/>
              <a:t>ynamically </a:t>
            </a:r>
            <a:r>
              <a:rPr lang="en-US" dirty="0"/>
              <a:t>generates HTML pages from JSP files</a:t>
            </a:r>
            <a:endParaRPr lang="en-US" dirty="0" smtClean="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Example : Apache Tomcat, and all Full </a:t>
            </a:r>
            <a:r>
              <a:rPr lang="en-US" dirty="0" err="1" smtClean="0"/>
              <a:t>JavaEE</a:t>
            </a:r>
            <a:r>
              <a:rPr lang="en-US" dirty="0" smtClean="0"/>
              <a:t> Implementations (</a:t>
            </a:r>
            <a:r>
              <a:rPr lang="en-US" dirty="0" err="1" smtClean="0"/>
              <a:t>Weblogic</a:t>
            </a:r>
            <a:r>
              <a:rPr lang="en-US" dirty="0" smtClean="0"/>
              <a:t>, </a:t>
            </a:r>
            <a:r>
              <a:rPr lang="en-US" dirty="0" err="1" smtClean="0"/>
              <a:t>Wildfly</a:t>
            </a:r>
            <a:r>
              <a:rPr lang="en-US" dirty="0" smtClean="0"/>
              <a:t>, </a:t>
            </a:r>
            <a:r>
              <a:rPr lang="en-US" dirty="0" err="1" smtClean="0"/>
              <a:t>Websphere</a:t>
            </a:r>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914400"/>
            <a:ext cx="3133725" cy="5715001"/>
          </a:xfrm>
          <a:prstGeom prst="rect">
            <a:avLst/>
          </a:prstGeom>
        </p:spPr>
      </p:pic>
    </p:spTree>
    <p:extLst>
      <p:ext uri="{BB962C8B-B14F-4D97-AF65-F5344CB8AC3E}">
        <p14:creationId xmlns:p14="http://schemas.microsoft.com/office/powerpoint/2010/main" val="869393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52400"/>
            <a:ext cx="6630670" cy="430887"/>
          </a:xfrm>
        </p:spPr>
        <p:txBody>
          <a:bodyPr/>
          <a:lstStyle/>
          <a:p>
            <a:pPr algn="ctr"/>
            <a:r>
              <a:rPr lang="en-US" sz="2800" dirty="0" smtClean="0"/>
              <a:t>Java EE Architecture – EJB Container</a:t>
            </a:r>
            <a:endParaRPr lang="en-US" sz="2800" dirty="0"/>
          </a:p>
        </p:txBody>
      </p:sp>
      <p:sp>
        <p:nvSpPr>
          <p:cNvPr id="3" name="Text Placeholder 2"/>
          <p:cNvSpPr>
            <a:spLocks noGrp="1"/>
          </p:cNvSpPr>
          <p:nvPr>
            <p:ph type="body" idx="1"/>
          </p:nvPr>
        </p:nvSpPr>
        <p:spPr>
          <a:xfrm>
            <a:off x="4038600" y="1066800"/>
            <a:ext cx="7732521" cy="2585323"/>
          </a:xfrm>
        </p:spPr>
        <p:txBody>
          <a:bodyPr/>
          <a:lstStyle/>
          <a:p>
            <a:pPr marL="285750" indent="-285750">
              <a:buFont typeface="Wingdings" panose="05000000000000000000" pitchFamily="2" charset="2"/>
              <a:buChar char="Ø"/>
            </a:pPr>
            <a:r>
              <a:rPr lang="en-US" dirty="0" smtClean="0"/>
              <a:t>Manage Lifecycle of EJB Beans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a:t> </a:t>
            </a:r>
            <a:r>
              <a:rPr lang="en-US" dirty="0" smtClean="0"/>
              <a:t>Manage the binding of EJB beans to </a:t>
            </a:r>
            <a:r>
              <a:rPr lang="en-US" dirty="0"/>
              <a:t>the </a:t>
            </a:r>
            <a:r>
              <a:rPr lang="en-US" dirty="0" smtClean="0"/>
              <a:t>naming for remote access to them</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Transaction management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Manages </a:t>
            </a:r>
            <a:r>
              <a:rPr lang="en-US" dirty="0"/>
              <a:t>a pool of bean </a:t>
            </a:r>
            <a:r>
              <a:rPr lang="en-US" dirty="0" smtClean="0"/>
              <a:t>instances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Handles </a:t>
            </a:r>
            <a:r>
              <a:rPr lang="en-US" dirty="0"/>
              <a:t>Security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793955"/>
            <a:ext cx="2971800" cy="5606845"/>
          </a:xfrm>
          <a:prstGeom prst="rect">
            <a:avLst/>
          </a:prstGeom>
        </p:spPr>
      </p:pic>
    </p:spTree>
    <p:extLst>
      <p:ext uri="{BB962C8B-B14F-4D97-AF65-F5344CB8AC3E}">
        <p14:creationId xmlns:p14="http://schemas.microsoft.com/office/powerpoint/2010/main" val="253962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630670" cy="430887"/>
          </a:xfrm>
        </p:spPr>
        <p:txBody>
          <a:bodyPr/>
          <a:lstStyle/>
          <a:p>
            <a:pPr algn="ctr"/>
            <a:r>
              <a:rPr lang="en-US" sz="2800" dirty="0" smtClean="0"/>
              <a:t>Spring Framework</a:t>
            </a:r>
            <a:endParaRPr lang="en-US" sz="2800" dirty="0"/>
          </a:p>
        </p:txBody>
      </p:sp>
      <p:sp>
        <p:nvSpPr>
          <p:cNvPr id="3" name="Text Placeholder 2"/>
          <p:cNvSpPr>
            <a:spLocks noGrp="1"/>
          </p:cNvSpPr>
          <p:nvPr>
            <p:ph type="body" idx="1"/>
          </p:nvPr>
        </p:nvSpPr>
        <p:spPr>
          <a:xfrm>
            <a:off x="457200" y="990600"/>
            <a:ext cx="11350244" cy="5170646"/>
          </a:xfrm>
        </p:spPr>
        <p:txBody>
          <a:bodyPr/>
          <a:lstStyle/>
          <a:p>
            <a:pPr marL="285750" indent="-285750">
              <a:buFont typeface="Wingdings" panose="05000000000000000000" pitchFamily="2" charset="2"/>
              <a:buChar char="Ø"/>
            </a:pPr>
            <a:r>
              <a:rPr lang="en-US" dirty="0" smtClean="0"/>
              <a:t>Initially Developed by Rod Johnson and released in 2004 v1.0 (first prod release)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Developed </a:t>
            </a:r>
            <a:r>
              <a:rPr lang="en-US" dirty="0"/>
              <a:t>based on the principles of dependency injection (DI) and inversion of control (</a:t>
            </a:r>
            <a:r>
              <a:rPr lang="en-US" dirty="0" err="1"/>
              <a:t>IoC</a:t>
            </a:r>
            <a:r>
              <a:rPr lang="en-US" dirty="0" smtClean="0"/>
              <a:t>)</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Over </a:t>
            </a:r>
            <a:r>
              <a:rPr lang="en-US" dirty="0"/>
              <a:t>the years more modules was added to provide services like Aspect-oriented programming, Data access, Transaction management, Model–view–controller, Authentication and authorization, </a:t>
            </a:r>
            <a:r>
              <a:rPr lang="en-US" dirty="0" smtClean="0"/>
              <a:t>and </a:t>
            </a:r>
            <a:r>
              <a:rPr lang="en-US" dirty="0"/>
              <a:t>Testing</a:t>
            </a:r>
          </a:p>
          <a:p>
            <a:endParaRPr lang="en-US" dirty="0"/>
          </a:p>
          <a:p>
            <a:pPr marL="285750" indent="-285750">
              <a:buFont typeface="Wingdings" panose="05000000000000000000" pitchFamily="2" charset="2"/>
              <a:buChar char="Ø"/>
            </a:pPr>
            <a:r>
              <a:rPr lang="en-US" dirty="0" smtClean="0"/>
              <a:t>The goal of it’s </a:t>
            </a:r>
            <a:r>
              <a:rPr lang="en-US" dirty="0"/>
              <a:t>first </a:t>
            </a:r>
            <a:r>
              <a:rPr lang="en-US" dirty="0" smtClean="0"/>
              <a:t>development was to overcome drawbacks encountered in J2EE</a:t>
            </a:r>
          </a:p>
          <a:p>
            <a:endParaRPr lang="en-US" dirty="0"/>
          </a:p>
          <a:p>
            <a:pPr marL="285750" indent="-285750">
              <a:buFont typeface="Wingdings" panose="05000000000000000000" pitchFamily="2" charset="2"/>
              <a:buChar char="Ø"/>
            </a:pPr>
            <a:r>
              <a:rPr lang="en-US" dirty="0" smtClean="0"/>
              <a:t>Spring </a:t>
            </a:r>
            <a:r>
              <a:rPr lang="en-US" dirty="0"/>
              <a:t>came as an alternative to </a:t>
            </a:r>
            <a:r>
              <a:rPr lang="en-US" dirty="0" smtClean="0"/>
              <a:t>EJB</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Enables </a:t>
            </a:r>
            <a:r>
              <a:rPr lang="en-US" dirty="0"/>
              <a:t>developers to develop enterprise-class applications using POJOs</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You </a:t>
            </a:r>
            <a:r>
              <a:rPr lang="en-US" dirty="0"/>
              <a:t>do not need an EJB container product such as an application </a:t>
            </a:r>
            <a:r>
              <a:rPr lang="en-US" dirty="0" smtClean="0"/>
              <a:t>server </a:t>
            </a:r>
            <a:r>
              <a:rPr lang="en-US" dirty="0"/>
              <a:t>but you have the option of using only a robust servlet container such as Tomcat or some commercial product</a:t>
            </a:r>
            <a:r>
              <a:rPr lang="en-US" dirty="0" smtClean="0"/>
              <a:t>.</a:t>
            </a:r>
          </a:p>
          <a:p>
            <a:endParaRPr lang="en-US" dirty="0" smtClean="0"/>
          </a:p>
          <a:p>
            <a:pPr marL="285750" indent="-285750">
              <a:buFont typeface="Wingdings" panose="05000000000000000000" pitchFamily="2" charset="2"/>
              <a:buChar char="Ø"/>
            </a:pPr>
            <a:r>
              <a:rPr lang="en-US" dirty="0" smtClean="0"/>
              <a:t>Lightweight </a:t>
            </a:r>
            <a:r>
              <a:rPr lang="en-US" dirty="0" err="1"/>
              <a:t>IoC</a:t>
            </a:r>
            <a:r>
              <a:rPr lang="en-US" dirty="0"/>
              <a:t> containers , especially when compared to EJB containers</a:t>
            </a:r>
          </a:p>
          <a:p>
            <a:endParaRPr lang="en-US" dirty="0" smtClean="0"/>
          </a:p>
          <a:p>
            <a:pPr marL="285750" indent="-285750">
              <a:buFont typeface="Wingdings" panose="05000000000000000000" pitchFamily="2" charset="2"/>
              <a:buChar char="Ø"/>
            </a:pPr>
            <a:r>
              <a:rPr lang="en-US" dirty="0" smtClean="0"/>
              <a:t>In </a:t>
            </a:r>
            <a:r>
              <a:rPr lang="en-US" dirty="0"/>
              <a:t>EJB / Servlet, need to extend some classes, in Spring we use only POJO</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Spring </a:t>
            </a:r>
            <a:r>
              <a:rPr lang="en-US" dirty="0"/>
              <a:t>lightweight container, depend only on JDK and Spring Jars =&gt; Platform </a:t>
            </a:r>
            <a:r>
              <a:rPr lang="en-US" dirty="0" smtClean="0"/>
              <a:t>independent</a:t>
            </a:r>
            <a:endParaRPr lang="en-US" dirty="0"/>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EJB </a:t>
            </a:r>
            <a:r>
              <a:rPr lang="en-US" dirty="0"/>
              <a:t>heavyweight depend on Application Server, and application server depend on </a:t>
            </a:r>
            <a:r>
              <a:rPr lang="en-US" dirty="0" smtClean="0"/>
              <a:t>OS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522946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381000"/>
            <a:ext cx="6630670" cy="430887"/>
          </a:xfrm>
        </p:spPr>
        <p:txBody>
          <a:bodyPr/>
          <a:lstStyle/>
          <a:p>
            <a:r>
              <a:rPr lang="en-US" sz="2800" dirty="0" smtClean="0"/>
              <a:t>Spring Framework – J2EE drawbacks</a:t>
            </a:r>
            <a:endParaRPr lang="en-US" sz="2800" dirty="0"/>
          </a:p>
        </p:txBody>
      </p:sp>
      <p:sp>
        <p:nvSpPr>
          <p:cNvPr id="3" name="Text Placeholder 2"/>
          <p:cNvSpPr>
            <a:spLocks noGrp="1"/>
          </p:cNvSpPr>
          <p:nvPr>
            <p:ph type="body" idx="1"/>
          </p:nvPr>
        </p:nvSpPr>
        <p:spPr>
          <a:xfrm>
            <a:off x="457200" y="1676400"/>
            <a:ext cx="11350244" cy="4124206"/>
          </a:xfrm>
        </p:spPr>
        <p:txBody>
          <a:bodyPr/>
          <a:lstStyle/>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Drawbacks encountered in EJB 2.x specification : </a:t>
            </a:r>
          </a:p>
          <a:p>
            <a:pPr marL="742950" lvl="1" indent="-285750">
              <a:buFont typeface="Wingdings" panose="05000000000000000000" pitchFamily="2" charset="2"/>
              <a:buChar char="Ø"/>
            </a:pPr>
            <a:endParaRPr lang="en-US" sz="1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dirty="0">
                <a:solidFill>
                  <a:srgbClr val="505050"/>
                </a:solidFill>
                <a:latin typeface="Arial" panose="020B0604020202020204" pitchFamily="34" charset="0"/>
                <a:cs typeface="Arial" panose="020B0604020202020204" pitchFamily="34" charset="0"/>
              </a:rPr>
              <a:t>The business logic implementation class must implement an interface from the EJB framework package : </a:t>
            </a:r>
          </a:p>
          <a:p>
            <a:pPr lvl="1"/>
            <a:r>
              <a:rPr lang="en-US" sz="1600" dirty="0">
                <a:solidFill>
                  <a:srgbClr val="505050"/>
                </a:solidFill>
                <a:latin typeface="Arial" panose="020B0604020202020204" pitchFamily="34" charset="0"/>
                <a:cs typeface="Arial" panose="020B0604020202020204" pitchFamily="34" charset="0"/>
              </a:rPr>
              <a:t> 	=&gt; Tight coupling between the developer-written code and the interface classes from the EJB framework package.</a:t>
            </a:r>
          </a:p>
          <a:p>
            <a:pPr lvl="1"/>
            <a:endParaRPr lang="en-US" sz="1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dirty="0">
                <a:solidFill>
                  <a:srgbClr val="505050"/>
                </a:solidFill>
                <a:latin typeface="Arial" panose="020B0604020202020204" pitchFamily="34" charset="0"/>
                <a:cs typeface="Arial" panose="020B0604020202020204" pitchFamily="34" charset="0"/>
              </a:rPr>
              <a:t>implementation of several unnecessary callback methods (</a:t>
            </a:r>
            <a:r>
              <a:rPr lang="en-US" sz="1600" dirty="0" err="1">
                <a:solidFill>
                  <a:srgbClr val="505050"/>
                </a:solidFill>
                <a:latin typeface="Arial" panose="020B0604020202020204" pitchFamily="34" charset="0"/>
                <a:cs typeface="Arial" panose="020B0604020202020204" pitchFamily="34" charset="0"/>
              </a:rPr>
              <a:t>ejbCreate</a:t>
            </a:r>
            <a:r>
              <a:rPr lang="en-US" sz="1600" dirty="0">
                <a:solidFill>
                  <a:srgbClr val="505050"/>
                </a:solidFill>
                <a:latin typeface="Arial" panose="020B0604020202020204" pitchFamily="34" charset="0"/>
                <a:cs typeface="Arial" panose="020B0604020202020204" pitchFamily="34" charset="0"/>
              </a:rPr>
              <a:t>, </a:t>
            </a:r>
            <a:r>
              <a:rPr lang="en-US" sz="1600" dirty="0" err="1">
                <a:solidFill>
                  <a:srgbClr val="505050"/>
                </a:solidFill>
                <a:latin typeface="Arial" panose="020B0604020202020204" pitchFamily="34" charset="0"/>
                <a:cs typeface="Arial" panose="020B0604020202020204" pitchFamily="34" charset="0"/>
              </a:rPr>
              <a:t>ejbPassivate</a:t>
            </a:r>
            <a:r>
              <a:rPr lang="en-US" sz="1600" dirty="0">
                <a:solidFill>
                  <a:srgbClr val="505050"/>
                </a:solidFill>
                <a:latin typeface="Arial" panose="020B0604020202020204" pitchFamily="34" charset="0"/>
                <a:cs typeface="Arial" panose="020B0604020202020204" pitchFamily="34" charset="0"/>
              </a:rPr>
              <a:t>, </a:t>
            </a:r>
            <a:r>
              <a:rPr lang="en-US" sz="1600" dirty="0" err="1">
                <a:solidFill>
                  <a:srgbClr val="505050"/>
                </a:solidFill>
                <a:latin typeface="Arial" panose="020B0604020202020204" pitchFamily="34" charset="0"/>
                <a:cs typeface="Arial" panose="020B0604020202020204" pitchFamily="34" charset="0"/>
              </a:rPr>
              <a:t>ejbActivate</a:t>
            </a:r>
            <a:r>
              <a:rPr lang="en-US" sz="1600" dirty="0">
                <a:solidFill>
                  <a:srgbClr val="505050"/>
                </a:solidFill>
                <a:latin typeface="Arial" panose="020B0604020202020204" pitchFamily="34" charset="0"/>
                <a:cs typeface="Arial" panose="020B0604020202020204" pitchFamily="34" charset="0"/>
              </a:rPr>
              <a:t>) not directly related to the main design goal of the EJB</a:t>
            </a:r>
          </a:p>
          <a:p>
            <a:pPr marL="742950" lvl="1" indent="-285750">
              <a:buFont typeface="Wingdings" panose="05000000000000000000" pitchFamily="2" charset="2"/>
              <a:buChar char="Ø"/>
            </a:pPr>
            <a:endParaRPr lang="en-US" sz="1400" dirty="0" smtClean="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dirty="0">
                <a:solidFill>
                  <a:srgbClr val="505050"/>
                </a:solidFill>
                <a:latin typeface="Arial" panose="020B0604020202020204" pitchFamily="34" charset="0"/>
                <a:cs typeface="Arial" panose="020B0604020202020204" pitchFamily="34" charset="0"/>
              </a:rPr>
              <a:t>EJB 2.X deployment descriptors are </a:t>
            </a:r>
            <a:r>
              <a:rPr lang="en-US" sz="1600" dirty="0" smtClean="0">
                <a:solidFill>
                  <a:srgbClr val="505050"/>
                </a:solidFill>
                <a:latin typeface="Arial" panose="020B0604020202020204" pitchFamily="34" charset="0"/>
                <a:cs typeface="Arial" panose="020B0604020202020204" pitchFamily="34" charset="0"/>
              </a:rPr>
              <a:t>verbose</a:t>
            </a:r>
            <a:r>
              <a:rPr lang="en-US" sz="1600" dirty="0">
                <a:solidFill>
                  <a:srgbClr val="505050"/>
                </a:solidFill>
                <a:latin typeface="Arial" panose="020B0604020202020204" pitchFamily="34" charset="0"/>
                <a:cs typeface="Arial" panose="020B0604020202020204" pitchFamily="34" charset="0"/>
              </a:rPr>
              <a:t>, complex, and error prone</a:t>
            </a:r>
          </a:p>
          <a:p>
            <a:pPr marL="742950" lvl="1" indent="-285750">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dirty="0">
                <a:solidFill>
                  <a:srgbClr val="505050"/>
                </a:solidFill>
                <a:latin typeface="Arial" panose="020B0604020202020204" pitchFamily="34" charset="0"/>
                <a:cs typeface="Arial" panose="020B0604020202020204" pitchFamily="34" charset="0"/>
              </a:rPr>
              <a:t>EJBs are difficult to test, since the application needs a J2EE container to provide all the services required to correctly run the EJB component</a:t>
            </a:r>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3327947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81697"/>
            <a:ext cx="6630670" cy="430887"/>
          </a:xfrm>
        </p:spPr>
        <p:txBody>
          <a:bodyPr/>
          <a:lstStyle/>
          <a:p>
            <a:pPr algn="ctr"/>
            <a:r>
              <a:rPr lang="en-US" sz="2800" dirty="0" smtClean="0"/>
              <a:t>Spring Version History</a:t>
            </a:r>
            <a:endParaRPr lang="en-US" sz="2800" dirty="0"/>
          </a:p>
        </p:txBody>
      </p:sp>
      <p:pic>
        <p:nvPicPr>
          <p:cNvPr id="4" name="Picture 3"/>
          <p:cNvPicPr>
            <a:picLocks noChangeAspect="1"/>
          </p:cNvPicPr>
          <p:nvPr/>
        </p:nvPicPr>
        <p:blipFill rotWithShape="1">
          <a:blip r:embed="rId2"/>
          <a:srcRect r="685"/>
          <a:stretch/>
        </p:blipFill>
        <p:spPr>
          <a:xfrm>
            <a:off x="609600" y="762000"/>
            <a:ext cx="11049000" cy="228600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97256196"/>
              </p:ext>
            </p:extLst>
          </p:nvPr>
        </p:nvGraphicFramePr>
        <p:xfrm>
          <a:off x="1905000" y="3197416"/>
          <a:ext cx="8128000" cy="3478155"/>
        </p:xfrm>
        <a:graphic>
          <a:graphicData uri="http://schemas.openxmlformats.org/drawingml/2006/table">
            <a:tbl>
              <a:tblPr firstRow="1" bandRow="1">
                <a:tableStyleId>{5C22544A-7EE6-4342-B048-85BDC9FD1C3A}</a:tableStyleId>
              </a:tblPr>
              <a:tblGrid>
                <a:gridCol w="4064000"/>
                <a:gridCol w="4064000"/>
              </a:tblGrid>
              <a:tr h="283591">
                <a:tc>
                  <a:txBody>
                    <a:bodyPr/>
                    <a:lstStyle/>
                    <a:p>
                      <a:r>
                        <a:rPr lang="en-US" dirty="0" smtClean="0"/>
                        <a:t>Version</a:t>
                      </a:r>
                      <a:endParaRPr lang="en-US" dirty="0"/>
                    </a:p>
                  </a:txBody>
                  <a:tcPr/>
                </a:tc>
                <a:tc>
                  <a:txBody>
                    <a:bodyPr/>
                    <a:lstStyle/>
                    <a:p>
                      <a:r>
                        <a:rPr lang="en-US" dirty="0" smtClean="0"/>
                        <a:t>Change</a:t>
                      </a:r>
                      <a:endParaRPr lang="en-US" dirty="0"/>
                    </a:p>
                  </a:txBody>
                  <a:tcPr/>
                </a:tc>
              </a:tr>
              <a:tr h="630159">
                <a:tc>
                  <a:txBody>
                    <a:bodyPr/>
                    <a:lstStyle/>
                    <a:p>
                      <a:r>
                        <a:rPr lang="en-US" b="0" i="0" dirty="0" smtClean="0">
                          <a:solidFill>
                            <a:schemeClr val="dk1"/>
                          </a:solidFill>
                          <a:effectLst/>
                          <a:latin typeface="+mn-lt"/>
                          <a:ea typeface="+mn-ea"/>
                          <a:cs typeface="+mn-cs"/>
                        </a:rPr>
                        <a:t>Spring 2.0</a:t>
                      </a:r>
                    </a:p>
                    <a:p>
                      <a:r>
                        <a:rPr lang="en-US" b="0" i="0" dirty="0" smtClean="0">
                          <a:solidFill>
                            <a:schemeClr val="dk1"/>
                          </a:solidFill>
                          <a:effectLst/>
                          <a:latin typeface="+mn-lt"/>
                          <a:ea typeface="+mn-ea"/>
                          <a:cs typeface="+mn-cs"/>
                        </a:rPr>
                        <a:t>Spring 2.5</a:t>
                      </a:r>
                      <a:endParaRPr lang="en-US" dirty="0"/>
                    </a:p>
                  </a:txBody>
                  <a:tcPr/>
                </a:tc>
                <a:tc>
                  <a:txBody>
                    <a:bodyPr/>
                    <a:lstStyle/>
                    <a:p>
                      <a:r>
                        <a:rPr lang="en-US" b="0" i="0" dirty="0" smtClean="0">
                          <a:solidFill>
                            <a:schemeClr val="dk1"/>
                          </a:solidFill>
                          <a:effectLst/>
                          <a:latin typeface="+mn-lt"/>
                          <a:ea typeface="+mn-ea"/>
                          <a:cs typeface="+mn-cs"/>
                        </a:rPr>
                        <a:t>XML namespaces and </a:t>
                      </a:r>
                      <a:r>
                        <a:rPr lang="en-US" b="0" i="0" dirty="0" err="1" smtClean="0">
                          <a:solidFill>
                            <a:schemeClr val="dk1"/>
                          </a:solidFill>
                          <a:effectLst/>
                          <a:latin typeface="+mn-lt"/>
                          <a:ea typeface="+mn-ea"/>
                          <a:cs typeface="+mn-cs"/>
                        </a:rPr>
                        <a:t>AspectJ</a:t>
                      </a:r>
                      <a:r>
                        <a:rPr lang="en-US" b="0" i="0" dirty="0" smtClean="0">
                          <a:solidFill>
                            <a:schemeClr val="dk1"/>
                          </a:solidFill>
                          <a:effectLst/>
                          <a:latin typeface="+mn-lt"/>
                          <a:ea typeface="+mn-ea"/>
                          <a:cs typeface="+mn-cs"/>
                        </a:rPr>
                        <a:t> support</a:t>
                      </a:r>
                    </a:p>
                    <a:p>
                      <a:r>
                        <a:rPr lang="en-US" b="0" i="0" dirty="0" smtClean="0">
                          <a:solidFill>
                            <a:schemeClr val="dk1"/>
                          </a:solidFill>
                          <a:effectLst/>
                          <a:latin typeface="+mn-lt"/>
                          <a:ea typeface="+mn-ea"/>
                          <a:cs typeface="+mn-cs"/>
                        </a:rPr>
                        <a:t>Annotation based configuration</a:t>
                      </a:r>
                      <a:endParaRPr lang="en-US" dirty="0"/>
                    </a:p>
                  </a:txBody>
                  <a:tcPr/>
                </a:tc>
              </a:tr>
              <a:tr h="369195">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n-lt"/>
                          <a:ea typeface="+mn-ea"/>
                          <a:cs typeface="+mn-cs"/>
                        </a:rPr>
                        <a:t>Spring 3.0</a:t>
                      </a:r>
                      <a:endParaRPr lang="en-US" dirty="0" smtClean="0"/>
                    </a:p>
                  </a:txBody>
                  <a:tcPr/>
                </a:tc>
                <a:tc>
                  <a:txBody>
                    <a:bodyPr/>
                    <a:lstStyle/>
                    <a:p>
                      <a:r>
                        <a:rPr lang="en-US" b="0" i="0" dirty="0" smtClean="0">
                          <a:solidFill>
                            <a:schemeClr val="dk1"/>
                          </a:solidFill>
                          <a:effectLst/>
                          <a:latin typeface="+mn-lt"/>
                          <a:ea typeface="+mn-ea"/>
                          <a:cs typeface="+mn-cs"/>
                        </a:rPr>
                        <a:t>Java-based </a:t>
                      </a:r>
                      <a:r>
                        <a:rPr lang="en-US" dirty="0" smtClean="0"/>
                        <a:t>@Configuration</a:t>
                      </a:r>
                      <a:r>
                        <a:rPr lang="en-US" b="0" i="0" dirty="0" smtClean="0">
                          <a:solidFill>
                            <a:schemeClr val="dk1"/>
                          </a:solidFill>
                          <a:effectLst/>
                          <a:latin typeface="+mn-lt"/>
                          <a:ea typeface="+mn-ea"/>
                          <a:cs typeface="+mn-cs"/>
                        </a:rPr>
                        <a:t> model.</a:t>
                      </a:r>
                      <a:endParaRPr lang="en-US" dirty="0"/>
                    </a:p>
                  </a:txBody>
                  <a:tcPr/>
                </a:tc>
              </a:tr>
              <a:tr h="1170296">
                <a:tc>
                  <a:txBody>
                    <a:bodyPr/>
                    <a:lstStyle/>
                    <a:p>
                      <a:r>
                        <a:rPr lang="en-US" dirty="0" smtClean="0"/>
                        <a:t>Spring 4.0</a:t>
                      </a:r>
                      <a:endParaRPr lang="en-US" dirty="0"/>
                    </a:p>
                  </a:txBody>
                  <a:tcPr/>
                </a:tc>
                <a:tc>
                  <a:txBody>
                    <a:bodyPr/>
                    <a:lstStyle/>
                    <a:p>
                      <a:r>
                        <a:rPr lang="en-US" b="0" i="0" dirty="0" smtClean="0">
                          <a:solidFill>
                            <a:schemeClr val="dk1"/>
                          </a:solidFill>
                          <a:effectLst/>
                          <a:latin typeface="+mn-lt"/>
                          <a:ea typeface="+mn-ea"/>
                          <a:cs typeface="+mn-cs"/>
                        </a:rPr>
                        <a:t>support Java 8 features</a:t>
                      </a:r>
                    </a:p>
                    <a:p>
                      <a:r>
                        <a:rPr lang="en-US" b="0" i="0" dirty="0" smtClean="0">
                          <a:solidFill>
                            <a:schemeClr val="dk1"/>
                          </a:solidFill>
                          <a:effectLst/>
                          <a:latin typeface="+mn-lt"/>
                          <a:ea typeface="+mn-ea"/>
                          <a:cs typeface="+mn-cs"/>
                        </a:rPr>
                        <a:t>Support Java SE 6 and above</a:t>
                      </a:r>
                    </a:p>
                    <a:p>
                      <a:pPr marL="0" marR="0" indent="0" defTabSz="914400" eaLnBrk="1" fontAlgn="auto" latinLnBrk="0" hangingPunct="1">
                        <a:lnSpc>
                          <a:spcPct val="100000"/>
                        </a:lnSpc>
                        <a:spcBef>
                          <a:spcPts val="0"/>
                        </a:spcBef>
                        <a:spcAft>
                          <a:spcPts val="0"/>
                        </a:spcAft>
                        <a:buClrTx/>
                        <a:buSzTx/>
                        <a:buFontTx/>
                        <a:buNone/>
                        <a:tabLst/>
                        <a:defRPr/>
                      </a:pPr>
                      <a:r>
                        <a:rPr lang="en-US" b="0" i="0" dirty="0" smtClean="0">
                          <a:solidFill>
                            <a:schemeClr val="dk1"/>
                          </a:solidFill>
                          <a:effectLst/>
                          <a:latin typeface="+mn-lt"/>
                          <a:ea typeface="+mn-ea"/>
                          <a:cs typeface="+mn-cs"/>
                        </a:rPr>
                        <a:t>Support Java EE 6 as baseline (JPA 2.0 and Servlet 3.0) and Java</a:t>
                      </a:r>
                      <a:r>
                        <a:rPr lang="en-US" b="0" i="0" baseline="0" dirty="0" smtClean="0">
                          <a:solidFill>
                            <a:schemeClr val="dk1"/>
                          </a:solidFill>
                          <a:effectLst/>
                          <a:latin typeface="+mn-lt"/>
                          <a:ea typeface="+mn-ea"/>
                          <a:cs typeface="+mn-cs"/>
                        </a:rPr>
                        <a:t> EE </a:t>
                      </a:r>
                      <a:r>
                        <a:rPr lang="en-US" b="0" i="0" dirty="0" smtClean="0">
                          <a:solidFill>
                            <a:schemeClr val="dk1"/>
                          </a:solidFill>
                          <a:effectLst/>
                          <a:latin typeface="+mn-lt"/>
                          <a:ea typeface="+mn-ea"/>
                          <a:cs typeface="+mn-cs"/>
                        </a:rPr>
                        <a:t>7</a:t>
                      </a:r>
                    </a:p>
                  </a:txBody>
                  <a:tcPr/>
                </a:tc>
              </a:tr>
              <a:tr h="900228">
                <a:tc>
                  <a:txBody>
                    <a:bodyPr/>
                    <a:lstStyle/>
                    <a:p>
                      <a:r>
                        <a:rPr lang="en-US" dirty="0" smtClean="0"/>
                        <a:t>Spring 5.0</a:t>
                      </a:r>
                      <a:endParaRPr lang="en-US" dirty="0"/>
                    </a:p>
                  </a:txBody>
                  <a:tcPr/>
                </a:tc>
                <a:tc>
                  <a:txBody>
                    <a:bodyPr/>
                    <a:lstStyle/>
                    <a:p>
                      <a:r>
                        <a:rPr lang="en-US" b="0" i="0" dirty="0" smtClean="0">
                          <a:solidFill>
                            <a:schemeClr val="dk1"/>
                          </a:solidFill>
                          <a:effectLst/>
                          <a:latin typeface="+mn-lt"/>
                          <a:ea typeface="+mn-ea"/>
                          <a:cs typeface="+mn-cs"/>
                        </a:rPr>
                        <a:t>reactive programming</a:t>
                      </a:r>
                    </a:p>
                    <a:p>
                      <a:r>
                        <a:rPr lang="en-US" dirty="0" smtClean="0"/>
                        <a:t>Baseline Java SE 8 / Java EE 7</a:t>
                      </a:r>
                    </a:p>
                    <a:p>
                      <a:r>
                        <a:rPr lang="en-US" dirty="0" smtClean="0"/>
                        <a:t>Compatible Java EE 8 (</a:t>
                      </a:r>
                      <a:r>
                        <a:rPr lang="en-US" b="0" i="0" dirty="0" smtClean="0">
                          <a:solidFill>
                            <a:schemeClr val="dk1"/>
                          </a:solidFill>
                          <a:effectLst/>
                          <a:latin typeface="+mn-lt"/>
                          <a:ea typeface="+mn-ea"/>
                          <a:cs typeface="+mn-cs"/>
                        </a:rPr>
                        <a:t>Servlet 4.0</a:t>
                      </a:r>
                      <a:r>
                        <a:rPr lang="en-US" dirty="0" smtClean="0"/>
                        <a:t>)</a:t>
                      </a:r>
                      <a:endParaRPr lang="en-US" dirty="0"/>
                    </a:p>
                  </a:txBody>
                  <a:tcPr/>
                </a:tc>
              </a:tr>
            </a:tbl>
          </a:graphicData>
        </a:graphic>
      </p:graphicFrame>
    </p:spTree>
    <p:extLst>
      <p:ext uri="{BB962C8B-B14F-4D97-AF65-F5344CB8AC3E}">
        <p14:creationId xmlns:p14="http://schemas.microsoft.com/office/powerpoint/2010/main" val="18656016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5583135E16434A801527A745BE7049" ma:contentTypeVersion="17" ma:contentTypeDescription="Create a new document." ma:contentTypeScope="" ma:versionID="52d9983d455e9cdaa0690f5a5923ecd2">
  <xsd:schema xmlns:xsd="http://www.w3.org/2001/XMLSchema" xmlns:xs="http://www.w3.org/2001/XMLSchema" xmlns:p="http://schemas.microsoft.com/office/2006/metadata/properties" xmlns:ns2="047a2526-fd93-4b57-adca-26fb1f5aa587" xmlns:ns3="efe9e3fd-a56a-4adf-b4df-e2cb2364b00c" targetNamespace="http://schemas.microsoft.com/office/2006/metadata/properties" ma:root="true" ma:fieldsID="745d11cf06d41ae2f73fb54174c1b134" ns2:_="" ns3:_="">
    <xsd:import namespace="047a2526-fd93-4b57-adca-26fb1f5aa587"/>
    <xsd:import namespace="efe9e3fd-a56a-4adf-b4df-e2cb2364b00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7a2526-fd93-4b57-adca-26fb1f5aa5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85e823d-31db-440c-980d-283f89df7c2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e9e3fd-a56a-4adf-b4df-e2cb2364b00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12f7e2d-7406-4cdf-b4b2-6f8883a61e68}" ma:internalName="TaxCatchAll" ma:showField="CatchAllData" ma:web="efe9e3fd-a56a-4adf-b4df-e2cb2364b00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fe9e3fd-a56a-4adf-b4df-e2cb2364b00c" xsi:nil="true"/>
    <lcf76f155ced4ddcb4097134ff3c332f xmlns="047a2526-fd93-4b57-adca-26fb1f5aa58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8973373-9F2F-48B4-9FF8-373E0167C03E}"/>
</file>

<file path=customXml/itemProps2.xml><?xml version="1.0" encoding="utf-8"?>
<ds:datastoreItem xmlns:ds="http://schemas.openxmlformats.org/officeDocument/2006/customXml" ds:itemID="{B3E7124C-913D-4A74-B3A6-7A95D358C100}"/>
</file>

<file path=customXml/itemProps3.xml><?xml version="1.0" encoding="utf-8"?>
<ds:datastoreItem xmlns:ds="http://schemas.openxmlformats.org/officeDocument/2006/customXml" ds:itemID="{C23EE19B-5BB5-445B-AEB8-1CB8DDA76AFD}"/>
</file>

<file path=docProps/app.xml><?xml version="1.0" encoding="utf-8"?>
<Properties xmlns="http://schemas.openxmlformats.org/officeDocument/2006/extended-properties" xmlns:vt="http://schemas.openxmlformats.org/officeDocument/2006/docPropsVTypes">
  <Template/>
  <TotalTime>6322</TotalTime>
  <Words>1951</Words>
  <Application>Microsoft Office PowerPoint</Application>
  <PresentationFormat>Widescreen</PresentationFormat>
  <Paragraphs>613</Paragraphs>
  <Slides>36</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Raleway</vt:lpstr>
      <vt:lpstr>Symbol</vt:lpstr>
      <vt:lpstr>Times New Roman</vt:lpstr>
      <vt:lpstr>Wingdings</vt:lpstr>
      <vt:lpstr>Office Theme</vt:lpstr>
      <vt:lpstr>Java EE / Spring</vt:lpstr>
      <vt:lpstr> </vt:lpstr>
      <vt:lpstr>Java Enterprise Edition</vt:lpstr>
      <vt:lpstr>Java EE Architecture – Java EE Containers</vt:lpstr>
      <vt:lpstr>Java EE Architecture – Web Container</vt:lpstr>
      <vt:lpstr>Java EE Architecture – EJB Container</vt:lpstr>
      <vt:lpstr>Spring Framework</vt:lpstr>
      <vt:lpstr>Spring Framework – J2EE drawbacks</vt:lpstr>
      <vt:lpstr>Spring Version History</vt:lpstr>
      <vt:lpstr>Spring Modules - Overview</vt:lpstr>
      <vt:lpstr>Spring Core</vt:lpstr>
      <vt:lpstr>Spring AOP</vt:lpstr>
      <vt:lpstr>Spring AOP</vt:lpstr>
      <vt:lpstr>Spring Batch</vt:lpstr>
      <vt:lpstr>Spring MVC</vt:lpstr>
      <vt:lpstr>Spring Security</vt:lpstr>
      <vt:lpstr>Spring Core – IOC / Dependency Injection</vt:lpstr>
      <vt:lpstr>Constructor dependency injection</vt:lpstr>
      <vt:lpstr>Setter dependency injection</vt:lpstr>
      <vt:lpstr>Field dependency injection</vt:lpstr>
      <vt:lpstr>BeanFactory</vt:lpstr>
      <vt:lpstr>ApplicationContext</vt:lpstr>
      <vt:lpstr>Bean Lifecycle</vt:lpstr>
      <vt:lpstr>Bean scopes</vt:lpstr>
      <vt:lpstr>Xml Based configuration</vt:lpstr>
      <vt:lpstr>Annotation based configuration</vt:lpstr>
      <vt:lpstr>Java based configuration</vt:lpstr>
      <vt:lpstr>Spring Annotations - @Configuration</vt:lpstr>
      <vt:lpstr>Spring Annotations - @ComponentScan</vt:lpstr>
      <vt:lpstr>Spring Annotations - @Import</vt:lpstr>
      <vt:lpstr>Spring Annotations - @PropertySource</vt:lpstr>
      <vt:lpstr>Spring Annotations - @Value</vt:lpstr>
      <vt:lpstr>Spring Annotations - @Qualifier</vt:lpstr>
      <vt:lpstr>Spring Annotations - @Primary</vt:lpstr>
      <vt:lpstr>Spring Annotations - @Lazy</vt:lpstr>
      <vt:lpstr>Spring Annotations - @Transactional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Mapa formativo Centers FY'20</dc:title>
  <dc:creator>ivan.plaza.jimenez@everis.com</dc:creator>
  <cp:lastModifiedBy>Anas Boudi</cp:lastModifiedBy>
  <cp:revision>650</cp:revision>
  <dcterms:created xsi:type="dcterms:W3CDTF">2022-05-17T13:44:55Z</dcterms:created>
  <dcterms:modified xsi:type="dcterms:W3CDTF">2022-10-26T12:56:41Z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2020-08-21T00:00:00Z</vt:filetime>
  </property>
  <property fmtid="{D5CDD505-2E9C-101B-9397-08002B2CF9AE}" pid="3" name="Creator">
    <vt:lpwstr>Microsoft® PowerPoint® 2013</vt:lpwstr>
  </property>
  <property fmtid="{D5CDD505-2E9C-101B-9397-08002B2CF9AE}" pid="4" name="LastSaved">
    <vt:filetime>2022-05-17T00:00:00Z</vt:filetime>
  </property>
  <property fmtid="{D5CDD505-2E9C-101B-9397-08002B2CF9AE}" pid="5" name="ContentTypeId">
    <vt:lpwstr>0x010100605583135E16434A801527A745BE7049</vt:lpwstr>
  </property>
</Properties>
</file>