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1" r:id="rId2"/>
    <p:sldId id="281" r:id="rId3"/>
    <p:sldId id="299" r:id="rId4"/>
    <p:sldId id="315" r:id="rId5"/>
    <p:sldId id="300" r:id="rId6"/>
    <p:sldId id="301" r:id="rId7"/>
    <p:sldId id="302" r:id="rId8"/>
    <p:sldId id="298" r:id="rId9"/>
    <p:sldId id="296" r:id="rId10"/>
    <p:sldId id="297" r:id="rId11"/>
    <p:sldId id="306" r:id="rId12"/>
    <p:sldId id="310" r:id="rId13"/>
    <p:sldId id="305" r:id="rId14"/>
    <p:sldId id="308" r:id="rId15"/>
    <p:sldId id="303" r:id="rId16"/>
    <p:sldId id="304" r:id="rId17"/>
    <p:sldId id="289" r:id="rId18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62" autoAdjust="0"/>
    <p:restoredTop sz="86327" autoAdjust="0"/>
  </p:normalViewPr>
  <p:slideViewPr>
    <p:cSldViewPr snapToGrid="0">
      <p:cViewPr varScale="1">
        <p:scale>
          <a:sx n="110" d="100"/>
          <a:sy n="110" d="100"/>
        </p:scale>
        <p:origin x="12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BD0E16-02EE-9A63-7AFB-408321D5CA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17236-210F-A766-C280-EEAD4B4075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ED83DC1-0A53-5243-80F5-C3AC16FDDFB9}" type="datetimeFigureOut">
              <a:rPr lang="en-US"/>
              <a:pPr>
                <a:defRPr/>
              </a:pPr>
              <a:t>2/21/23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B7E3F44-0645-5552-5E15-29C7D65A3A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C38A75-6533-828B-1730-EAD68F9DC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9500C-942F-C499-495E-C7BDD4301C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1FD3-2BF3-C8D4-2E18-9912C9C73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278C69E-4D61-6746-9D43-769774243C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3BCBCFB3-F157-365D-921C-3C552AB2B1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D071880-0566-C6E1-FD4E-8CFE1C8884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3186978B-B7D2-0FB1-E1D9-E0ABB532BE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3A94440-05FB-5A41-A7DA-392E0898F2C6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E645688-07E8-7CF8-618F-675E2EA1AB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903BF05-15EE-D4AE-ABEC-E3BE464D6B2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9F720A68-3529-7B5C-0F25-76B2EEBB7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5E2C4954-7A33-22DE-26B1-F3B8031160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7663A419-A256-A16B-1F58-723687D45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944F163-956F-3C4D-9576-F7B05EFDD5A4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8467A4D-47C8-8674-596D-21766953C7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E0647E2-D2F1-56AD-CD4C-0CA4D76FB68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4ED4026-2CEA-CC13-F057-B34BFB34CE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DA4AB38-3CCF-DE7E-B514-E3AD3D78B29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FD36DD5-51A8-C1F9-EED7-E33AD082A1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4BF6FEF-FC6C-68AC-47C5-556627F08F5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64728B5-05A0-7FB1-3C2B-B9DA52610A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783DDFF-E48B-15B2-8594-3732EEE12B6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077C6DD2-DC58-19CD-8E7B-79E4D6FC3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795DE303-8542-A6F0-646D-0A78A8482C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27053D8B-DAA9-2070-524C-A30D6C177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5A1AC77C-FEBD-174E-8D77-45DC5F05E84F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8EE6BF5-9BB1-ECB5-162C-C04153C6AF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00C7671-FC84-EBF5-0337-94DAF7F4C9C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9DC70C1-464B-8380-3D48-171FFBFA5E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0F67E03-9E53-086D-1E8B-87E2B960436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63859EE-F4AE-D953-E17D-7D10A33E6D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FD8C4E1-5D7D-6789-D616-49B09E0C311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34A3F56-11F5-5E66-D574-CB0A98E5D7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6F2AAF6-0A19-7B64-80EF-161684AAA51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D19C767-67F1-17A6-BBAE-137337624C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91874B1-ED15-0BBD-7DD3-20942A6E0B1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A35C102-B8D6-810D-04FF-265D82CE67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6CBCEE7-1AE7-5C4D-6118-F662850F085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462D4EC-3C52-F651-CE46-3688C806FB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6B7EA6B-7A1B-66D4-B5BE-9339CEF1B9D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586A33D-58AF-98C9-265B-B5C03E13A0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57361A4-C840-D884-EB54-FF57FA6C50B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018C1-AF01-1F8D-6E4C-2CB633F0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AA342-AC20-9249-A4F1-DF04CDAEAD84}" type="datetimeFigureOut">
              <a:rPr lang="en-US"/>
              <a:pPr>
                <a:defRPr/>
              </a:pPr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4C438-DE90-714C-5534-67D5C3B3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8858-2A48-CD2B-3302-1D36758D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93CD6-F92F-0A43-862C-A813EB1C74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2083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DFF70-9EBA-0840-BA2B-1AD3536B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5A41F-6DFE-754B-BADC-4FEFC45F19C0}" type="datetimeFigureOut">
              <a:rPr lang="en-US"/>
              <a:pPr>
                <a:defRPr/>
              </a:pPr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9261D-C047-BD48-ABA5-68D00177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31AB-26DD-F97A-818E-EAD9EF05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9A7CA-DCFB-9E45-A3C5-262F343124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34804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D4B07-FFD2-5070-D40B-DA534374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D59C5-7916-5944-8482-0445DEFD21B0}" type="datetimeFigureOut">
              <a:rPr lang="en-US"/>
              <a:pPr>
                <a:defRPr/>
              </a:pPr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179FB-FBDB-A098-57D8-FFCC8019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C1F0D-5237-BFC9-A390-7BBA2AF3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FC106-3EF0-0E43-BC9A-4048BA3EB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94484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5092-D769-8135-91EF-83F6A731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0AD72-1496-D244-8F9C-E82D91A57501}" type="datetimeFigureOut">
              <a:rPr lang="en-US"/>
              <a:pPr>
                <a:defRPr/>
              </a:pPr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562A-1EB4-E611-AFD2-CC0F4094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D8FD4-107D-7CC5-DAFB-7B42B154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E480A-F507-614E-BFC3-DABE60488B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032631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886A1-800D-9676-1987-4C54773F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1E353-2090-424F-B83C-8BFFC35E58F2}" type="datetimeFigureOut">
              <a:rPr lang="en-US"/>
              <a:pPr>
                <a:defRPr/>
              </a:pPr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1869-8B64-15F8-C096-A741142A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9196-CD37-FA85-1A5E-FB0DAE3B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54F40-09D4-2C47-BD4A-EC0700D623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401063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D3EAB4-D2A6-265D-1444-8E7AF993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9D71A-0ACA-5343-92E5-44E059F78F02}" type="datetimeFigureOut">
              <a:rPr lang="en-US"/>
              <a:pPr>
                <a:defRPr/>
              </a:pPr>
              <a:t>2/21/23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AB438CC-3784-03CB-4B4D-3B846EF8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B86701-F97E-2141-5BF0-795BB379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31163-DF04-CF4F-B04F-F532EE8443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058189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D2317CC-D22C-E444-CF44-3EA6AEA1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17A6D-73A9-4A4F-959D-62957CA96C35}" type="datetimeFigureOut">
              <a:rPr lang="en-US"/>
              <a:pPr>
                <a:defRPr/>
              </a:pPr>
              <a:t>2/21/23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E35C45-5448-E157-AD95-8A065D3E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6A07B3F-CBF1-BD6C-340C-E30B1345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63E35-F909-CD4D-A348-E07321E650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412712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C548CF9-A1AE-7B99-069E-5125A8AE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028B9-C833-4245-9AA0-FADE89F770AE}" type="datetimeFigureOut">
              <a:rPr lang="en-US"/>
              <a:pPr>
                <a:defRPr/>
              </a:pPr>
              <a:t>2/21/23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2EBB5FE-C37F-B993-550B-B785EB26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D3976-E404-9AB2-518D-96F1D513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AC14B-E2F5-6945-A2AF-2E5222FCB4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206653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C841856-3E50-169C-CE4F-0CA1E4C1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AE717-969B-7A43-9C9F-9DE6C09B717F}" type="datetimeFigureOut">
              <a:rPr lang="en-US"/>
              <a:pPr>
                <a:defRPr/>
              </a:pPr>
              <a:t>2/21/23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2D17048-2FFD-AE10-34E4-983C3A1E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CFA0C25-21DA-A8CC-3774-26AABF79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557C7-E1CB-EC47-8A62-32A3F683EA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35124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A2B20DC-750D-7233-F3E4-C67E31D4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1A417-0578-7949-A54F-179FCCC66E61}" type="datetimeFigureOut">
              <a:rPr lang="en-US"/>
              <a:pPr>
                <a:defRPr/>
              </a:pPr>
              <a:t>2/21/23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63A4B8-DB9D-530A-29D4-CB90800B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BA6252-1667-A1C5-4EEA-0EAACFE2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4E482-2ED9-1D40-BA11-AACC8ED319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5550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58DC43-4787-23D6-C2D4-FB5183AD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22374-FF7E-F347-8F9E-B0458624E651}" type="datetimeFigureOut">
              <a:rPr lang="en-US"/>
              <a:pPr>
                <a:defRPr/>
              </a:pPr>
              <a:t>2/21/23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812B17-6822-546D-9244-E82FACFC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C49A70-CF93-97B8-C9D2-280DC176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584D7-3C26-B64F-8092-34F8E5A310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742571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68954A2-D227-5648-4118-9A2C754ED90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4DF3A2F-6787-A32B-AA5E-B6A4C5BC66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2F40-2EA2-02E5-EF55-F1E9BC5E9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6180D4-8D1B-BE42-AA80-01E4B9C10D3B}" type="datetimeFigureOut">
              <a:rPr lang="en-US"/>
              <a:pPr>
                <a:defRPr/>
              </a:pPr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2696D-B09B-D2E5-257B-54AE6A824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F6BF-FC34-2728-03BE-9620A65AA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BA8EA0E-0694-494A-A321-7F658511D0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>
    <p:fade thruBlk="1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info@responsive.ne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3">
            <a:extLst>
              <a:ext uri="{FF2B5EF4-FFF2-40B4-BE49-F238E27FC236}">
                <a16:creationId xmlns:a16="http://schemas.microsoft.com/office/drawing/2014/main" id="{12E2C4F4-E886-35D6-125B-8126E475A062}"/>
              </a:ext>
            </a:extLst>
          </p:cNvPr>
          <p:cNvGrpSpPr>
            <a:grpSpLocks/>
          </p:cNvGrpSpPr>
          <p:nvPr/>
        </p:nvGrpSpPr>
        <p:grpSpPr bwMode="auto">
          <a:xfrm>
            <a:off x="1530350" y="1689100"/>
            <a:ext cx="6083300" cy="2359025"/>
            <a:chOff x="1335142" y="1688361"/>
            <a:chExt cx="6084570" cy="2359406"/>
          </a:xfrm>
        </p:grpSpPr>
        <p:pic>
          <p:nvPicPr>
            <p:cNvPr id="14338" name="Picture 1" descr="rltLogo-.gif">
              <a:extLst>
                <a:ext uri="{FF2B5EF4-FFF2-40B4-BE49-F238E27FC236}">
                  <a16:creationId xmlns:a16="http://schemas.microsoft.com/office/drawing/2014/main" id="{6A240430-64F3-967A-6B1A-61D193774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142" y="1688361"/>
              <a:ext cx="5717168" cy="2037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0D9B15-F6DE-4B1E-0DF6-A2CD72DDBA61}"/>
                </a:ext>
              </a:extLst>
            </p:cNvPr>
            <p:cNvSpPr txBox="1"/>
            <p:nvPr/>
          </p:nvSpPr>
          <p:spPr>
            <a:xfrm>
              <a:off x="2378348" y="3677820"/>
              <a:ext cx="5041364" cy="3699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2">
                      <a:lumMod val="75000"/>
                    </a:schemeClr>
                  </a:solidFill>
                </a:rPr>
                <a:t>May not be used without permission from Responsive Learning Technologies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hlinkClick r:id="rId4"/>
                </a:rPr>
                <a:t>info@responsive.net</a:t>
              </a:r>
              <a:r>
                <a:rPr lang="en-US" sz="900" dirty="0"/>
                <a:t>   </a:t>
              </a:r>
              <a:r>
                <a:rPr lang="en-US" sz="900" dirty="0">
                  <a:solidFill>
                    <a:schemeClr val="tx2">
                      <a:lumMod val="75000"/>
                    </a:schemeClr>
                  </a:solidFill>
                  <a:sym typeface="Symbol"/>
                </a:rPr>
                <a:t> </a:t>
              </a:r>
              <a:r>
                <a:rPr lang="en-US" sz="900" dirty="0">
                  <a:solidFill>
                    <a:schemeClr val="tx2">
                      <a:lumMod val="75000"/>
                    </a:schemeClr>
                  </a:solidFill>
                </a:rPr>
                <a:t>March 2010. </a:t>
              </a:r>
              <a:endParaRPr lang="en-US" sz="900" dirty="0"/>
            </a:p>
          </p:txBody>
        </p:sp>
      </p:grp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4FB9CA20-8C34-EFA8-430B-8489CD5F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7030A0"/>
                </a:solidFill>
              </a:rPr>
              <a:t>Modeling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7030A0"/>
                </a:solidFill>
              </a:rPr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E20E-00D3-6409-1E8F-59E3284A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Arial Black" pitchFamily="34" charset="0"/>
              </a:rPr>
              <a:t>Revenue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Product revenue: $1450 per drum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Interest: 10% per year, compounded daily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Arial Black" pitchFamily="34" charset="0"/>
              </a:rPr>
              <a:t>Expense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production cost: $1500 + $1000 x batch size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shipping cost: $150 per drum for mail or $15,000 per truck (one truck can hold up to 200 drums)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finished goods holding cost: $100 per drum per year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customer fulfillment costs: $150 per drum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37DFB747-13B7-662D-2D24-4E42C68A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7030A0"/>
                </a:solidFill>
              </a:rPr>
              <a:t>Decisions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433B1972-47C2-2FA8-E54F-1ED4852B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>
                <a:latin typeface="Arial" panose="020B0604020202020204" pitchFamily="34" charset="0"/>
                <a:cs typeface="Arial" panose="020B0604020202020204" pitchFamily="34" charset="0"/>
              </a:rPr>
              <a:t>Determine factory batch size (order quantity)</a:t>
            </a:r>
          </a:p>
          <a:p>
            <a:r>
              <a:rPr lang="en-US" altLang="en-US" sz="2600">
                <a:latin typeface="Arial" panose="020B0604020202020204" pitchFamily="34" charset="0"/>
                <a:cs typeface="Arial" panose="020B0604020202020204" pitchFamily="34" charset="0"/>
              </a:rPr>
              <a:t>Set reorder point to trigger orders</a:t>
            </a:r>
          </a:p>
          <a:p>
            <a:r>
              <a:rPr lang="en-US" altLang="en-US" sz="2600">
                <a:latin typeface="Arial" panose="020B0604020202020204" pitchFamily="34" charset="0"/>
                <a:cs typeface="Arial" panose="020B0604020202020204" pitchFamily="34" charset="0"/>
              </a:rPr>
              <a:t>Select shipping mechanism: mail or truck</a:t>
            </a:r>
          </a:p>
          <a:p>
            <a:r>
              <a:rPr lang="en-US" altLang="en-US" sz="2600">
                <a:latin typeface="Arial" panose="020B0604020202020204" pitchFamily="34" charset="0"/>
                <a:cs typeface="Arial" panose="020B0604020202020204" pitchFamily="34" charset="0"/>
              </a:rPr>
              <a:t>Add capacity to the factory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6FCB871-9818-DB36-F184-C6F349DC37E1}"/>
              </a:ext>
            </a:extLst>
          </p:cNvPr>
          <p:cNvSpPr/>
          <p:nvPr/>
        </p:nvSpPr>
        <p:spPr>
          <a:xfrm>
            <a:off x="1230313" y="1201738"/>
            <a:ext cx="6683375" cy="556418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1746" name="Group 24">
            <a:extLst>
              <a:ext uri="{FF2B5EF4-FFF2-40B4-BE49-F238E27FC236}">
                <a16:creationId xmlns:a16="http://schemas.microsoft.com/office/drawing/2014/main" id="{F9CEE496-5732-8AAC-5EC4-ED133CEB144C}"/>
              </a:ext>
            </a:extLst>
          </p:cNvPr>
          <p:cNvGrpSpPr>
            <a:grpSpLocks/>
          </p:cNvGrpSpPr>
          <p:nvPr/>
        </p:nvGrpSpPr>
        <p:grpSpPr bwMode="auto">
          <a:xfrm>
            <a:off x="4271963" y="5381625"/>
            <a:ext cx="600075" cy="261938"/>
            <a:chOff x="3542580" y="6440130"/>
            <a:chExt cx="599844" cy="26161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E37FB71-D758-852C-CF6C-2DF745B5A787}"/>
                </a:ext>
              </a:extLst>
            </p:cNvPr>
            <p:cNvSpPr/>
            <p:nvPr/>
          </p:nvSpPr>
          <p:spPr>
            <a:xfrm>
              <a:off x="3545754" y="6455985"/>
              <a:ext cx="593496" cy="2299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766" name="TextBox 29">
              <a:extLst>
                <a:ext uri="{FF2B5EF4-FFF2-40B4-BE49-F238E27FC236}">
                  <a16:creationId xmlns:a16="http://schemas.microsoft.com/office/drawing/2014/main" id="{1F017375-8444-30F9-44A9-42B9BEE30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580" y="6440130"/>
              <a:ext cx="59984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submit</a:t>
              </a:r>
            </a:p>
          </p:txBody>
        </p:sp>
      </p:grpSp>
      <p:sp>
        <p:nvSpPr>
          <p:cNvPr id="31747" name="Title 1">
            <a:extLst>
              <a:ext uri="{FF2B5EF4-FFF2-40B4-BE49-F238E27FC236}">
                <a16:creationId xmlns:a16="http://schemas.microsoft.com/office/drawing/2014/main" id="{AE171562-1BC5-9FF6-0F67-406411C0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b="1">
                <a:solidFill>
                  <a:srgbClr val="7030A0"/>
                </a:solidFill>
              </a:rPr>
              <a:t>Login to the Simulation</a:t>
            </a:r>
          </a:p>
        </p:txBody>
      </p:sp>
      <p:pic>
        <p:nvPicPr>
          <p:cNvPr id="31748" name="Picture 37" descr="SC-Logo.png">
            <a:extLst>
              <a:ext uri="{FF2B5EF4-FFF2-40B4-BE49-F238E27FC236}">
                <a16:creationId xmlns:a16="http://schemas.microsoft.com/office/drawing/2014/main" id="{BD4FD986-A087-6F24-6F96-FC64CE111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3" y="1917700"/>
            <a:ext cx="4130675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49" name="Group 34">
            <a:extLst>
              <a:ext uri="{FF2B5EF4-FFF2-40B4-BE49-F238E27FC236}">
                <a16:creationId xmlns:a16="http://schemas.microsoft.com/office/drawing/2014/main" id="{496E3725-CB3F-862B-3BEE-502CAAD116CD}"/>
              </a:ext>
            </a:extLst>
          </p:cNvPr>
          <p:cNvGrpSpPr>
            <a:grpSpLocks/>
          </p:cNvGrpSpPr>
          <p:nvPr/>
        </p:nvGrpSpPr>
        <p:grpSpPr bwMode="auto">
          <a:xfrm>
            <a:off x="3282950" y="4344988"/>
            <a:ext cx="2671763" cy="611187"/>
            <a:chOff x="3522810" y="5479955"/>
            <a:chExt cx="2672045" cy="612155"/>
          </a:xfrm>
        </p:grpSpPr>
        <p:sp>
          <p:nvSpPr>
            <p:cNvPr id="31762" name="TextBox 6">
              <a:extLst>
                <a:ext uri="{FF2B5EF4-FFF2-40B4-BE49-F238E27FC236}">
                  <a16:creationId xmlns:a16="http://schemas.microsoft.com/office/drawing/2014/main" id="{89675CDD-B571-1993-17C3-00D0324ED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2810" y="5479955"/>
              <a:ext cx="901208" cy="612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en-US" sz="1200">
                  <a:latin typeface="Arial" panose="020B0604020202020204" pitchFamily="34" charset="0"/>
                </a:rPr>
                <a:t>Team ID: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en-US" sz="1200">
                  <a:latin typeface="Arial" panose="020B0604020202020204" pitchFamily="34" charset="0"/>
                </a:rPr>
                <a:t>Password: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F8BE3E-DF98-E422-A2C6-867D115D0494}"/>
                </a:ext>
              </a:extLst>
            </p:cNvPr>
            <p:cNvSpPr/>
            <p:nvPr/>
          </p:nvSpPr>
          <p:spPr>
            <a:xfrm>
              <a:off x="4365862" y="5568996"/>
              <a:ext cx="1828993" cy="2019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3D9C76-C904-A37C-9445-64C1DE015A67}"/>
                </a:ext>
              </a:extLst>
            </p:cNvPr>
            <p:cNvSpPr/>
            <p:nvPr/>
          </p:nvSpPr>
          <p:spPr>
            <a:xfrm>
              <a:off x="4365862" y="5848838"/>
              <a:ext cx="1828993" cy="2019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B18BA8D-994F-5343-D17E-3BF2056A00A0}"/>
              </a:ext>
            </a:extLst>
          </p:cNvPr>
          <p:cNvSpPr/>
          <p:nvPr/>
        </p:nvSpPr>
        <p:spPr>
          <a:xfrm>
            <a:off x="877888" y="2932113"/>
            <a:ext cx="35052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3" name="Straight Arrow Connector 8">
            <a:extLst>
              <a:ext uri="{FF2B5EF4-FFF2-40B4-BE49-F238E27FC236}">
                <a16:creationId xmlns:a16="http://schemas.microsoft.com/office/drawing/2014/main" id="{36CD7E08-4623-6B49-3B54-63B0BCE9716A}"/>
              </a:ext>
            </a:extLst>
          </p:cNvPr>
          <p:cNvCxnSpPr>
            <a:stCxn id="42" idx="2"/>
          </p:cNvCxnSpPr>
          <p:nvPr/>
        </p:nvCxnSpPr>
        <p:spPr>
          <a:xfrm rot="16200000" flipH="1">
            <a:off x="2954338" y="3370263"/>
            <a:ext cx="836612" cy="148431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633C8B0-68FD-BDA0-9782-32210E009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3008313"/>
            <a:ext cx="3117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/>
              <a:t>Enter team name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3C2BA5-1CD1-BA75-0B8F-9EF1C02B7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0" y="4376738"/>
            <a:ext cx="1938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</a:rPr>
              <a:t>yourteamhere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454A8C-01C4-F8EE-DAF4-0918B2AF9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0" y="4652963"/>
            <a:ext cx="1938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  <a:sym typeface="Symbol" pitchFamily="2" charset="2"/>
              </a:rPr>
              <a:t>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7C5CA4D-5239-0D4F-D484-85F10AA03C40}"/>
              </a:ext>
            </a:extLst>
          </p:cNvPr>
          <p:cNvSpPr/>
          <p:nvPr/>
        </p:nvSpPr>
        <p:spPr>
          <a:xfrm>
            <a:off x="895350" y="3206750"/>
            <a:ext cx="3171825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8" name="Straight Arrow Connector 8">
            <a:extLst>
              <a:ext uri="{FF2B5EF4-FFF2-40B4-BE49-F238E27FC236}">
                <a16:creationId xmlns:a16="http://schemas.microsoft.com/office/drawing/2014/main" id="{42FCADEB-4C64-962F-3CCF-FAA618499FD0}"/>
              </a:ext>
            </a:extLst>
          </p:cNvPr>
          <p:cNvCxnSpPr>
            <a:stCxn id="47" idx="2"/>
          </p:cNvCxnSpPr>
          <p:nvPr/>
        </p:nvCxnSpPr>
        <p:spPr>
          <a:xfrm rot="16200000" flipH="1">
            <a:off x="2889250" y="3560763"/>
            <a:ext cx="836613" cy="1652587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C854979-3B41-058F-D1D4-ACF7093B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3282950"/>
            <a:ext cx="2814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/>
              <a:t>Enter password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3211EC-558B-BE0D-5B67-B57BD8F4BF81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275138"/>
            <a:ext cx="3205163" cy="1238250"/>
            <a:chOff x="1066800" y="4953000"/>
            <a:chExt cx="3205279" cy="1237790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6314892D-9272-8168-8E0A-D01099D7BBBC}"/>
                </a:ext>
              </a:extLst>
            </p:cNvPr>
            <p:cNvSpPr/>
            <p:nvPr/>
          </p:nvSpPr>
          <p:spPr>
            <a:xfrm>
              <a:off x="1066800" y="4953000"/>
              <a:ext cx="2286083" cy="6093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C8BDFE-C68F-63ED-A995-E325E99FEF3E}"/>
                </a:ext>
              </a:extLst>
            </p:cNvPr>
            <p:cNvSpPr txBox="1"/>
            <p:nvPr/>
          </p:nvSpPr>
          <p:spPr>
            <a:xfrm>
              <a:off x="1066800" y="4953000"/>
              <a:ext cx="2276557" cy="58398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b="1" dirty="0">
                  <a:latin typeface="+mn-lt"/>
                  <a:cs typeface="+mn-cs"/>
                </a:rPr>
                <a:t>Click Submit</a:t>
              </a:r>
            </a:p>
          </p:txBody>
        </p:sp>
        <p:cxnSp>
          <p:nvCxnSpPr>
            <p:cNvPr id="53" name="Straight Arrow Connector 8">
              <a:extLst>
                <a:ext uri="{FF2B5EF4-FFF2-40B4-BE49-F238E27FC236}">
                  <a16:creationId xmlns:a16="http://schemas.microsoft.com/office/drawing/2014/main" id="{33760599-19BD-5366-72DD-ABA3744EB244}"/>
                </a:ext>
              </a:extLst>
            </p:cNvPr>
            <p:cNvCxnSpPr>
              <a:stCxn id="51" idx="2"/>
            </p:cNvCxnSpPr>
            <p:nvPr/>
          </p:nvCxnSpPr>
          <p:spPr>
            <a:xfrm rot="16200000" flipH="1">
              <a:off x="2926752" y="4845462"/>
              <a:ext cx="628416" cy="2062238"/>
            </a:xfrm>
            <a:prstGeom prst="curved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4" grpId="0"/>
      <p:bldP spid="44" grpId="1"/>
      <p:bldP spid="45" grpId="0"/>
      <p:bldP spid="46" grpId="0"/>
      <p:bldP spid="47" grpId="0" animBg="1"/>
      <p:bldP spid="47" grpId="1" animBg="1"/>
      <p:bldP spid="49" grpId="0"/>
      <p:bldP spid="4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C82BF52C-FB81-50D4-3AC3-FC8D0A76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43000"/>
          </a:xfrm>
        </p:spPr>
        <p:txBody>
          <a:bodyPr/>
          <a:lstStyle/>
          <a:p>
            <a:pPr algn="l"/>
            <a:r>
              <a:rPr lang="en-US" altLang="en-US" b="1">
                <a:solidFill>
                  <a:srgbClr val="7030A0"/>
                </a:solidFill>
              </a:rPr>
              <a:t>Click On…</a:t>
            </a:r>
          </a:p>
        </p:txBody>
      </p:sp>
      <p:pic>
        <p:nvPicPr>
          <p:cNvPr id="4" name="Content Placeholder 3" descr="map.jpg">
            <a:extLst>
              <a:ext uri="{FF2B5EF4-FFF2-40B4-BE49-F238E27FC236}">
                <a16:creationId xmlns:a16="http://schemas.microsoft.com/office/drawing/2014/main" id="{ED46DD2C-F58B-CD42-C262-F25309C4C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5713" y="2043113"/>
            <a:ext cx="6632575" cy="4400550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3795" name="Text Placeholder 15">
            <a:extLst>
              <a:ext uri="{FF2B5EF4-FFF2-40B4-BE49-F238E27FC236}">
                <a16:creationId xmlns:a16="http://schemas.microsoft.com/office/drawing/2014/main" id="{8074A859-923B-F98F-CC95-96BD67D883D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911225"/>
            <a:ext cx="7315200" cy="1420813"/>
          </a:xfrm>
        </p:spPr>
        <p:txBody>
          <a:bodyPr/>
          <a:lstStyle/>
          <a:p>
            <a:r>
              <a:rPr lang="en-US" altLang="en-US" sz="2600" b="1">
                <a:latin typeface="Arial" panose="020B0604020202020204" pitchFamily="34" charset="0"/>
                <a:cs typeface="Arial" panose="020B0604020202020204" pitchFamily="34" charset="0"/>
              </a:rPr>
              <a:t>warehouse</a:t>
            </a:r>
            <a:r>
              <a:rPr lang="en-US" altLang="en-US" sz="2600">
                <a:latin typeface="Arial" panose="020B0604020202020204" pitchFamily="34" charset="0"/>
                <a:cs typeface="Arial" panose="020B0604020202020204" pitchFamily="34" charset="0"/>
              </a:rPr>
              <a:t>, to view finished goods inventory and shipments to customers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3C7537-F4B9-2CFC-E376-B5704D35F681}"/>
              </a:ext>
            </a:extLst>
          </p:cNvPr>
          <p:cNvSpPr/>
          <p:nvPr/>
        </p:nvSpPr>
        <p:spPr>
          <a:xfrm>
            <a:off x="3140075" y="3308350"/>
            <a:ext cx="1006475" cy="10048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8" name="Picture 17" descr="cursor.png">
            <a:extLst>
              <a:ext uri="{FF2B5EF4-FFF2-40B4-BE49-F238E27FC236}">
                <a16:creationId xmlns:a16="http://schemas.microsoft.com/office/drawing/2014/main" id="{56507600-030C-458F-B75B-93C950E17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8" y="4821238"/>
            <a:ext cx="301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2.16516E-6 C 0.00452 -0.03354 0.0132 -0.06592 0.02987 -0.08651 C 0.04705 -0.10779 0.07257 -0.11705 0.09914 -0.1244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-6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EB0775-15DF-376B-B831-A802C8F4182E}"/>
              </a:ext>
            </a:extLst>
          </p:cNvPr>
          <p:cNvSpPr/>
          <p:nvPr/>
        </p:nvSpPr>
        <p:spPr>
          <a:xfrm>
            <a:off x="1230313" y="1201738"/>
            <a:ext cx="6683375" cy="556418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818" name="Title 1">
            <a:extLst>
              <a:ext uri="{FF2B5EF4-FFF2-40B4-BE49-F238E27FC236}">
                <a16:creationId xmlns:a16="http://schemas.microsoft.com/office/drawing/2014/main" id="{3F223F0D-ACD9-AEC8-4E11-D91ADA38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b="1">
                <a:solidFill>
                  <a:srgbClr val="7030A0"/>
                </a:solidFill>
              </a:rPr>
              <a:t>Download Data for Analysis</a:t>
            </a:r>
          </a:p>
        </p:txBody>
      </p:sp>
      <p:pic>
        <p:nvPicPr>
          <p:cNvPr id="34819" name="Content Placeholder 5" descr="data.gif">
            <a:extLst>
              <a:ext uri="{FF2B5EF4-FFF2-40B4-BE49-F238E27FC236}">
                <a16:creationId xmlns:a16="http://schemas.microsoft.com/office/drawing/2014/main" id="{643738CE-0210-47EC-EC04-4130B2680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5488" y="2184400"/>
            <a:ext cx="3962400" cy="2514600"/>
          </a:xfrm>
        </p:spPr>
      </p:pic>
      <p:sp>
        <p:nvSpPr>
          <p:cNvPr id="34820" name="TextBox 7">
            <a:extLst>
              <a:ext uri="{FF2B5EF4-FFF2-40B4-BE49-F238E27FC236}">
                <a16:creationId xmlns:a16="http://schemas.microsoft.com/office/drawing/2014/main" id="{12356C32-1597-BE4A-0FF4-419038C49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2651125"/>
            <a:ext cx="44069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800">
                <a:solidFill>
                  <a:srgbClr val="0033CC"/>
                </a:solidFill>
              </a:rPr>
              <a:t>276.166</a:t>
            </a:r>
          </a:p>
          <a:p>
            <a:endParaRPr lang="en-US" altLang="en-US" sz="800">
              <a:solidFill>
                <a:srgbClr val="0033CC"/>
              </a:solidFill>
            </a:endParaRPr>
          </a:p>
          <a:p>
            <a:endParaRPr lang="en-US" altLang="en-US" sz="800">
              <a:solidFill>
                <a:srgbClr val="0033CC"/>
              </a:solidFill>
            </a:endParaRPr>
          </a:p>
          <a:p>
            <a:r>
              <a:rPr lang="en-US" altLang="en-US" sz="800">
                <a:solidFill>
                  <a:srgbClr val="0033CC"/>
                </a:solidFill>
              </a:rPr>
              <a:t>213.376</a:t>
            </a:r>
          </a:p>
          <a:p>
            <a:endParaRPr lang="en-US" altLang="en-US" sz="800">
              <a:solidFill>
                <a:srgbClr val="0033CC"/>
              </a:solidFill>
            </a:endParaRPr>
          </a:p>
          <a:p>
            <a:endParaRPr lang="en-US" altLang="en-US" sz="800">
              <a:solidFill>
                <a:srgbClr val="0033CC"/>
              </a:solidFill>
            </a:endParaRPr>
          </a:p>
          <a:p>
            <a:r>
              <a:rPr lang="en-US" altLang="en-US" sz="800">
                <a:solidFill>
                  <a:srgbClr val="0033CC"/>
                </a:solidFill>
              </a:rPr>
              <a:t>150.584</a:t>
            </a:r>
          </a:p>
          <a:p>
            <a:endParaRPr lang="en-US" altLang="en-US" sz="800">
              <a:solidFill>
                <a:srgbClr val="0033CC"/>
              </a:solidFill>
            </a:endParaRPr>
          </a:p>
          <a:p>
            <a:endParaRPr lang="en-US" altLang="en-US" sz="800">
              <a:solidFill>
                <a:srgbClr val="0033CC"/>
              </a:solidFill>
            </a:endParaRPr>
          </a:p>
          <a:p>
            <a:r>
              <a:rPr lang="en-US" altLang="en-US" sz="800">
                <a:solidFill>
                  <a:srgbClr val="0033CC"/>
                </a:solidFill>
              </a:rPr>
              <a:t>67.752</a:t>
            </a:r>
          </a:p>
          <a:p>
            <a:endParaRPr lang="en-US" altLang="en-US" sz="800">
              <a:solidFill>
                <a:srgbClr val="0033CC"/>
              </a:solidFill>
            </a:endParaRPr>
          </a:p>
          <a:p>
            <a:endParaRPr lang="en-US" altLang="en-US" sz="800">
              <a:solidFill>
                <a:srgbClr val="0033CC"/>
              </a:solidFill>
            </a:endParaRPr>
          </a:p>
          <a:p>
            <a:r>
              <a:rPr lang="en-US" altLang="en-US" sz="800">
                <a:solidFill>
                  <a:srgbClr val="0033CC"/>
                </a:solidFill>
              </a:rPr>
              <a:t>24.94</a:t>
            </a:r>
          </a:p>
          <a:p>
            <a:endParaRPr lang="en-US" altLang="en-US" sz="800">
              <a:solidFill>
                <a:srgbClr val="0033CC"/>
              </a:solidFill>
            </a:endParaRPr>
          </a:p>
          <a:p>
            <a:endParaRPr lang="en-US" altLang="en-US" sz="800">
              <a:solidFill>
                <a:srgbClr val="0033CC"/>
              </a:solidFill>
            </a:endParaRPr>
          </a:p>
          <a:p>
            <a:r>
              <a:rPr lang="en-US" altLang="en-US" sz="800">
                <a:solidFill>
                  <a:srgbClr val="0033CC"/>
                </a:solidFill>
              </a:rPr>
              <a:t>-37.671</a:t>
            </a:r>
          </a:p>
          <a:p>
            <a:endParaRPr lang="en-US" altLang="en-US" sz="800">
              <a:solidFill>
                <a:srgbClr val="0033CC"/>
              </a:solidFill>
            </a:endParaRPr>
          </a:p>
          <a:p>
            <a:r>
              <a:rPr lang="en-US" altLang="en-US" sz="800">
                <a:solidFill>
                  <a:srgbClr val="0033CC"/>
                </a:solidFill>
              </a:rPr>
              <a:t>                 -64            17            96            179            260            341            422            503            564            665</a:t>
            </a:r>
          </a:p>
          <a:p>
            <a:endParaRPr lang="en-US" altLang="en-US" sz="800">
              <a:solidFill>
                <a:srgbClr val="0033CC"/>
              </a:solidFill>
            </a:endParaRPr>
          </a:p>
          <a:p>
            <a:r>
              <a:rPr lang="en-US" altLang="en-US" sz="800">
                <a:solidFill>
                  <a:srgbClr val="0033CC"/>
                </a:solidFill>
              </a:rPr>
              <a:t>		            days</a:t>
            </a:r>
          </a:p>
        </p:txBody>
      </p:sp>
      <p:grpSp>
        <p:nvGrpSpPr>
          <p:cNvPr id="34821" name="Group 20">
            <a:extLst>
              <a:ext uri="{FF2B5EF4-FFF2-40B4-BE49-F238E27FC236}">
                <a16:creationId xmlns:a16="http://schemas.microsoft.com/office/drawing/2014/main" id="{7D7A128F-5833-D830-92E4-8B01AE82CAEA}"/>
              </a:ext>
            </a:extLst>
          </p:cNvPr>
          <p:cNvGrpSpPr>
            <a:grpSpLocks/>
          </p:cNvGrpSpPr>
          <p:nvPr/>
        </p:nvGrpSpPr>
        <p:grpSpPr bwMode="auto">
          <a:xfrm>
            <a:off x="1409700" y="1376363"/>
            <a:ext cx="6324600" cy="625475"/>
            <a:chOff x="1409115" y="1376737"/>
            <a:chExt cx="6325771" cy="6246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79CA1A3-017F-CD53-AE82-5B68A8B7BD06}"/>
                </a:ext>
              </a:extLst>
            </p:cNvPr>
            <p:cNvSpPr/>
            <p:nvPr/>
          </p:nvSpPr>
          <p:spPr>
            <a:xfrm>
              <a:off x="4654566" y="1746111"/>
              <a:ext cx="1005074" cy="2298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E1285EC-71A1-AFF0-EC56-F120E613C743}"/>
                </a:ext>
              </a:extLst>
            </p:cNvPr>
            <p:cNvSpPr/>
            <p:nvPr/>
          </p:nvSpPr>
          <p:spPr>
            <a:xfrm>
              <a:off x="3451018" y="1746111"/>
              <a:ext cx="1005074" cy="2298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831" name="TextBox 10">
              <a:extLst>
                <a:ext uri="{FF2B5EF4-FFF2-40B4-BE49-F238E27FC236}">
                  <a16:creationId xmlns:a16="http://schemas.microsoft.com/office/drawing/2014/main" id="{B26E47E1-2814-7225-8831-4FFF81931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8924" y="1724346"/>
              <a:ext cx="31661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mail details          truck details</a:t>
              </a:r>
            </a:p>
          </p:txBody>
        </p:sp>
        <p:sp>
          <p:nvSpPr>
            <p:cNvPr id="34832" name="TextBox 13">
              <a:extLst>
                <a:ext uri="{FF2B5EF4-FFF2-40B4-BE49-F238E27FC236}">
                  <a16:creationId xmlns:a16="http://schemas.microsoft.com/office/drawing/2014/main" id="{D7D94A9F-47D1-DBCD-9AC8-874F471D9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9115" y="1376737"/>
              <a:ext cx="632577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99"/>
                  </a:solidFill>
                  <a:latin typeface="Arial" panose="020B0604020202020204" pitchFamily="34" charset="0"/>
                </a:rPr>
                <a:t>Finished Goods Inventory at or destined for the warehouse in Calopeia, by current location</a:t>
              </a:r>
            </a:p>
          </p:txBody>
        </p:sp>
      </p:grpSp>
      <p:grpSp>
        <p:nvGrpSpPr>
          <p:cNvPr id="34822" name="Group 21">
            <a:extLst>
              <a:ext uri="{FF2B5EF4-FFF2-40B4-BE49-F238E27FC236}">
                <a16:creationId xmlns:a16="http://schemas.microsoft.com/office/drawing/2014/main" id="{0A0BA0DF-BA65-7521-1352-2B2F46F8221D}"/>
              </a:ext>
            </a:extLst>
          </p:cNvPr>
          <p:cNvGrpSpPr>
            <a:grpSpLocks/>
          </p:cNvGrpSpPr>
          <p:nvPr/>
        </p:nvGrpSpPr>
        <p:grpSpPr bwMode="auto">
          <a:xfrm>
            <a:off x="1489075" y="5332413"/>
            <a:ext cx="3921125" cy="569912"/>
            <a:chOff x="1489753" y="5640512"/>
            <a:chExt cx="3920778" cy="569835"/>
          </a:xfrm>
        </p:grpSpPr>
        <p:sp>
          <p:nvSpPr>
            <p:cNvPr id="34827" name="TextBox 14">
              <a:extLst>
                <a:ext uri="{FF2B5EF4-FFF2-40B4-BE49-F238E27FC236}">
                  <a16:creationId xmlns:a16="http://schemas.microsoft.com/office/drawing/2014/main" id="{1F75C8A8-7787-EF20-44C1-9B512CF9A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753" y="5640512"/>
              <a:ext cx="33217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latin typeface="Times" pitchFamily="2" charset="0"/>
                </a:rPr>
                <a:t>drag mouse over region of interest to zoom in plot </a:t>
              </a:r>
            </a:p>
          </p:txBody>
        </p:sp>
        <p:sp>
          <p:nvSpPr>
            <p:cNvPr id="34828" name="TextBox 15">
              <a:extLst>
                <a:ext uri="{FF2B5EF4-FFF2-40B4-BE49-F238E27FC236}">
                  <a16:creationId xmlns:a16="http://schemas.microsoft.com/office/drawing/2014/main" id="{C2589381-732D-5378-AD99-80C383F15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469" y="5948737"/>
              <a:ext cx="167706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100" u="sng">
                  <a:latin typeface="Times" pitchFamily="2" charset="0"/>
                </a:rPr>
                <a:t>warehouse</a:t>
              </a:r>
              <a:r>
                <a:rPr lang="en-US" altLang="en-US" sz="1100">
                  <a:latin typeface="Times" pitchFamily="2" charset="0"/>
                </a:rPr>
                <a:t>     </a:t>
              </a:r>
              <a:r>
                <a:rPr lang="en-US" altLang="en-US" sz="1100" u="sng">
                  <a:solidFill>
                    <a:srgbClr val="FF0000"/>
                  </a:solidFill>
                  <a:latin typeface="Times" pitchFamily="2" charset="0"/>
                </a:rPr>
                <a:t>mail</a:t>
              </a:r>
              <a:r>
                <a:rPr lang="en-US" altLang="en-US" sz="1100">
                  <a:solidFill>
                    <a:srgbClr val="FF0000"/>
                  </a:solidFill>
                  <a:latin typeface="Times" pitchFamily="2" charset="0"/>
                </a:rPr>
                <a:t> </a:t>
              </a:r>
              <a:r>
                <a:rPr lang="en-US" altLang="en-US" sz="1100">
                  <a:latin typeface="Times" pitchFamily="2" charset="0"/>
                </a:rPr>
                <a:t>    </a:t>
              </a:r>
              <a:r>
                <a:rPr lang="en-US" altLang="en-US" sz="1100" u="sng">
                  <a:solidFill>
                    <a:srgbClr val="00FF00"/>
                  </a:solidFill>
                  <a:latin typeface="Times" pitchFamily="2" charset="0"/>
                </a:rPr>
                <a:t>truck</a:t>
              </a:r>
            </a:p>
          </p:txBody>
        </p:sp>
      </p:grpSp>
      <p:grpSp>
        <p:nvGrpSpPr>
          <p:cNvPr id="34823" name="Group 19">
            <a:extLst>
              <a:ext uri="{FF2B5EF4-FFF2-40B4-BE49-F238E27FC236}">
                <a16:creationId xmlns:a16="http://schemas.microsoft.com/office/drawing/2014/main" id="{A8B9A132-8DE6-49D2-E7D1-3A838067607A}"/>
              </a:ext>
            </a:extLst>
          </p:cNvPr>
          <p:cNvGrpSpPr>
            <a:grpSpLocks/>
          </p:cNvGrpSpPr>
          <p:nvPr/>
        </p:nvGrpSpPr>
        <p:grpSpPr bwMode="auto">
          <a:xfrm>
            <a:off x="1603375" y="6223000"/>
            <a:ext cx="1009650" cy="276225"/>
            <a:chOff x="1592839" y="6109699"/>
            <a:chExt cx="1009436" cy="27699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62AFB07-EF7F-8682-BED6-D2DE1942B132}"/>
                </a:ext>
              </a:extLst>
            </p:cNvPr>
            <p:cNvSpPr/>
            <p:nvPr/>
          </p:nvSpPr>
          <p:spPr>
            <a:xfrm>
              <a:off x="1594427" y="6133579"/>
              <a:ext cx="1006262" cy="2292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826" name="TextBox 18">
              <a:extLst>
                <a:ext uri="{FF2B5EF4-FFF2-40B4-BE49-F238E27FC236}">
                  <a16:creationId xmlns:a16="http://schemas.microsoft.com/office/drawing/2014/main" id="{8D2E6512-4E41-B6FB-CCB2-7A2F07753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839" y="6109699"/>
              <a:ext cx="100943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download</a:t>
              </a:r>
            </a:p>
          </p:txBody>
        </p:sp>
      </p:grpSp>
      <p:sp>
        <p:nvSpPr>
          <p:cNvPr id="23" name="Explosion 1 22">
            <a:extLst>
              <a:ext uri="{FF2B5EF4-FFF2-40B4-BE49-F238E27FC236}">
                <a16:creationId xmlns:a16="http://schemas.microsoft.com/office/drawing/2014/main" id="{5C6E8D76-C217-A33B-15D8-93DD17EDCD35}"/>
              </a:ext>
            </a:extLst>
          </p:cNvPr>
          <p:cNvSpPr/>
          <p:nvPr/>
        </p:nvSpPr>
        <p:spPr>
          <a:xfrm>
            <a:off x="1171255" y="5876818"/>
            <a:ext cx="1828799" cy="981182"/>
          </a:xfrm>
          <a:prstGeom prst="irregularSeal1">
            <a:avLst/>
          </a:prstGeom>
          <a:solidFill>
            <a:schemeClr val="accent2">
              <a:alpha val="10000"/>
            </a:schemeClr>
          </a:solidFill>
          <a:ln w="19050">
            <a:solidFill>
              <a:schemeClr val="accent2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552D5B54-7BDA-11B4-61E9-5072739D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43000"/>
          </a:xfrm>
        </p:spPr>
        <p:txBody>
          <a:bodyPr/>
          <a:lstStyle/>
          <a:p>
            <a:pPr algn="l"/>
            <a:r>
              <a:rPr lang="en-US" altLang="en-US" b="1">
                <a:solidFill>
                  <a:srgbClr val="7030A0"/>
                </a:solidFill>
              </a:rPr>
              <a:t>Click On…</a:t>
            </a:r>
          </a:p>
        </p:txBody>
      </p:sp>
      <p:pic>
        <p:nvPicPr>
          <p:cNvPr id="4" name="Content Placeholder 3" descr="map.jpg">
            <a:extLst>
              <a:ext uri="{FF2B5EF4-FFF2-40B4-BE49-F238E27FC236}">
                <a16:creationId xmlns:a16="http://schemas.microsoft.com/office/drawing/2014/main" id="{C3EA82E4-6AAF-79A4-57B4-D63EAED47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5713" y="2043113"/>
            <a:ext cx="6632575" cy="4400550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5843" name="Text Placeholder 15">
            <a:extLst>
              <a:ext uri="{FF2B5EF4-FFF2-40B4-BE49-F238E27FC236}">
                <a16:creationId xmlns:a16="http://schemas.microsoft.com/office/drawing/2014/main" id="{60D4D7EF-68A2-2BB1-6205-16D85A79334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911225"/>
            <a:ext cx="7315200" cy="1420813"/>
          </a:xfrm>
        </p:spPr>
        <p:txBody>
          <a:bodyPr/>
          <a:lstStyle/>
          <a:p>
            <a:r>
              <a:rPr lang="en-US" altLang="en-US" sz="2600" b="1">
                <a:latin typeface="Arial" panose="020B0604020202020204" pitchFamily="34" charset="0"/>
                <a:cs typeface="Arial" panose="020B0604020202020204" pitchFamily="34" charset="0"/>
              </a:rPr>
              <a:t>headquarters</a:t>
            </a:r>
            <a:r>
              <a:rPr lang="en-US" altLang="en-US" sz="2600">
                <a:latin typeface="Arial" panose="020B0604020202020204" pitchFamily="34" charset="0"/>
                <a:cs typeface="Arial" panose="020B0604020202020204" pitchFamily="34" charset="0"/>
              </a:rPr>
              <a:t>, to view demand, lost demand, and cash balance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D387FF-F101-0AA3-365A-3FE14F3A7458}"/>
              </a:ext>
            </a:extLst>
          </p:cNvPr>
          <p:cNvSpPr/>
          <p:nvPr/>
        </p:nvSpPr>
        <p:spPr>
          <a:xfrm>
            <a:off x="1816100" y="2614613"/>
            <a:ext cx="1006475" cy="10048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7" name="Picture 16" descr="cursor.png">
            <a:extLst>
              <a:ext uri="{FF2B5EF4-FFF2-40B4-BE49-F238E27FC236}">
                <a16:creationId xmlns:a16="http://schemas.microsoft.com/office/drawing/2014/main" id="{72DE7EA3-A400-A973-4B47-165CE9D59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63" y="4867275"/>
            <a:ext cx="301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2.93084E-6 C -0.02049 -0.065 -0.03681 -0.12862 -0.06962 -0.17002 C -0.10226 -0.21143 -0.15156 -0.22994 -0.19965 -0.24705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0" y="-1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5C7CE978-C27E-21AC-E344-25824790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43000"/>
          </a:xfrm>
        </p:spPr>
        <p:txBody>
          <a:bodyPr/>
          <a:lstStyle/>
          <a:p>
            <a:pPr algn="l"/>
            <a:r>
              <a:rPr lang="en-US" altLang="en-US" b="1">
                <a:solidFill>
                  <a:srgbClr val="7030A0"/>
                </a:solidFill>
              </a:rPr>
              <a:t>Click On…</a:t>
            </a:r>
          </a:p>
        </p:txBody>
      </p:sp>
      <p:pic>
        <p:nvPicPr>
          <p:cNvPr id="4" name="Content Placeholder 3" descr="map.jpg">
            <a:extLst>
              <a:ext uri="{FF2B5EF4-FFF2-40B4-BE49-F238E27FC236}">
                <a16:creationId xmlns:a16="http://schemas.microsoft.com/office/drawing/2014/main" id="{B0C27105-456E-1CEE-D372-39E137E94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5713" y="2043113"/>
            <a:ext cx="6632575" cy="4400550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6867" name="Text Placeholder 15">
            <a:extLst>
              <a:ext uri="{FF2B5EF4-FFF2-40B4-BE49-F238E27FC236}">
                <a16:creationId xmlns:a16="http://schemas.microsoft.com/office/drawing/2014/main" id="{B7F2FDE8-18DC-4C64-CC6E-A572F2AD73B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911225"/>
            <a:ext cx="7315200" cy="1420813"/>
          </a:xfrm>
        </p:spPr>
        <p:txBody>
          <a:bodyPr/>
          <a:lstStyle/>
          <a:p>
            <a:r>
              <a:rPr lang="en-US" altLang="en-US" sz="2600" b="1"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en-US" altLang="en-US" sz="2600">
                <a:latin typeface="Arial" panose="020B0604020202020204" pitchFamily="34" charset="0"/>
                <a:cs typeface="Arial" panose="020B0604020202020204" pitchFamily="34" charset="0"/>
              </a:rPr>
              <a:t>, to view work-in-process inventory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72777E-3231-47D0-AFC8-358AA005FD55}"/>
              </a:ext>
            </a:extLst>
          </p:cNvPr>
          <p:cNvSpPr/>
          <p:nvPr/>
        </p:nvSpPr>
        <p:spPr>
          <a:xfrm>
            <a:off x="2035175" y="3570288"/>
            <a:ext cx="1006475" cy="10064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" name="Picture 19" descr="cursor.png">
            <a:extLst>
              <a:ext uri="{FF2B5EF4-FFF2-40B4-BE49-F238E27FC236}">
                <a16:creationId xmlns:a16="http://schemas.microsoft.com/office/drawing/2014/main" id="{5EE1C717-B272-1ADE-7FA8-1F7FDFE10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527300"/>
            <a:ext cx="30162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4.67731E-6 C -0.01701 0.06408 -0.03021 0.12677 -0.05659 0.16702 C -0.08316 0.20704 -0.12274 0.22415 -0.16146 0.2410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0" y="1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F783D9-AC34-07FF-262B-A81FFA0C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63775"/>
            <a:ext cx="7772400" cy="1470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8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Luck !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F962F962-5D2B-F516-BE82-195B164B5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altLang="en-US"/>
              <a:t>The Supply Chain Game</a:t>
            </a:r>
          </a:p>
        </p:txBody>
      </p:sp>
      <p:pic>
        <p:nvPicPr>
          <p:cNvPr id="16386" name="Picture 3" descr="SC-Logo.png">
            <a:extLst>
              <a:ext uri="{FF2B5EF4-FFF2-40B4-BE49-F238E27FC236}">
                <a16:creationId xmlns:a16="http://schemas.microsoft.com/office/drawing/2014/main" id="{493AA6B8-E0AC-AE2C-4A47-6FF968CF3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14475"/>
            <a:ext cx="64801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CC3E6EDC-6172-27DE-504B-74F8943C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0"/>
            <a:ext cx="8229600" cy="1143000"/>
          </a:xfrm>
        </p:spPr>
        <p:txBody>
          <a:bodyPr/>
          <a:lstStyle/>
          <a:p>
            <a:r>
              <a:rPr lang="en-US" altLang="en-US" b="1">
                <a:solidFill>
                  <a:srgbClr val="7030A0"/>
                </a:solidFill>
              </a:rPr>
              <a:t>Overview</a:t>
            </a:r>
          </a:p>
        </p:txBody>
      </p:sp>
      <p:sp>
        <p:nvSpPr>
          <p:cNvPr id="17410" name="Text Placeholder 15">
            <a:extLst>
              <a:ext uri="{FF2B5EF4-FFF2-40B4-BE49-F238E27FC236}">
                <a16:creationId xmlns:a16="http://schemas.microsoft.com/office/drawing/2014/main" id="{4A2B1C57-8025-9DAE-B581-C2C02B9EA728}"/>
              </a:ext>
            </a:extLst>
          </p:cNvPr>
          <p:cNvSpPr txBox="1">
            <a:spLocks/>
          </p:cNvSpPr>
          <p:nvPr/>
        </p:nvSpPr>
        <p:spPr bwMode="auto">
          <a:xfrm>
            <a:off x="685800" y="1222375"/>
            <a:ext cx="77724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>
                <a:solidFill>
                  <a:srgbClr val="000099"/>
                </a:solidFill>
                <a:latin typeface="Arial Black" panose="020B0604020202020204" pitchFamily="34" charset="0"/>
              </a:rPr>
              <a:t>You will need to read all the pages on the assignment web site for important details: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600">
                <a:latin typeface="Arial" panose="020B0604020202020204" pitchFamily="34" charset="0"/>
              </a:rPr>
              <a:t>Introduction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600">
                <a:latin typeface="Arial" panose="020B0604020202020204" pitchFamily="34" charset="0"/>
              </a:rPr>
              <a:t>Markets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600">
                <a:latin typeface="Arial" panose="020B0604020202020204" pitchFamily="34" charset="0"/>
              </a:rPr>
              <a:t>Operations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600">
                <a:latin typeface="Arial" panose="020B0604020202020204" pitchFamily="34" charset="0"/>
              </a:rPr>
              <a:t>Assignment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600">
                <a:latin typeface="Arial" panose="020B0604020202020204" pitchFamily="34" charset="0"/>
              </a:rPr>
              <a:t>Instructions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A9FDAEC2-16F7-9520-4EC7-8BCF1C82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0"/>
            <a:ext cx="8229600" cy="1143000"/>
          </a:xfrm>
        </p:spPr>
        <p:txBody>
          <a:bodyPr/>
          <a:lstStyle/>
          <a:p>
            <a:r>
              <a:rPr lang="en-US" altLang="en-US" b="1">
                <a:solidFill>
                  <a:srgbClr val="7030A0"/>
                </a:solidFill>
              </a:rPr>
              <a:t>Demand</a:t>
            </a:r>
          </a:p>
        </p:txBody>
      </p:sp>
      <p:pic>
        <p:nvPicPr>
          <p:cNvPr id="4" name="Content Placeholder 3" descr="map.jpg">
            <a:extLst>
              <a:ext uri="{FF2B5EF4-FFF2-40B4-BE49-F238E27FC236}">
                <a16:creationId xmlns:a16="http://schemas.microsoft.com/office/drawing/2014/main" id="{346BE8DE-3B7A-EBBC-E21F-111816FCA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5713" y="2043113"/>
            <a:ext cx="6632575" cy="4400550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8435" name="Text Placeholder 15">
            <a:extLst>
              <a:ext uri="{FF2B5EF4-FFF2-40B4-BE49-F238E27FC236}">
                <a16:creationId xmlns:a16="http://schemas.microsoft.com/office/drawing/2014/main" id="{238752D2-9032-3EA9-0217-FE3A42C67A5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95338" y="911225"/>
            <a:ext cx="8348662" cy="1463675"/>
          </a:xfrm>
        </p:spPr>
        <p:txBody>
          <a:bodyPr/>
          <a:lstStyle/>
          <a:p>
            <a:r>
              <a:rPr lang="en-US" altLang="en-US" sz="2600">
                <a:latin typeface="Arial" panose="020B0604020202020204" pitchFamily="34" charset="0"/>
                <a:cs typeface="Arial" panose="020B0604020202020204" pitchFamily="34" charset="0"/>
              </a:rPr>
              <a:t>Customer orders materialize throughout each simulated day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9E28FA-6AA9-25F7-1D36-CF182E0B896E}"/>
              </a:ext>
            </a:extLst>
          </p:cNvPr>
          <p:cNvCxnSpPr/>
          <p:nvPr/>
        </p:nvCxnSpPr>
        <p:spPr>
          <a:xfrm>
            <a:off x="2720975" y="3467100"/>
            <a:ext cx="541338" cy="23812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0E09E49C-C265-10E4-969D-54AE4314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0"/>
            <a:ext cx="8229600" cy="1143000"/>
          </a:xfrm>
        </p:spPr>
        <p:txBody>
          <a:bodyPr/>
          <a:lstStyle/>
          <a:p>
            <a:r>
              <a:rPr lang="en-US" altLang="en-US" b="1">
                <a:solidFill>
                  <a:srgbClr val="7030A0"/>
                </a:solidFill>
              </a:rPr>
              <a:t>Fulfillment</a:t>
            </a:r>
          </a:p>
        </p:txBody>
      </p:sp>
      <p:pic>
        <p:nvPicPr>
          <p:cNvPr id="4" name="Content Placeholder 3" descr="map.jpg">
            <a:extLst>
              <a:ext uri="{FF2B5EF4-FFF2-40B4-BE49-F238E27FC236}">
                <a16:creationId xmlns:a16="http://schemas.microsoft.com/office/drawing/2014/main" id="{5A90F0A5-1473-530A-5405-87010C79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5713" y="2043113"/>
            <a:ext cx="6632575" cy="4400550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459" name="Text Placeholder 15">
            <a:extLst>
              <a:ext uri="{FF2B5EF4-FFF2-40B4-BE49-F238E27FC236}">
                <a16:creationId xmlns:a16="http://schemas.microsoft.com/office/drawing/2014/main" id="{504BEBFA-FC12-1B66-0E2A-8ECBB5459CE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911225"/>
            <a:ext cx="8229600" cy="1420813"/>
          </a:xfrm>
        </p:spPr>
        <p:txBody>
          <a:bodyPr/>
          <a:lstStyle/>
          <a:p>
            <a:r>
              <a:rPr lang="en-US" altLang="en-US" sz="2600">
                <a:latin typeface="Arial" panose="020B0604020202020204" pitchFamily="34" charset="0"/>
                <a:cs typeface="Arial" panose="020B0604020202020204" pitchFamily="34" charset="0"/>
              </a:rPr>
              <a:t>Orders are filled from the warehouse as soon as possible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D22E2-4DA0-E416-5743-DC335F2DCD5B}"/>
              </a:ext>
            </a:extLst>
          </p:cNvPr>
          <p:cNvCxnSpPr/>
          <p:nvPr/>
        </p:nvCxnSpPr>
        <p:spPr>
          <a:xfrm>
            <a:off x="4043363" y="3946525"/>
            <a:ext cx="317500" cy="2301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461" name="TextBox 20">
            <a:extLst>
              <a:ext uri="{FF2B5EF4-FFF2-40B4-BE49-F238E27FC236}">
                <a16:creationId xmlns:a16="http://schemas.microsoft.com/office/drawing/2014/main" id="{C9B526EB-7018-28C8-D04A-3A905E052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4033838"/>
            <a:ext cx="531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>
                <a:sym typeface="Wingdings" pitchFamily="2" charset="2"/>
              </a:rPr>
              <a:t></a:t>
            </a:r>
            <a:endParaRPr lang="en-US" altLang="en-US" sz="3200" b="1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5B1CF673-5501-7A8C-A1DB-82F1655E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0"/>
            <a:ext cx="8229600" cy="1143000"/>
          </a:xfrm>
        </p:spPr>
        <p:txBody>
          <a:bodyPr/>
          <a:lstStyle/>
          <a:p>
            <a:r>
              <a:rPr lang="en-US" altLang="en-US" b="1">
                <a:solidFill>
                  <a:srgbClr val="7030A0"/>
                </a:solidFill>
              </a:rPr>
              <a:t>Penalties</a:t>
            </a:r>
          </a:p>
        </p:txBody>
      </p:sp>
      <p:pic>
        <p:nvPicPr>
          <p:cNvPr id="4" name="Content Placeholder 3" descr="map.jpg">
            <a:extLst>
              <a:ext uri="{FF2B5EF4-FFF2-40B4-BE49-F238E27FC236}">
                <a16:creationId xmlns:a16="http://schemas.microsoft.com/office/drawing/2014/main" id="{5F7D0835-32CC-A0AD-9117-CF02FEE2E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5713" y="2043113"/>
            <a:ext cx="6632575" cy="4400550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0483" name="Text Placeholder 15">
            <a:extLst>
              <a:ext uri="{FF2B5EF4-FFF2-40B4-BE49-F238E27FC236}">
                <a16:creationId xmlns:a16="http://schemas.microsoft.com/office/drawing/2014/main" id="{A7266080-9339-7D40-5364-5D40A62D43A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911225"/>
            <a:ext cx="8229600" cy="1420813"/>
          </a:xfrm>
        </p:spPr>
        <p:txBody>
          <a:bodyPr/>
          <a:lstStyle/>
          <a:p>
            <a:r>
              <a:rPr lang="en-US" altLang="en-US" sz="2600">
                <a:latin typeface="Arial" panose="020B0604020202020204" pitchFamily="34" charset="0"/>
                <a:cs typeface="Arial" panose="020B0604020202020204" pitchFamily="34" charset="0"/>
              </a:rPr>
              <a:t>Orders taking longer than 1 simulated day to fill are lost to competitors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66727F-72FC-CA84-0C5D-3446DC796E29}"/>
              </a:ext>
            </a:extLst>
          </p:cNvPr>
          <p:cNvCxnSpPr/>
          <p:nvPr/>
        </p:nvCxnSpPr>
        <p:spPr>
          <a:xfrm>
            <a:off x="4013200" y="3946525"/>
            <a:ext cx="374650" cy="234950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485" name="TextBox 16">
            <a:extLst>
              <a:ext uri="{FF2B5EF4-FFF2-40B4-BE49-F238E27FC236}">
                <a16:creationId xmlns:a16="http://schemas.microsoft.com/office/drawing/2014/main" id="{3B0E7376-D40E-B085-5AB3-F4C8C0F4E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4038600"/>
            <a:ext cx="531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>
                <a:sym typeface="Wingdings" pitchFamily="2" charset="2"/>
              </a:rPr>
              <a:t></a:t>
            </a:r>
            <a:endParaRPr lang="en-US" altLang="en-US" sz="3200" b="1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296B6615-3268-57CD-31A5-0F105264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0"/>
            <a:ext cx="8229600" cy="1143000"/>
          </a:xfrm>
        </p:spPr>
        <p:txBody>
          <a:bodyPr/>
          <a:lstStyle/>
          <a:p>
            <a:r>
              <a:rPr lang="en-US" altLang="en-US" b="1">
                <a:solidFill>
                  <a:srgbClr val="7030A0"/>
                </a:solidFill>
              </a:rPr>
              <a:t>Orders</a:t>
            </a:r>
          </a:p>
        </p:txBody>
      </p:sp>
      <p:pic>
        <p:nvPicPr>
          <p:cNvPr id="4" name="Content Placeholder 3" descr="map.jpg">
            <a:extLst>
              <a:ext uri="{FF2B5EF4-FFF2-40B4-BE49-F238E27FC236}">
                <a16:creationId xmlns:a16="http://schemas.microsoft.com/office/drawing/2014/main" id="{DBECDAC8-5001-1036-9872-E95842A82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5713" y="2043113"/>
            <a:ext cx="6632575" cy="4400550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1507" name="Text Placeholder 15">
            <a:extLst>
              <a:ext uri="{FF2B5EF4-FFF2-40B4-BE49-F238E27FC236}">
                <a16:creationId xmlns:a16="http://schemas.microsoft.com/office/drawing/2014/main" id="{474DF7A7-6DDB-99C2-3D1A-0A6B4E87EC6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911225"/>
            <a:ext cx="8229600" cy="1420813"/>
          </a:xfrm>
        </p:spPr>
        <p:txBody>
          <a:bodyPr/>
          <a:lstStyle/>
          <a:p>
            <a:r>
              <a:rPr lang="en-US" altLang="en-US" sz="2600">
                <a:latin typeface="Arial" panose="020B0604020202020204" pitchFamily="34" charset="0"/>
                <a:cs typeface="Arial" panose="020B0604020202020204" pitchFamily="34" charset="0"/>
              </a:rPr>
              <a:t>The warehouse pulls production from the factory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341A64-1B51-B6A9-10D4-652A4DA3DC30}"/>
              </a:ext>
            </a:extLst>
          </p:cNvPr>
          <p:cNvCxnSpPr/>
          <p:nvPr/>
        </p:nvCxnSpPr>
        <p:spPr>
          <a:xfrm flipV="1">
            <a:off x="2827338" y="3797300"/>
            <a:ext cx="450850" cy="198438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01642A38-CBA7-3EB1-52BF-0EB6DB57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0"/>
            <a:ext cx="8229600" cy="1143000"/>
          </a:xfrm>
        </p:spPr>
        <p:txBody>
          <a:bodyPr/>
          <a:lstStyle/>
          <a:p>
            <a:r>
              <a:rPr lang="en-US" altLang="en-US" b="1">
                <a:solidFill>
                  <a:srgbClr val="7030A0"/>
                </a:solidFill>
              </a:rPr>
              <a:t>Production</a:t>
            </a:r>
          </a:p>
        </p:txBody>
      </p:sp>
      <p:pic>
        <p:nvPicPr>
          <p:cNvPr id="4" name="Content Placeholder 3" descr="map.jpg">
            <a:extLst>
              <a:ext uri="{FF2B5EF4-FFF2-40B4-BE49-F238E27FC236}">
                <a16:creationId xmlns:a16="http://schemas.microsoft.com/office/drawing/2014/main" id="{6257C2DB-FEB1-9C34-C993-0B77D1964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5713" y="2043113"/>
            <a:ext cx="6632575" cy="4400550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2531" name="Text Placeholder 15">
            <a:extLst>
              <a:ext uri="{FF2B5EF4-FFF2-40B4-BE49-F238E27FC236}">
                <a16:creationId xmlns:a16="http://schemas.microsoft.com/office/drawing/2014/main" id="{044249B5-03C8-9888-CCFB-FCD04BDC1A8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911225"/>
            <a:ext cx="8229600" cy="1420813"/>
          </a:xfrm>
        </p:spPr>
        <p:txBody>
          <a:bodyPr/>
          <a:lstStyle/>
          <a:p>
            <a:r>
              <a:rPr lang="en-US" altLang="en-US" sz="2600">
                <a:latin typeface="Arial" panose="020B0604020202020204" pitchFamily="34" charset="0"/>
                <a:cs typeface="Arial" panose="020B0604020202020204" pitchFamily="34" charset="0"/>
              </a:rPr>
              <a:t>The factory produces one batch at a time and completes each batch all at once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B094D733-4143-0BEA-9ECB-442A143C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0"/>
            <a:ext cx="8229600" cy="1143000"/>
          </a:xfrm>
        </p:spPr>
        <p:txBody>
          <a:bodyPr/>
          <a:lstStyle/>
          <a:p>
            <a:r>
              <a:rPr lang="en-US" altLang="en-US" b="1">
                <a:solidFill>
                  <a:srgbClr val="7030A0"/>
                </a:solidFill>
              </a:rPr>
              <a:t>Shipping</a:t>
            </a:r>
          </a:p>
        </p:txBody>
      </p:sp>
      <p:pic>
        <p:nvPicPr>
          <p:cNvPr id="4" name="Content Placeholder 3" descr="map.jpg">
            <a:extLst>
              <a:ext uri="{FF2B5EF4-FFF2-40B4-BE49-F238E27FC236}">
                <a16:creationId xmlns:a16="http://schemas.microsoft.com/office/drawing/2014/main" id="{34C717A5-7824-6797-6ADC-B215B89FF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5713" y="2043113"/>
            <a:ext cx="6632575" cy="4400550"/>
          </a:xfr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23555" name="Text Placeholder 15">
            <a:extLst>
              <a:ext uri="{FF2B5EF4-FFF2-40B4-BE49-F238E27FC236}">
                <a16:creationId xmlns:a16="http://schemas.microsoft.com/office/drawing/2014/main" id="{6270A7E4-0EEE-621D-2C39-EBF5435FBA4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911225"/>
            <a:ext cx="8229600" cy="1420813"/>
          </a:xfrm>
        </p:spPr>
        <p:txBody>
          <a:bodyPr/>
          <a:lstStyle/>
          <a:p>
            <a:r>
              <a:rPr lang="en-US" altLang="en-US" sz="2600">
                <a:latin typeface="Arial" panose="020B0604020202020204" pitchFamily="34" charset="0"/>
                <a:cs typeface="Arial" panose="020B0604020202020204" pitchFamily="34" charset="0"/>
              </a:rPr>
              <a:t>When each batch is complete, it is shipped to the warehouse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84423C-89E4-B8D7-488E-7DBFC8BF9EAD}"/>
              </a:ext>
            </a:extLst>
          </p:cNvPr>
          <p:cNvCxnSpPr/>
          <p:nvPr/>
        </p:nvCxnSpPr>
        <p:spPr>
          <a:xfrm flipV="1">
            <a:off x="2817813" y="3787775"/>
            <a:ext cx="450850" cy="1984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4062</TotalTime>
  <Words>342</Words>
  <Application>Microsoft Macintosh PowerPoint</Application>
  <PresentationFormat>On-screen Show (4:3)</PresentationFormat>
  <Paragraphs>83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Arial</vt:lpstr>
      <vt:lpstr>Symbol</vt:lpstr>
      <vt:lpstr>Arial Black</vt:lpstr>
      <vt:lpstr>Wingdings</vt:lpstr>
      <vt:lpstr>Times New Roman</vt:lpstr>
      <vt:lpstr>Times</vt:lpstr>
      <vt:lpstr>Office Theme</vt:lpstr>
      <vt:lpstr>PowerPoint Presentation</vt:lpstr>
      <vt:lpstr>The Supply Chain Game</vt:lpstr>
      <vt:lpstr>Overview</vt:lpstr>
      <vt:lpstr>Demand</vt:lpstr>
      <vt:lpstr>Fulfillment</vt:lpstr>
      <vt:lpstr>Penalties</vt:lpstr>
      <vt:lpstr>Orders</vt:lpstr>
      <vt:lpstr>Production</vt:lpstr>
      <vt:lpstr>Shipping</vt:lpstr>
      <vt:lpstr>Modeling Inputs</vt:lpstr>
      <vt:lpstr>Decisions</vt:lpstr>
      <vt:lpstr>Login to the Simulation</vt:lpstr>
      <vt:lpstr>Click On…</vt:lpstr>
      <vt:lpstr>Download Data for Analysis</vt:lpstr>
      <vt:lpstr>Click On…</vt:lpstr>
      <vt:lpstr>Click On…</vt:lpstr>
      <vt:lpstr>Good Luck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Electronic Beer Game</dc:title>
  <dc:creator>Jeff Kropp</dc:creator>
  <cp:lastModifiedBy>Yonatan Mintz</cp:lastModifiedBy>
  <cp:revision>498</cp:revision>
  <dcterms:created xsi:type="dcterms:W3CDTF">2009-09-01T15:59:03Z</dcterms:created>
  <dcterms:modified xsi:type="dcterms:W3CDTF">2023-02-21T23:56:14Z</dcterms:modified>
</cp:coreProperties>
</file>