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47"/>
  </p:notesMasterIdLst>
  <p:sldIdLst>
    <p:sldId id="1070" r:id="rId2"/>
    <p:sldId id="1071" r:id="rId3"/>
    <p:sldId id="1072" r:id="rId4"/>
    <p:sldId id="1073" r:id="rId5"/>
    <p:sldId id="1074" r:id="rId6"/>
    <p:sldId id="1075" r:id="rId7"/>
    <p:sldId id="1084" r:id="rId8"/>
    <p:sldId id="1076" r:id="rId9"/>
    <p:sldId id="1077" r:id="rId10"/>
    <p:sldId id="1078" r:id="rId11"/>
    <p:sldId id="1079" r:id="rId12"/>
    <p:sldId id="1085" r:id="rId13"/>
    <p:sldId id="1080" r:id="rId14"/>
    <p:sldId id="1081" r:id="rId15"/>
    <p:sldId id="1086" r:id="rId16"/>
    <p:sldId id="1082" r:id="rId17"/>
    <p:sldId id="1091" r:id="rId18"/>
    <p:sldId id="1087" r:id="rId19"/>
    <p:sldId id="1090" r:id="rId20"/>
    <p:sldId id="1083" r:id="rId21"/>
    <p:sldId id="1088" r:id="rId22"/>
    <p:sldId id="1089" r:id="rId23"/>
    <p:sldId id="1092" r:id="rId24"/>
    <p:sldId id="1093" r:id="rId25"/>
    <p:sldId id="1094" r:id="rId26"/>
    <p:sldId id="1095" r:id="rId27"/>
    <p:sldId id="1096" r:id="rId28"/>
    <p:sldId id="1097" r:id="rId29"/>
    <p:sldId id="1098" r:id="rId30"/>
    <p:sldId id="1099" r:id="rId31"/>
    <p:sldId id="1100" r:id="rId32"/>
    <p:sldId id="1101" r:id="rId33"/>
    <p:sldId id="1103" r:id="rId34"/>
    <p:sldId id="1102" r:id="rId35"/>
    <p:sldId id="1105" r:id="rId36"/>
    <p:sldId id="1104" r:id="rId37"/>
    <p:sldId id="1106" r:id="rId38"/>
    <p:sldId id="1107" r:id="rId39"/>
    <p:sldId id="1110" r:id="rId40"/>
    <p:sldId id="1109" r:id="rId41"/>
    <p:sldId id="1108" r:id="rId42"/>
    <p:sldId id="1111" r:id="rId43"/>
    <p:sldId id="1112" r:id="rId44"/>
    <p:sldId id="1113" r:id="rId45"/>
    <p:sldId id="1114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DFF"/>
    <a:srgbClr val="1342DD"/>
    <a:srgbClr val="808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8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2020-04-15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6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8A2B0B2E-0379-4267-A79B-E686C9D9EFBF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06F09F-7A4D-4648-B958-AE1426FDC076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352CD398-3272-40F3-8FDE-31FADA4F0A10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9DA5A-7573-44EA-93F1-4D5305AF1E48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274638"/>
            <a:ext cx="2590800" cy="57451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38"/>
            <a:ext cx="7569200" cy="57451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BFD080FD-E383-4E79-B3DE-BD8107BEDE85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1180D9-985D-4494-AAB4-D2A21828C9D5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68F29ACD-36A1-4DC1-B1BC-FA5CAE88E632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3BA1C0-6166-4BD2-B55F-34F159391780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E7A39465-025D-4B30-9CA2-06059C6770C2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6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84A7C-9DFD-4A65-B9EC-989E24237B45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4478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2400" y="1447800"/>
            <a:ext cx="5080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2C2CBDEA-E680-4F13-8946-F45B592D7260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44F3B4-F894-43FA-AD18-1756698BFA96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C040CC3F-0545-49EE-BD99-B7BC3C1C2F80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9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B65E8-9532-4945-9EC4-81BDBBB86B64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5B21F582-292D-48DD-B23F-29A6D827A872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5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1F1018-D9F9-47E2-96A7-26E2D0434A54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E3A1B384-6B9A-464C-8DE6-AFBAB0937AFD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4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D1E736-0580-4475-894F-22C1EE9983E8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A1C2CF78-CDC2-4BBA-A9FB-EAF419B20B7F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1C9F2A-AFBB-4F68-97F1-A7EE562315FA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 </a:t>
            </a:r>
            <a:fld id="{B8B6CC87-DBF6-4D70-8B2C-F29F982E65AF}" type="datetime1">
              <a:rPr lang="zh-CN" altLang="en-US">
                <a:solidFill>
                  <a:srgbClr val="45516B"/>
                </a:solidFill>
              </a:rPr>
              <a:t>2020-04-15</a:t>
            </a:fld>
            <a:endParaRPr lang="en-US" altLang="zh-CN">
              <a:solidFill>
                <a:srgbClr val="45516B"/>
              </a:solidFill>
            </a:endParaRPr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696464"/>
                </a:solidFill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7" name="灯片编号占位符 2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5AB60-7E66-439A-BAA3-AAEF1DAABE67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8"/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zh-CN" sz="1800" smtClean="0">
              <a:solidFill>
                <a:srgbClr val="FFFFFF"/>
              </a:solidFill>
              <a:latin typeface="Perpetua" pitchFamily="18" charset="0"/>
            </a:endParaRPr>
          </a:p>
        </p:txBody>
      </p:sp>
      <p:sp useBgFill="1">
        <p:nvSpPr>
          <p:cNvPr id="1027" name="圆角矩形 7"/>
          <p:cNvSpPr>
            <a:spLocks noChangeArrowheads="1"/>
          </p:cNvSpPr>
          <p:nvPr/>
        </p:nvSpPr>
        <p:spPr bwMode="auto">
          <a:xfrm>
            <a:off x="84668" y="69850"/>
            <a:ext cx="12018433" cy="6692900"/>
          </a:xfrm>
          <a:prstGeom prst="roundRect">
            <a:avLst>
              <a:gd name="adj" fmla="val 4931"/>
            </a:avLst>
          </a:prstGeom>
          <a:ln w="6350" cap="sq" cmpd="sng">
            <a:solidFill>
              <a:schemeClr val="tx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en-US" altLang="zh-CN" sz="1800" smtClean="0">
              <a:solidFill>
                <a:srgbClr val="FFFFFF"/>
              </a:solidFill>
              <a:latin typeface="Perpetua" pitchFamily="18" charset="0"/>
            </a:endParaRPr>
          </a:p>
        </p:txBody>
      </p:sp>
      <p:sp>
        <p:nvSpPr>
          <p:cNvPr id="1028" name="标题占位符 21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74638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029" name="文本占位符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030" name="日期占位符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229600" y="6191250"/>
            <a:ext cx="3302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696464"/>
                </a:solidFill>
                <a:latin typeface="Tahoma" panose="020B0604030504040204" pitchFamily="34" charset="0"/>
              </a:rPr>
              <a:t> </a:t>
            </a:r>
            <a:fld id="{56A5F6A0-907A-4254-B52F-521063AE0658}" type="datetime1">
              <a:rPr lang="zh-CN" altLang="en-US">
                <a:solidFill>
                  <a:srgbClr val="45516B"/>
                </a:solidFill>
                <a:latin typeface="Tahoma" panose="020B0604030504040204" pitchFamily="34" charset="0"/>
              </a:rPr>
              <a:t>2020-04-15</a:t>
            </a:fld>
            <a:endParaRPr lang="en-US" altLang="zh-CN">
              <a:solidFill>
                <a:srgbClr val="45516B"/>
              </a:solidFill>
              <a:latin typeface="Tahoma" panose="020B0604030504040204" pitchFamily="34" charset="0"/>
            </a:endParaRPr>
          </a:p>
        </p:txBody>
      </p:sp>
      <p:sp>
        <p:nvSpPr>
          <p:cNvPr id="1031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19200" y="6172200"/>
            <a:ext cx="528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1400">
                <a:solidFill>
                  <a:schemeClr val="tx2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r>
              <a:rPr lang="en-US" altLang="zh-CN">
                <a:solidFill>
                  <a:srgbClr val="696464"/>
                </a:solidFill>
                <a:latin typeface="Tahoma" panose="020B0604030504040204" pitchFamily="34" charset="0"/>
              </a:rPr>
              <a:t>Matlab Programing</a:t>
            </a:r>
            <a:endParaRPr lang="en-US" altLang="zh-CN">
              <a:solidFill>
                <a:srgbClr val="696464"/>
              </a:solidFill>
              <a:latin typeface="ESSTIXThirteen" pitchFamily="2" charset="0"/>
            </a:endParaRPr>
          </a:p>
        </p:txBody>
      </p:sp>
      <p:sp>
        <p:nvSpPr>
          <p:cNvPr id="1032" name="灯片编号占位符 2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94733" y="6210300"/>
            <a:ext cx="6096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none" lIns="0" tIns="0" rIns="0" bIns="0" numCol="1" anchor="ctr" anchorCtr="1" compatLnSpc="1"/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anose="020B0503020102020204" pitchFamily="34" charset="0"/>
                <a:ea typeface="幼圆" panose="02010509060101010101" pitchFamily="49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fld id="{2C2EB92A-F571-484E-8D93-C6C5957F1577}" type="slidenum">
              <a:rPr lang="en-US" altLang="zh-CN"/>
              <a:t>‹#›</a:t>
            </a:fld>
            <a:r>
              <a:rPr lang="en-US" altLang="zh-CN">
                <a:solidFill>
                  <a:srgbClr val="9B2D1F"/>
                </a:solidFill>
              </a:rPr>
              <a:t> </a:t>
            </a:r>
          </a:p>
        </p:txBody>
      </p:sp>
      <p:grpSp>
        <p:nvGrpSpPr>
          <p:cNvPr id="1033" name="Group 17"/>
          <p:cNvGrpSpPr/>
          <p:nvPr userDrawn="1"/>
        </p:nvGrpSpPr>
        <p:grpSpPr bwMode="auto">
          <a:xfrm>
            <a:off x="239185" y="115888"/>
            <a:ext cx="11389783" cy="1052512"/>
            <a:chOff x="0" y="0"/>
            <a:chExt cx="5381" cy="663"/>
          </a:xfrm>
        </p:grpSpPr>
        <p:sp>
          <p:nvSpPr>
            <p:cNvPr id="1034" name="Rectangle 2"/>
            <p:cNvSpPr>
              <a:spLocks noChangeArrowheads="1"/>
            </p:cNvSpPr>
            <p:nvPr userDrawn="1"/>
          </p:nvSpPr>
          <p:spPr bwMode="auto">
            <a:xfrm>
              <a:off x="183" y="68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5" name="Rectangle 3"/>
            <p:cNvSpPr>
              <a:spLocks noChangeArrowheads="1"/>
            </p:cNvSpPr>
            <p:nvPr userDrawn="1"/>
          </p:nvSpPr>
          <p:spPr bwMode="auto">
            <a:xfrm>
              <a:off x="424" y="68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6" name="Rectangle 4"/>
            <p:cNvSpPr>
              <a:spLocks noChangeArrowheads="1"/>
            </p:cNvSpPr>
            <p:nvPr userDrawn="1"/>
          </p:nvSpPr>
          <p:spPr bwMode="auto">
            <a:xfrm>
              <a:off x="261" y="334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7" name="Rectangle 5"/>
            <p:cNvSpPr>
              <a:spLocks noChangeArrowheads="1"/>
            </p:cNvSpPr>
            <p:nvPr userDrawn="1"/>
          </p:nvSpPr>
          <p:spPr bwMode="auto">
            <a:xfrm>
              <a:off x="494" y="334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8" name="Rectangle 6"/>
            <p:cNvSpPr>
              <a:spLocks noChangeArrowheads="1"/>
            </p:cNvSpPr>
            <p:nvPr userDrawn="1"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39" name="Rectangle 7"/>
            <p:cNvSpPr>
              <a:spLocks noChangeArrowheads="1"/>
            </p:cNvSpPr>
            <p:nvPr userDrawn="1"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  <p:sp>
          <p:nvSpPr>
            <p:cNvPr id="1040" name="Rectangle 8"/>
            <p:cNvSpPr>
              <a:spLocks noChangeArrowheads="1"/>
            </p:cNvSpPr>
            <p:nvPr userDrawn="1"/>
          </p:nvSpPr>
          <p:spPr bwMode="auto">
            <a:xfrm>
              <a:off x="199" y="498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  <a:defRPr/>
              </a:pPr>
              <a:endParaRPr lang="zh-CN" altLang="en-US" sz="240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1041" name="Rectangle 16"/>
          <p:cNvSpPr>
            <a:spLocks noChangeArrowheads="1"/>
          </p:cNvSpPr>
          <p:nvPr userDrawn="1"/>
        </p:nvSpPr>
        <p:spPr bwMode="auto">
          <a:xfrm>
            <a:off x="878418" y="6237288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/>
            </a:pPr>
            <a:endParaRPr lang="zh-CN" altLang="en-US" sz="2400" smtClean="0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anose="020B0503020102020204" pitchFamily="34" charset="0"/>
          <a:ea typeface="幼圆" panose="02010509060101010101" pitchFamily="49" charset="-122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>
          <a:solidFill>
            <a:schemeClr val="tx1"/>
          </a:solidFill>
          <a:latin typeface="+mn-lt"/>
          <a:ea typeface="+mn-ea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000">
          <a:solidFill>
            <a:schemeClr val="tx1"/>
          </a:solidFill>
          <a:latin typeface="+mn-lt"/>
          <a:ea typeface="+mn-ea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18288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22860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27432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3200400" indent="-228600" algn="l" rtl="0" eaLnBrk="0" fontAlgn="base" hangingPunct="0">
        <a:spcBef>
          <a:spcPts val="375"/>
        </a:spcBef>
        <a:spcAft>
          <a:spcPct val="0"/>
        </a:spcAft>
        <a:buClr>
          <a:srgbClr val="A28E6A"/>
        </a:buClr>
        <a:buFont typeface="Wingdings 2" panose="05020102010507070707" pitchFamily="18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2855914" y="188913"/>
            <a:ext cx="44694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第七章 卷积神经网络</a:t>
            </a:r>
            <a:endParaRPr lang="zh-CN" altLang="en-US"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3025378" y="835244"/>
            <a:ext cx="8037195" cy="514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7-1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  <a:sym typeface="+mn-ea"/>
              </a:rPr>
              <a:t>卷积神经网络的结构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7-2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卷积层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7-3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池化层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7-4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全连接层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7-5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输出层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7-6 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神经网络的训练方法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7-7</a:t>
            </a:r>
            <a:r>
              <a:rPr lang="zh-CN" altLang="en-US" sz="2400" b="1" smtClean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1" charset="-122"/>
              </a:rPr>
              <a:t> 小结</a:t>
            </a:r>
            <a:endParaRPr lang="en-US" altLang="zh-CN" sz="2400" b="1" smtClean="0">
              <a:solidFill>
                <a:srgbClr val="C0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ldLvl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97270" y="985936"/>
            <a:ext cx="947553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中，卷积核的滑动步长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。设定更大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的滑动步长，步快越大则特征图越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另外，卷积结果不能直接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作为特征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图，需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通过激活函数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计算后，把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函数输出结果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作为特征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常见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的激活函数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包括上一章介绍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tanh ReLU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18293" y="-228600"/>
            <a:ext cx="1032536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/>
              <a:t>   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3.5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一个卷积层中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有多个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不同的卷积核，而每一个卷积核都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对应一个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当卷积层的输入样本是 通道的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彩色图像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，卷积核就会是三维的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3xM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表示卷积核大小。第二层及其以后的卷积层的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上一层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特征图，而特征图的个数是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的卷积核数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决定。例如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当上一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 卷积核数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就会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特征图作为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的输入，所以下一层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需要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个三维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8xM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核。</a:t>
            </a:r>
            <a:endParaRPr lang="en-US" altLang="zh-CN" sz="20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218" y="2633722"/>
            <a:ext cx="7248468" cy="3763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6667" y="981505"/>
            <a:ext cx="86918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卷积层作用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卷积层工作流程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231060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3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池化层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58251" y="1076446"/>
            <a:ext cx="9880605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池化层作用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池化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层的作用是减小卷积层产生的特征图的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尺寸。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选取一个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区域，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根据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该区域的特征图得到新的特征图，这个过程就称为池化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操作。对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×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区域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进行池化操作后，得到的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新特征图会被斥缩为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原来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尺寸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1/4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操作降低了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特征图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的维度，使得特征表示对输入数据的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位置变化具有稳健性。池化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操作与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Hubel-Wiesel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实验中的复杂细胞具有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92937" y="129388"/>
            <a:ext cx="1010920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池化方法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0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的池化方法如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所示。其中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最常使用的是图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3.6(a)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示的最大池化，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选取图像区域内的最大值作为新的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特征图。另外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还有图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）所示的平均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池化，以及图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示的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Lp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。平均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池化是取图像区域内的平均值作为新的特征图 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Lp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池化则是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通过突出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图像区域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中央值而计算新的特征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图。在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3.6(c 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的公式中，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越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大越能 出中心位置的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246" y="2924321"/>
            <a:ext cx="6449469" cy="3576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6667" y="981505"/>
            <a:ext cx="86918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池化层的作用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池化主要方法：最大池化、平均池化、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Lp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池化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231060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4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全连接层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9415" y="757555"/>
            <a:ext cx="972820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6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6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全连接层作用</a:t>
            </a:r>
            <a:endParaRPr lang="en-US" altLang="zh-CN" sz="26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和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多层感知器一样，</a:t>
            </a:r>
            <a:r>
              <a:rPr lang="zh-CN" altLang="en-US" sz="2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全连接层也是首先计算激活值，然后通过</a:t>
            </a:r>
            <a:r>
              <a:rPr lang="zh-CN" altLang="en-US" sz="2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2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计算各单元的输出</a:t>
            </a:r>
            <a:r>
              <a:rPr lang="zh-CN" altLang="en-US" sz="22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</a:t>
            </a: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包括 </a:t>
            </a:r>
            <a:r>
              <a:rPr lang="en-US" altLang="zh-CN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sigmod tanh </a:t>
            </a:r>
            <a:r>
              <a:rPr lang="en-US" altLang="zh-CN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ReLU 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函数。由于全连接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层的输入就是</a:t>
            </a: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卷积层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或池化层的输出，</a:t>
            </a: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是二维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特征图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，所以需要对二维特征图进行降维</a:t>
            </a: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处理（</a:t>
            </a:r>
            <a:r>
              <a:rPr lang="zh-CN" altLang="en-US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2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3.7 </a:t>
            </a:r>
            <a:r>
              <a:rPr lang="zh-CN" altLang="en-US" sz="2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endParaRPr lang="en-US" altLang="zh-CN" sz="22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687" y="917804"/>
            <a:ext cx="6793455" cy="483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6667" y="981505"/>
            <a:ext cx="86918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全连接层的工作流程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231060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5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输出层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51547" y="1145359"/>
            <a:ext cx="9816598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输出层的作用</a:t>
            </a:r>
            <a:r>
              <a:rPr lang="en-US" altLang="zh-CN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8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和多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层感知器的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一样，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的输出层是使用似然函数计算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各类别的似然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概率。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卷积神经网络出现后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，最先被应用在了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手写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字符分类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上。手写字符识别用到的是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个数字，所以共有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输出单元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每个单元对应一个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类别。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62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01322" y="87564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1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卷积神经网络的结构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92465" y="733895"/>
            <a:ext cx="988128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神经认知机模型来历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大卫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·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休伯尔（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David Hunter Hubel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人研究发现，猫的视皮层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上存在简单细胞（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simple cell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）和复杂细胞（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complex cell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），简单细胞会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对感受野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特定朝向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的线段做出反应，而复杂细胞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对于特定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朝向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的线段移动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也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做出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反应。如下图：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52" y="2634591"/>
            <a:ext cx="4720275" cy="388608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576977" y="368400"/>
            <a:ext cx="968883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输出层常用函数</a:t>
            </a:r>
            <a:r>
              <a:rPr lang="en-US" altLang="zh-CN" sz="28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  <a:endParaRPr lang="en-US" altLang="zh-CN" sz="2800" b="1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使用公式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softmax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可以计算输出单元的似然概率，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然后把概率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最大的数字作为分类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结果输出。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递归问题中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，一般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使用线性输出函数（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3.2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各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28" y="2361240"/>
            <a:ext cx="5791940" cy="928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314" y="4706096"/>
            <a:ext cx="5924939" cy="7406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66667" y="981505"/>
            <a:ext cx="86918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输出层的作用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Softmax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函数与线性</a:t>
            </a:r>
            <a:r>
              <a:rPr lang="zh-CN" altLang="en-US" sz="24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输出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函数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231060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6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神经网络的训练方法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3093" y="1079698"/>
            <a:ext cx="954659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误差更新方法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：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的参数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包括卷积层的卷积核大小、全连接层的连接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和偏置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值。和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多层神经网络一样，卷积神经网络中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的参数训练是使用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反向传播算法。全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连接层的连接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权重迭代后确定。有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多个全连接层时，仍然需要按照链式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法从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上至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下逐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问题：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那么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，当神经网络中包含卷积层和池化层时，误差是怎样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传播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的呢？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8663" y="965925"/>
            <a:ext cx="94980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首先看一下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池化层误差传播。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3.8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 先把池化层改写成全连接层的形式。假设输入数据为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4x4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特征图，那么通过最大池化可得到一个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2x2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特征图。按照全连接层的形式改写后，红色边框对应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个单元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相连接，蓝色边框对应的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个单元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14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相连接。这样就可以把池化层看作是有部分连接的全连接层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842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180" y="448044"/>
            <a:ext cx="7084591" cy="549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95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3606" y="970558"/>
            <a:ext cx="95465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假设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红色边框局部区域中的最大值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，蓝色边框局部区域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最大值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那么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误差只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之间传播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72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均为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，其他的连接权重均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。即误差只在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激活值最大的单元之间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传播。在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反复调整连接权重的过程中，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值最大的单元也有可能出现在其他位置，届时就只调整其他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单元的连接权重。</a:t>
            </a:r>
            <a:endParaRPr lang="zh-CN" altLang="en-US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97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0948" y="393615"/>
            <a:ext cx="99879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接下来看下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卷积层的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误差传播。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3.9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所示，把卷积层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改写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成全连接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层的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形式，使用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2x2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的卷积核对输入图像进行卷积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操作。首先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用红色边框区域对应的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单元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乘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以卷积核权重，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然后通过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激活函数计算得到的输出值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。这样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就可以把卷积层看作是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只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与特定单元相连接的全连接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层。卷积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核的权重调整和多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层神经网络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，也是从上层的连接权重开始逐层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调整。</a:t>
            </a:r>
            <a:endParaRPr lang="zh-CN" altLang="en-US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67" y="4125620"/>
            <a:ext cx="7570208" cy="7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83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985" y="410752"/>
            <a:ext cx="7162985" cy="568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1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38034" y="829044"/>
            <a:ext cx="99879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根据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上层的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链式法则，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21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权重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baseline="30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</a:t>
            </a:r>
            <a:r>
              <a:rPr lang="zh-CN" altLang="en-US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的调整值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如下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公式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）由三部分组成：与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相连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的上一层的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误差函数和激活函数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导数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激活雨数的导数，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相关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US" altLang="zh-CN" sz="12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11" y="1700745"/>
            <a:ext cx="7442197" cy="96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9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9314" y="465182"/>
            <a:ext cx="989511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下面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，使用刚才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11,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16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卷积操作的卷积核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，对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13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17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18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卷积操作 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22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的连接权重用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w</a:t>
            </a:r>
            <a:r>
              <a:rPr lang="en-US" altLang="zh-CN" sz="2400" baseline="30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sz="2400" baseline="-25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1ij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，其调整值如下所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  <a:p>
            <a:r>
              <a:rPr lang="zh-CN" altLang="en-US" sz="2400" smtClean="0"/>
              <a:t>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同样的方法，计算所有单元的连接权重调整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/>
          </a:p>
          <a:p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427" y="2270504"/>
            <a:ext cx="8366118" cy="8319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27" y="4288883"/>
            <a:ext cx="7991377" cy="75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5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48923" y="396437"/>
            <a:ext cx="988128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岛邦彦在此基础上提出了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神经认知机模型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3.2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），这是一种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分层神经网络模型。神经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认知机由负责对比度提取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，以及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负责图形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特征提取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层和抗变形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层交替排列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组成最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上层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的细胞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会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输出识别结果。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</a:t>
            </a: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认知机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模型结构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神经认知机模型中的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细胞和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细胞分别根据简单细胞和复杂细胞的英语首字母得名。借助于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细胞层和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细胞层交替排列的结构，各种输入模式的信息会在经过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细胞层提取特征后，通过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细胞层对特征变的容错，并在反复迭代后被传播到上一层。经过这个过程，在底层提取的局部特征会逐渐变成全局特征。因输入模式扩大、缩小或平移而产生的畸变也能很好地被细胞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消除，所以网络对变形具有较好的稳健性。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9314" y="829044"/>
            <a:ext cx="9895115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由于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这里是使用同一个卷积核对多个位置进行卷积操作，所以累积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所有单元的连接权重调整值， 即可得到最终的调整值。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对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所有卷积层的卷积核元素分别实施上述处理 由上述可知，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把卷积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层的卷积核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看作全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连接层后，就可以根据单元的调整值来调整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卷积核元素。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smtClean="0"/>
          </a:p>
          <a:p>
            <a:endParaRPr lang="en-US" altLang="zh-CN" sz="2400" smtClean="0"/>
          </a:p>
          <a:p>
            <a:endParaRPr lang="en-US" altLang="zh-CN" sz="2400"/>
          </a:p>
          <a:p>
            <a:endParaRPr lang="en-US" altLang="zh-CN" sz="240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94" y="2161756"/>
            <a:ext cx="6217365" cy="96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1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68664" y="0"/>
            <a:ext cx="954659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参数的设定方法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卷积神经网络中，有大量需要预设的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神经网络有关的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主要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参数如下所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</a:t>
            </a:r>
            <a:endParaRPr lang="zh-CN" altLang="en-US" sz="24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层的卷积核大小、卷积核个数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的种类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池化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方法的种类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网络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的层结构（卷积层的个数、全连接层的个数等）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连接层的个数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Dropout</a:t>
            </a:r>
            <a:endParaRPr lang="zh-CN" altLang="en-US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有无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预处理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无归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一化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030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25121" y="402884"/>
            <a:ext cx="95465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与训练有关的参数如下所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 </a:t>
            </a:r>
            <a:endParaRPr lang="zh-CN" altLang="en-US" sz="24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Mini-Batch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的大小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率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迭代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次数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理想的状态就是从这些参数组合中选择最优的组合进行训练，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但由于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组合数过于庞大，所以设置参数时，只能根据以往的研究和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经验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，不断摸索更优化的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组合。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39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59807" y="990713"/>
            <a:ext cx="95465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下面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我们来看一下改变参数对分类结果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的影响。 卷积神经网络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的基本结构如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3.10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所示，是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由三个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卷积层和一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个输出层组成的。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比较参数时，需要根据卷积层的卷积核大小及个数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激活函数的种类、全连接层的个数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进行比较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，还需根据有无预处理、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有无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Dropout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、有无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归一化进行比较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，以及根据学习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率和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Mini-Batch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的大小进行比较。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5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0949" y="1001598"/>
            <a:ext cx="95465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比较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参数时使用的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CIFAR-lQ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集是一个用于物体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识别的数据集，共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个类别，其中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包含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50 000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训练样本、 </a:t>
            </a: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10 000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张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样本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，可用来进行网络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的训练和测试。这里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说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测试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比较训练后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的网络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对于测试样本的分类错误率（误识别率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）。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18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0949" y="1001598"/>
            <a:ext cx="9546590" cy="593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945" y="505489"/>
            <a:ext cx="7047113" cy="544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8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9374" y="364364"/>
            <a:ext cx="95465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参数比较的结果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3.11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示。图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3.11(a)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卷积核大小对识别性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影响比较。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分别比较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3x3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5x5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以及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3x3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扩大为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5x5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和由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7x7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缩小为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4x4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几种情况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结果显示，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核的大小不会对误识别率产生显著影响，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不过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5x5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核的性能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最好。</a:t>
            </a:r>
            <a:endParaRPr lang="en-US" altLang="zh-CN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43" y="1841692"/>
            <a:ext cx="6563051" cy="434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9374" y="364364"/>
            <a:ext cx="95465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3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11(b)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是不同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卷积核个数对识别性能的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影响。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每一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使用相同大小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的卷积核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，核，分别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比较卷积核个数为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16, 32, 64,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128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256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时的误识别率。比较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结果显示 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卷积核个数越多识别性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能越好。</a:t>
            </a:r>
            <a:endParaRPr lang="en-US" altLang="zh-CN" sz="2000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661" y="1797705"/>
            <a:ext cx="6469742" cy="431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9374" y="364364"/>
            <a:ext cx="95465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3.11 (c)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逐层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增加卷积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核个数时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性能比较。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可以看出，随着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卷积核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个数的增加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性能也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更好。其中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128x256x512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的识别性能好于所有层都使用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256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个卷积核时的性能。</a:t>
            </a:r>
            <a:endParaRPr lang="en-US" altLang="zh-CN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787" y="1524914"/>
            <a:ext cx="6501948" cy="458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59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099022" y="2956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57776" y="352789"/>
            <a:ext cx="94218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对识别性能的影响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激活函数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对识别性能有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显著影响。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最近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提出的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ReLU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maxout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识别性能好于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sigmoid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两数和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tanh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函数。而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ReLU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max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两者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之间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没有显著的性能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差异。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864" y="1786130"/>
            <a:ext cx="5920919" cy="448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919" y="819561"/>
            <a:ext cx="8034966" cy="4849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27799" y="205926"/>
            <a:ext cx="95465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3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全连接层的个数不同时识别性能的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比较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。结果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显示，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增加全连接层，性能也不会改变，甚至没有全连接层也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没什么影响。 </a:t>
            </a:r>
            <a:endParaRPr lang="zh-CN" altLang="en-US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3.11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有无预处理对识别性能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的影响比较。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结果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ZCA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白化的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效果很好，识别性能显著优于未实施预处理的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情况。 组合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ZCA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化和归一化化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能够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进一步提升识别性能。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97" y="2479261"/>
            <a:ext cx="10635975" cy="373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49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9374" y="364364"/>
            <a:ext cx="942185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3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11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g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有无</a:t>
            </a:r>
            <a:r>
              <a:rPr lang="en-US" altLang="zh-CN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Dropout 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对识别性能的影响比较。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Dropout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能够提升些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识别性能。虽然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本次实验以全连接层为输出层，但也能看出显著效果 。</a:t>
            </a:r>
          </a:p>
          <a:p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66" y="1493718"/>
            <a:ext cx="6266135" cy="434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18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39374" y="364364"/>
            <a:ext cx="942185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3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不同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学习率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对识别性能的影响比较，而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3. 1 1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）是不 同</a:t>
            </a:r>
            <a:r>
              <a:rPr lang="en-US" altLang="zh-CN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Mini-Batch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的大小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对识别性能的影响比较。这些训练相关参数的比较结果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显示，不同参数对识别性能不会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产生显著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影响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。从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3.11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j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可以看出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有无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归一化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同样也不会产生明显的性能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差异。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可见无须大幅调整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这些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参数。</a:t>
            </a:r>
            <a:endParaRPr lang="en-US" altLang="zh-CN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81" y="2407527"/>
            <a:ext cx="4699754" cy="331036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649" y="2352357"/>
            <a:ext cx="4572576" cy="342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6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974" y="1243748"/>
            <a:ext cx="5710980" cy="430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99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79693" y="7167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81499" y="1074027"/>
            <a:ext cx="978066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通过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以上比较可知，在调整参数时，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重要的是先调整卷积层的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卷积核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个数、激活函数的种类以及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输入图像的预处理。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其他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参数虽然也会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对性能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或多或少地产生影响，但是差异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不大。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所以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首先确定重要参数，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然后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再对其他参数进行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微调。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不过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，上述实验结果的趋势也会根据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数据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集和问题设定发生变化，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不能一概而论。重要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的是，要根据要解决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的课题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适当改变调整范围及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顺序。</a:t>
            </a:r>
            <a:endParaRPr lang="en-US" altLang="zh-CN" sz="24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597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231060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小结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-1503493" y="574039"/>
            <a:ext cx="9880605" cy="51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823093" y="1079698"/>
            <a:ext cx="954659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神经网络能够通过卷积层和池化层使得特征映射具有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位移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不变性。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和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多层感知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器一样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，卷积神经网络的训练也是使用误差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反向传播算法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，卷积层和池化层都可以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使用误差反向传播算法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训练。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在比较不同的参数数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设定后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，发现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近年来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提出的激活函数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Dropout 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技术能够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提高网络的泛化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能力。</a:t>
            </a:r>
            <a:endParaRPr lang="en-US" altLang="zh-CN" sz="24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4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sz="24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多层感知器相比，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的参数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更少</a:t>
            </a:r>
            <a:r>
              <a:rPr lang="zh-CN" altLang="en-US" sz="24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，不容易发生过拟合，因而网络的泛化能力能够得以</a:t>
            </a:r>
            <a:r>
              <a:rPr lang="zh-CN" altLang="en-US" sz="24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提高。</a:t>
            </a:r>
            <a:endParaRPr lang="zh-CN" altLang="en-US" sz="200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872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92465" y="233152"/>
            <a:ext cx="10085878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卷积神经网络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0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神经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认知机中，如果没有任何细胞对输入模式做出反应，就采用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增加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细胞的学习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规则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通过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引人神经网络中的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误差反向传播算法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，得到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了卷积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神经网络（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Convolutional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Neural Network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CNN)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LeCun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等人提出的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卷积神经网络和神经认知机一样，也是基于人类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视皮层中感受野的结构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模型。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如图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3.3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所示，卷积神经网络由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输入层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input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layer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、卷积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convolution layer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）、池化层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pooling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layer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）、全连接层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fully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connected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layer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出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output layer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组成。通过增加卷积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层和池化层，还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得到更深层次的网络，其后的全连接层也可以采用多层结构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753425" y="4912830"/>
            <a:ext cx="988128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>
                <a:solidFill>
                  <a:srgbClr val="002060"/>
                </a:solidFill>
              </a:rPr>
              <a:t>接下来， </a:t>
            </a:r>
            <a:r>
              <a:rPr lang="zh-CN" altLang="en-US" sz="2000" smtClean="0">
                <a:solidFill>
                  <a:srgbClr val="002060"/>
                </a:solidFill>
              </a:rPr>
              <a:t>来介绍下</a:t>
            </a:r>
            <a:r>
              <a:rPr lang="zh-CN" altLang="en-US" sz="2000">
                <a:solidFill>
                  <a:srgbClr val="002060"/>
                </a:solidFill>
              </a:rPr>
              <a:t>卷积神经网络的结构以及每一层的训练</a:t>
            </a:r>
            <a:r>
              <a:rPr lang="zh-CN" altLang="en-US" sz="2000" smtClean="0">
                <a:solidFill>
                  <a:srgbClr val="002060"/>
                </a:solidFill>
              </a:rPr>
              <a:t>方法，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39" y="984744"/>
            <a:ext cx="5692633" cy="3269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819067" y="567848"/>
            <a:ext cx="8691880" cy="544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内容小结</a:t>
            </a: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:</a:t>
            </a: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神经认知机模型结构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2.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神经认知机模型工作流程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3.</a:t>
            </a:r>
            <a:r>
              <a:rPr lang="zh-CN" altLang="en-US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卷积神经网络的组成结构</a:t>
            </a:r>
            <a:endParaRPr lang="en-US" altLang="zh-CN" sz="2400" b="1" smtClean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fontAlgn="base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b="1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ChangeArrowheads="1"/>
          </p:cNvSpPr>
          <p:nvPr/>
        </p:nvSpPr>
        <p:spPr bwMode="auto">
          <a:xfrm>
            <a:off x="1823093" y="231060"/>
            <a:ext cx="90735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7</a:t>
            </a:r>
            <a:r>
              <a:rPr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-</a:t>
            </a:r>
            <a:r>
              <a:rPr 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2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卷积</a:t>
            </a: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1" charset="-122"/>
              </a:rPr>
              <a:t>层</a:t>
            </a:r>
            <a:endParaRPr sz="3600" b="1">
              <a:solidFill>
                <a:srgbClr val="CC0000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681579" y="1008021"/>
            <a:ext cx="9770194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1.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卷积层作用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卷积神经网络中的卷积操作可以看作是输入样本和卷积</a:t>
            </a:r>
            <a:r>
              <a:rPr lang="zh-CN" altLang="en-US" sz="20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核的内积</a:t>
            </a:r>
            <a:r>
              <a:rPr lang="zh-CN" altLang="en-US" sz="200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运算。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第一层卷积层对输入样本进行卷积操作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后，就可以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得到特征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图。</a:t>
            </a:r>
            <a:endParaRPr lang="en-US" altLang="zh-CN" sz="200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层中是使用同一卷积核对每个输入样本进行卷积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操作的。 在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第二层及其以后的卷积层，把前一层的特征图作为输入数据，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同样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进行卷积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操作。该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卷积操作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Hubel-Wiesel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实验中的简单细胞具有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相同的作用。</a:t>
            </a:r>
            <a:endParaRPr lang="en-US" altLang="zh-CN" sz="2000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/>
              <a:t>   </a:t>
            </a:r>
            <a:endParaRPr lang="en-US" altLang="zh-CN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1485635" y="130629"/>
            <a:ext cx="1006410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2.</a:t>
            </a:r>
            <a:r>
              <a:rPr lang="zh-CN" altLang="en-US" sz="2400" b="1" smtClean="0">
                <a:solidFill>
                  <a:srgbClr val="000099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卷积层工作流程</a:t>
            </a:r>
            <a:endParaRPr lang="en-US" altLang="zh-CN" sz="2400" b="1" smtClean="0">
              <a:solidFill>
                <a:srgbClr val="000099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如图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3.4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所示，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对于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10x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10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输入样本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使用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3x3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卷积核进行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卷积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操作后，可以得到一个 的特征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图。 特征图的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尺寸会小于输入样本， 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为了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得到和原始输入样本大小相同的特征图，可以采用对输入样本进行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填充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 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padding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）处理后再进行卷积操作的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方法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零填充（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zero -padding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）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指的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就是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用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填充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输入样本的边界，填充大小为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000" i="1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(F </a:t>
            </a:r>
            <a:r>
              <a:rPr lang="en-US" altLang="zh-CN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-1 )/2 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其中</a:t>
            </a:r>
            <a:r>
              <a:rPr lang="en-US" altLang="zh-CN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为卷积</a:t>
            </a:r>
            <a:r>
              <a:rPr lang="zh-CN" altLang="en-US" sz="200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核</a:t>
            </a:r>
            <a:r>
              <a:rPr lang="zh-CN" altLang="en-US" sz="2000" smtClean="0">
                <a:solidFill>
                  <a:srgbClr val="00206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尺寸。</a:t>
            </a:r>
            <a:endParaRPr lang="en-US" altLang="zh-CN" sz="2400" b="1" smtClean="0">
              <a:solidFill>
                <a:srgbClr val="00206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42" y="2530274"/>
            <a:ext cx="8106293" cy="3652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平衡">
  <a:themeElements>
    <a:clrScheme name="平衡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幼圆"/>
        <a:cs typeface=""/>
      </a:majorFont>
      <a:minorFont>
        <a:latin typeface="Perpetu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平衡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3017</Words>
  <Application>Microsoft Office PowerPoint</Application>
  <PresentationFormat>宽屏</PresentationFormat>
  <Paragraphs>148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8" baseType="lpstr">
      <vt:lpstr>ESSTIXThirteen</vt:lpstr>
      <vt:lpstr>华文楷体</vt:lpstr>
      <vt:lpstr>楷体_GB2312</vt:lpstr>
      <vt:lpstr>宋体</vt:lpstr>
      <vt:lpstr>幼圆</vt:lpstr>
      <vt:lpstr>Arial</vt:lpstr>
      <vt:lpstr>Calibri</vt:lpstr>
      <vt:lpstr>Franklin Gothic Book</vt:lpstr>
      <vt:lpstr>Perpetua</vt:lpstr>
      <vt:lpstr>Tahoma</vt:lpstr>
      <vt:lpstr>Times New Roman</vt:lpstr>
      <vt:lpstr>Wingdings 2</vt:lpstr>
      <vt:lpstr>平衡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zhaoxinbo</dc:creator>
  <cp:lastModifiedBy>Administrator</cp:lastModifiedBy>
  <cp:revision>239</cp:revision>
  <dcterms:created xsi:type="dcterms:W3CDTF">2020-02-20T08:56:00Z</dcterms:created>
  <dcterms:modified xsi:type="dcterms:W3CDTF">2020-04-15T06:56:53Z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